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061898232" r:id="rId2"/>
    <p:sldId id="281" r:id="rId3"/>
    <p:sldId id="268" r:id="rId4"/>
    <p:sldId id="267" r:id="rId5"/>
    <p:sldId id="263" r:id="rId6"/>
    <p:sldId id="2061898236" r:id="rId7"/>
    <p:sldId id="308" r:id="rId8"/>
    <p:sldId id="276" r:id="rId9"/>
    <p:sldId id="273" r:id="rId10"/>
    <p:sldId id="2061898233" r:id="rId11"/>
    <p:sldId id="2061898220" r:id="rId12"/>
    <p:sldId id="2061898234" r:id="rId13"/>
    <p:sldId id="305" r:id="rId14"/>
    <p:sldId id="20618982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2DE"/>
    <a:srgbClr val="546CB2"/>
    <a:srgbClr val="7F4F9F"/>
    <a:srgbClr val="83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9AA62-D2D3-47C7-8B35-24F278C4DFB7}" v="16" dt="2022-05-10T14:27:30.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8" autoAdjust="0"/>
  </p:normalViewPr>
  <p:slideViewPr>
    <p:cSldViewPr snapToGrid="0" showGuides="1">
      <p:cViewPr varScale="1">
        <p:scale>
          <a:sx n="117" d="100"/>
          <a:sy n="117" d="100"/>
        </p:scale>
        <p:origin x="1015"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Zarzosa, Susana" userId="5f27cf78-d7d8-4433-9e78-c30b9b4ae6d6" providerId="ADAL" clId="{A7F9AA62-D2D3-47C7-8B35-24F278C4DFB7}"/>
    <pc:docChg chg="undo custSel addSld delSld modSld">
      <pc:chgData name="Gonzalez Zarzosa, Susana" userId="5f27cf78-d7d8-4433-9e78-c30b9b4ae6d6" providerId="ADAL" clId="{A7F9AA62-D2D3-47C7-8B35-24F278C4DFB7}" dt="2022-05-10T14:29:14.958" v="216" actId="47"/>
      <pc:docMkLst>
        <pc:docMk/>
      </pc:docMkLst>
      <pc:sldChg chg="addSp delSp modSp mod">
        <pc:chgData name="Gonzalez Zarzosa, Susana" userId="5f27cf78-d7d8-4433-9e78-c30b9b4ae6d6" providerId="ADAL" clId="{A7F9AA62-D2D3-47C7-8B35-24F278C4DFB7}" dt="2022-05-10T09:35:28.039" v="186" actId="1076"/>
        <pc:sldMkLst>
          <pc:docMk/>
          <pc:sldMk cId="2256823058" sldId="256"/>
        </pc:sldMkLst>
        <pc:spChg chg="mod">
          <ac:chgData name="Gonzalez Zarzosa, Susana" userId="5f27cf78-d7d8-4433-9e78-c30b9b4ae6d6" providerId="ADAL" clId="{A7F9AA62-D2D3-47C7-8B35-24F278C4DFB7}" dt="2022-05-10T09:35:28.039" v="186" actId="1076"/>
          <ac:spMkLst>
            <pc:docMk/>
            <pc:sldMk cId="2256823058" sldId="256"/>
            <ac:spMk id="2" creationId="{00000000-0000-0000-0000-000000000000}"/>
          </ac:spMkLst>
        </pc:spChg>
        <pc:spChg chg="mod">
          <ac:chgData name="Gonzalez Zarzosa, Susana" userId="5f27cf78-d7d8-4433-9e78-c30b9b4ae6d6" providerId="ADAL" clId="{A7F9AA62-D2D3-47C7-8B35-24F278C4DFB7}" dt="2022-05-10T09:33:29.843" v="86" actId="20577"/>
          <ac:spMkLst>
            <pc:docMk/>
            <pc:sldMk cId="2256823058" sldId="256"/>
            <ac:spMk id="3" creationId="{00000000-0000-0000-0000-000000000000}"/>
          </ac:spMkLst>
        </pc:spChg>
        <pc:spChg chg="mod">
          <ac:chgData name="Gonzalez Zarzosa, Susana" userId="5f27cf78-d7d8-4433-9e78-c30b9b4ae6d6" providerId="ADAL" clId="{A7F9AA62-D2D3-47C7-8B35-24F278C4DFB7}" dt="2022-05-10T09:33:35.862" v="96" actId="20577"/>
          <ac:spMkLst>
            <pc:docMk/>
            <pc:sldMk cId="2256823058" sldId="256"/>
            <ac:spMk id="4" creationId="{00000000-0000-0000-0000-000000000000}"/>
          </ac:spMkLst>
        </pc:spChg>
        <pc:spChg chg="del">
          <ac:chgData name="Gonzalez Zarzosa, Susana" userId="5f27cf78-d7d8-4433-9e78-c30b9b4ae6d6" providerId="ADAL" clId="{A7F9AA62-D2D3-47C7-8B35-24F278C4DFB7}" dt="2022-05-10T09:33:20.168" v="40"/>
          <ac:spMkLst>
            <pc:docMk/>
            <pc:sldMk cId="2256823058" sldId="256"/>
            <ac:spMk id="5" creationId="{00000000-0000-0000-0000-000000000000}"/>
          </ac:spMkLst>
        </pc:spChg>
        <pc:picChg chg="add mod">
          <ac:chgData name="Gonzalez Zarzosa, Susana" userId="5f27cf78-d7d8-4433-9e78-c30b9b4ae6d6" providerId="ADAL" clId="{A7F9AA62-D2D3-47C7-8B35-24F278C4DFB7}" dt="2022-05-10T09:33:20.168" v="40"/>
          <ac:picMkLst>
            <pc:docMk/>
            <pc:sldMk cId="2256823058" sldId="256"/>
            <ac:picMk id="6" creationId="{DE024B4C-7D3C-43D8-806D-0AC0E5184B02}"/>
          </ac:picMkLst>
        </pc:picChg>
      </pc:sldChg>
      <pc:sldChg chg="del">
        <pc:chgData name="Gonzalez Zarzosa, Susana" userId="5f27cf78-d7d8-4433-9e78-c30b9b4ae6d6" providerId="ADAL" clId="{A7F9AA62-D2D3-47C7-8B35-24F278C4DFB7}" dt="2022-05-10T14:29:14.958" v="216" actId="47"/>
        <pc:sldMkLst>
          <pc:docMk/>
          <pc:sldMk cId="3996873487" sldId="257"/>
        </pc:sldMkLst>
      </pc:sldChg>
      <pc:sldChg chg="del mod modShow">
        <pc:chgData name="Gonzalez Zarzosa, Susana" userId="5f27cf78-d7d8-4433-9e78-c30b9b4ae6d6" providerId="ADAL" clId="{A7F9AA62-D2D3-47C7-8B35-24F278C4DFB7}" dt="2022-05-10T12:01:01.445" v="190" actId="47"/>
        <pc:sldMkLst>
          <pc:docMk/>
          <pc:sldMk cId="859312015" sldId="258"/>
        </pc:sldMkLst>
      </pc:sldChg>
      <pc:sldChg chg="del">
        <pc:chgData name="Gonzalez Zarzosa, Susana" userId="5f27cf78-d7d8-4433-9e78-c30b9b4ae6d6" providerId="ADAL" clId="{A7F9AA62-D2D3-47C7-8B35-24F278C4DFB7}" dt="2022-05-10T14:03:17.531" v="193" actId="47"/>
        <pc:sldMkLst>
          <pc:docMk/>
          <pc:sldMk cId="1904074409" sldId="262"/>
        </pc:sldMkLst>
      </pc:sldChg>
      <pc:sldChg chg="modSp del mod">
        <pc:chgData name="Gonzalez Zarzosa, Susana" userId="5f27cf78-d7d8-4433-9e78-c30b9b4ae6d6" providerId="ADAL" clId="{A7F9AA62-D2D3-47C7-8B35-24F278C4DFB7}" dt="2022-05-10T14:03:20.196" v="194" actId="47"/>
        <pc:sldMkLst>
          <pc:docMk/>
          <pc:sldMk cId="2619307036" sldId="271"/>
        </pc:sldMkLst>
        <pc:spChg chg="mod">
          <ac:chgData name="Gonzalez Zarzosa, Susana" userId="5f27cf78-d7d8-4433-9e78-c30b9b4ae6d6" providerId="ADAL" clId="{A7F9AA62-D2D3-47C7-8B35-24F278C4DFB7}" dt="2022-05-09T14:47:32.438" v="1" actId="27636"/>
          <ac:spMkLst>
            <pc:docMk/>
            <pc:sldMk cId="2619307036" sldId="271"/>
            <ac:spMk id="3" creationId="{00000000-0000-0000-0000-000000000000}"/>
          </ac:spMkLst>
        </pc:spChg>
      </pc:sldChg>
      <pc:sldChg chg="del mod modShow">
        <pc:chgData name="Gonzalez Zarzosa, Susana" userId="5f27cf78-d7d8-4433-9e78-c30b9b4ae6d6" providerId="ADAL" clId="{A7F9AA62-D2D3-47C7-8B35-24F278C4DFB7}" dt="2022-05-10T12:01:08.546" v="191" actId="47"/>
        <pc:sldMkLst>
          <pc:docMk/>
          <pc:sldMk cId="3927807518" sldId="272"/>
        </pc:sldMkLst>
      </pc:sldChg>
      <pc:sldChg chg="del">
        <pc:chgData name="Gonzalez Zarzosa, Susana" userId="5f27cf78-d7d8-4433-9e78-c30b9b4ae6d6" providerId="ADAL" clId="{A7F9AA62-D2D3-47C7-8B35-24F278C4DFB7}" dt="2022-05-10T14:00:05.793" v="192" actId="47"/>
        <pc:sldMkLst>
          <pc:docMk/>
          <pc:sldMk cId="139428096" sldId="274"/>
        </pc:sldMkLst>
      </pc:sldChg>
      <pc:sldChg chg="modSp add mod">
        <pc:chgData name="Gonzalez Zarzosa, Susana" userId="5f27cf78-d7d8-4433-9e78-c30b9b4ae6d6" providerId="ADAL" clId="{A7F9AA62-D2D3-47C7-8B35-24F278C4DFB7}" dt="2022-05-10T09:41:48.004" v="189" actId="1076"/>
        <pc:sldMkLst>
          <pc:docMk/>
          <pc:sldMk cId="2383546707" sldId="275"/>
        </pc:sldMkLst>
        <pc:spChg chg="mod">
          <ac:chgData name="Gonzalez Zarzosa, Susana" userId="5f27cf78-d7d8-4433-9e78-c30b9b4ae6d6" providerId="ADAL" clId="{A7F9AA62-D2D3-47C7-8B35-24F278C4DFB7}" dt="2022-05-10T09:41:48.004" v="189" actId="1076"/>
          <ac:spMkLst>
            <pc:docMk/>
            <pc:sldMk cId="2383546707" sldId="275"/>
            <ac:spMk id="5" creationId="{00000000-0000-0000-0000-000000000000}"/>
          </ac:spMkLst>
        </pc:spChg>
      </pc:sldChg>
      <pc:sldChg chg="add">
        <pc:chgData name="Gonzalez Zarzosa, Susana" userId="5f27cf78-d7d8-4433-9e78-c30b9b4ae6d6" providerId="ADAL" clId="{A7F9AA62-D2D3-47C7-8B35-24F278C4DFB7}" dt="2022-05-09T14:49:34.993" v="4"/>
        <pc:sldMkLst>
          <pc:docMk/>
          <pc:sldMk cId="2087486787" sldId="276"/>
        </pc:sldMkLst>
      </pc:sldChg>
      <pc:sldChg chg="modSp add del mod">
        <pc:chgData name="Gonzalez Zarzosa, Susana" userId="5f27cf78-d7d8-4433-9e78-c30b9b4ae6d6" providerId="ADAL" clId="{A7F9AA62-D2D3-47C7-8B35-24F278C4DFB7}" dt="2022-05-09T14:51:47.165" v="9" actId="47"/>
        <pc:sldMkLst>
          <pc:docMk/>
          <pc:sldMk cId="116452499" sldId="277"/>
        </pc:sldMkLst>
        <pc:picChg chg="mod ord">
          <ac:chgData name="Gonzalez Zarzosa, Susana" userId="5f27cf78-d7d8-4433-9e78-c30b9b4ae6d6" providerId="ADAL" clId="{A7F9AA62-D2D3-47C7-8B35-24F278C4DFB7}" dt="2022-05-09T14:51:35.856" v="8" actId="14100"/>
          <ac:picMkLst>
            <pc:docMk/>
            <pc:sldMk cId="116452499" sldId="277"/>
            <ac:picMk id="5" creationId="{00000000-0000-0000-0000-000000000000}"/>
          </ac:picMkLst>
        </pc:picChg>
      </pc:sldChg>
      <pc:sldChg chg="addSp modSp add mod">
        <pc:chgData name="Gonzalez Zarzosa, Susana" userId="5f27cf78-d7d8-4433-9e78-c30b9b4ae6d6" providerId="ADAL" clId="{A7F9AA62-D2D3-47C7-8B35-24F278C4DFB7}" dt="2022-05-10T14:23:39.829" v="212" actId="14100"/>
        <pc:sldMkLst>
          <pc:docMk/>
          <pc:sldMk cId="2890994481" sldId="281"/>
        </pc:sldMkLst>
        <pc:spChg chg="mod">
          <ac:chgData name="Gonzalez Zarzosa, Susana" userId="5f27cf78-d7d8-4433-9e78-c30b9b4ae6d6" providerId="ADAL" clId="{A7F9AA62-D2D3-47C7-8B35-24F278C4DFB7}" dt="2022-05-10T14:23:33.516" v="210" actId="14100"/>
          <ac:spMkLst>
            <pc:docMk/>
            <pc:sldMk cId="2890994481" sldId="281"/>
            <ac:spMk id="3" creationId="{955A9AB5-7111-4D7C-9B89-808B8DAE0518}"/>
          </ac:spMkLst>
        </pc:spChg>
        <pc:picChg chg="add mod">
          <ac:chgData name="Gonzalez Zarzosa, Susana" userId="5f27cf78-d7d8-4433-9e78-c30b9b4ae6d6" providerId="ADAL" clId="{A7F9AA62-D2D3-47C7-8B35-24F278C4DFB7}" dt="2022-05-10T14:23:39.829" v="212" actId="14100"/>
          <ac:picMkLst>
            <pc:docMk/>
            <pc:sldMk cId="2890994481" sldId="281"/>
            <ac:picMk id="5" creationId="{49A19D38-BA23-4E62-BA45-203F4C316265}"/>
          </ac:picMkLst>
        </pc:picChg>
      </pc:sldChg>
      <pc:sldChg chg="add del">
        <pc:chgData name="Gonzalez Zarzosa, Susana" userId="5f27cf78-d7d8-4433-9e78-c30b9b4ae6d6" providerId="ADAL" clId="{A7F9AA62-D2D3-47C7-8B35-24F278C4DFB7}" dt="2022-05-10T14:21:17.386" v="203" actId="47"/>
        <pc:sldMkLst>
          <pc:docMk/>
          <pc:sldMk cId="1220521025" sldId="302"/>
        </pc:sldMkLst>
      </pc:sldChg>
      <pc:sldChg chg="addSp delSp modSp add mod">
        <pc:chgData name="Gonzalez Zarzosa, Susana" userId="5f27cf78-d7d8-4433-9e78-c30b9b4ae6d6" providerId="ADAL" clId="{A7F9AA62-D2D3-47C7-8B35-24F278C4DFB7}" dt="2022-05-10T14:27:30.350" v="215"/>
        <pc:sldMkLst>
          <pc:docMk/>
          <pc:sldMk cId="3819375908" sldId="304"/>
        </pc:sldMkLst>
        <pc:picChg chg="add mod">
          <ac:chgData name="Gonzalez Zarzosa, Susana" userId="5f27cf78-d7d8-4433-9e78-c30b9b4ae6d6" providerId="ADAL" clId="{A7F9AA62-D2D3-47C7-8B35-24F278C4DFB7}" dt="2022-05-10T14:27:30.350" v="215"/>
          <ac:picMkLst>
            <pc:docMk/>
            <pc:sldMk cId="3819375908" sldId="304"/>
            <ac:picMk id="6" creationId="{D53D5F36-B6B8-472C-B69B-9FBCBED41F07}"/>
          </ac:picMkLst>
        </pc:picChg>
        <pc:picChg chg="del">
          <ac:chgData name="Gonzalez Zarzosa, Susana" userId="5f27cf78-d7d8-4433-9e78-c30b9b4ae6d6" providerId="ADAL" clId="{A7F9AA62-D2D3-47C7-8B35-24F278C4DFB7}" dt="2022-05-10T14:27:29.273" v="214" actId="478"/>
          <ac:picMkLst>
            <pc:docMk/>
            <pc:sldMk cId="3819375908" sldId="304"/>
            <ac:picMk id="9" creationId="{BA42144C-CA64-40FA-83F6-D19CB103E488}"/>
          </ac:picMkLst>
        </pc:picChg>
      </pc:sldChg>
      <pc:sldChg chg="add">
        <pc:chgData name="Gonzalez Zarzosa, Susana" userId="5f27cf78-d7d8-4433-9e78-c30b9b4ae6d6" providerId="ADAL" clId="{A7F9AA62-D2D3-47C7-8B35-24F278C4DFB7}" dt="2022-05-10T14:21:30.710" v="204"/>
        <pc:sldMkLst>
          <pc:docMk/>
          <pc:sldMk cId="2522214657" sldId="305"/>
        </pc:sldMkLst>
      </pc:sldChg>
      <pc:sldChg chg="delSp modSp add mod">
        <pc:chgData name="Gonzalez Zarzosa, Susana" userId="5f27cf78-d7d8-4433-9e78-c30b9b4ae6d6" providerId="ADAL" clId="{A7F9AA62-D2D3-47C7-8B35-24F278C4DFB7}" dt="2022-05-10T09:33:13.277" v="39" actId="478"/>
        <pc:sldMkLst>
          <pc:docMk/>
          <pc:sldMk cId="1373713330" sldId="308"/>
        </pc:sldMkLst>
        <pc:spChg chg="mod">
          <ac:chgData name="Gonzalez Zarzosa, Susana" userId="5f27cf78-d7d8-4433-9e78-c30b9b4ae6d6" providerId="ADAL" clId="{A7F9AA62-D2D3-47C7-8B35-24F278C4DFB7}" dt="2022-05-10T09:32:26.399" v="38" actId="20577"/>
          <ac:spMkLst>
            <pc:docMk/>
            <pc:sldMk cId="1373713330" sldId="308"/>
            <ac:spMk id="7" creationId="{E3EB6DEE-F8AA-434B-A9E9-C624D419B917}"/>
          </ac:spMkLst>
        </pc:spChg>
        <pc:picChg chg="del">
          <ac:chgData name="Gonzalez Zarzosa, Susana" userId="5f27cf78-d7d8-4433-9e78-c30b9b4ae6d6" providerId="ADAL" clId="{A7F9AA62-D2D3-47C7-8B35-24F278C4DFB7}" dt="2022-05-10T09:33:13.277" v="39" actId="478"/>
          <ac:picMkLst>
            <pc:docMk/>
            <pc:sldMk cId="1373713330" sldId="308"/>
            <ac:picMk id="5" creationId="{24390C54-47EA-4A56-B7B3-FC36418D3DBD}"/>
          </ac:picMkLst>
        </pc:picChg>
      </pc:sldChg>
      <pc:sldChg chg="add del">
        <pc:chgData name="Gonzalez Zarzosa, Susana" userId="5f27cf78-d7d8-4433-9e78-c30b9b4ae6d6" providerId="ADAL" clId="{A7F9AA62-D2D3-47C7-8B35-24F278C4DFB7}" dt="2022-05-10T14:06:58.743" v="200" actId="47"/>
        <pc:sldMkLst>
          <pc:docMk/>
          <pc:sldMk cId="2423727538" sldId="2061898209"/>
        </pc:sldMkLst>
      </pc:sldChg>
      <pc:sldChg chg="add modNotesTx">
        <pc:chgData name="Gonzalez Zarzosa, Susana" userId="5f27cf78-d7d8-4433-9e78-c30b9b4ae6d6" providerId="ADAL" clId="{A7F9AA62-D2D3-47C7-8B35-24F278C4DFB7}" dt="2022-05-10T14:06:49.231" v="199" actId="20577"/>
        <pc:sldMkLst>
          <pc:docMk/>
          <pc:sldMk cId="516233769" sldId="2061898220"/>
        </pc:sldMkLst>
      </pc:sldChg>
      <pc:sldChg chg="add del">
        <pc:chgData name="Gonzalez Zarzosa, Susana" userId="5f27cf78-d7d8-4433-9e78-c30b9b4ae6d6" providerId="ADAL" clId="{A7F9AA62-D2D3-47C7-8B35-24F278C4DFB7}" dt="2022-05-10T14:25:21.168" v="213" actId="47"/>
        <pc:sldMkLst>
          <pc:docMk/>
          <pc:sldMk cId="1806574196" sldId="2061898221"/>
        </pc:sldMkLst>
      </pc:sldChg>
      <pc:sldChg chg="add">
        <pc:chgData name="Gonzalez Zarzosa, Susana" userId="5f27cf78-d7d8-4433-9e78-c30b9b4ae6d6" providerId="ADAL" clId="{A7F9AA62-D2D3-47C7-8B35-24F278C4DFB7}" dt="2022-05-10T14:05:45.035" v="196"/>
        <pc:sldMkLst>
          <pc:docMk/>
          <pc:sldMk cId="828508269" sldId="2061898227"/>
        </pc:sldMkLst>
      </pc:sldChg>
      <pc:sldMasterChg chg="delSldLayout">
        <pc:chgData name="Gonzalez Zarzosa, Susana" userId="5f27cf78-d7d8-4433-9e78-c30b9b4ae6d6" providerId="ADAL" clId="{A7F9AA62-D2D3-47C7-8B35-24F278C4DFB7}" dt="2022-05-10T14:06:58.743" v="200" actId="47"/>
        <pc:sldMasterMkLst>
          <pc:docMk/>
          <pc:sldMasterMk cId="1674242219" sldId="2147483648"/>
        </pc:sldMasterMkLst>
        <pc:sldLayoutChg chg="del">
          <pc:chgData name="Gonzalez Zarzosa, Susana" userId="5f27cf78-d7d8-4433-9e78-c30b9b4ae6d6" providerId="ADAL" clId="{A7F9AA62-D2D3-47C7-8B35-24F278C4DFB7}" dt="2022-05-10T14:06:58.743" v="200" actId="47"/>
          <pc:sldLayoutMkLst>
            <pc:docMk/>
            <pc:sldMasterMk cId="1674242219" sldId="2147483648"/>
            <pc:sldLayoutMk cId="774870166"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D375-4F28-43C5-BC85-D746878930D4}" type="datetimeFigureOut">
              <a:rPr lang="en-US" smtClean="0"/>
              <a:t>2022-07-05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340F-5D9E-4DDE-9DEA-64D060B81CED}" type="slidenum">
              <a:rPr lang="en-US" smtClean="0"/>
              <a:t>‹#›</a:t>
            </a:fld>
            <a:endParaRPr lang="en-US"/>
          </a:p>
        </p:txBody>
      </p:sp>
    </p:spTree>
    <p:extLst>
      <p:ext uri="{BB962C8B-B14F-4D97-AF65-F5344CB8AC3E}">
        <p14:creationId xmlns:p14="http://schemas.microsoft.com/office/powerpoint/2010/main" val="17877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340F-5D9E-4DDE-9DEA-64D060B81CED}" type="slidenum">
              <a:rPr lang="en-US" smtClean="0"/>
              <a:t>5</a:t>
            </a:fld>
            <a:endParaRPr lang="en-US"/>
          </a:p>
        </p:txBody>
      </p:sp>
    </p:spTree>
    <p:extLst>
      <p:ext uri="{BB962C8B-B14F-4D97-AF65-F5344CB8AC3E}">
        <p14:creationId xmlns:p14="http://schemas.microsoft.com/office/powerpoint/2010/main" val="65914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7C1340F-5D9E-4DDE-9DEA-64D060B81CED}" type="slidenum">
              <a:rPr lang="en-US" smtClean="0"/>
              <a:t>6</a:t>
            </a:fld>
            <a:endParaRPr lang="en-US"/>
          </a:p>
        </p:txBody>
      </p:sp>
    </p:spTree>
    <p:extLst>
      <p:ext uri="{BB962C8B-B14F-4D97-AF65-F5344CB8AC3E}">
        <p14:creationId xmlns:p14="http://schemas.microsoft.com/office/powerpoint/2010/main" val="143163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340F-5D9E-4DDE-9DEA-64D060B81CED}" type="slidenum">
              <a:rPr lang="en-US" smtClean="0"/>
              <a:t>9</a:t>
            </a:fld>
            <a:endParaRPr lang="en-US"/>
          </a:p>
        </p:txBody>
      </p:sp>
    </p:spTree>
    <p:extLst>
      <p:ext uri="{BB962C8B-B14F-4D97-AF65-F5344CB8AC3E}">
        <p14:creationId xmlns:p14="http://schemas.microsoft.com/office/powerpoint/2010/main" val="227337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340F-5D9E-4DDE-9DEA-64D060B81CED}" type="slidenum">
              <a:rPr lang="en-US" smtClean="0"/>
              <a:t>10</a:t>
            </a:fld>
            <a:endParaRPr lang="en-US"/>
          </a:p>
        </p:txBody>
      </p:sp>
    </p:spTree>
    <p:extLst>
      <p:ext uri="{BB962C8B-B14F-4D97-AF65-F5344CB8AC3E}">
        <p14:creationId xmlns:p14="http://schemas.microsoft.com/office/powerpoint/2010/main" val="65914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7C1340F-5D9E-4DDE-9DEA-64D060B81CED}" type="slidenum">
              <a:rPr lang="en-US" smtClean="0"/>
              <a:t>11</a:t>
            </a:fld>
            <a:endParaRPr lang="en-US"/>
          </a:p>
        </p:txBody>
      </p:sp>
    </p:spTree>
    <p:extLst>
      <p:ext uri="{BB962C8B-B14F-4D97-AF65-F5344CB8AC3E}">
        <p14:creationId xmlns:p14="http://schemas.microsoft.com/office/powerpoint/2010/main" val="66145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847850"/>
            <a:ext cx="10439400" cy="1314449"/>
          </a:xfrm>
        </p:spPr>
        <p:txBody>
          <a:bodyPr anchor="b">
            <a:normAutofit/>
          </a:bodyPr>
          <a:lstStyle>
            <a:lvl1pPr algn="ctr">
              <a:defRPr sz="4400">
                <a:solidFill>
                  <a:schemeClr val="bg1">
                    <a:lumMod val="75000"/>
                  </a:schemeClr>
                </a:solidFill>
                <a:latin typeface="+mn-lt"/>
              </a:defRPr>
            </a:lvl1pPr>
          </a:lstStyle>
          <a:p>
            <a:r>
              <a:rPr lang="en-US" dirty="0"/>
              <a:t>Thank you for your attention!</a:t>
            </a:r>
            <a:br>
              <a:rPr lang="en-US" dirty="0"/>
            </a:br>
            <a:r>
              <a:rPr lang="en-US" dirty="0"/>
              <a:t>Any questions?</a:t>
            </a:r>
          </a:p>
        </p:txBody>
      </p:sp>
      <p:sp>
        <p:nvSpPr>
          <p:cNvPr id="8" name="Text Placeholder 7"/>
          <p:cNvSpPr>
            <a:spLocks noGrp="1"/>
          </p:cNvSpPr>
          <p:nvPr>
            <p:ph type="body" sz="quarter" idx="10" hasCustomPrompt="1"/>
          </p:nvPr>
        </p:nvSpPr>
        <p:spPr>
          <a:xfrm>
            <a:off x="876300"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r>
              <a:rPr lang="en-US" dirty="0"/>
              <a:t>Presenter/Organisation</a:t>
            </a:r>
          </a:p>
          <a:p>
            <a:pPr lvl="1"/>
            <a:endParaRPr lang="en-US" dirty="0"/>
          </a:p>
        </p:txBody>
      </p:sp>
      <p:sp>
        <p:nvSpPr>
          <p:cNvPr id="10" name="Picture Placeholder 9"/>
          <p:cNvSpPr>
            <a:spLocks noGrp="1"/>
          </p:cNvSpPr>
          <p:nvPr>
            <p:ph type="pic" sz="quarter" idx="11" hasCustomPrompt="1"/>
          </p:nvPr>
        </p:nvSpPr>
        <p:spPr>
          <a:xfrm>
            <a:off x="9239250" y="428625"/>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12" name="Text Placeholder 11"/>
          <p:cNvSpPr>
            <a:spLocks noGrp="1"/>
          </p:cNvSpPr>
          <p:nvPr>
            <p:ph type="body" sz="quarter" idx="12" hasCustomPrompt="1"/>
          </p:nvPr>
        </p:nvSpPr>
        <p:spPr>
          <a:xfrm>
            <a:off x="876300" y="5181600"/>
            <a:ext cx="5219700" cy="514350"/>
          </a:xfrm>
        </p:spPr>
        <p:txBody>
          <a:bodyPr/>
          <a:lstStyle>
            <a:lvl1pPr marL="0" indent="0">
              <a:buNone/>
              <a:defRPr>
                <a:solidFill>
                  <a:schemeClr val="bg1">
                    <a:lumMod val="75000"/>
                  </a:schemeClr>
                </a:solidFill>
              </a:defRPr>
            </a:lvl1pPr>
          </a:lstStyle>
          <a:p>
            <a:pPr lvl="0"/>
            <a:r>
              <a:rPr lang="en-US" dirty="0"/>
              <a:t>Event/Date</a:t>
            </a:r>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4676" y="5195888"/>
            <a:ext cx="361950" cy="357145"/>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21" r="24622"/>
          <a:stretch/>
        </p:blipFill>
        <p:spPr>
          <a:xfrm>
            <a:off x="6941965" y="4721968"/>
            <a:ext cx="297035" cy="30723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14813"/>
            <a:ext cx="314326" cy="314326"/>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997" y="76200"/>
            <a:ext cx="1787653" cy="1709661"/>
          </a:xfrm>
          <a:prstGeom prst="rect">
            <a:avLst/>
          </a:prstGeom>
        </p:spPr>
      </p:pic>
      <p:sp>
        <p:nvSpPr>
          <p:cNvPr id="18" name="TextBox 17"/>
          <p:cNvSpPr txBox="1"/>
          <p:nvPr userDrawn="1"/>
        </p:nvSpPr>
        <p:spPr>
          <a:xfrm>
            <a:off x="7362826" y="4191000"/>
            <a:ext cx="1752600" cy="369332"/>
          </a:xfrm>
          <a:prstGeom prst="rect">
            <a:avLst/>
          </a:prstGeom>
          <a:noFill/>
        </p:spPr>
        <p:txBody>
          <a:bodyPr wrap="square" rtlCol="0">
            <a:spAutoFit/>
          </a:bodyPr>
          <a:lstStyle/>
          <a:p>
            <a:r>
              <a:rPr lang="en-US" sz="1400" b="1" kern="1200" dirty="0">
                <a:solidFill>
                  <a:schemeClr val="tx1"/>
                </a:solidFill>
                <a:effectLst/>
                <a:latin typeface="+mn-lt"/>
                <a:ea typeface="+mn-ea"/>
                <a:cs typeface="+mn-cs"/>
              </a:rPr>
              <a:t>iris-h2020.eu</a:t>
            </a:r>
            <a:r>
              <a:rPr lang="en-US" sz="1800" b="1" kern="1200" dirty="0">
                <a:solidFill>
                  <a:schemeClr val="tx1"/>
                </a:solidFill>
                <a:effectLst/>
                <a:latin typeface="+mn-lt"/>
                <a:ea typeface="+mn-ea"/>
                <a:cs typeface="+mn-cs"/>
              </a:rPr>
              <a:t> </a:t>
            </a:r>
            <a:endParaRPr lang="en-US" dirty="0"/>
          </a:p>
        </p:txBody>
      </p:sp>
      <p:sp>
        <p:nvSpPr>
          <p:cNvPr id="19" name="TextBox 18"/>
          <p:cNvSpPr txBox="1"/>
          <p:nvPr userDrawn="1"/>
        </p:nvSpPr>
        <p:spPr>
          <a:xfrm>
            <a:off x="7353300" y="4686300"/>
            <a:ext cx="2114550" cy="307777"/>
          </a:xfrm>
          <a:prstGeom prst="rect">
            <a:avLst/>
          </a:prstGeom>
          <a:noFill/>
        </p:spPr>
        <p:txBody>
          <a:bodyPr wrap="square" rtlCol="0">
            <a:spAutoFit/>
          </a:bodyPr>
          <a:lstStyle/>
          <a:p>
            <a:r>
              <a:rPr lang="en-US" sz="1400" dirty="0"/>
              <a:t>IRIS H2020 Project</a:t>
            </a:r>
          </a:p>
        </p:txBody>
      </p:sp>
      <p:sp>
        <p:nvSpPr>
          <p:cNvPr id="20" name="TextBox 19"/>
          <p:cNvSpPr txBox="1"/>
          <p:nvPr userDrawn="1"/>
        </p:nvSpPr>
        <p:spPr>
          <a:xfrm>
            <a:off x="7391400" y="5219700"/>
            <a:ext cx="1619250" cy="307777"/>
          </a:xfrm>
          <a:prstGeom prst="rect">
            <a:avLst/>
          </a:prstGeom>
          <a:noFill/>
        </p:spPr>
        <p:txBody>
          <a:bodyPr wrap="square" rtlCol="0">
            <a:spAutoFit/>
          </a:bodyPr>
          <a:lstStyle/>
          <a:p>
            <a:r>
              <a:rPr lang="en-US" sz="1400" dirty="0"/>
              <a:t>iris_h2020</a:t>
            </a:r>
          </a:p>
        </p:txBody>
      </p:sp>
      <p:sp>
        <p:nvSpPr>
          <p:cNvPr id="21" name="Rounded Rectangle 20"/>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1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49001" y="6273800"/>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9" name="Rounded Rectangle 8"/>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08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71600"/>
            <a:ext cx="10515600" cy="2057400"/>
          </a:xfrm>
          <a:solidFill>
            <a:schemeClr val="bg1"/>
          </a:solidFill>
        </p:spPr>
        <p:txBody>
          <a:bodyPr anchor="b">
            <a:normAutofit/>
          </a:bodyPr>
          <a:lstStyle>
            <a:lvl1pPr algn="ctr">
              <a:defRPr sz="4800">
                <a:solidFill>
                  <a:schemeClr val="bg1">
                    <a:lumMod val="75000"/>
                  </a:schemeClr>
                </a:solidFill>
              </a:defRPr>
            </a:lvl1pPr>
          </a:lstStyle>
          <a:p>
            <a:r>
              <a:rPr lang="en-US" dirty="0"/>
              <a:t>Presentation Title</a:t>
            </a:r>
            <a:br>
              <a:rPr lang="en-US" dirty="0"/>
            </a:br>
            <a:endParaRPr lang="en-US" dirty="0"/>
          </a:p>
        </p:txBody>
      </p:sp>
      <p:sp>
        <p:nvSpPr>
          <p:cNvPr id="3" name="Text Placeholder 2"/>
          <p:cNvSpPr>
            <a:spLocks noGrp="1"/>
          </p:cNvSpPr>
          <p:nvPr>
            <p:ph type="body" idx="1" hasCustomPrompt="1"/>
          </p:nvPr>
        </p:nvSpPr>
        <p:spPr>
          <a:xfrm>
            <a:off x="876300"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 Organisation</a:t>
            </a:r>
          </a:p>
        </p:txBody>
      </p:sp>
      <p:sp>
        <p:nvSpPr>
          <p:cNvPr id="9" name="Text Placeholder 11"/>
          <p:cNvSpPr>
            <a:spLocks noGrp="1"/>
          </p:cNvSpPr>
          <p:nvPr>
            <p:ph type="body" sz="quarter" idx="13" hasCustomPrompt="1"/>
          </p:nvPr>
        </p:nvSpPr>
        <p:spPr>
          <a:xfrm>
            <a:off x="876300" y="5133975"/>
            <a:ext cx="5219700" cy="561975"/>
          </a:xfrm>
        </p:spPr>
        <p:txBody>
          <a:bodyPr/>
          <a:lstStyle>
            <a:lvl1pPr marL="0" indent="0">
              <a:buNone/>
              <a:defRPr>
                <a:solidFill>
                  <a:schemeClr val="bg1">
                    <a:lumMod val="75000"/>
                  </a:schemeClr>
                </a:solidFill>
              </a:defRPr>
            </a:lvl1pPr>
          </a:lstStyle>
          <a:p>
            <a:pPr lvl="0"/>
            <a:r>
              <a:rPr lang="en-US" dirty="0"/>
              <a:t>Event / Date</a:t>
            </a:r>
          </a:p>
          <a:p>
            <a:pPr lvl="0"/>
            <a:endParaRPr lang="en-US" dirty="0"/>
          </a:p>
        </p:txBody>
      </p:sp>
      <p:sp>
        <p:nvSpPr>
          <p:cNvPr id="12" name="Picture Placeholder 9"/>
          <p:cNvSpPr>
            <a:spLocks noGrp="1"/>
          </p:cNvSpPr>
          <p:nvPr>
            <p:ph type="pic" sz="quarter" idx="11" hasCustomPrompt="1"/>
          </p:nvPr>
        </p:nvSpPr>
        <p:spPr>
          <a:xfrm>
            <a:off x="7286625" y="4210050"/>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4" name="TextBox 3"/>
          <p:cNvSpPr txBox="1"/>
          <p:nvPr userDrawn="1"/>
        </p:nvSpPr>
        <p:spPr>
          <a:xfrm>
            <a:off x="1790699" y="762000"/>
            <a:ext cx="8896351" cy="430887"/>
          </a:xfrm>
          <a:prstGeom prst="rect">
            <a:avLst/>
          </a:prstGeom>
          <a:noFill/>
        </p:spPr>
        <p:txBody>
          <a:bodyPr wrap="square" rtlCol="0">
            <a:spAutoFit/>
          </a:bodyPr>
          <a:lstStyle/>
          <a:p>
            <a:r>
              <a:rPr lang="en-US" sz="2200" b="1" dirty="0">
                <a:solidFill>
                  <a:schemeClr val="bg1">
                    <a:lumMod val="65000"/>
                  </a:schemeClr>
                </a:solidFill>
              </a:rPr>
              <a:t>Artificial Intelligence Threat Reporting &amp; Incidence report system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23" y="-114299"/>
            <a:ext cx="1513846" cy="1447800"/>
          </a:xfrm>
          <a:prstGeom prst="rect">
            <a:avLst/>
          </a:prstGeom>
        </p:spPr>
      </p:pic>
      <p:sp>
        <p:nvSpPr>
          <p:cNvPr id="10" name="Rounded Rectangle 9"/>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990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8686800" cy="1092199"/>
          </a:xfrm>
        </p:spPr>
        <p:txBody>
          <a:bodyPr/>
          <a:lstStyle/>
          <a:p>
            <a:r>
              <a:rPr lang="en-US"/>
              <a:t>Click to edit Master title style</a:t>
            </a:r>
          </a:p>
        </p:txBody>
      </p:sp>
      <p:sp>
        <p:nvSpPr>
          <p:cNvPr id="3" name="Content Placeholder 2"/>
          <p:cNvSpPr>
            <a:spLocks noGrp="1"/>
          </p:cNvSpPr>
          <p:nvPr>
            <p:ph sz="half" idx="1"/>
          </p:nvPr>
        </p:nvSpPr>
        <p:spPr>
          <a:xfrm>
            <a:off x="838200" y="1828799"/>
            <a:ext cx="5181600" cy="4348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8799"/>
            <a:ext cx="5181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58525" y="6273800"/>
            <a:ext cx="447675"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9586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6551"/>
            <a:ext cx="8685212" cy="1035050"/>
          </a:xfrm>
        </p:spPr>
        <p:txBody>
          <a:bodyPr/>
          <a:lstStyle/>
          <a:p>
            <a:r>
              <a:rPr lang="en-US"/>
              <a:t>Click to edit Master title style</a:t>
            </a:r>
          </a:p>
        </p:txBody>
      </p:sp>
      <p:sp>
        <p:nvSpPr>
          <p:cNvPr id="3" name="Text Placeholder 2"/>
          <p:cNvSpPr>
            <a:spLocks noGrp="1"/>
          </p:cNvSpPr>
          <p:nvPr>
            <p:ph type="body" idx="1"/>
          </p:nvPr>
        </p:nvSpPr>
        <p:spPr>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49000" y="6283325"/>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35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49001" y="6302375"/>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8" name="Rounded Rectangle 7"/>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9273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000" y="6311900"/>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0" name="Rounded Rectangle 9"/>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3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6551"/>
            <a:ext cx="8686800" cy="10350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5">
            <a:extLst>
              <a:ext uri="{FF2B5EF4-FFF2-40B4-BE49-F238E27FC236}">
                <a16:creationId xmlns:a16="http://schemas.microsoft.com/office/drawing/2014/main" id="{BE128059-0344-4B15-AFAE-F3673707EE58}"/>
              </a:ext>
            </a:extLst>
          </p:cNvPr>
          <p:cNvSpPr txBox="1">
            <a:spLocks/>
          </p:cNvSpPr>
          <p:nvPr userDrawn="1"/>
        </p:nvSpPr>
        <p:spPr>
          <a:xfrm>
            <a:off x="1466849" y="6324600"/>
            <a:ext cx="9153525" cy="409575"/>
          </a:xfrm>
          <a:prstGeom prst="rect">
            <a:avLst/>
          </a:prstGeom>
        </p:spPr>
        <p:txBody>
          <a:bodyPr>
            <a:no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000" kern="1200">
                <a:solidFill>
                  <a:schemeClr val="bg1">
                    <a:lumMod val="25000"/>
                  </a:schemeClr>
                </a:solidFill>
                <a:latin typeface="+mn-lt"/>
                <a:ea typeface="+mn-ea"/>
                <a:cs typeface="+mn-cs"/>
              </a:defRPr>
            </a:lvl1pPr>
            <a:lvl2pPr marL="457200" indent="0" algn="just" defTabSz="914400" rtl="0" eaLnBrk="1" latinLnBrk="0" hangingPunct="1">
              <a:lnSpc>
                <a:spcPct val="90000"/>
              </a:lnSpc>
              <a:spcBef>
                <a:spcPts val="500"/>
              </a:spcBef>
              <a:buClr>
                <a:schemeClr val="tx1"/>
              </a:buClr>
              <a:buFont typeface="Courier New" panose="02070309020205020404" pitchFamily="49" charset="0"/>
              <a:buNone/>
              <a:defRPr sz="1200" kern="1200">
                <a:solidFill>
                  <a:schemeClr val="bg1">
                    <a:lumMod val="25000"/>
                  </a:schemeClr>
                </a:solidFill>
                <a:latin typeface="+mn-lt"/>
                <a:ea typeface="+mn-ea"/>
                <a:cs typeface="+mn-cs"/>
              </a:defRPr>
            </a:lvl2pPr>
            <a:lvl3pPr marL="9144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3pPr>
            <a:lvl4pPr marL="13716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4pPr>
            <a:lvl5pPr marL="18288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60066"/>
              </a:buClr>
              <a:buSzTx/>
              <a:buFont typeface="Arial" panose="020B0604020202020204" pitchFamily="34" charset="0"/>
              <a:buNone/>
              <a:tabLst/>
              <a:defRPr/>
            </a:pPr>
            <a:r>
              <a:rPr kumimoji="0" lang="en-US" sz="1050" b="0" i="0" u="none" strike="noStrike" kern="1200" cap="none" spc="0" normalizeH="0" baseline="0" noProof="0" dirty="0">
                <a:ln>
                  <a:noFill/>
                </a:ln>
                <a:solidFill>
                  <a:srgbClr val="F2F2F2">
                    <a:lumMod val="25000"/>
                  </a:srgbClr>
                </a:solidFill>
                <a:effectLst/>
                <a:uLnTx/>
                <a:uFillTx/>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p>
        </p:txBody>
      </p:sp>
      <p:pic>
        <p:nvPicPr>
          <p:cNvPr id="12" name="Kép 22">
            <a:extLst>
              <a:ext uri="{FF2B5EF4-FFF2-40B4-BE49-F238E27FC236}">
                <a16:creationId xmlns:a16="http://schemas.microsoft.com/office/drawing/2014/main" id="{525EECDF-2A65-4716-8F0E-F5A37559EAE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1970" y="6362699"/>
            <a:ext cx="537730" cy="364645"/>
          </a:xfrm>
          <a:prstGeom prst="rect">
            <a:avLst/>
          </a:prstGeom>
          <a:noFill/>
        </p:spPr>
      </p:pic>
    </p:spTree>
    <p:extLst>
      <p:ext uri="{BB962C8B-B14F-4D97-AF65-F5344CB8AC3E}">
        <p14:creationId xmlns:p14="http://schemas.microsoft.com/office/powerpoint/2010/main" val="167424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16" userDrawn="1">
          <p15:clr>
            <a:srgbClr val="F26B43"/>
          </p15:clr>
        </p15:guide>
        <p15:guide id="3" pos="7248" userDrawn="1">
          <p15:clr>
            <a:srgbClr val="F26B43"/>
          </p15:clr>
        </p15:guide>
        <p15:guide id="4" orient="horz" pos="3072" userDrawn="1">
          <p15:clr>
            <a:srgbClr val="F26B43"/>
          </p15:clr>
        </p15:guide>
        <p15:guide id="5" pos="264" userDrawn="1">
          <p15:clr>
            <a:srgbClr val="F26B43"/>
          </p15:clr>
        </p15:guide>
        <p15:guide id="6" pos="420" userDrawn="1">
          <p15:clr>
            <a:srgbClr val="F26B43"/>
          </p15:clr>
        </p15:guide>
        <p15:guide id="7" orient="horz" pos="864" userDrawn="1">
          <p15:clr>
            <a:srgbClr val="F26B43"/>
          </p15:clr>
        </p15:guide>
        <p15:guide id="8" orient="horz" pos="1152"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A9AB5-7111-4D7C-9B89-808B8DAE0518}"/>
              </a:ext>
            </a:extLst>
          </p:cNvPr>
          <p:cNvSpPr>
            <a:spLocks noGrp="1"/>
          </p:cNvSpPr>
          <p:nvPr>
            <p:ph idx="1"/>
          </p:nvPr>
        </p:nvSpPr>
        <p:spPr>
          <a:xfrm>
            <a:off x="1125894" y="2692922"/>
            <a:ext cx="6949751" cy="3353318"/>
          </a:xfrm>
        </p:spPr>
        <p:txBody>
          <a:bodyPr>
            <a:normAutofit/>
          </a:bodyPr>
          <a:lstStyle/>
          <a:p>
            <a:r>
              <a:rPr lang="en-US" b="1" dirty="0" err="1"/>
              <a:t>Kalasatama</a:t>
            </a:r>
            <a:r>
              <a:rPr lang="en-US" dirty="0"/>
              <a:t>: Smart Buildings can participate on energy market, since they have a </a:t>
            </a:r>
            <a:r>
              <a:rPr lang="en-US" b="1" dirty="0"/>
              <a:t>smart meter</a:t>
            </a:r>
            <a:r>
              <a:rPr lang="en-US" dirty="0"/>
              <a:t>  data interface that provides information on consumption of electricity. Additionally, they provide </a:t>
            </a:r>
            <a:r>
              <a:rPr lang="en-US" b="1" dirty="0"/>
              <a:t>load control</a:t>
            </a:r>
            <a:r>
              <a:rPr lang="en-US" dirty="0"/>
              <a:t> functions that the distribution system operator (DSO) can use in situations where the production has reached its peak.</a:t>
            </a:r>
          </a:p>
          <a:p>
            <a:endParaRPr lang="en-US" dirty="0"/>
          </a:p>
          <a:p>
            <a:endParaRPr lang="en-US" dirty="0"/>
          </a:p>
        </p:txBody>
      </p:sp>
      <p:sp>
        <p:nvSpPr>
          <p:cNvPr id="7" name="Slide Number Placeholder 6"/>
          <p:cNvSpPr>
            <a:spLocks noGrp="1"/>
          </p:cNvSpPr>
          <p:nvPr>
            <p:ph type="sldNum" sz="quarter" idx="12"/>
          </p:nvPr>
        </p:nvSpPr>
        <p:spPr/>
        <p:txBody>
          <a:bodyPr/>
          <a:lstStyle/>
          <a:p>
            <a:pPr defTabSz="914377">
              <a:defRPr/>
            </a:pPr>
            <a:fld id="{57AC0E79-F531-4290-B37F-533038CC23F5}" type="slidenum">
              <a:rPr lang="en-US" kern="1200">
                <a:solidFill>
                  <a:srgbClr val="838487"/>
                </a:solidFill>
                <a:latin typeface="Calibri" panose="020F0502020204030204"/>
                <a:ea typeface="+mn-ea"/>
                <a:cs typeface="+mn-cs"/>
              </a:rPr>
              <a:pPr defTabSz="914377">
                <a:defRPr/>
              </a:pPr>
              <a:t>1</a:t>
            </a:fld>
            <a:endParaRPr lang="en-US" kern="1200" dirty="0">
              <a:solidFill>
                <a:srgbClr val="838487"/>
              </a:solidFill>
              <a:latin typeface="Calibri" panose="020F0502020204030204"/>
              <a:ea typeface="+mn-ea"/>
              <a:cs typeface="+mn-cs"/>
            </a:endParaRPr>
          </a:p>
        </p:txBody>
      </p:sp>
      <p:pic>
        <p:nvPicPr>
          <p:cNvPr id="5" name="Picture 4">
            <a:extLst>
              <a:ext uri="{FF2B5EF4-FFF2-40B4-BE49-F238E27FC236}">
                <a16:creationId xmlns:a16="http://schemas.microsoft.com/office/drawing/2014/main" id="{49A19D38-BA23-4E62-BA45-203F4C3162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9239" y="2318657"/>
            <a:ext cx="3164561" cy="3399097"/>
          </a:xfrm>
          <a:prstGeom prst="rect">
            <a:avLst/>
          </a:prstGeom>
        </p:spPr>
      </p:pic>
      <p:sp>
        <p:nvSpPr>
          <p:cNvPr id="9" name="Title 1">
            <a:extLst>
              <a:ext uri="{FF2B5EF4-FFF2-40B4-BE49-F238E27FC236}">
                <a16:creationId xmlns:a16="http://schemas.microsoft.com/office/drawing/2014/main" id="{1D04F04E-2D9F-4959-9481-F15CC5EC53CC}"/>
              </a:ext>
            </a:extLst>
          </p:cNvPr>
          <p:cNvSpPr txBox="1">
            <a:spLocks/>
          </p:cNvSpPr>
          <p:nvPr/>
        </p:nvSpPr>
        <p:spPr>
          <a:xfrm>
            <a:off x="990600" y="488951"/>
            <a:ext cx="8686800" cy="103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Helsinki p</a:t>
            </a:r>
            <a:r>
              <a:rPr lang="en-GB" b="1" dirty="0" err="1"/>
              <a:t>ilot</a:t>
            </a:r>
            <a:endParaRPr lang="en-US" b="1" dirty="0"/>
          </a:p>
        </p:txBody>
      </p:sp>
      <p:sp>
        <p:nvSpPr>
          <p:cNvPr id="8" name="TextBox 7">
            <a:extLst>
              <a:ext uri="{FF2B5EF4-FFF2-40B4-BE49-F238E27FC236}">
                <a16:creationId xmlns:a16="http://schemas.microsoft.com/office/drawing/2014/main" id="{3D5DDB66-94E7-4BC2-8302-C98144677C1B}"/>
              </a:ext>
            </a:extLst>
          </p:cNvPr>
          <p:cNvSpPr txBox="1"/>
          <p:nvPr/>
        </p:nvSpPr>
        <p:spPr>
          <a:xfrm>
            <a:off x="1125894" y="1397458"/>
            <a:ext cx="8507963" cy="646331"/>
          </a:xfrm>
          <a:prstGeom prst="rect">
            <a:avLst/>
          </a:prstGeom>
          <a:noFill/>
          <a:ln w="28575">
            <a:solidFill>
              <a:schemeClr val="accent6">
                <a:lumMod val="75000"/>
              </a:schemeClr>
            </a:solidFill>
          </a:ln>
        </p:spPr>
        <p:txBody>
          <a:bodyPr wrap="square" rtlCol="0">
            <a:spAutoFit/>
          </a:bodyPr>
          <a:lstStyle/>
          <a:p>
            <a:pPr marL="285750" indent="-285750" algn="just">
              <a:buFont typeface="Wingdings" panose="05000000000000000000" pitchFamily="2" charset="2"/>
              <a:buChar char="q"/>
            </a:pPr>
            <a:r>
              <a:rPr lang="en-GB" b="1" dirty="0"/>
              <a:t>Helsinki City: </a:t>
            </a:r>
            <a:r>
              <a:rPr lang="en-GB" dirty="0"/>
              <a:t> The use case will make use of an </a:t>
            </a:r>
            <a:r>
              <a:rPr lang="en-GB" b="1" dirty="0"/>
              <a:t>energy distribution system</a:t>
            </a:r>
            <a:r>
              <a:rPr lang="en-GB" dirty="0"/>
              <a:t> to connect Helsinki and Tallinn energy infrastructures</a:t>
            </a:r>
          </a:p>
        </p:txBody>
      </p:sp>
    </p:spTree>
    <p:extLst>
      <p:ext uri="{BB962C8B-B14F-4D97-AF65-F5344CB8AC3E}">
        <p14:creationId xmlns:p14="http://schemas.microsoft.com/office/powerpoint/2010/main" val="89919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63"/>
            <a:ext cx="8686800" cy="1035050"/>
          </a:xfrm>
        </p:spPr>
        <p:txBody>
          <a:bodyPr/>
          <a:lstStyle/>
          <a:p>
            <a:r>
              <a:rPr lang="en-US" dirty="0"/>
              <a:t>IRIS Pilots: </a:t>
            </a:r>
            <a:r>
              <a:rPr lang="en-PT" b="1" dirty="0"/>
              <a:t>P</a:t>
            </a:r>
            <a:r>
              <a:rPr lang="en-US" b="1" dirty="0"/>
              <a:t>ilot </a:t>
            </a:r>
            <a:r>
              <a:rPr lang="en-PT" b="1" dirty="0"/>
              <a:t>U</a:t>
            </a:r>
            <a:r>
              <a:rPr lang="en-US" b="1" dirty="0"/>
              <a:t>se </a:t>
            </a:r>
            <a:r>
              <a:rPr lang="en-PT" b="1" dirty="0"/>
              <a:t>C</a:t>
            </a:r>
            <a:r>
              <a:rPr lang="en-US" b="1" dirty="0" err="1"/>
              <a:t>ase</a:t>
            </a:r>
            <a:r>
              <a:rPr lang="en-US" b="1" dirty="0"/>
              <a:t> </a:t>
            </a:r>
            <a:r>
              <a:rPr lang="en-PT" b="1" dirty="0"/>
              <a:t>1</a:t>
            </a:r>
            <a:endParaRPr lang="en-US" dirty="0"/>
          </a:p>
        </p:txBody>
      </p:sp>
      <p:sp>
        <p:nvSpPr>
          <p:cNvPr id="3" name="Content Placeholder 2"/>
          <p:cNvSpPr>
            <a:spLocks noGrp="1"/>
          </p:cNvSpPr>
          <p:nvPr>
            <p:ph idx="1"/>
          </p:nvPr>
        </p:nvSpPr>
        <p:spPr>
          <a:xfrm>
            <a:off x="838200" y="1227909"/>
            <a:ext cx="10448109" cy="4977630"/>
          </a:xfrm>
        </p:spPr>
        <p:txBody>
          <a:bodyPr/>
          <a:lstStyle/>
          <a:p>
            <a:pPr marL="0" lvl="1" indent="0">
              <a:lnSpc>
                <a:spcPct val="100000"/>
              </a:lnSpc>
              <a:spcBef>
                <a:spcPts val="0"/>
              </a:spcBef>
              <a:buNone/>
            </a:pPr>
            <a:r>
              <a:rPr lang="en-GB" dirty="0"/>
              <a:t>Securing the smart city’s IoT and control systems against confidentiality and</a:t>
            </a:r>
          </a:p>
          <a:p>
            <a:pPr marL="0" lvl="1" indent="0">
              <a:lnSpc>
                <a:spcPct val="100000"/>
              </a:lnSpc>
              <a:spcBef>
                <a:spcPts val="0"/>
              </a:spcBef>
              <a:buNone/>
            </a:pPr>
            <a:r>
              <a:rPr lang="en-GB" dirty="0"/>
              <a:t>integrity breaches (Barcelona, Spain)</a:t>
            </a:r>
          </a:p>
          <a:p>
            <a:pPr lvl="1">
              <a:lnSpc>
                <a:spcPct val="150000"/>
              </a:lnSpc>
            </a:pPr>
            <a:endParaRPr lang="en-GB"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10</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514"/>
          <a:stretch/>
        </p:blipFill>
        <p:spPr>
          <a:xfrm>
            <a:off x="1821929" y="2259874"/>
            <a:ext cx="8783276" cy="4053452"/>
          </a:xfrm>
          <a:prstGeom prst="rect">
            <a:avLst/>
          </a:prstGeom>
        </p:spPr>
      </p:pic>
    </p:spTree>
    <p:extLst>
      <p:ext uri="{BB962C8B-B14F-4D97-AF65-F5344CB8AC3E}">
        <p14:creationId xmlns:p14="http://schemas.microsoft.com/office/powerpoint/2010/main" val="66812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0CDFE9D8-5A3C-4CB7-8423-E887C0CD26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005" y="1138335"/>
            <a:ext cx="7996624" cy="5141348"/>
          </a:xfrm>
          <a:prstGeom prst="rect">
            <a:avLst/>
          </a:prstGeom>
          <a:solidFill>
            <a:schemeClr val="bg1"/>
          </a:solidFill>
          <a:ln>
            <a:noFill/>
          </a:ln>
        </p:spPr>
      </p:pic>
      <p:sp>
        <p:nvSpPr>
          <p:cNvPr id="4" name="Title 1">
            <a:extLst>
              <a:ext uri="{FF2B5EF4-FFF2-40B4-BE49-F238E27FC236}">
                <a16:creationId xmlns:a16="http://schemas.microsoft.com/office/drawing/2014/main" id="{3DE8467B-26D0-4469-ACAC-AC1F4C2D5E75}"/>
              </a:ext>
            </a:extLst>
          </p:cNvPr>
          <p:cNvSpPr txBox="1">
            <a:spLocks/>
          </p:cNvSpPr>
          <p:nvPr/>
        </p:nvSpPr>
        <p:spPr>
          <a:xfrm>
            <a:off x="838200" y="297363"/>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Barcelona pilot: threat scenarios</a:t>
            </a:r>
          </a:p>
        </p:txBody>
      </p:sp>
    </p:spTree>
    <p:extLst>
      <p:ext uri="{BB962C8B-B14F-4D97-AF65-F5344CB8AC3E}">
        <p14:creationId xmlns:p14="http://schemas.microsoft.com/office/powerpoint/2010/main" val="51623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Pilots: </a:t>
            </a:r>
            <a:r>
              <a:rPr lang="en-GB" b="1" dirty="0"/>
              <a:t>Pilot Use Case 2</a:t>
            </a:r>
            <a:r>
              <a:rPr lang="en-US" dirty="0"/>
              <a:t> </a:t>
            </a:r>
          </a:p>
        </p:txBody>
      </p:sp>
      <p:sp>
        <p:nvSpPr>
          <p:cNvPr id="3" name="Content Placeholder 2"/>
          <p:cNvSpPr>
            <a:spLocks noGrp="1"/>
          </p:cNvSpPr>
          <p:nvPr>
            <p:ph idx="1"/>
          </p:nvPr>
        </p:nvSpPr>
        <p:spPr>
          <a:xfrm>
            <a:off x="838200" y="1295400"/>
            <a:ext cx="10515600" cy="4910138"/>
          </a:xfrm>
        </p:spPr>
        <p:txBody>
          <a:bodyPr/>
          <a:lstStyle/>
          <a:p>
            <a:pPr marL="0" lvl="1" indent="0">
              <a:lnSpc>
                <a:spcPct val="100000"/>
              </a:lnSpc>
              <a:spcBef>
                <a:spcPts val="0"/>
              </a:spcBef>
              <a:buNone/>
            </a:pPr>
            <a:r>
              <a:rPr lang="en-GB" dirty="0"/>
              <a:t>Securing AI-enabled infrastructure of autonomous transport systems in </a:t>
            </a:r>
          </a:p>
          <a:p>
            <a:pPr marL="0" lvl="1" indent="0">
              <a:lnSpc>
                <a:spcPct val="100000"/>
              </a:lnSpc>
              <a:spcBef>
                <a:spcPts val="0"/>
              </a:spcBef>
              <a:buNone/>
            </a:pPr>
            <a:r>
              <a:rPr lang="en-GB" dirty="0"/>
              <a:t>a smart city (Tallinn, Estonia) </a:t>
            </a:r>
          </a:p>
          <a:p>
            <a:endParaRPr lang="en-US"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434" y="2114669"/>
            <a:ext cx="8773749" cy="4143953"/>
          </a:xfrm>
          <a:prstGeom prst="rect">
            <a:avLst/>
          </a:prstGeom>
        </p:spPr>
      </p:pic>
    </p:spTree>
    <p:extLst>
      <p:ext uri="{BB962C8B-B14F-4D97-AF65-F5344CB8AC3E}">
        <p14:creationId xmlns:p14="http://schemas.microsoft.com/office/powerpoint/2010/main" val="35476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B684-459D-4CE6-BE96-63FDCAE87441}"/>
              </a:ext>
            </a:extLst>
          </p:cNvPr>
          <p:cNvSpPr>
            <a:spLocks noGrp="1"/>
          </p:cNvSpPr>
          <p:nvPr>
            <p:ph type="title"/>
          </p:nvPr>
        </p:nvSpPr>
        <p:spPr/>
        <p:txBody>
          <a:bodyPr>
            <a:normAutofit/>
          </a:bodyPr>
          <a:lstStyle/>
          <a:p>
            <a:r>
              <a:rPr lang="en-GB" b="1" dirty="0"/>
              <a:t>Tallinn Pilot: threat scenarios</a:t>
            </a:r>
            <a:endParaRPr lang="en-US" b="1" dirty="0"/>
          </a:p>
        </p:txBody>
      </p:sp>
      <p:sp>
        <p:nvSpPr>
          <p:cNvPr id="3" name="Content Placeholder 2">
            <a:extLst>
              <a:ext uri="{FF2B5EF4-FFF2-40B4-BE49-F238E27FC236}">
                <a16:creationId xmlns:a16="http://schemas.microsoft.com/office/drawing/2014/main" id="{E2020F70-8F95-4BD2-8DDB-045D3C6AAAAD}"/>
              </a:ext>
            </a:extLst>
          </p:cNvPr>
          <p:cNvSpPr>
            <a:spLocks noGrp="1"/>
          </p:cNvSpPr>
          <p:nvPr>
            <p:ph sz="half" idx="1"/>
          </p:nvPr>
        </p:nvSpPr>
        <p:spPr>
          <a:xfrm>
            <a:off x="838200" y="2425959"/>
            <a:ext cx="5257800" cy="2864595"/>
          </a:xfrm>
        </p:spPr>
        <p:txBody>
          <a:bodyPr anchor="ctr"/>
          <a:lstStyle/>
          <a:p>
            <a:pPr algn="just">
              <a:lnSpc>
                <a:spcPct val="107000"/>
              </a:lnSpc>
              <a:spcAft>
                <a:spcPts val="1067"/>
              </a:spcAft>
            </a:pPr>
            <a:r>
              <a:rPr lang="en-US" dirty="0">
                <a:latin typeface="Arial" panose="020B0604020202020204" pitchFamily="34" charset="0"/>
                <a:ea typeface="Arial" panose="020B0604020202020204" pitchFamily="34" charset="0"/>
              </a:rPr>
              <a:t>Availability of telemetric data from the AV to the Urban Operating Platform (</a:t>
            </a:r>
            <a:r>
              <a:rPr lang="en-US" dirty="0" err="1">
                <a:latin typeface="Arial" panose="020B0604020202020204" pitchFamily="34" charset="0"/>
                <a:ea typeface="Arial" panose="020B0604020202020204" pitchFamily="34" charset="0"/>
              </a:rPr>
              <a:t>UoP</a:t>
            </a:r>
            <a:r>
              <a:rPr lang="en-US" dirty="0">
                <a:latin typeface="Arial" panose="020B0604020202020204" pitchFamily="34" charset="0"/>
                <a:ea typeface="Arial" panose="020B0604020202020204" pitchFamily="34" charset="0"/>
              </a:rPr>
              <a:t>)</a:t>
            </a:r>
            <a:endParaRPr lang="en-GB" dirty="0">
              <a:latin typeface="Arial" panose="020B0604020202020204" pitchFamily="34" charset="0"/>
              <a:ea typeface="Arial" panose="020B0604020202020204" pitchFamily="34" charset="0"/>
            </a:endParaRPr>
          </a:p>
          <a:p>
            <a:r>
              <a:rPr lang="en-US" dirty="0">
                <a:latin typeface="Arial" panose="020B0604020202020204" pitchFamily="34" charset="0"/>
                <a:ea typeface="Arial" panose="020B0604020202020204" pitchFamily="34" charset="0"/>
              </a:rPr>
              <a:t>False information being fed to disrupt the ML/AI used for autonomous driving</a:t>
            </a:r>
            <a:endParaRPr lang="en-GB" sz="2800" dirty="0"/>
          </a:p>
        </p:txBody>
      </p:sp>
      <p:sp>
        <p:nvSpPr>
          <p:cNvPr id="7" name="Slide Number Placeholder 6"/>
          <p:cNvSpPr>
            <a:spLocks noGrp="1"/>
          </p:cNvSpPr>
          <p:nvPr>
            <p:ph type="sldNum" sz="quarter" idx="12"/>
          </p:nvPr>
        </p:nvSpPr>
        <p:spPr/>
        <p:txBody>
          <a:bodyPr/>
          <a:lstStyle/>
          <a:p>
            <a:pPr defTabSz="914377">
              <a:defRPr/>
            </a:pPr>
            <a:fld id="{57AC0E79-F531-4290-B37F-533038CC23F5}" type="slidenum">
              <a:rPr lang="en-US" kern="1200">
                <a:solidFill>
                  <a:srgbClr val="838487"/>
                </a:solidFill>
                <a:latin typeface="Calibri" panose="020F0502020204030204"/>
                <a:ea typeface="+mn-ea"/>
                <a:cs typeface="+mn-cs"/>
              </a:rPr>
              <a:pPr defTabSz="914377">
                <a:defRPr/>
              </a:pPr>
              <a:t>13</a:t>
            </a:fld>
            <a:endParaRPr lang="en-US" kern="1200" dirty="0">
              <a:solidFill>
                <a:srgbClr val="838487"/>
              </a:solidFill>
              <a:latin typeface="Calibri" panose="020F0502020204030204"/>
              <a:ea typeface="+mn-ea"/>
              <a:cs typeface="+mn-cs"/>
            </a:endParaRPr>
          </a:p>
        </p:txBody>
      </p:sp>
      <p:pic>
        <p:nvPicPr>
          <p:cNvPr id="5" name="Picture 4" descr="A picture containing indoor&#10;&#10;Description automatically generated">
            <a:extLst>
              <a:ext uri="{FF2B5EF4-FFF2-40B4-BE49-F238E27FC236}">
                <a16:creationId xmlns:a16="http://schemas.microsoft.com/office/drawing/2014/main" id="{3788A2A2-4C5F-4DEB-8BAE-9680704A4B4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2200" y="2553891"/>
            <a:ext cx="5795955" cy="2897977"/>
          </a:xfrm>
          <a:prstGeom prst="rect">
            <a:avLst/>
          </a:prstGeom>
          <a:ln w="25400">
            <a:solidFill>
              <a:schemeClr val="tx1">
                <a:lumMod val="50000"/>
              </a:schemeClr>
            </a:solidFill>
          </a:ln>
        </p:spPr>
      </p:pic>
    </p:spTree>
    <p:extLst>
      <p:ext uri="{BB962C8B-B14F-4D97-AF65-F5344CB8AC3E}">
        <p14:creationId xmlns:p14="http://schemas.microsoft.com/office/powerpoint/2010/main" val="252221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Pilots: </a:t>
            </a:r>
            <a:r>
              <a:rPr lang="en-GB" b="1" dirty="0"/>
              <a:t>Pilot Use Case 3</a:t>
            </a:r>
            <a:endParaRPr lang="en-US" dirty="0"/>
          </a:p>
        </p:txBody>
      </p:sp>
      <p:sp>
        <p:nvSpPr>
          <p:cNvPr id="3" name="Content Placeholder 2"/>
          <p:cNvSpPr>
            <a:spLocks noGrp="1"/>
          </p:cNvSpPr>
          <p:nvPr>
            <p:ph idx="1"/>
          </p:nvPr>
        </p:nvSpPr>
        <p:spPr>
          <a:xfrm>
            <a:off x="838200" y="1423851"/>
            <a:ext cx="10515600" cy="4781687"/>
          </a:xfrm>
        </p:spPr>
        <p:txBody>
          <a:bodyPr>
            <a:normAutofit/>
          </a:bodyPr>
          <a:lstStyle/>
          <a:p>
            <a:pPr marL="0" indent="0">
              <a:buNone/>
            </a:pPr>
            <a:r>
              <a:rPr lang="en-GB" sz="2000" dirty="0"/>
              <a:t>Effective incident response and threat intelligence collaboration for critical cross-border smart grid threats (Helsinki, Finland and Tallinn, Estonia)</a:t>
            </a:r>
            <a:endParaRPr lang="en-US" sz="2000"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656" y="2328724"/>
            <a:ext cx="9926435" cy="3924848"/>
          </a:xfrm>
          <a:prstGeom prst="rect">
            <a:avLst/>
          </a:prstGeom>
        </p:spPr>
      </p:pic>
    </p:spTree>
    <p:extLst>
      <p:ext uri="{BB962C8B-B14F-4D97-AF65-F5344CB8AC3E}">
        <p14:creationId xmlns:p14="http://schemas.microsoft.com/office/powerpoint/2010/main" val="312476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A9AB5-7111-4D7C-9B89-808B8DAE0518}"/>
              </a:ext>
            </a:extLst>
          </p:cNvPr>
          <p:cNvSpPr>
            <a:spLocks noGrp="1"/>
          </p:cNvSpPr>
          <p:nvPr>
            <p:ph idx="1"/>
          </p:nvPr>
        </p:nvSpPr>
        <p:spPr>
          <a:xfrm>
            <a:off x="805543" y="2543632"/>
            <a:ext cx="7195457" cy="3353318"/>
          </a:xfrm>
        </p:spPr>
        <p:txBody>
          <a:bodyPr>
            <a:normAutofit/>
          </a:bodyPr>
          <a:lstStyle/>
          <a:p>
            <a:r>
              <a:rPr lang="en-US" dirty="0"/>
              <a:t>Effective incident response and threat intelligence collaboration for cross-border smart grid threats</a:t>
            </a:r>
          </a:p>
          <a:p>
            <a:r>
              <a:rPr lang="en-US" dirty="0"/>
              <a:t>Secure customer-facing components:</a:t>
            </a:r>
          </a:p>
          <a:p>
            <a:pPr lvl="1"/>
            <a:r>
              <a:rPr lang="en-US" dirty="0"/>
              <a:t>Against threats to control functions defined for the demand control</a:t>
            </a:r>
          </a:p>
          <a:p>
            <a:r>
              <a:rPr lang="en-US" dirty="0"/>
              <a:t>Secure APIs:</a:t>
            </a:r>
          </a:p>
          <a:p>
            <a:pPr lvl="1"/>
            <a:r>
              <a:rPr lang="en-US" dirty="0"/>
              <a:t>Smart Grid API from </a:t>
            </a:r>
            <a:r>
              <a:rPr lang="en-US" dirty="0" err="1"/>
              <a:t>Kalasatama</a:t>
            </a:r>
            <a:r>
              <a:rPr lang="en-US" dirty="0"/>
              <a:t> (district of Helsinki)</a:t>
            </a:r>
          </a:p>
          <a:p>
            <a:pPr lvl="1"/>
            <a:r>
              <a:rPr lang="en-US" dirty="0"/>
              <a:t>Smart Grid APIs from the city of Tallinn.</a:t>
            </a:r>
          </a:p>
          <a:p>
            <a:endParaRPr lang="en-US" dirty="0"/>
          </a:p>
          <a:p>
            <a:endParaRPr lang="en-US" dirty="0"/>
          </a:p>
        </p:txBody>
      </p:sp>
      <p:sp>
        <p:nvSpPr>
          <p:cNvPr id="7" name="Slide Number Placeholder 6"/>
          <p:cNvSpPr>
            <a:spLocks noGrp="1"/>
          </p:cNvSpPr>
          <p:nvPr>
            <p:ph type="sldNum" sz="quarter" idx="12"/>
          </p:nvPr>
        </p:nvSpPr>
        <p:spPr/>
        <p:txBody>
          <a:bodyPr/>
          <a:lstStyle/>
          <a:p>
            <a:pPr defTabSz="914377">
              <a:defRPr/>
            </a:pPr>
            <a:fld id="{57AC0E79-F531-4290-B37F-533038CC23F5}" type="slidenum">
              <a:rPr lang="en-US" kern="1200">
                <a:solidFill>
                  <a:srgbClr val="838487"/>
                </a:solidFill>
                <a:latin typeface="Calibri" panose="020F0502020204030204"/>
                <a:ea typeface="+mn-ea"/>
                <a:cs typeface="+mn-cs"/>
              </a:rPr>
              <a:pPr defTabSz="914377">
                <a:defRPr/>
              </a:pPr>
              <a:t>2</a:t>
            </a:fld>
            <a:endParaRPr lang="en-US" kern="1200" dirty="0">
              <a:solidFill>
                <a:srgbClr val="838487"/>
              </a:solidFill>
              <a:latin typeface="Calibri" panose="020F0502020204030204"/>
              <a:ea typeface="+mn-ea"/>
              <a:cs typeface="+mn-cs"/>
            </a:endParaRPr>
          </a:p>
        </p:txBody>
      </p:sp>
      <p:pic>
        <p:nvPicPr>
          <p:cNvPr id="5" name="Picture 4">
            <a:extLst>
              <a:ext uri="{FF2B5EF4-FFF2-40B4-BE49-F238E27FC236}">
                <a16:creationId xmlns:a16="http://schemas.microsoft.com/office/drawing/2014/main" id="{49A19D38-BA23-4E62-BA45-203F4C3162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9239" y="2318657"/>
            <a:ext cx="3164561" cy="3399097"/>
          </a:xfrm>
          <a:prstGeom prst="rect">
            <a:avLst/>
          </a:prstGeom>
        </p:spPr>
      </p:pic>
      <p:sp>
        <p:nvSpPr>
          <p:cNvPr id="6" name="Rectangle 5">
            <a:extLst>
              <a:ext uri="{FF2B5EF4-FFF2-40B4-BE49-F238E27FC236}">
                <a16:creationId xmlns:a16="http://schemas.microsoft.com/office/drawing/2014/main" id="{1F3379EE-ED13-4842-9B2E-73229A5C407D}"/>
              </a:ext>
            </a:extLst>
          </p:cNvPr>
          <p:cNvSpPr/>
          <p:nvPr/>
        </p:nvSpPr>
        <p:spPr>
          <a:xfrm>
            <a:off x="935820" y="1970341"/>
            <a:ext cx="5764998" cy="872098"/>
          </a:xfrm>
          <a:prstGeom prst="rect">
            <a:avLst/>
          </a:prstGeom>
        </p:spPr>
        <p:txBody>
          <a:bodyPr wrap="square">
            <a:spAutoFit/>
          </a:bodyPr>
          <a:lstStyle/>
          <a:p>
            <a:r>
              <a:rPr lang="en-GB" sz="2667" b="1" dirty="0"/>
              <a:t>Goals and Challenges:</a:t>
            </a:r>
          </a:p>
          <a:p>
            <a:endParaRPr lang="en-GB" sz="2400" b="1" dirty="0"/>
          </a:p>
        </p:txBody>
      </p:sp>
      <p:sp>
        <p:nvSpPr>
          <p:cNvPr id="9" name="Title 1">
            <a:extLst>
              <a:ext uri="{FF2B5EF4-FFF2-40B4-BE49-F238E27FC236}">
                <a16:creationId xmlns:a16="http://schemas.microsoft.com/office/drawing/2014/main" id="{1D04F04E-2D9F-4959-9481-F15CC5EC53CC}"/>
              </a:ext>
            </a:extLst>
          </p:cNvPr>
          <p:cNvSpPr txBox="1">
            <a:spLocks/>
          </p:cNvSpPr>
          <p:nvPr/>
        </p:nvSpPr>
        <p:spPr>
          <a:xfrm>
            <a:off x="990600" y="488951"/>
            <a:ext cx="8686800" cy="103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Helsinki p</a:t>
            </a:r>
            <a:r>
              <a:rPr lang="en-GB" b="1" dirty="0" err="1"/>
              <a:t>ilot</a:t>
            </a:r>
            <a:endParaRPr lang="en-US" b="1" dirty="0"/>
          </a:p>
        </p:txBody>
      </p:sp>
    </p:spTree>
    <p:extLst>
      <p:ext uri="{BB962C8B-B14F-4D97-AF65-F5344CB8AC3E}">
        <p14:creationId xmlns:p14="http://schemas.microsoft.com/office/powerpoint/2010/main" val="289099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AC0E79-F531-4290-B37F-533038CC23F5}"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623" y="2348952"/>
            <a:ext cx="9926435" cy="3924848"/>
          </a:xfrm>
          <a:prstGeom prst="rect">
            <a:avLst/>
          </a:prstGeom>
        </p:spPr>
      </p:pic>
      <p:sp>
        <p:nvSpPr>
          <p:cNvPr id="8" name="Title 1">
            <a:extLst>
              <a:ext uri="{FF2B5EF4-FFF2-40B4-BE49-F238E27FC236}">
                <a16:creationId xmlns:a16="http://schemas.microsoft.com/office/drawing/2014/main" id="{6B462500-8D17-48DB-AB97-A026E5C5552B}"/>
              </a:ext>
            </a:extLst>
          </p:cNvPr>
          <p:cNvSpPr txBox="1">
            <a:spLocks/>
          </p:cNvSpPr>
          <p:nvPr/>
        </p:nvSpPr>
        <p:spPr>
          <a:xfrm>
            <a:off x="990600" y="488951"/>
            <a:ext cx="8686800" cy="103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Helsinki p</a:t>
            </a:r>
            <a:r>
              <a:rPr lang="en-GB" b="1" dirty="0" err="1"/>
              <a:t>ilot</a:t>
            </a:r>
            <a:r>
              <a:rPr lang="en-GB" b="1" dirty="0"/>
              <a:t>: Cyber Range </a:t>
            </a:r>
            <a:endParaRPr lang="en-US" b="1" dirty="0"/>
          </a:p>
        </p:txBody>
      </p:sp>
      <p:sp>
        <p:nvSpPr>
          <p:cNvPr id="2" name="Rectangle 1">
            <a:extLst>
              <a:ext uri="{FF2B5EF4-FFF2-40B4-BE49-F238E27FC236}">
                <a16:creationId xmlns:a16="http://schemas.microsoft.com/office/drawing/2014/main" id="{431185CB-0BD7-458A-ABD6-A19160658BEB}"/>
              </a:ext>
            </a:extLst>
          </p:cNvPr>
          <p:cNvSpPr/>
          <p:nvPr/>
        </p:nvSpPr>
        <p:spPr>
          <a:xfrm>
            <a:off x="990599" y="1401252"/>
            <a:ext cx="8820539" cy="923330"/>
          </a:xfrm>
          <a:prstGeom prst="rect">
            <a:avLst/>
          </a:prstGeom>
        </p:spPr>
        <p:txBody>
          <a:bodyPr wrap="square">
            <a:spAutoFit/>
          </a:bodyPr>
          <a:lstStyle/>
          <a:p>
            <a:r>
              <a:rPr lang="en-US" dirty="0"/>
              <a:t>This demonstration will be emulated as a cross-border crisis management exercise on the Virtual Cyber Range (VCR), with Digital Twins of the target smart grid systems, as well as Digital Twin honeypots</a:t>
            </a:r>
            <a:endParaRPr lang="en-GB" dirty="0"/>
          </a:p>
        </p:txBody>
      </p:sp>
    </p:spTree>
    <p:extLst>
      <p:ext uri="{BB962C8B-B14F-4D97-AF65-F5344CB8AC3E}">
        <p14:creationId xmlns:p14="http://schemas.microsoft.com/office/powerpoint/2010/main" val="2607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Tallinn p</a:t>
            </a:r>
            <a:r>
              <a:rPr lang="en-GB" b="1" dirty="0" err="1"/>
              <a:t>ilot</a:t>
            </a:r>
            <a:endParaRPr lang="en-US" b="1"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4</a:t>
            </a:fld>
            <a:endParaRPr lang="en-US" dirty="0"/>
          </a:p>
        </p:txBody>
      </p:sp>
      <p:sp>
        <p:nvSpPr>
          <p:cNvPr id="8" name="Rectangle 7">
            <a:extLst>
              <a:ext uri="{FF2B5EF4-FFF2-40B4-BE49-F238E27FC236}">
                <a16:creationId xmlns:a16="http://schemas.microsoft.com/office/drawing/2014/main" id="{BE839075-E2BC-4743-87DD-2BCC75B8C4F5}"/>
              </a:ext>
            </a:extLst>
          </p:cNvPr>
          <p:cNvSpPr/>
          <p:nvPr/>
        </p:nvSpPr>
        <p:spPr>
          <a:xfrm>
            <a:off x="945503" y="2115874"/>
            <a:ext cx="5764998" cy="872098"/>
          </a:xfrm>
          <a:prstGeom prst="rect">
            <a:avLst/>
          </a:prstGeom>
        </p:spPr>
        <p:txBody>
          <a:bodyPr wrap="square">
            <a:spAutoFit/>
          </a:bodyPr>
          <a:lstStyle/>
          <a:p>
            <a:r>
              <a:rPr lang="en-GB" sz="2667" b="1" dirty="0"/>
              <a:t>Goals and Challenges:</a:t>
            </a:r>
          </a:p>
          <a:p>
            <a:endParaRPr lang="en-GB" sz="2400" b="1" dirty="0"/>
          </a:p>
        </p:txBody>
      </p:sp>
      <p:pic>
        <p:nvPicPr>
          <p:cNvPr id="9" name="Picture 8" descr="A picture containing text, tree, road, outdoor&#10;&#10;Description automatically generated">
            <a:extLst>
              <a:ext uri="{FF2B5EF4-FFF2-40B4-BE49-F238E27FC236}">
                <a16:creationId xmlns:a16="http://schemas.microsoft.com/office/drawing/2014/main" id="{C5C8C65C-C5AA-44B9-A69E-AE1556A8A4F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51540" y="2341984"/>
            <a:ext cx="4808397" cy="3606298"/>
          </a:xfrm>
          <a:prstGeom prst="rect">
            <a:avLst/>
          </a:prstGeom>
        </p:spPr>
      </p:pic>
      <p:sp>
        <p:nvSpPr>
          <p:cNvPr id="10" name="Content Placeholder 2">
            <a:extLst>
              <a:ext uri="{FF2B5EF4-FFF2-40B4-BE49-F238E27FC236}">
                <a16:creationId xmlns:a16="http://schemas.microsoft.com/office/drawing/2014/main" id="{14CC935C-838F-4785-8F1B-D0E5F62707E0}"/>
              </a:ext>
            </a:extLst>
          </p:cNvPr>
          <p:cNvSpPr>
            <a:spLocks noGrp="1"/>
          </p:cNvSpPr>
          <p:nvPr>
            <p:ph sz="half" idx="1"/>
          </p:nvPr>
        </p:nvSpPr>
        <p:spPr>
          <a:xfrm>
            <a:off x="945503" y="2626568"/>
            <a:ext cx="5296678" cy="3760238"/>
          </a:xfrm>
        </p:spPr>
        <p:txBody>
          <a:bodyPr anchor="ctr"/>
          <a:lstStyle/>
          <a:p>
            <a:pPr marL="380990" indent="-380990"/>
            <a:r>
              <a:rPr lang="en-GB" dirty="0"/>
              <a:t>Ensuring availability of data and the operations of autonomous vehicle and supporting infrastructure.</a:t>
            </a:r>
          </a:p>
          <a:p>
            <a:pPr marL="380990" indent="-380990"/>
            <a:r>
              <a:rPr lang="en-GB" dirty="0"/>
              <a:t>Lack of investigation of cyber defence mechanisms that facilitate autonomous detection and risk-based response for privacy breaches.</a:t>
            </a:r>
          </a:p>
        </p:txBody>
      </p:sp>
      <p:sp>
        <p:nvSpPr>
          <p:cNvPr id="7" name="TextBox 6">
            <a:extLst>
              <a:ext uri="{FF2B5EF4-FFF2-40B4-BE49-F238E27FC236}">
                <a16:creationId xmlns:a16="http://schemas.microsoft.com/office/drawing/2014/main" id="{CB6D8D7D-D1ED-411C-9E57-A510D0EDC2D0}"/>
              </a:ext>
            </a:extLst>
          </p:cNvPr>
          <p:cNvSpPr txBox="1"/>
          <p:nvPr/>
        </p:nvSpPr>
        <p:spPr>
          <a:xfrm>
            <a:off x="945503" y="1180176"/>
            <a:ext cx="8767664" cy="646331"/>
          </a:xfrm>
          <a:prstGeom prst="rect">
            <a:avLst/>
          </a:prstGeom>
          <a:noFill/>
          <a:ln w="28575">
            <a:solidFill>
              <a:schemeClr val="accent6">
                <a:lumMod val="50000"/>
              </a:schemeClr>
            </a:solidFill>
          </a:ln>
        </p:spPr>
        <p:txBody>
          <a:bodyPr wrap="square" rtlCol="0">
            <a:spAutoFit/>
          </a:bodyPr>
          <a:lstStyle/>
          <a:p>
            <a:pPr marL="285750" indent="-285750" algn="just">
              <a:buFont typeface="Wingdings" panose="05000000000000000000" pitchFamily="2" charset="2"/>
              <a:buChar char="q"/>
            </a:pPr>
            <a:r>
              <a:rPr lang="en-GB" b="1" dirty="0"/>
              <a:t>Featuring:</a:t>
            </a:r>
            <a:r>
              <a:rPr lang="en-GB" dirty="0"/>
              <a:t> AI-enabled autonomous vehicle </a:t>
            </a:r>
            <a:r>
              <a:rPr lang="en-GB" b="1" dirty="0"/>
              <a:t>shuttles</a:t>
            </a:r>
            <a:r>
              <a:rPr lang="en-GB" dirty="0"/>
              <a:t> (AV shuttle) that are monitored by a centralized remote operation centre. </a:t>
            </a:r>
          </a:p>
        </p:txBody>
      </p:sp>
    </p:spTree>
    <p:extLst>
      <p:ext uri="{BB962C8B-B14F-4D97-AF65-F5344CB8AC3E}">
        <p14:creationId xmlns:p14="http://schemas.microsoft.com/office/powerpoint/2010/main" val="288763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63"/>
            <a:ext cx="8686800" cy="1035050"/>
          </a:xfrm>
        </p:spPr>
        <p:txBody>
          <a:bodyPr/>
          <a:lstStyle/>
          <a:p>
            <a:r>
              <a:rPr lang="en-US" b="1" dirty="0"/>
              <a:t>Barcelona pilot</a:t>
            </a:r>
          </a:p>
        </p:txBody>
      </p:sp>
      <p:sp>
        <p:nvSpPr>
          <p:cNvPr id="4" name="Slide Number Placeholder 3"/>
          <p:cNvSpPr>
            <a:spLocks noGrp="1"/>
          </p:cNvSpPr>
          <p:nvPr>
            <p:ph type="sldNum" sz="quarter" idx="12"/>
          </p:nvPr>
        </p:nvSpPr>
        <p:spPr/>
        <p:txBody>
          <a:bodyPr/>
          <a:lstStyle/>
          <a:p>
            <a:fld id="{57AC0E79-F531-4290-B37F-533038CC23F5}" type="slidenum">
              <a:rPr lang="en-US" smtClean="0"/>
              <a:pPr/>
              <a:t>5</a:t>
            </a:fld>
            <a:endParaRPr lang="en-US" dirty="0"/>
          </a:p>
        </p:txBody>
      </p:sp>
      <p:sp>
        <p:nvSpPr>
          <p:cNvPr id="8" name="Rectangle 7">
            <a:extLst>
              <a:ext uri="{FF2B5EF4-FFF2-40B4-BE49-F238E27FC236}">
                <a16:creationId xmlns:a16="http://schemas.microsoft.com/office/drawing/2014/main" id="{F6CC3541-E864-4747-BE58-BD82B1918FD6}"/>
              </a:ext>
            </a:extLst>
          </p:cNvPr>
          <p:cNvSpPr/>
          <p:nvPr/>
        </p:nvSpPr>
        <p:spPr>
          <a:xfrm>
            <a:off x="956776" y="2913227"/>
            <a:ext cx="5764998" cy="872098"/>
          </a:xfrm>
          <a:prstGeom prst="rect">
            <a:avLst/>
          </a:prstGeom>
        </p:spPr>
        <p:txBody>
          <a:bodyPr wrap="square">
            <a:spAutoFit/>
          </a:bodyPr>
          <a:lstStyle/>
          <a:p>
            <a:r>
              <a:rPr lang="en-GB" sz="2667" b="1" dirty="0"/>
              <a:t>Goals and Challenges:</a:t>
            </a:r>
          </a:p>
          <a:p>
            <a:endParaRPr lang="en-GB" sz="2400" b="1" dirty="0"/>
          </a:p>
        </p:txBody>
      </p:sp>
      <p:sp>
        <p:nvSpPr>
          <p:cNvPr id="9" name="Rectangle 8">
            <a:extLst>
              <a:ext uri="{FF2B5EF4-FFF2-40B4-BE49-F238E27FC236}">
                <a16:creationId xmlns:a16="http://schemas.microsoft.com/office/drawing/2014/main" id="{71B41675-82C5-417F-A724-DD357E95D5D0}"/>
              </a:ext>
            </a:extLst>
          </p:cNvPr>
          <p:cNvSpPr/>
          <p:nvPr/>
        </p:nvSpPr>
        <p:spPr>
          <a:xfrm>
            <a:off x="956776" y="3508724"/>
            <a:ext cx="5665423" cy="2677656"/>
          </a:xfrm>
          <a:prstGeom prst="rect">
            <a:avLst/>
          </a:prstGeom>
        </p:spPr>
        <p:txBody>
          <a:bodyPr wrap="square">
            <a:spAutoFit/>
          </a:bodyPr>
          <a:lstStyle/>
          <a:p>
            <a:pPr marL="380990" indent="-380990">
              <a:buFont typeface="Arial" panose="020B0604020202020204" pitchFamily="34" charset="0"/>
              <a:buChar char="•"/>
            </a:pPr>
            <a:r>
              <a:rPr lang="en-GB" sz="2400" dirty="0"/>
              <a:t>Ensuring availability of IoT and IA infrastructure for the safety of tram users.</a:t>
            </a:r>
          </a:p>
          <a:p>
            <a:endParaRPr lang="en-GB" sz="2400" dirty="0"/>
          </a:p>
          <a:p>
            <a:pPr marL="380990" indent="-380990">
              <a:buFont typeface="Arial" panose="020B0604020202020204" pitchFamily="34" charset="0"/>
              <a:buChar char="•"/>
            </a:pPr>
            <a:r>
              <a:rPr lang="en-US" sz="2400" dirty="0"/>
              <a:t>Lack of experience as well as of tools, for detecting and reporting IoT &amp; AI attack vectors.</a:t>
            </a:r>
            <a:endParaRPr lang="en-GB" sz="2400" dirty="0"/>
          </a:p>
        </p:txBody>
      </p:sp>
      <p:sp>
        <p:nvSpPr>
          <p:cNvPr id="10" name="Rectangle 9">
            <a:extLst>
              <a:ext uri="{FF2B5EF4-FFF2-40B4-BE49-F238E27FC236}">
                <a16:creationId xmlns:a16="http://schemas.microsoft.com/office/drawing/2014/main" id="{806CC9CC-FF79-4A67-B79F-2643595E9C90}"/>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36BC8D0-CF0F-4ECD-838E-2A7AE5269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0694" y="2309342"/>
            <a:ext cx="1571511" cy="1625568"/>
          </a:xfrm>
          <a:prstGeom prst="rect">
            <a:avLst/>
          </a:prstGeom>
        </p:spPr>
      </p:pic>
      <p:pic>
        <p:nvPicPr>
          <p:cNvPr id="12" name="Picture 11">
            <a:extLst>
              <a:ext uri="{FF2B5EF4-FFF2-40B4-BE49-F238E27FC236}">
                <a16:creationId xmlns:a16="http://schemas.microsoft.com/office/drawing/2014/main" id="{0A7F325B-A635-41D9-8CF5-EF2766A7269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2976" y="4032587"/>
            <a:ext cx="3706571" cy="188583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D1C0AD-255C-4AAA-BE16-E09278393EE9}"/>
              </a:ext>
            </a:extLst>
          </p:cNvPr>
          <p:cNvSpPr txBox="1"/>
          <p:nvPr/>
        </p:nvSpPr>
        <p:spPr>
          <a:xfrm>
            <a:off x="956776" y="1147945"/>
            <a:ext cx="8686800" cy="923330"/>
          </a:xfrm>
          <a:prstGeom prst="rect">
            <a:avLst/>
          </a:prstGeom>
          <a:noFill/>
          <a:ln w="28575">
            <a:solidFill>
              <a:srgbClr val="7030A0"/>
            </a:solidFill>
          </a:ln>
        </p:spPr>
        <p:txBody>
          <a:bodyPr wrap="square" rtlCol="0">
            <a:spAutoFit/>
          </a:bodyPr>
          <a:lstStyle/>
          <a:p>
            <a:pPr marL="285750" indent="-285750" algn="just">
              <a:buFont typeface="Wingdings" panose="05000000000000000000" pitchFamily="2" charset="2"/>
              <a:buChar char="q"/>
            </a:pPr>
            <a:r>
              <a:rPr lang="en-US" b="1" dirty="0"/>
              <a:t>Featuring: AI computer vision system and an IoT infrastructure deployed at a Tramway station </a:t>
            </a:r>
            <a:r>
              <a:rPr lang="en-US" dirty="0"/>
              <a:t>to avoid potential accidents between bicycles and pedestrians getting off the train. </a:t>
            </a:r>
          </a:p>
        </p:txBody>
      </p:sp>
    </p:spTree>
    <p:extLst>
      <p:ext uri="{BB962C8B-B14F-4D97-AF65-F5344CB8AC3E}">
        <p14:creationId xmlns:p14="http://schemas.microsoft.com/office/powerpoint/2010/main" val="352452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E8467B-26D0-4469-ACAC-AC1F4C2D5E75}"/>
              </a:ext>
            </a:extLst>
          </p:cNvPr>
          <p:cNvSpPr txBox="1">
            <a:spLocks/>
          </p:cNvSpPr>
          <p:nvPr/>
        </p:nvSpPr>
        <p:spPr>
          <a:xfrm>
            <a:off x="838200" y="297363"/>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Key takeaways</a:t>
            </a:r>
          </a:p>
        </p:txBody>
      </p:sp>
      <p:sp>
        <p:nvSpPr>
          <p:cNvPr id="5" name="Rectangle 4">
            <a:extLst>
              <a:ext uri="{FF2B5EF4-FFF2-40B4-BE49-F238E27FC236}">
                <a16:creationId xmlns:a16="http://schemas.microsoft.com/office/drawing/2014/main" id="{CD2ED7E6-F03D-4725-8D30-D4B3F432977B}"/>
              </a:ext>
            </a:extLst>
          </p:cNvPr>
          <p:cNvSpPr/>
          <p:nvPr/>
        </p:nvSpPr>
        <p:spPr>
          <a:xfrm>
            <a:off x="877464" y="1124067"/>
            <a:ext cx="11314535" cy="3416320"/>
          </a:xfrm>
          <a:prstGeom prst="rect">
            <a:avLst/>
          </a:prstGeom>
        </p:spPr>
        <p:txBody>
          <a:bodyPr wrap="square">
            <a:spAutoFit/>
          </a:bodyPr>
          <a:lstStyle/>
          <a:p>
            <a:pPr marL="380990" indent="-380990">
              <a:buFont typeface="Arial" panose="020B0604020202020204" pitchFamily="34" charset="0"/>
              <a:buChar char="•"/>
            </a:pPr>
            <a:r>
              <a:rPr lang="en-GB" sz="2400" dirty="0"/>
              <a:t>Smart Cities =&gt; </a:t>
            </a:r>
            <a:r>
              <a:rPr lang="en-GB" sz="2400" b="1" dirty="0"/>
              <a:t>novel</a:t>
            </a:r>
            <a:r>
              <a:rPr lang="en-GB" sz="2400" dirty="0"/>
              <a:t>, cutting edge AI/IoT-driven technology</a:t>
            </a:r>
          </a:p>
          <a:p>
            <a:pPr marL="380990" indent="-380990">
              <a:buFont typeface="Arial" panose="020B0604020202020204" pitchFamily="34" charset="0"/>
              <a:buChar char="•"/>
            </a:pPr>
            <a:endParaRPr lang="en-GB" sz="2400" dirty="0"/>
          </a:p>
          <a:p>
            <a:pPr marL="380990" indent="-380990">
              <a:buFont typeface="Arial" panose="020B0604020202020204" pitchFamily="34" charset="0"/>
              <a:buChar char="•"/>
            </a:pPr>
            <a:r>
              <a:rPr lang="en-GB" sz="2400" dirty="0"/>
              <a:t>This implies </a:t>
            </a:r>
            <a:r>
              <a:rPr lang="en-GB" sz="2400" b="1" dirty="0"/>
              <a:t>Emerging Threats</a:t>
            </a:r>
            <a:r>
              <a:rPr lang="en-GB" sz="2400" dirty="0"/>
              <a:t> ! High risks!</a:t>
            </a:r>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r>
              <a:rPr lang="en-US" sz="2400" dirty="0"/>
              <a:t>Currently, </a:t>
            </a:r>
            <a:r>
              <a:rPr lang="en-US" sz="2400" b="1" dirty="0"/>
              <a:t>lack of experience as well as of tools</a:t>
            </a:r>
            <a:r>
              <a:rPr lang="en-US" sz="2400" dirty="0"/>
              <a:t> for incident management that tackle IoT &amp; AI attack vectors</a:t>
            </a:r>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r>
              <a:rPr lang="en-US" sz="2400" b="1" dirty="0"/>
              <a:t>IRIS</a:t>
            </a:r>
            <a:r>
              <a:rPr lang="en-US" sz="2400" dirty="0"/>
              <a:t> will enhance the capabilities (knowledge, toolset, training) of CERTs/CSIRTs, to address these challenges.</a:t>
            </a:r>
            <a:endParaRPr lang="en-GB" sz="2400" dirty="0"/>
          </a:p>
        </p:txBody>
      </p:sp>
      <p:pic>
        <p:nvPicPr>
          <p:cNvPr id="7" name="Picture 6">
            <a:extLst>
              <a:ext uri="{FF2B5EF4-FFF2-40B4-BE49-F238E27FC236}">
                <a16:creationId xmlns:a16="http://schemas.microsoft.com/office/drawing/2014/main" id="{E4ABAB12-B3E0-48E5-9D3D-3070E2671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125" y="4350843"/>
            <a:ext cx="1701749" cy="1827871"/>
          </a:xfrm>
          <a:prstGeom prst="rect">
            <a:avLst/>
          </a:prstGeom>
        </p:spPr>
      </p:pic>
      <p:pic>
        <p:nvPicPr>
          <p:cNvPr id="8" name="Picture 7" descr="A picture containing text, tree, road, outdoor&#10;&#10;Description automatically generated">
            <a:extLst>
              <a:ext uri="{FF2B5EF4-FFF2-40B4-BE49-F238E27FC236}">
                <a16:creationId xmlns:a16="http://schemas.microsoft.com/office/drawing/2014/main" id="{50368AF0-CB11-43CF-ADCC-E8DFC8F9F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022" y="4705523"/>
            <a:ext cx="1701749" cy="1276312"/>
          </a:xfrm>
          <a:prstGeom prst="rect">
            <a:avLst/>
          </a:prstGeom>
          <a:ln w="25400">
            <a:solidFill>
              <a:schemeClr val="tx1">
                <a:lumMod val="50000"/>
              </a:schemeClr>
            </a:solidFill>
          </a:ln>
        </p:spPr>
      </p:pic>
      <p:pic>
        <p:nvPicPr>
          <p:cNvPr id="9" name="Picture 8">
            <a:extLst>
              <a:ext uri="{FF2B5EF4-FFF2-40B4-BE49-F238E27FC236}">
                <a16:creationId xmlns:a16="http://schemas.microsoft.com/office/drawing/2014/main" id="{64C1643B-49F4-4997-90F3-2A0F39DEB5B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8535"/>
          <a:stretch/>
        </p:blipFill>
        <p:spPr bwMode="auto">
          <a:xfrm>
            <a:off x="2907808" y="4737266"/>
            <a:ext cx="1748169" cy="12445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9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
        <p:nvSpPr>
          <p:cNvPr id="4" name="Text Placeholder 2">
            <a:extLst>
              <a:ext uri="{FF2B5EF4-FFF2-40B4-BE49-F238E27FC236}">
                <a16:creationId xmlns:a16="http://schemas.microsoft.com/office/drawing/2014/main" id="{1A62224F-0001-46D0-9EB0-4DEAFD53723C}"/>
              </a:ext>
            </a:extLst>
          </p:cNvPr>
          <p:cNvSpPr txBox="1">
            <a:spLocks/>
          </p:cNvSpPr>
          <p:nvPr/>
        </p:nvSpPr>
        <p:spPr>
          <a:xfrm>
            <a:off x="1541708" y="4633955"/>
            <a:ext cx="5219700" cy="611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Gonçalo Cadete (INOV)</a:t>
            </a:r>
          </a:p>
        </p:txBody>
      </p:sp>
    </p:spTree>
    <p:extLst>
      <p:ext uri="{BB962C8B-B14F-4D97-AF65-F5344CB8AC3E}">
        <p14:creationId xmlns:p14="http://schemas.microsoft.com/office/powerpoint/2010/main" val="137371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Objectives</a:t>
            </a:r>
          </a:p>
        </p:txBody>
      </p:sp>
      <p:sp>
        <p:nvSpPr>
          <p:cNvPr id="3" name="Content Placeholder 2"/>
          <p:cNvSpPr>
            <a:spLocks noGrp="1"/>
          </p:cNvSpPr>
          <p:nvPr>
            <p:ph idx="1"/>
          </p:nvPr>
        </p:nvSpPr>
        <p:spPr>
          <a:xfrm>
            <a:off x="855027" y="1439862"/>
            <a:ext cx="10515600" cy="4833937"/>
          </a:xfrm>
          <a:ln>
            <a:noFill/>
          </a:ln>
        </p:spPr>
        <p:txBody>
          <a:bodyPr>
            <a:noAutofit/>
          </a:bodyPr>
          <a:lstStyle/>
          <a:p>
            <a:r>
              <a:rPr lang="en-US" sz="2000" dirty="0"/>
              <a:t>To </a:t>
            </a:r>
            <a:r>
              <a:rPr lang="en-US" sz="2000" b="1" dirty="0"/>
              <a:t>identify </a:t>
            </a:r>
            <a:r>
              <a:rPr lang="en-US" sz="2000" dirty="0"/>
              <a:t>the user, technical and business requirements and </a:t>
            </a:r>
            <a:r>
              <a:rPr lang="en-US" sz="2000" b="1" dirty="0"/>
              <a:t>design </a:t>
            </a:r>
            <a:r>
              <a:rPr lang="en-US" sz="2000" dirty="0"/>
              <a:t>the architecture of an AI threat reporting and incident response system</a:t>
            </a:r>
          </a:p>
          <a:p>
            <a:endParaRPr lang="en-US" sz="2000" dirty="0"/>
          </a:p>
          <a:p>
            <a:r>
              <a:rPr lang="en-US" sz="2000" dirty="0"/>
              <a:t>To </a:t>
            </a:r>
            <a:r>
              <a:rPr lang="en-US" sz="2000" b="1" dirty="0"/>
              <a:t>analyze</a:t>
            </a:r>
            <a:r>
              <a:rPr lang="en-US" sz="2000" dirty="0"/>
              <a:t> the relevant ethics principles and legal framework on privacy concerns</a:t>
            </a:r>
          </a:p>
          <a:p>
            <a:endParaRPr lang="en-US" sz="2000" dirty="0"/>
          </a:p>
          <a:p>
            <a:r>
              <a:rPr lang="en-US" sz="2000" dirty="0"/>
              <a:t>To </a:t>
            </a:r>
            <a:r>
              <a:rPr lang="en-US" sz="2000" b="1" dirty="0"/>
              <a:t>develop</a:t>
            </a:r>
            <a:r>
              <a:rPr lang="en-US" sz="2000" dirty="0"/>
              <a:t> a collaborative platform for ICT stakeholders and European CERTs/CSIRTs for the successful operation of IoT and AI-enabled ICT systems</a:t>
            </a:r>
          </a:p>
          <a:p>
            <a:endParaRPr lang="en-US" sz="2000" dirty="0"/>
          </a:p>
          <a:p>
            <a:r>
              <a:rPr lang="en-US" sz="2000" dirty="0"/>
              <a:t>To </a:t>
            </a:r>
            <a:r>
              <a:rPr lang="en-US" sz="2000" b="1" dirty="0"/>
              <a:t>demonstrate</a:t>
            </a:r>
            <a:r>
              <a:rPr lang="en-US" sz="2000" dirty="0"/>
              <a:t> and </a:t>
            </a:r>
            <a:r>
              <a:rPr lang="en-US" sz="2000" b="1" dirty="0"/>
              <a:t>validate</a:t>
            </a:r>
            <a:r>
              <a:rPr lang="en-US" sz="2000" dirty="0"/>
              <a:t> the integrated IRIS platform across three realistic pilot demonstrators in three smart cities</a:t>
            </a:r>
          </a:p>
          <a:p>
            <a:endParaRPr lang="en-US" sz="2000" dirty="0"/>
          </a:p>
          <a:p>
            <a:r>
              <a:rPr lang="en-US" sz="2000" dirty="0"/>
              <a:t>To </a:t>
            </a:r>
            <a:r>
              <a:rPr lang="en-US" sz="2000" b="1" dirty="0"/>
              <a:t>ensure</a:t>
            </a:r>
            <a:r>
              <a:rPr lang="en-US" sz="2000" dirty="0"/>
              <a:t> wide communication and scientific dissemination of the IRIS results, efficient exploitation and contribution to relevant standardization bodies</a:t>
            </a:r>
          </a:p>
          <a:p>
            <a:endParaRPr lang="en-US" sz="2000"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8</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83035" y="2480917"/>
            <a:ext cx="265212" cy="274320"/>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67620" y="3365987"/>
            <a:ext cx="265212" cy="274320"/>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55449" y="1522054"/>
            <a:ext cx="265212" cy="274320"/>
          </a:xfrm>
          <a:prstGeom prst="rect">
            <a:avLst/>
          </a:prstGeom>
        </p:spPr>
      </p:pic>
      <p:pic>
        <p:nvPicPr>
          <p:cNvPr id="10" name="Picture 9">
            <a:extLst>
              <a:ext uri="{FF2B5EF4-FFF2-40B4-BE49-F238E27FC236}">
                <a16:creationId xmlns:a16="http://schemas.microsoft.com/office/drawing/2014/main" id="{BF678F33-9647-48CD-AB94-135D4810B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38200" y="4441434"/>
            <a:ext cx="265212" cy="274320"/>
          </a:xfrm>
          <a:prstGeom prst="rect">
            <a:avLst/>
          </a:prstGeom>
        </p:spPr>
      </p:pic>
      <p:pic>
        <p:nvPicPr>
          <p:cNvPr id="11" name="Picture 10">
            <a:extLst>
              <a:ext uri="{FF2B5EF4-FFF2-40B4-BE49-F238E27FC236}">
                <a16:creationId xmlns:a16="http://schemas.microsoft.com/office/drawing/2014/main" id="{886D86B5-80C9-4E4D-9775-CC1F550C27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21373" y="5507743"/>
            <a:ext cx="265212" cy="274320"/>
          </a:xfrm>
          <a:prstGeom prst="rect">
            <a:avLst/>
          </a:prstGeom>
        </p:spPr>
      </p:pic>
    </p:spTree>
    <p:extLst>
      <p:ext uri="{BB962C8B-B14F-4D97-AF65-F5344CB8AC3E}">
        <p14:creationId xmlns:p14="http://schemas.microsoft.com/office/powerpoint/2010/main" val="208748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Methodology </a:t>
            </a:r>
          </a:p>
        </p:txBody>
      </p:sp>
      <p:sp>
        <p:nvSpPr>
          <p:cNvPr id="4" name="Slide Number Placeholder 3"/>
          <p:cNvSpPr>
            <a:spLocks noGrp="1"/>
          </p:cNvSpPr>
          <p:nvPr>
            <p:ph type="sldNum" sz="quarter" idx="12"/>
          </p:nvPr>
        </p:nvSpPr>
        <p:spPr/>
        <p:txBody>
          <a:bodyPr/>
          <a:lstStyle/>
          <a:p>
            <a:fld id="{57AC0E79-F531-4290-B37F-533038CC23F5}" type="slidenum">
              <a:rPr lang="en-US" smtClean="0"/>
              <a:pPr/>
              <a:t>9</a:t>
            </a:fld>
            <a:endParaRPr lang="en-US" dirty="0"/>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t="19337" b="12148"/>
          <a:stretch/>
        </p:blipFill>
        <p:spPr>
          <a:xfrm>
            <a:off x="955062" y="1653872"/>
            <a:ext cx="10389213" cy="4003979"/>
          </a:xfrm>
        </p:spPr>
      </p:pic>
    </p:spTree>
    <p:extLst>
      <p:ext uri="{BB962C8B-B14F-4D97-AF65-F5344CB8AC3E}">
        <p14:creationId xmlns:p14="http://schemas.microsoft.com/office/powerpoint/2010/main" val="77459145"/>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IRIS H202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12473</TotalTime>
  <Words>607</Words>
  <Application>Microsoft Office PowerPoint</Application>
  <PresentationFormat>Widescreen</PresentationFormat>
  <Paragraphs>73</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Symbol</vt:lpstr>
      <vt:lpstr>Wingdings</vt:lpstr>
      <vt:lpstr>Office Theme</vt:lpstr>
      <vt:lpstr>PowerPoint Presentation</vt:lpstr>
      <vt:lpstr>PowerPoint Presentation</vt:lpstr>
      <vt:lpstr>PowerPoint Presentation</vt:lpstr>
      <vt:lpstr>Tallinn pilot</vt:lpstr>
      <vt:lpstr>Barcelona pilot</vt:lpstr>
      <vt:lpstr>PowerPoint Presentation</vt:lpstr>
      <vt:lpstr>Thank you for your attention!</vt:lpstr>
      <vt:lpstr>IRIS Objectives</vt:lpstr>
      <vt:lpstr>IRIS Methodology </vt:lpstr>
      <vt:lpstr>IRIS Pilots: Pilot Use Case 1</vt:lpstr>
      <vt:lpstr>PowerPoint Presentation</vt:lpstr>
      <vt:lpstr>IRIS Pilots: Pilot Use Case 2 </vt:lpstr>
      <vt:lpstr>Tallinn Pilot: threat scenarios</vt:lpstr>
      <vt:lpstr>IRIS Pilots: Pilot Use Case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Gonçalo Rodrigues Cadete</cp:lastModifiedBy>
  <cp:revision>163</cp:revision>
  <dcterms:created xsi:type="dcterms:W3CDTF">2021-07-15T10:26:45Z</dcterms:created>
  <dcterms:modified xsi:type="dcterms:W3CDTF">2022-07-05T07:14:10Z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2022-05-09T14:37:14Z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ffc6c9d3-9c3a-4cff-8584-3094d19dab5d</vt:lpwstr>
  </property>
  <property fmtid="{D5CDD505-2E9C-101B-9397-08002B2CF9AE}" pid="8" name="MSIP_Label_e463cba9-5f6c-478d-9329-7b2295e4e8ed_ContentBits">
    <vt:lpwstr>0</vt:lpwstr>
  </property>
</Properties>
</file>