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4"/>
  </p:notesMasterIdLst>
  <p:sldIdLst>
    <p:sldId id="257" r:id="rId3"/>
    <p:sldId id="258" r:id="rId4"/>
    <p:sldId id="265" r:id="rId5"/>
    <p:sldId id="266" r:id="rId6"/>
    <p:sldId id="273" r:id="rId7"/>
    <p:sldId id="2061898234" r:id="rId8"/>
    <p:sldId id="2061898235" r:id="rId9"/>
    <p:sldId id="2061898237" r:id="rId10"/>
    <p:sldId id="2061898236" r:id="rId11"/>
    <p:sldId id="2061898238" r:id="rId12"/>
    <p:sldId id="2061898239" r:id="rId13"/>
    <p:sldId id="321" r:id="rId14"/>
    <p:sldId id="301" r:id="rId15"/>
    <p:sldId id="302" r:id="rId16"/>
    <p:sldId id="306" r:id="rId17"/>
    <p:sldId id="307" r:id="rId18"/>
    <p:sldId id="305" r:id="rId19"/>
    <p:sldId id="2061898203" r:id="rId20"/>
    <p:sldId id="297" r:id="rId21"/>
    <p:sldId id="295" r:id="rId22"/>
    <p:sldId id="2061898231" r:id="rId23"/>
    <p:sldId id="2061898218" r:id="rId24"/>
    <p:sldId id="2061898229" r:id="rId25"/>
    <p:sldId id="2061898209" r:id="rId26"/>
    <p:sldId id="2061898227" r:id="rId27"/>
    <p:sldId id="2061898221" r:id="rId28"/>
    <p:sldId id="2061898220" r:id="rId29"/>
    <p:sldId id="2061898222" r:id="rId30"/>
    <p:sldId id="2061898226" r:id="rId31"/>
    <p:sldId id="2061898228" r:id="rId32"/>
    <p:sldId id="20618982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  <a:srgbClr val="948188"/>
    <a:srgbClr val="7F4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0899" autoAdjust="0"/>
  </p:normalViewPr>
  <p:slideViewPr>
    <p:cSldViewPr snapToGrid="0">
      <p:cViewPr varScale="1">
        <p:scale>
          <a:sx n="86" d="100"/>
          <a:sy n="86" d="100"/>
        </p:scale>
        <p:origin x="1470" y="8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9F96C-5BEB-4308-B742-76C14D6920F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4E92-E22F-4BCF-A7FF-81D359BE4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b="1" dirty="0"/>
              <a:t>Call Identifier:</a:t>
            </a:r>
            <a:r>
              <a:rPr lang="en-US" dirty="0"/>
              <a:t> 2020-SU-DS-2020 </a:t>
            </a:r>
          </a:p>
          <a:p>
            <a:pPr>
              <a:lnSpc>
                <a:spcPct val="140000"/>
              </a:lnSpc>
            </a:pPr>
            <a:r>
              <a:rPr lang="en-US" b="1" dirty="0"/>
              <a:t>Topic:</a:t>
            </a:r>
            <a:r>
              <a:rPr lang="en-US" dirty="0"/>
              <a:t> SU-DS02-2020 Intelligent security and privacy management</a:t>
            </a:r>
          </a:p>
          <a:p>
            <a:pPr>
              <a:lnSpc>
                <a:spcPct val="140000"/>
              </a:lnSpc>
            </a:pPr>
            <a:r>
              <a:rPr lang="en-US" b="1" dirty="0"/>
              <a:t>EC Funding: </a:t>
            </a:r>
            <a:r>
              <a:rPr lang="en-US" dirty="0"/>
              <a:t>4 918 790.00</a:t>
            </a:r>
            <a:endParaRPr lang="en-US" b="1" dirty="0"/>
          </a:p>
          <a:p>
            <a:pPr>
              <a:lnSpc>
                <a:spcPct val="140000"/>
              </a:lnSpc>
            </a:pPr>
            <a:r>
              <a:rPr lang="en-US" b="1" dirty="0"/>
              <a:t>Duration: </a:t>
            </a:r>
            <a:r>
              <a:rPr lang="en-US" dirty="0"/>
              <a:t>36 months (Sept 2021-Aug 2024)</a:t>
            </a:r>
          </a:p>
          <a:p>
            <a:pPr>
              <a:lnSpc>
                <a:spcPct val="140000"/>
              </a:lnSpc>
            </a:pPr>
            <a:r>
              <a:rPr lang="en-US" b="1" dirty="0"/>
              <a:t>Consortium: </a:t>
            </a:r>
            <a:r>
              <a:rPr lang="en-US" dirty="0"/>
              <a:t>19 partners </a:t>
            </a:r>
          </a:p>
          <a:p>
            <a:pPr>
              <a:lnSpc>
                <a:spcPct val="140000"/>
              </a:lnSpc>
            </a:pPr>
            <a:r>
              <a:rPr lang="en-US" b="1" dirty="0"/>
              <a:t>Coordinator: </a:t>
            </a:r>
            <a:r>
              <a:rPr lang="pt-PT" dirty="0"/>
              <a:t>INOV - Instituto de Engenharia de Sistemas e Computadores, Inovacão, (INOV), Portugal</a:t>
            </a:r>
            <a:endParaRPr lang="en-US" b="1" dirty="0"/>
          </a:p>
          <a:p>
            <a:pPr>
              <a:lnSpc>
                <a:spcPct val="140000"/>
              </a:lnSpc>
            </a:pPr>
            <a:r>
              <a:rPr lang="en-US" b="1" dirty="0"/>
              <a:t>Learn More: </a:t>
            </a:r>
            <a:r>
              <a:rPr lang="en-US" dirty="0"/>
              <a:t>www. iris-h2020.eu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b="1" dirty="0"/>
              <a:t>Join us:      </a:t>
            </a:r>
            <a:r>
              <a:rPr lang="en-US" dirty="0"/>
              <a:t>@iris-h2020      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dirty="0"/>
              <a:t>                     IRIS H2020 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7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</a:t>
            </a:r>
            <a:r>
              <a:rPr lang="en-US" sz="1200" b="1" dirty="0"/>
              <a:t>identify </a:t>
            </a:r>
            <a:r>
              <a:rPr lang="en-US" sz="1200" dirty="0"/>
              <a:t>the user, technical and business requirements and </a:t>
            </a:r>
            <a:r>
              <a:rPr lang="en-US" sz="1200" b="1" dirty="0"/>
              <a:t>design </a:t>
            </a:r>
            <a:r>
              <a:rPr lang="en-US" sz="1200" dirty="0"/>
              <a:t>the architecture of an AI threat reporting and incident response system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analyze</a:t>
            </a:r>
            <a:r>
              <a:rPr lang="en-US" sz="1200" dirty="0"/>
              <a:t> the relevant ethics principles and legal framework on privacy concerns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develop</a:t>
            </a:r>
            <a:r>
              <a:rPr lang="en-US" sz="1200" dirty="0"/>
              <a:t> a collaborative platform for ICT stakeholders and European CERTs/CSIRTs for the successful operation of IoT and AI-enabled ICT systems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demonstrate</a:t>
            </a:r>
            <a:r>
              <a:rPr lang="en-US" sz="1200" dirty="0"/>
              <a:t> and </a:t>
            </a:r>
            <a:r>
              <a:rPr lang="en-US" sz="1200" b="1" dirty="0"/>
              <a:t>validate</a:t>
            </a:r>
            <a:r>
              <a:rPr lang="en-US" sz="1200" dirty="0"/>
              <a:t> the integrated IRIS platform across three realistic pilot demonstrators in three smart cities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ensure</a:t>
            </a:r>
            <a:r>
              <a:rPr lang="en-US" sz="1200" dirty="0"/>
              <a:t> wide communication and scientific dissemination of the IRIS results, efficient exploitation and contribution to relevant standardization bodies</a:t>
            </a:r>
          </a:p>
          <a:p>
            <a:endParaRPr lang="en-US" sz="1200" dirty="0"/>
          </a:p>
          <a:p>
            <a:r>
              <a:rPr lang="en-US" sz="1200" dirty="0"/>
              <a:t>Source</a:t>
            </a:r>
          </a:p>
          <a:p>
            <a:r>
              <a:rPr lang="en-US" sz="1200" dirty="0"/>
              <a:t>https://images.pexels.com/photos/1765714/pexels-photo-1765714.jpeg?auto=compress&amp;cs=tinysrgb&amp;w=1260&amp;h=750&amp;dpr=2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6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b="1" dirty="0"/>
              <a:t>Collaborative Threat Intelligence (CTI)</a:t>
            </a:r>
            <a:r>
              <a:rPr lang="en-US" dirty="0"/>
              <a:t> that introduces Analytics Orchestration for supervising coordination between incident response and recovery;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en-US" dirty="0"/>
              <a:t>an </a:t>
            </a:r>
            <a:r>
              <a:rPr lang="en-US" b="1" dirty="0"/>
              <a:t>Open Threat Intelligence </a:t>
            </a:r>
            <a:r>
              <a:rPr lang="en-US" dirty="0"/>
              <a:t>interface for disseminating taxonomies of IoT and AI threats;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en-US" dirty="0"/>
              <a:t>intuitive </a:t>
            </a:r>
            <a:r>
              <a:rPr lang="en-US" b="1" dirty="0"/>
              <a:t>Threat Intelligence Companion </a:t>
            </a:r>
            <a:r>
              <a:rPr lang="en-US" dirty="0"/>
              <a:t>that serves as a key human-in-the-loop interface for collaborative incident response and threat intelligence sharing between CERTs/CSIRTs.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b="1" dirty="0"/>
              <a:t>Automated Threat Analytics (ATA)</a:t>
            </a:r>
            <a:r>
              <a:rPr lang="en-US" dirty="0"/>
              <a:t> that extends existing intrusion detection tools with a novel threat detection engine for identifying specific IoT and AI attack vectors and includes digital twin honeypots for collecting attack telemetry against end-user systems reliant on these technologies.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en-US" b="1" dirty="0"/>
              <a:t>Virtual Cyber Range </a:t>
            </a:r>
            <a:r>
              <a:rPr lang="en-US" dirty="0"/>
              <a:t>for collaborative CERT/CSIRT training exercises based on real-world environment platforms, providing representative adversarial IoT &amp; AI threat intelligence scenarios.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Importance</a:t>
            </a:r>
          </a:p>
          <a:p>
            <a:r>
              <a:rPr lang="en-GB" dirty="0"/>
              <a:t>The safety and security of passenger of Autonomous Vehicles</a:t>
            </a:r>
          </a:p>
          <a:p>
            <a:r>
              <a:rPr lang="en-GB" dirty="0"/>
              <a:t>Reputation and credibility of autonomous driving</a:t>
            </a:r>
          </a:p>
          <a:p>
            <a:endParaRPr lang="en-US" dirty="0"/>
          </a:p>
          <a:p>
            <a:r>
              <a:rPr lang="en-US" b="1" dirty="0"/>
              <a:t>Challenges</a:t>
            </a:r>
          </a:p>
          <a:p>
            <a:pPr marL="380990" indent="-380990"/>
            <a:r>
              <a:rPr lang="en-GB" dirty="0"/>
              <a:t>Ensuring availability of data and the operations of autonomous vehicle and supporting infrastructure.</a:t>
            </a:r>
          </a:p>
          <a:p>
            <a:pPr marL="380990" indent="-380990"/>
            <a:r>
              <a:rPr lang="en-GB" dirty="0"/>
              <a:t>Lack of investigation of cyber defence mechanisms that facilitate autonomous detection and risk-based response for privacy breaches.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43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35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Identification</a:t>
            </a:r>
          </a:p>
          <a:p>
            <a:r>
              <a:rPr lang="en-GB" dirty="0"/>
              <a:t>Self-Healing</a:t>
            </a:r>
          </a:p>
          <a:p>
            <a:r>
              <a:rPr lang="en-GB" dirty="0"/>
              <a:t>Information Sharing</a:t>
            </a:r>
          </a:p>
          <a:p>
            <a:r>
              <a:rPr lang="en-GB" dirty="0"/>
              <a:t>Enable Cyber Incident Response from CERTS/CSIRTS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46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Work Package 7 , PUC3 – Pilot Use-case 3: Effective incident response and threat intelligence collaboration for critical cross-border smart grid threats</a:t>
            </a:r>
          </a:p>
          <a:p>
            <a:endParaRPr lang="ca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 this task the use case will be focused on protecting the </a:t>
            </a:r>
            <a:r>
              <a:rPr lang="en-GB" sz="1200" dirty="0"/>
              <a:t>customer facing components </a:t>
            </a:r>
            <a:r>
              <a:rPr lang="en-GB" sz="1200" b="0" dirty="0"/>
              <a:t>of the smart grid against threats to control functions defined for the demand control. The pilot will use two smart grid APIs, the Smart Grid API from </a:t>
            </a:r>
            <a:r>
              <a:rPr lang="en-GB" sz="1200" b="0" dirty="0" err="1"/>
              <a:t>Kalasatama</a:t>
            </a:r>
            <a:r>
              <a:rPr lang="en-GB" sz="1200" b="0" dirty="0"/>
              <a:t>, and the smart grid APIs from the city of Tallinn. </a:t>
            </a:r>
            <a:endParaRPr lang="x-none" sz="1200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3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/>
            <a:r>
              <a:rPr lang="en-GB" b="1" dirty="0" err="1"/>
              <a:t>Kalasatama</a:t>
            </a:r>
            <a:r>
              <a:rPr lang="en-GB" b="1" dirty="0"/>
              <a:t> smart grid </a:t>
            </a:r>
            <a:r>
              <a:rPr lang="en-GB" dirty="0"/>
              <a:t>- enabling real time smart metering, electric vehicles network and new storage solutions for electricity.</a:t>
            </a:r>
            <a:endParaRPr lang="x-none" b="1" dirty="0"/>
          </a:p>
          <a:p>
            <a:pPr marL="380990" indent="-380990"/>
            <a:r>
              <a:rPr lang="x-none" b="1" dirty="0"/>
              <a:t>Kalasatama smart grid APIs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/>
              <a:t>Environmental data to manage energy resources.)</a:t>
            </a:r>
            <a:endParaRPr lang="en-GB" dirty="0"/>
          </a:p>
          <a:p>
            <a:pPr marL="380990" indent="-380990"/>
            <a:r>
              <a:rPr lang="en-GB" dirty="0" err="1"/>
              <a:t>Kalasatama</a:t>
            </a:r>
            <a:r>
              <a:rPr lang="en-GB" dirty="0"/>
              <a:t> smart district </a:t>
            </a:r>
            <a:r>
              <a:rPr lang="en-GB" b="1" dirty="0"/>
              <a:t>Digital Twin</a:t>
            </a:r>
            <a:r>
              <a:rPr lang="en-GB" dirty="0"/>
              <a:t>.</a:t>
            </a:r>
          </a:p>
          <a:p>
            <a:pPr marL="380990" indent="-380990"/>
            <a:r>
              <a:rPr lang="en-GB" dirty="0"/>
              <a:t>Provision of </a:t>
            </a:r>
            <a:r>
              <a:rPr lang="en-GB" b="1" dirty="0"/>
              <a:t>load control functions </a:t>
            </a:r>
            <a:r>
              <a:rPr lang="en-GB" dirty="0"/>
              <a:t>that the distribution system operator (DSO) can use in situations where the production has reached its peak.</a:t>
            </a:r>
          </a:p>
          <a:p>
            <a:pPr marL="380990" indent="-380990"/>
            <a:r>
              <a:rPr lang="en-GB" b="1" dirty="0"/>
              <a:t>Urban Data Platform</a:t>
            </a:r>
            <a:r>
              <a:rPr lang="en-GB" dirty="0"/>
              <a:t>, a smart city data platform.</a:t>
            </a:r>
            <a:r>
              <a:rPr lang="fi-FI" dirty="0"/>
              <a:t> </a:t>
            </a:r>
            <a:r>
              <a:rPr lang="fi-FI" i="1" dirty="0"/>
              <a:t>Modular IOT platform. Real-time data on urban environments.</a:t>
            </a:r>
            <a:endParaRPr lang="en-GB" i="1" dirty="0"/>
          </a:p>
          <a:p>
            <a:pPr marL="380990" indent="-380990"/>
            <a:r>
              <a:rPr lang="en-GB" b="1" dirty="0"/>
              <a:t>Smart grid APIs </a:t>
            </a:r>
            <a:r>
              <a:rPr lang="en-GB" dirty="0"/>
              <a:t>from the city of Tallinn.</a:t>
            </a:r>
          </a:p>
          <a:p>
            <a:endParaRPr lang="ca-ES" dirty="0"/>
          </a:p>
          <a:p>
            <a:r>
              <a:rPr lang="ca-ES" dirty="0" err="1"/>
              <a:t>Use</a:t>
            </a:r>
            <a:r>
              <a:rPr lang="ca-ES" dirty="0"/>
              <a:t> Cases:</a:t>
            </a:r>
          </a:p>
          <a:p>
            <a:pPr marL="228600" indent="-228600">
              <a:buAutoNum type="arabicPeriod"/>
            </a:pPr>
            <a:r>
              <a:rPr lang="ca-ES" dirty="0" err="1"/>
              <a:t>Environmental</a:t>
            </a:r>
            <a:r>
              <a:rPr lang="ca-ES" dirty="0"/>
              <a:t> </a:t>
            </a:r>
            <a:r>
              <a:rPr lang="ca-ES" dirty="0" err="1"/>
              <a:t>noise</a:t>
            </a:r>
            <a:r>
              <a:rPr lang="ca-ES" dirty="0"/>
              <a:t> </a:t>
            </a:r>
            <a:r>
              <a:rPr lang="ca-ES" dirty="0" err="1"/>
              <a:t>monitoring</a:t>
            </a:r>
            <a:endParaRPr lang="ca-ES" dirty="0"/>
          </a:p>
          <a:p>
            <a:pPr marL="228600" indent="-228600">
              <a:buAutoNum type="arabicPeriod"/>
            </a:pPr>
            <a:r>
              <a:rPr lang="ca-ES" dirty="0" err="1"/>
              <a:t>Smart</a:t>
            </a:r>
            <a:r>
              <a:rPr lang="ca-ES" dirty="0"/>
              <a:t> home sensors </a:t>
            </a:r>
            <a:r>
              <a:rPr lang="ca-ES" dirty="0" err="1"/>
              <a:t>using</a:t>
            </a:r>
            <a:r>
              <a:rPr lang="ca-ES" dirty="0"/>
              <a:t> </a:t>
            </a:r>
            <a:r>
              <a:rPr lang="ca-ES" dirty="0" err="1"/>
              <a:t>LoRaWAN</a:t>
            </a:r>
            <a:r>
              <a:rPr lang="ca-ES" dirty="0"/>
              <a:t> networks</a:t>
            </a:r>
          </a:p>
          <a:p>
            <a:pPr marL="228600" indent="-228600">
              <a:buAutoNum type="arabicPeriod"/>
            </a:pPr>
            <a:r>
              <a:rPr lang="ca-ES" dirty="0"/>
              <a:t>Solar panel </a:t>
            </a:r>
            <a:r>
              <a:rPr lang="ca-ES" dirty="0" err="1"/>
              <a:t>monitoring</a:t>
            </a:r>
            <a:endParaRPr lang="ca-ES" dirty="0"/>
          </a:p>
          <a:p>
            <a:pPr marL="228600" indent="-228600">
              <a:buAutoNum type="arabicPeriod"/>
            </a:pPr>
            <a:r>
              <a:rPr lang="ca-ES" dirty="0" err="1"/>
              <a:t>Smart</a:t>
            </a:r>
            <a:r>
              <a:rPr lang="ca-ES" dirty="0"/>
              <a:t> </a:t>
            </a:r>
            <a:r>
              <a:rPr lang="ca-ES" dirty="0" err="1"/>
              <a:t>street</a:t>
            </a:r>
            <a:r>
              <a:rPr lang="ca-ES" dirty="0"/>
              <a:t> </a:t>
            </a:r>
            <a:r>
              <a:rPr lang="ca-ES" dirty="0" err="1"/>
              <a:t>lighting</a:t>
            </a:r>
            <a:endParaRPr lang="ca-ES" dirty="0"/>
          </a:p>
          <a:p>
            <a:pPr marL="228600" indent="-228600">
              <a:buAutoNum type="arabicPeriod"/>
            </a:pPr>
            <a:r>
              <a:rPr lang="ca-ES" dirty="0" err="1"/>
              <a:t>People</a:t>
            </a:r>
            <a:r>
              <a:rPr lang="ca-ES" dirty="0"/>
              <a:t> </a:t>
            </a:r>
            <a:r>
              <a:rPr lang="ca-ES" dirty="0" err="1"/>
              <a:t>counters</a:t>
            </a:r>
            <a:endParaRPr lang="ca-ES" dirty="0"/>
          </a:p>
          <a:p>
            <a:pPr marL="228600" indent="-228600">
              <a:buAutoNum type="arabicPeriod"/>
            </a:pPr>
            <a:r>
              <a:rPr lang="ca-ES" dirty="0" err="1"/>
              <a:t>Electrical</a:t>
            </a:r>
            <a:r>
              <a:rPr lang="ca-ES" dirty="0"/>
              <a:t> vehicle </a:t>
            </a:r>
            <a:r>
              <a:rPr lang="ca-ES" dirty="0" err="1"/>
              <a:t>charging</a:t>
            </a:r>
            <a:r>
              <a:rPr lang="ca-ES" dirty="0"/>
              <a:t> </a:t>
            </a:r>
            <a:r>
              <a:rPr lang="ca-ES" dirty="0" err="1"/>
              <a:t>monitoring</a:t>
            </a:r>
            <a:endParaRPr lang="ca-ES" dirty="0"/>
          </a:p>
          <a:p>
            <a:pPr marL="228600" indent="-228600">
              <a:buAutoNum type="arabicPeriod"/>
            </a:pPr>
            <a:r>
              <a:rPr lang="ca-ES" dirty="0" err="1"/>
              <a:t>Maintenance</a:t>
            </a:r>
            <a:r>
              <a:rPr lang="ca-ES" dirty="0"/>
              <a:t> Vehicle </a:t>
            </a:r>
            <a:r>
              <a:rPr lang="ca-ES" dirty="0" err="1"/>
              <a:t>Telemetry</a:t>
            </a:r>
            <a:endParaRPr lang="ca-ES" dirty="0"/>
          </a:p>
          <a:p>
            <a:pPr marL="228600" indent="-228600">
              <a:buAutoNum type="arabicPeriod"/>
            </a:pPr>
            <a:r>
              <a:rPr lang="ca-ES" dirty="0"/>
              <a:t>Building Automation System</a:t>
            </a:r>
          </a:p>
          <a:p>
            <a:pPr marL="228600" indent="-228600">
              <a:buAutoNum type="arabicPeriod"/>
            </a:pPr>
            <a:r>
              <a:rPr lang="ca-ES" dirty="0" err="1"/>
              <a:t>Dynamic</a:t>
            </a:r>
            <a:r>
              <a:rPr lang="ca-ES" dirty="0"/>
              <a:t> </a:t>
            </a:r>
            <a:r>
              <a:rPr lang="ca-ES" dirty="0" err="1"/>
              <a:t>Attributes</a:t>
            </a:r>
            <a:r>
              <a:rPr lang="ca-ES" dirty="0"/>
              <a:t> in 3D City Model</a:t>
            </a:r>
          </a:p>
          <a:p>
            <a:pPr marL="228600" indent="-228600">
              <a:buAutoNum type="arabicPeriod"/>
            </a:pPr>
            <a:r>
              <a:rPr lang="ca-ES" dirty="0"/>
              <a:t>Natural Language </a:t>
            </a:r>
            <a:r>
              <a:rPr lang="ca-ES" dirty="0" err="1"/>
              <a:t>Processing</a:t>
            </a:r>
            <a:r>
              <a:rPr lang="ca-ES" dirty="0"/>
              <a:t> in </a:t>
            </a:r>
            <a:r>
              <a:rPr lang="ca-ES" dirty="0" err="1"/>
              <a:t>Helpdesk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50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incident response and threat intelligence collaboration for critical cross-border smart grid threats</a:t>
            </a:r>
          </a:p>
          <a:p>
            <a:r>
              <a:rPr lang="en-US" dirty="0"/>
              <a:t>Customer facing components securing</a:t>
            </a:r>
          </a:p>
          <a:p>
            <a:pPr lvl="1"/>
            <a:r>
              <a:rPr lang="en-US" dirty="0"/>
              <a:t>Against threats to control functions defined for the demand control</a:t>
            </a:r>
          </a:p>
          <a:p>
            <a:r>
              <a:rPr lang="en-US" dirty="0"/>
              <a:t>API securing</a:t>
            </a:r>
          </a:p>
          <a:p>
            <a:pPr lvl="1"/>
            <a:r>
              <a:rPr lang="en-US" dirty="0"/>
              <a:t>Smart Grid API from </a:t>
            </a:r>
            <a:r>
              <a:rPr lang="en-US" dirty="0" err="1"/>
              <a:t>Kalasatama</a:t>
            </a:r>
            <a:endParaRPr lang="en-US" dirty="0"/>
          </a:p>
          <a:p>
            <a:pPr lvl="1"/>
            <a:r>
              <a:rPr lang="en-US" dirty="0"/>
              <a:t>Smart grid APIs from the city of Tallinn.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58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/>
            <a:r>
              <a:rPr lang="en-US" dirty="0"/>
              <a:t>Detect the malicious information through its AI security mechanisms</a:t>
            </a:r>
          </a:p>
          <a:p>
            <a:pPr marL="380990" indent="-380990"/>
            <a:r>
              <a:rPr lang="en-US" dirty="0"/>
              <a:t>Attack impact mitigation</a:t>
            </a:r>
          </a:p>
          <a:p>
            <a:pPr marL="380990" indent="-380990"/>
            <a:r>
              <a:rPr lang="en-US" dirty="0"/>
              <a:t>Produce and publish systematic threat intelligence</a:t>
            </a:r>
          </a:p>
          <a:p>
            <a:pPr marL="838190" lvl="1" indent="-380990"/>
            <a:r>
              <a:rPr lang="en-US" dirty="0"/>
              <a:t>Consumed by IRIS CTI for improving threat datasets</a:t>
            </a:r>
          </a:p>
          <a:p>
            <a:pPr marL="838190" lvl="1" indent="-380990"/>
            <a:r>
              <a:rPr lang="ca-ES" dirty="0"/>
              <a:t>O</a:t>
            </a:r>
            <a:r>
              <a:rPr lang="en-US" dirty="0" err="1"/>
              <a:t>ffer</a:t>
            </a:r>
            <a:r>
              <a:rPr lang="en-US" dirty="0"/>
              <a:t> this information to the different CERTS</a:t>
            </a:r>
          </a:p>
          <a:p>
            <a:pPr marL="380990" indent="-380990"/>
            <a:r>
              <a:rPr lang="en-US" dirty="0"/>
              <a:t>Notify automatically stakeholders about ongoing attacks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96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E7AF1-5140-44A9-A74D-ADA8FCD051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3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Motivation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As existing and emerging </a:t>
            </a:r>
            <a:r>
              <a:rPr lang="en-GB" b="1" dirty="0"/>
              <a:t>smart cities </a:t>
            </a:r>
            <a:r>
              <a:rPr lang="en-GB" dirty="0"/>
              <a:t>continue to </a:t>
            </a:r>
            <a:r>
              <a:rPr lang="en-GB" b="1" dirty="0"/>
              <a:t>expand their IoT and AI-enabled platforms</a:t>
            </a:r>
            <a:r>
              <a:rPr lang="en-GB" dirty="0"/>
              <a:t>, </a:t>
            </a:r>
            <a:r>
              <a:rPr lang="en-GB" b="1" dirty="0"/>
              <a:t>novel and complex dimensions to the threat intelligence landscape are introduced</a:t>
            </a:r>
            <a:r>
              <a:rPr lang="en-GB" dirty="0"/>
              <a:t>. These, are linked with identifying, responding and sharing data related to attack vectors, based on emerging IoT and AI technologies, whose architecture and behaviour are </a:t>
            </a:r>
            <a:r>
              <a:rPr lang="en-GB" b="1" dirty="0"/>
              <a:t>not currently well understood </a:t>
            </a:r>
            <a:r>
              <a:rPr lang="en-GB" dirty="0"/>
              <a:t>by security practitioners, such as CERTs and CSIRTs. </a:t>
            </a:r>
          </a:p>
          <a:p>
            <a:pPr marL="0" indent="0" algn="just">
              <a:lnSpc>
                <a:spcPct val="114000"/>
              </a:lnSpc>
              <a:buNone/>
            </a:pPr>
            <a:endParaRPr lang="en-GB" dirty="0"/>
          </a:p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This lack of experience as well as of tools, for detecting and reporting IoT &amp; AI attack vectors is further aggravated by potentially greater safety risks caused by such attacks.</a:t>
            </a:r>
          </a:p>
          <a:p>
            <a:pPr marL="0" indent="0" algn="just">
              <a:lnSpc>
                <a:spcPct val="114000"/>
              </a:lnSpc>
              <a:buNone/>
            </a:pPr>
            <a:endParaRPr lang="en-GB" dirty="0"/>
          </a:p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Image Sources: 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https://iurban.es/que-es-una-smart-city/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https://www.redseguridad.com/actualidad/enisa-muestra-las-claves-para-mejorar-la-seguridad-iot_20201112.html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n-US" dirty="0"/>
              <a:t>https://www.thalesgroup.com/en/markets/defence-and-security/cyberdefence-solutions/cybels-protect/cyber-threat-intelligence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(I2CAT) 2 Nodos radio en las farolas + 1 de backup: Gateworks 6404; Radio acceso "normal" (ath10k); Radio para 11p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(I2CAT) 2 Odroids, modelo H2+; Intel Quad-core processor J4115; 32 GB de RAM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(BSC) 2 edge devices (nvidia) [para el edge/fanal]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(BSC) 2 Cameras BOSCH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(Noudi) 2 Switch+2 Conversors+2 Alimentació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Area Ca l’Alier (CPD nostre):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(HC) Cisco ASR 920; 6 x Transceiver SFP LX 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(Italtel) Equip firewall Cisco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(I2CAT) 1 servidor edge: Dell PowerEdge R6402x750W; 2x Intel Xeon Gold 5218R, 20 núc./40T 2.1Ghz; 128GB RAM; 2x 960 GB SSD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(BSC) high performance PC para el core [Ca l'Alier]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58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1.– Use DPI technology to extract meaningful information (data &amp; metadata) for the network devices using 100% passive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sneosors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report </a:t>
            </a:r>
            <a:r>
              <a:rPr lang="en-US" sz="2800" b="1" dirty="0"/>
              <a:t>Automated Threat Analytics (ATA)</a:t>
            </a:r>
            <a:r>
              <a:rPr lang="en-US" sz="2800" dirty="0"/>
              <a:t> that extends existing intrusion detection tools with a novel threat detection engine for identifying specific IoT and AI attack vectors and includes digital twin honeypots for collecting attack telemetry against end-user systems reliant on these technologies.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throught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tCyberVision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Control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23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(I2CAT) 2 Nodos radio en las farolas + 1 de backup: Gateworks 6404; Radio acceso "normal" (ath10k); Radio para 11p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(I2CAT) 2 Odroids, modelo H2+; Intel Quad-core processor J4115; 32 GB de RAM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(BSC) 2 edge devices (nvidia) [para el edge/fanal]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(BSC) 2 Cameras BOSCH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(Noudi) 2 Switch+2 Conversors+2 Alimentació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Area Ca l’Alier (CPD nostre):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(HC) Cisco ASR 920; 6 x Transceiver SFP LX 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(Italtel) Equip firewall Cisco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(I2CAT) 1 servidor edge: Dell PowerEdge R6402x750W; 2x Intel Xeon Gold 5218R, 20 núc./40T 2.1Ghz; 128GB RAM; 2x 960 GB SSD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a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(BSC) high performance PC para el core [Ca l'Alier]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3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The </a:t>
            </a:r>
            <a:r>
              <a:rPr lang="en-GB" b="1" dirty="0"/>
              <a:t>H2020 IRIS project </a:t>
            </a:r>
            <a:r>
              <a:rPr lang="en-GB" dirty="0"/>
              <a:t>aims to deliver a framework that will support European CERT and CSIRT networks </a:t>
            </a:r>
            <a:r>
              <a:rPr lang="en-GB" b="1" dirty="0"/>
              <a:t>detecting, sharing, responding and recovering from cybersecurity threats and vulnerabilities of IoT and AI-driven ICT systems,</a:t>
            </a:r>
            <a:r>
              <a:rPr lang="en-GB" dirty="0"/>
              <a:t> in order to </a:t>
            </a:r>
            <a:r>
              <a:rPr lang="en-GB" b="1" dirty="0"/>
              <a:t>minimize the impact of cybersecurity and privacy risks.</a:t>
            </a:r>
            <a:r>
              <a:rPr lang="en-GB" dirty="0"/>
              <a:t> </a:t>
            </a:r>
          </a:p>
          <a:p>
            <a:pPr marL="0" indent="0" algn="just">
              <a:lnSpc>
                <a:spcPct val="114000"/>
              </a:lnSpc>
              <a:buNone/>
            </a:pPr>
            <a:endParaRPr lang="en-GB" dirty="0"/>
          </a:p>
          <a:p>
            <a:pPr marL="0" indent="0" algn="just">
              <a:lnSpc>
                <a:spcPct val="114000"/>
              </a:lnSpc>
              <a:buNone/>
            </a:pPr>
            <a:r>
              <a:rPr lang="en-GB" dirty="0"/>
              <a:t>The IRIS platform will be made available, </a:t>
            </a:r>
            <a:r>
              <a:rPr lang="en-GB" b="1" dirty="0"/>
              <a:t>free of charge</a:t>
            </a:r>
            <a:r>
              <a:rPr lang="en-GB" dirty="0"/>
              <a:t>, to the European </a:t>
            </a:r>
            <a:r>
              <a:rPr lang="en-US" dirty="0"/>
              <a:t>national </a:t>
            </a:r>
            <a:r>
              <a:rPr lang="en-GB" dirty="0"/>
              <a:t>CERT and CSIRTs, by the end of the project.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Souces</a:t>
            </a:r>
            <a:r>
              <a:rPr lang="en-US" dirty="0"/>
              <a:t>:</a:t>
            </a:r>
          </a:p>
          <a:p>
            <a:r>
              <a:rPr lang="en-US" dirty="0"/>
              <a:t>https://ec.europa.eu/newsroom/informatics/items/632800</a:t>
            </a:r>
          </a:p>
          <a:p>
            <a:r>
              <a:rPr lang="en-US" dirty="0"/>
              <a:t>https://www.designcrowd.es/design/17702850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1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340F-5D9E-4DDE-9DEA-64D060B81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</a:t>
            </a:r>
            <a:r>
              <a:rPr lang="en-US" sz="1200" b="1" dirty="0"/>
              <a:t>identify </a:t>
            </a:r>
            <a:r>
              <a:rPr lang="en-US" sz="1200" dirty="0"/>
              <a:t>the user, technical and business requirements and </a:t>
            </a:r>
            <a:r>
              <a:rPr lang="en-US" sz="1200" b="1" dirty="0"/>
              <a:t>design </a:t>
            </a:r>
            <a:r>
              <a:rPr lang="en-US" sz="1200" dirty="0"/>
              <a:t>the architecture of an AI threat reporting and incident response system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analyze</a:t>
            </a:r>
            <a:r>
              <a:rPr lang="en-US" sz="1200" dirty="0"/>
              <a:t> the relevant ethics principles and legal framework on privacy concerns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develop</a:t>
            </a:r>
            <a:r>
              <a:rPr lang="en-US" sz="1200" dirty="0"/>
              <a:t> a collaborative platform for ICT stakeholders and European CERTs/CSIRTs for the successful operation of IoT and AI-enabled ICT systems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demonstrate</a:t>
            </a:r>
            <a:r>
              <a:rPr lang="en-US" sz="1200" dirty="0"/>
              <a:t> and </a:t>
            </a:r>
            <a:r>
              <a:rPr lang="en-US" sz="1200" b="1" dirty="0"/>
              <a:t>validate</a:t>
            </a:r>
            <a:r>
              <a:rPr lang="en-US" sz="1200" dirty="0"/>
              <a:t> the integrated IRIS platform across three realistic pilot demonstrators in three smart cities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ensure</a:t>
            </a:r>
            <a:r>
              <a:rPr lang="en-US" sz="1200" dirty="0"/>
              <a:t> wide communication and scientific dissemination of the IRIS results, efficient exploitation and contribution to relevant standardization bodies</a:t>
            </a:r>
          </a:p>
          <a:p>
            <a:endParaRPr lang="en-US" sz="1200" dirty="0"/>
          </a:p>
          <a:p>
            <a:r>
              <a:rPr lang="en-US" sz="1200" dirty="0"/>
              <a:t>Source</a:t>
            </a:r>
          </a:p>
          <a:p>
            <a:r>
              <a:rPr lang="en-US" sz="1200" dirty="0"/>
              <a:t>https://images.pexels.com/photos/1684149/pexels-photo-1684149.jpeg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7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</a:t>
            </a:r>
            <a:r>
              <a:rPr lang="en-US" sz="1200" b="1" dirty="0"/>
              <a:t>identify </a:t>
            </a:r>
            <a:r>
              <a:rPr lang="en-US" sz="1200" dirty="0"/>
              <a:t>the user, technical and business requirements and </a:t>
            </a:r>
            <a:r>
              <a:rPr lang="en-US" sz="1200" b="1" dirty="0"/>
              <a:t>design </a:t>
            </a:r>
            <a:r>
              <a:rPr lang="en-US" sz="1200" dirty="0"/>
              <a:t>the architecture of an AI threat reporting and incident response system</a:t>
            </a:r>
          </a:p>
          <a:p>
            <a:endParaRPr lang="en-US" sz="1200" dirty="0"/>
          </a:p>
          <a:p>
            <a:r>
              <a:rPr lang="en-US" sz="1200" dirty="0"/>
              <a:t>Source</a:t>
            </a:r>
          </a:p>
          <a:p>
            <a:r>
              <a:rPr lang="en-US" sz="1200" dirty="0"/>
              <a:t>https://images.pexels.com/photos/271667/pexels-photo-271667.jpeg?cs=srgb&amp;dl=pexels-pixabay-271667.jpg&amp;fm=jpg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</a:t>
            </a:r>
            <a:r>
              <a:rPr lang="en-US" sz="1200" b="1" dirty="0"/>
              <a:t>identify </a:t>
            </a:r>
            <a:r>
              <a:rPr lang="en-US" sz="1200" dirty="0"/>
              <a:t>the user, technical and business requirements and </a:t>
            </a:r>
            <a:r>
              <a:rPr lang="en-US" sz="1200" b="1" dirty="0"/>
              <a:t>design </a:t>
            </a:r>
            <a:r>
              <a:rPr lang="en-US" sz="1200" dirty="0"/>
              <a:t>the architecture of an AI threat reporting and incident response system</a:t>
            </a:r>
          </a:p>
          <a:p>
            <a:endParaRPr lang="en-US" sz="1200" dirty="0"/>
          </a:p>
          <a:p>
            <a:r>
              <a:rPr lang="en-US" sz="1200" dirty="0"/>
              <a:t>Source</a:t>
            </a:r>
          </a:p>
          <a:p>
            <a:r>
              <a:rPr lang="en-US" sz="1200" dirty="0"/>
              <a:t>https://images.pexels.com/photos/5952651/pexels-photo-5952651.jpeg?auto=compress&amp;cs=tinysrgb&amp;w=1260&amp;h=750&amp;dpr=2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</a:t>
            </a:r>
            <a:r>
              <a:rPr lang="en-US" sz="1200" b="1" dirty="0"/>
              <a:t>identify </a:t>
            </a:r>
            <a:r>
              <a:rPr lang="en-US" sz="1200" dirty="0"/>
              <a:t>the user, technical and business requirements and </a:t>
            </a:r>
            <a:r>
              <a:rPr lang="en-US" sz="1200" b="1" dirty="0"/>
              <a:t>design </a:t>
            </a:r>
            <a:r>
              <a:rPr lang="en-US" sz="1200" dirty="0"/>
              <a:t>the architecture of an AI threat reporting and incident response system</a:t>
            </a:r>
          </a:p>
          <a:p>
            <a:endParaRPr lang="en-US" sz="1200" dirty="0"/>
          </a:p>
          <a:p>
            <a:r>
              <a:rPr lang="en-US" sz="1200" dirty="0"/>
              <a:t>Source</a:t>
            </a:r>
          </a:p>
          <a:p>
            <a:r>
              <a:rPr lang="en-US" sz="1200" dirty="0"/>
              <a:t>https://images.pexels.com/photos/3755440/pexels-photo-3755440.jpeg?cs=srgb&amp;dl=pexels-andrea-piacquadio-3755440.jpg&amp;fm=jpg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</a:t>
            </a:r>
            <a:r>
              <a:rPr lang="en-US" sz="1200" b="1" dirty="0"/>
              <a:t>identify </a:t>
            </a:r>
            <a:r>
              <a:rPr lang="en-US" sz="1200" dirty="0"/>
              <a:t>the user, technical and business requirements and </a:t>
            </a:r>
            <a:r>
              <a:rPr lang="en-US" sz="1200" b="1" dirty="0"/>
              <a:t>design </a:t>
            </a:r>
            <a:r>
              <a:rPr lang="en-US" sz="1200" dirty="0"/>
              <a:t>the architecture of an AI threat reporting and incident response system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analyze</a:t>
            </a:r>
            <a:r>
              <a:rPr lang="en-US" sz="1200" dirty="0"/>
              <a:t> the relevant ethics principles and legal framework on privacy concerns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develop</a:t>
            </a:r>
            <a:r>
              <a:rPr lang="en-US" sz="1200" dirty="0"/>
              <a:t> a collaborative platform for ICT stakeholders and European CERTs/CSIRTs for the successful operation of IoT and AI-enabled ICT systems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demonstrate</a:t>
            </a:r>
            <a:r>
              <a:rPr lang="en-US" sz="1200" dirty="0"/>
              <a:t> and </a:t>
            </a:r>
            <a:r>
              <a:rPr lang="en-US" sz="1200" b="1" dirty="0"/>
              <a:t>validate</a:t>
            </a:r>
            <a:r>
              <a:rPr lang="en-US" sz="1200" dirty="0"/>
              <a:t> the integrated IRIS platform across three realistic pilot demonstrators in three smart cities</a:t>
            </a:r>
          </a:p>
          <a:p>
            <a:r>
              <a:rPr lang="en-US" sz="1200" dirty="0"/>
              <a:t>To </a:t>
            </a:r>
            <a:r>
              <a:rPr lang="en-US" sz="1200" b="1" dirty="0"/>
              <a:t>ensure</a:t>
            </a:r>
            <a:r>
              <a:rPr lang="en-US" sz="1200" dirty="0"/>
              <a:t> wide communication and scientific dissemination of the IRIS results, efficient exploitation and contribution to relevant standardization bodies</a:t>
            </a:r>
          </a:p>
          <a:p>
            <a:endParaRPr lang="en-US" sz="1200" dirty="0"/>
          </a:p>
          <a:p>
            <a:r>
              <a:rPr lang="en-US" sz="1200" dirty="0"/>
              <a:t>Source</a:t>
            </a:r>
          </a:p>
          <a:p>
            <a:r>
              <a:rPr lang="en-US" sz="1200" dirty="0"/>
              <a:t>https://images.pexels.com/photos/5945723/pexels-photo-5945723.jpeg?auto=compress&amp;cs=tinysrgb&amp;w=1260&amp;h=750&amp;dpr=2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E4E92-E22F-4BCF-A7FF-81D359BE4E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3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51B8-90D1-4468-80A4-4DA22F75A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B55CA-BECE-45BA-B606-963CC5AFE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13CB-657F-4FA4-B5EE-6578D5EE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EEC27-1476-487F-B212-980237EE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85DED-6714-46FC-B9A7-618DCC40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8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D3F6-4E3E-4A04-9242-B181AF5F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922CE-CEDF-4077-B013-6DEDC30DA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2BE9C-144D-451E-8645-BAD4BB7B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D7AF-F1F7-4633-BD0E-A152DE5C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8D9A-A279-4F64-A052-5CAC26CA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3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FF92F-2240-43BA-8742-37F76C9DA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B5E04-E105-45EF-8483-2BA9A5CF4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6424B-C520-450B-9B26-5443608C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4DC54-5E72-406A-81DD-826C6264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A9D51-294A-4FCE-BF8D-7FD626DE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0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0" y="1371600"/>
            <a:ext cx="10515600" cy="2057400"/>
          </a:xfrm>
          <a:solidFill>
            <a:schemeClr val="bg1"/>
          </a:solidFill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6300" y="3922713"/>
            <a:ext cx="5219700" cy="611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/ Organisation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5133975"/>
            <a:ext cx="5219700" cy="561975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/ Date</a:t>
            </a:r>
          </a:p>
          <a:p>
            <a:pPr lvl="0"/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7286625" y="4210050"/>
            <a:ext cx="1924050" cy="13335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Partner Logo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790699" y="762000"/>
            <a:ext cx="9525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Artificial Intelligence Threat Reporting &amp; Incidence report System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3" y="-114299"/>
            <a:ext cx="1513846" cy="1447800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1159002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11590656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4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300" y="1847850"/>
            <a:ext cx="10439400" cy="1314449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Thank you for your attention!</a:t>
            </a:r>
            <a:br>
              <a:rPr lang="en-US" dirty="0"/>
            </a:br>
            <a:r>
              <a:rPr lang="en-US" dirty="0"/>
              <a:t>Any questions?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4000500"/>
            <a:ext cx="5219700" cy="60007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Presenter/Organisation</a:t>
            </a:r>
          </a:p>
          <a:p>
            <a:pPr lvl="1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9239250" y="428625"/>
            <a:ext cx="1924050" cy="13335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Partner Logo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76300" y="5181600"/>
            <a:ext cx="5219700" cy="51435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Event/Date</a:t>
            </a:r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6" y="5195888"/>
            <a:ext cx="361950" cy="3571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1965" y="4721968"/>
            <a:ext cx="297035" cy="307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214813"/>
            <a:ext cx="314326" cy="314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7" y="76200"/>
            <a:ext cx="1787653" cy="170966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7362826" y="4191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iris-h2020.eu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353300" y="4686300"/>
            <a:ext cx="2114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IRIS H2020 Project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391400" y="5219700"/>
            <a:ext cx="1619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iris_h2020</a:t>
            </a:r>
          </a:p>
        </p:txBody>
      </p:sp>
      <p:sp>
        <p:nvSpPr>
          <p:cNvPr id="21" name="Rounded Rectangle 20"/>
          <p:cNvSpPr/>
          <p:nvPr userDrawn="1"/>
        </p:nvSpPr>
        <p:spPr>
          <a:xfrm>
            <a:off x="11590656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59002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46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300" y="1847850"/>
            <a:ext cx="10439400" cy="1314449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Thank you for your attention!</a:t>
            </a:r>
            <a:br>
              <a:rPr lang="en-US"/>
            </a:br>
            <a:r>
              <a:rPr lang="en-US"/>
              <a:t>Any questions?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4000500"/>
            <a:ext cx="5219700" cy="60007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/>
              <a:t>Presenter/Organisation</a:t>
            </a:r>
          </a:p>
          <a:p>
            <a:pPr lvl="1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9239250" y="428625"/>
            <a:ext cx="1924050" cy="13335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Partner Logo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76300" y="5181600"/>
            <a:ext cx="5219700" cy="51435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Event/Date</a:t>
            </a:r>
          </a:p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6" y="5195888"/>
            <a:ext cx="361950" cy="3571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r="24622"/>
          <a:stretch/>
        </p:blipFill>
        <p:spPr>
          <a:xfrm>
            <a:off x="6941965" y="4721968"/>
            <a:ext cx="297035" cy="307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214813"/>
            <a:ext cx="314326" cy="314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7" y="76200"/>
            <a:ext cx="1787653" cy="170966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7362826" y="4191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iris-h2020.eu </a:t>
            </a: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353300" y="4686300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IRIS H2020 Project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353300" y="5162550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iris_h2020</a:t>
            </a:r>
          </a:p>
        </p:txBody>
      </p:sp>
      <p:sp>
        <p:nvSpPr>
          <p:cNvPr id="21" name="Rounded Rectangle 20"/>
          <p:cNvSpPr/>
          <p:nvPr userDrawn="1"/>
        </p:nvSpPr>
        <p:spPr>
          <a:xfrm>
            <a:off x="11590656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Rounded Rectangle 22"/>
          <p:cNvSpPr/>
          <p:nvPr userDrawn="1"/>
        </p:nvSpPr>
        <p:spPr>
          <a:xfrm>
            <a:off x="1159002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7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4200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9001" y="6273800"/>
            <a:ext cx="457199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57AC0E79-F531-4290-B37F-533038CC23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97" y="0"/>
            <a:ext cx="1787653" cy="1709661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41910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>
            <a:off x="419100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57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0" y="1371600"/>
            <a:ext cx="10515600" cy="2057400"/>
          </a:xfrm>
          <a:solidFill>
            <a:schemeClr val="bg1"/>
          </a:solidFill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6300" y="3922713"/>
            <a:ext cx="5219700" cy="611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/ Organisation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5133975"/>
            <a:ext cx="5219700" cy="561975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Event / Date</a:t>
            </a:r>
          </a:p>
          <a:p>
            <a:pPr lvl="0"/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7286625" y="4210050"/>
            <a:ext cx="1924050" cy="13335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Partner Logo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790699" y="762000"/>
            <a:ext cx="8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65000"/>
                  </a:schemeClr>
                </a:solidFill>
              </a:rPr>
              <a:t>Artificial Intelligence Threat Reporting &amp; Incidence report system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3" y="-114299"/>
            <a:ext cx="1513846" cy="1447800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1159002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11590656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13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8686800" cy="10921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8799"/>
            <a:ext cx="5181600" cy="434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799"/>
            <a:ext cx="5181600" cy="434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58525" y="6273800"/>
            <a:ext cx="447675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57AC0E79-F531-4290-B37F-533038CC23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97" y="0"/>
            <a:ext cx="1787653" cy="170966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419100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>
            <a:off x="41910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0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6551"/>
            <a:ext cx="8685212" cy="1035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799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28799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49000" y="62833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57AC0E79-F531-4290-B37F-533038CC23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97" y="0"/>
            <a:ext cx="1787653" cy="170966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41910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ounded Rectangle 15"/>
          <p:cNvSpPr/>
          <p:nvPr userDrawn="1"/>
        </p:nvSpPr>
        <p:spPr>
          <a:xfrm>
            <a:off x="419100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1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49001" y="6302375"/>
            <a:ext cx="457199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57AC0E79-F531-4290-B37F-533038CC23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97" y="0"/>
            <a:ext cx="1787653" cy="170966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19100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41910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E942-6118-4C19-BAD4-4EE3FC4BD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2B0C-81A1-46E6-B45B-04BC5C758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6DDCD-BAB0-4EDD-A89F-C4F9AF3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711AD-36D5-431E-86F8-06F70B29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797B4-C2E0-4817-BB1C-27A97A58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40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9000" y="631190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57AC0E79-F531-4290-B37F-533038CC23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97" y="0"/>
            <a:ext cx="1787653" cy="1709661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19100" y="2038442"/>
            <a:ext cx="182880" cy="4819558"/>
          </a:xfrm>
          <a:prstGeom prst="roundRect">
            <a:avLst/>
          </a:prstGeom>
          <a:solidFill>
            <a:srgbClr val="7F4F9F"/>
          </a:solidFill>
          <a:ln>
            <a:solidFill>
              <a:srgbClr val="7F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>
            <a:off x="419100" y="0"/>
            <a:ext cx="182880" cy="1846555"/>
          </a:xfrm>
          <a:prstGeom prst="roundRect">
            <a:avLst/>
          </a:prstGeom>
          <a:solidFill>
            <a:srgbClr val="7F4F9F"/>
          </a:solidFill>
          <a:ln w="12700" cap="flat" cmpd="sng" algn="ctr">
            <a:solidFill>
              <a:srgbClr val="7F4F9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7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6879-97A5-4915-846C-3A52EC05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2482B-671C-4C3E-BC0C-AFD5F1F76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58283-D0A9-41AD-8464-5ADD9A5E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F0FE-A72A-4F96-95AE-131B7645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B6C07-49C8-4830-82B9-95DC2D2E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0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CECF8-7B81-4B3B-8DDD-0B0ED763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E9811-9782-456B-AAF9-681F459A9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51F9A-4482-4513-852C-B97BD34BA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3CC42-96E2-4B08-A13D-326D88DA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25AF9-0DC8-4602-8F11-A185907C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CD936-FB79-4F51-9FD5-56A2575A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BFCC-214B-4402-B00D-7E1000FD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C46B2-581C-4C59-B443-9CAB299A8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12169-8999-4977-9D28-A99F3F2DF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2FA52-7133-4CF1-81C2-CFDDF8D1F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CC97-B451-4711-8066-448E170A9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DFD85-F8AA-4423-B72F-DAB70880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00E2C-F779-4606-A3E5-1C7E8CDB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FD812D-4CC0-44AD-A3E3-9D629DAB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0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E10E-803C-4D17-B46C-7FFDB925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D9DC6-4321-4454-A7DF-81F45DA4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4119C-5072-4349-8965-9A5D3475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16474-23DD-4D31-9D85-A94F8D3D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8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76D76-0955-415D-AE75-0698D6D3C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5D45F-EE85-42C4-9788-140598B5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ED0E0-B597-4F98-8437-42348B0A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0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28CF-3EED-4116-9D12-A121AD98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760E-BC1E-4927-8F43-CCB48A479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6D804-4E91-4C3D-8A77-DFEADE8CB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DCBF6-75A7-4575-8E02-256E62F1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ECA56-188D-453B-B35A-F049C7AB8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71FDB-C57C-4C4C-BDE9-4FAF2F6F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16E9-A392-454B-A42A-0805F993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2E8ED-EE51-4D62-BD57-D6E232557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56350-1C93-46B5-9940-5D2364DA2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D5525-8D00-43D5-8E8D-B67FC5C4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030B3-AD2C-4534-A680-446D9BEF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EC8CE-9814-4F33-A752-758E2FBA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2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9DC6E-E75E-46BE-B178-81F7B25B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0EE99-DE28-4AEC-ADE2-B544A210F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E1740-43F1-49CC-8816-C02F61B89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5BAD4-4B67-4740-9B63-1014E10410A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A241E-CE54-4DAD-AE85-385A1D3A2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F8C4B-54DC-4C4A-8DD4-92789E304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47C43-A3B5-4DB8-9AEB-FD436266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2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36551"/>
            <a:ext cx="8686800" cy="1035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BE128059-0344-4B15-AFAE-F3673707EE58}"/>
              </a:ext>
            </a:extLst>
          </p:cNvPr>
          <p:cNvSpPr txBox="1">
            <a:spLocks/>
          </p:cNvSpPr>
          <p:nvPr userDrawn="1"/>
        </p:nvSpPr>
        <p:spPr>
          <a:xfrm>
            <a:off x="1466850" y="6324600"/>
            <a:ext cx="8839200" cy="409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2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12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12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12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006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project has received funding from the European Union’s Horizon 2020 research and innovation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under grant agreement no 101021727. This material reflects only the authors’ view and European Commission is not responsible for any use that may be made of the information it contains.</a:t>
            </a:r>
          </a:p>
        </p:txBody>
      </p:sp>
      <p:pic>
        <p:nvPicPr>
          <p:cNvPr id="12" name="Kép 22">
            <a:extLst>
              <a:ext uri="{FF2B5EF4-FFF2-40B4-BE49-F238E27FC236}">
                <a16:creationId xmlns:a16="http://schemas.microsoft.com/office/drawing/2014/main" id="{525EECDF-2A65-4716-8F0E-F5A37559EAE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0" y="6362699"/>
            <a:ext cx="537730" cy="364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34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83848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83848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rgbClr val="83848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rgbClr val="83848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83848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83848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416">
          <p15:clr>
            <a:srgbClr val="F26B43"/>
          </p15:clr>
        </p15:guide>
        <p15:guide id="3" pos="7248">
          <p15:clr>
            <a:srgbClr val="F26B43"/>
          </p15:clr>
        </p15:guide>
        <p15:guide id="4" orient="horz" pos="3072">
          <p15:clr>
            <a:srgbClr val="F26B43"/>
          </p15:clr>
        </p15:guide>
        <p15:guide id="5" pos="264">
          <p15:clr>
            <a:srgbClr val="F26B43"/>
          </p15:clr>
        </p15:guide>
        <p15:guide id="6" pos="420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115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5.sv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4.wdp"/><Relationship Id="rId18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microsoft.com/office/2007/relationships/hdphoto" Target="../media/hdphoto1.wdp"/><Relationship Id="rId12" Type="http://schemas.openxmlformats.org/officeDocument/2006/relationships/image" Target="../media/image62.png"/><Relationship Id="rId17" Type="http://schemas.microsoft.com/office/2007/relationships/hdphoto" Target="../media/hdphoto5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microsoft.com/office/2007/relationships/hdphoto" Target="../media/hdphoto3.wdp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microsoft.com/office/2007/relationships/hdphoto" Target="../media/hdphoto6.wdp"/><Relationship Id="rId4" Type="http://schemas.openxmlformats.org/officeDocument/2006/relationships/hyperlink" Target="https://192.168.2.172/api/3.0/dashboard/events/severities" TargetMode="External"/><Relationship Id="rId9" Type="http://schemas.microsoft.com/office/2007/relationships/hdphoto" Target="../media/hdphoto2.wdp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676" y="1520788"/>
            <a:ext cx="9352648" cy="2297454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IRIS</a:t>
            </a:r>
            <a:r>
              <a:rPr lang="en-US" sz="5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a Framework for enhancing CERTs and CSIRTs Collaborative Response to Cyberattacks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778" y="4427097"/>
            <a:ext cx="3742411" cy="229745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ES" b="1" dirty="0"/>
              <a:t>René </a:t>
            </a:r>
            <a:r>
              <a:rPr lang="es-ES" b="1" dirty="0" err="1"/>
              <a:t>Serral</a:t>
            </a:r>
            <a:r>
              <a:rPr lang="es-ES" b="1" dirty="0"/>
              <a:t> (UPC)</a:t>
            </a:r>
            <a:endParaRPr lang="en-US" b="1" dirty="0"/>
          </a:p>
          <a:p>
            <a:pPr>
              <a:lnSpc>
                <a:spcPct val="100000"/>
              </a:lnSpc>
            </a:pPr>
            <a:r>
              <a:rPr lang="es-ES" b="1" dirty="0"/>
              <a:t>Xavier Azemar (Cisco)</a:t>
            </a:r>
          </a:p>
          <a:p>
            <a:pPr>
              <a:lnSpc>
                <a:spcPct val="100000"/>
              </a:lnSpc>
            </a:pPr>
            <a:r>
              <a:rPr lang="es-ES" b="1" dirty="0"/>
              <a:t>Mariano Lamarca (IMI)</a:t>
            </a:r>
          </a:p>
          <a:p>
            <a:pPr>
              <a:lnSpc>
                <a:spcPct val="100000"/>
              </a:lnSpc>
            </a:pPr>
            <a:r>
              <a:rPr lang="es-ES" b="1" dirty="0"/>
              <a:t>Rodrigo Diaz (ATOS)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45ACC4-CB7F-4FD9-B570-8B68AE7B29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4" y="4952090"/>
            <a:ext cx="1377726" cy="974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A44A-4F5F-45C6-A4D4-CECFB2747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24909" r="16752" b="25401"/>
          <a:stretch/>
        </p:blipFill>
        <p:spPr>
          <a:xfrm>
            <a:off x="5029200" y="5133117"/>
            <a:ext cx="1186774" cy="612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24D06-BCFA-479F-96A9-B7B5AF1E1B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3" y="5133117"/>
            <a:ext cx="1634144" cy="61215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4E70DF2-32D8-4C5D-8C20-9D0B1D21A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591" y="4185645"/>
            <a:ext cx="4705308" cy="61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A31CD-0BCC-42BD-8BD0-27C990BF4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087" y="6077558"/>
            <a:ext cx="6014126" cy="561975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en-US" b="1" dirty="0"/>
              <a:t>ETSI Security Conference</a:t>
            </a:r>
            <a:r>
              <a:rPr lang="en-US" dirty="0"/>
              <a:t> / 3-5 October 22</a:t>
            </a:r>
          </a:p>
        </p:txBody>
      </p:sp>
    </p:spTree>
    <p:extLst>
      <p:ext uri="{BB962C8B-B14F-4D97-AF65-F5344CB8AC3E}">
        <p14:creationId xmlns:p14="http://schemas.microsoft.com/office/powerpoint/2010/main" val="225682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76749-FE56-433A-9DA4-0BC1B9FFC8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To </a:t>
            </a:r>
            <a:r>
              <a:rPr lang="en-US" b="1" dirty="0"/>
              <a:t>demonstrate</a:t>
            </a:r>
            <a:r>
              <a:rPr lang="en-US" dirty="0"/>
              <a:t> and </a:t>
            </a:r>
            <a:r>
              <a:rPr lang="en-US" b="1" dirty="0"/>
              <a:t>validate</a:t>
            </a:r>
            <a:r>
              <a:rPr lang="en-US" dirty="0"/>
              <a:t> the integrated IRIS platform across three realistic pilot demonstrators in three smart cities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AC01A-14FF-4B0B-AF04-689BA21D3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06" b="28703"/>
          <a:stretch/>
        </p:blipFill>
        <p:spPr>
          <a:xfrm>
            <a:off x="6952797" y="2178944"/>
            <a:ext cx="4590288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2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76749-FE56-433A-9DA4-0BC1B9FFC8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To </a:t>
            </a:r>
            <a:r>
              <a:rPr lang="en-US" b="1" dirty="0"/>
              <a:t>ensure</a:t>
            </a:r>
            <a:r>
              <a:rPr lang="en-US" dirty="0"/>
              <a:t> wide communication and scientific dissemination of the results, efficient exploitation and contribution to relevant standardization bodies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Democratize access to cybersecurity and threat intelligence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7D59E-3568-44B0-A2F0-1D016F4B4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93" b="20741"/>
          <a:stretch/>
        </p:blipFill>
        <p:spPr>
          <a:xfrm>
            <a:off x="6282264" y="2004395"/>
            <a:ext cx="5539341" cy="39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74888-A81D-405F-98AE-0562D896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IRIS High Level Architecture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5E451B0-44F9-4296-AEFF-E1780518D1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82" y="1627546"/>
            <a:ext cx="8229600" cy="4418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DB781F0-491D-49E3-9970-91D0C90AC3D8}"/>
              </a:ext>
            </a:extLst>
          </p:cNvPr>
          <p:cNvGrpSpPr/>
          <p:nvPr/>
        </p:nvGrpSpPr>
        <p:grpSpPr>
          <a:xfrm>
            <a:off x="7715554" y="2514095"/>
            <a:ext cx="4118808" cy="2595217"/>
            <a:chOff x="7715554" y="2514095"/>
            <a:chExt cx="4118808" cy="25952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46E1D6-38E8-46E1-B4C7-8C16299CB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0" t="13191" r="29964" b="42056"/>
            <a:stretch/>
          </p:blipFill>
          <p:spPr>
            <a:xfrm>
              <a:off x="7715554" y="2514095"/>
              <a:ext cx="2739863" cy="2024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442300-D752-4BBD-9A39-3B8582B89CF8}"/>
                </a:ext>
              </a:extLst>
            </p:cNvPr>
            <p:cNvSpPr txBox="1"/>
            <p:nvPr/>
          </p:nvSpPr>
          <p:spPr>
            <a:xfrm>
              <a:off x="10307982" y="4401426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ethics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782BB1-CFD4-4E95-832E-85607EC89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6" t="61916" r="53741" b="14188"/>
            <a:stretch/>
          </p:blipFill>
          <p:spPr>
            <a:xfrm rot="1350711">
              <a:off x="10144490" y="3516928"/>
              <a:ext cx="1542158" cy="70788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B9721B-E56C-48CC-91A6-906B8C77B20E}"/>
              </a:ext>
            </a:extLst>
          </p:cNvPr>
          <p:cNvGrpSpPr/>
          <p:nvPr/>
        </p:nvGrpSpPr>
        <p:grpSpPr>
          <a:xfrm>
            <a:off x="5408457" y="2364635"/>
            <a:ext cx="6608792" cy="3930426"/>
            <a:chOff x="5408457" y="2364635"/>
            <a:chExt cx="6608792" cy="3930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A31948-A2B4-45AD-ACEF-A1B4ED11B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0" t="13191" r="29964" b="42056"/>
            <a:stretch/>
          </p:blipFill>
          <p:spPr>
            <a:xfrm rot="16507023">
              <a:off x="5125893" y="2647199"/>
              <a:ext cx="2996001" cy="24308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D99853-EE35-4BF5-9DAE-5E58677B8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6" t="61916" r="53741" b="14188"/>
            <a:stretch/>
          </p:blipFill>
          <p:spPr>
            <a:xfrm rot="2907453" flipV="1">
              <a:off x="7233973" y="4789552"/>
              <a:ext cx="2063722" cy="9472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E0567B-C4CB-4B86-B74B-B952BAA67638}"/>
                </a:ext>
              </a:extLst>
            </p:cNvPr>
            <p:cNvSpPr txBox="1"/>
            <p:nvPr/>
          </p:nvSpPr>
          <p:spPr>
            <a:xfrm>
              <a:off x="9304647" y="5425063"/>
              <a:ext cx="27126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intelligence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69C258-7D32-45DA-BE4E-9FD20929ECDD}"/>
              </a:ext>
            </a:extLst>
          </p:cNvPr>
          <p:cNvGrpSpPr/>
          <p:nvPr/>
        </p:nvGrpSpPr>
        <p:grpSpPr>
          <a:xfrm>
            <a:off x="1287192" y="3837028"/>
            <a:ext cx="7166698" cy="3241343"/>
            <a:chOff x="1287192" y="3837028"/>
            <a:chExt cx="7166698" cy="3241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952818-6F11-4F4B-95DF-7859EB561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0" t="13191" r="29964" b="42056"/>
            <a:stretch/>
          </p:blipFill>
          <p:spPr>
            <a:xfrm>
              <a:off x="1287192" y="3837028"/>
              <a:ext cx="3246014" cy="23984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11D074-737A-4A01-A631-D2260F2F2E02}"/>
                </a:ext>
              </a:extLst>
            </p:cNvPr>
            <p:cNvSpPr txBox="1"/>
            <p:nvPr/>
          </p:nvSpPr>
          <p:spPr>
            <a:xfrm>
              <a:off x="6000974" y="6030379"/>
              <a:ext cx="24529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emulation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93E598-CAF4-4859-8AC8-ECA8797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6" t="61916" r="53741" b="14188"/>
            <a:stretch/>
          </p:blipFill>
          <p:spPr>
            <a:xfrm rot="2907453" flipV="1">
              <a:off x="4094223" y="5572862"/>
              <a:ext cx="2063722" cy="94729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647917-B1CA-45C2-A4AB-4BCD8E447AA7}"/>
              </a:ext>
            </a:extLst>
          </p:cNvPr>
          <p:cNvGrpSpPr/>
          <p:nvPr/>
        </p:nvGrpSpPr>
        <p:grpSpPr>
          <a:xfrm>
            <a:off x="1371498" y="1071908"/>
            <a:ext cx="5146858" cy="2832456"/>
            <a:chOff x="1371498" y="1071908"/>
            <a:chExt cx="5146858" cy="28324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5075B5-8A95-4655-862C-AD51E76F0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0" t="13191" r="29964" b="42056"/>
            <a:stretch/>
          </p:blipFill>
          <p:spPr>
            <a:xfrm>
              <a:off x="1371498" y="1969411"/>
              <a:ext cx="2618779" cy="19349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F2CA27-5D00-4EC0-A402-F62127A215F5}"/>
                </a:ext>
              </a:extLst>
            </p:cNvPr>
            <p:cNvSpPr txBox="1"/>
            <p:nvPr/>
          </p:nvSpPr>
          <p:spPr>
            <a:xfrm>
              <a:off x="4155209" y="1071908"/>
              <a:ext cx="23631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use cases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A1107B-70DC-427B-ABCA-26C93DF72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6" t="61916" r="53741" b="14188"/>
            <a:stretch/>
          </p:blipFill>
          <p:spPr>
            <a:xfrm rot="19294168">
              <a:off x="2161016" y="1424273"/>
              <a:ext cx="2063722" cy="94729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5A9EA2-4073-4118-90D5-959DE2390071}"/>
              </a:ext>
            </a:extLst>
          </p:cNvPr>
          <p:cNvGrpSpPr/>
          <p:nvPr/>
        </p:nvGrpSpPr>
        <p:grpSpPr>
          <a:xfrm>
            <a:off x="3449006" y="662714"/>
            <a:ext cx="5895809" cy="4677565"/>
            <a:chOff x="3449006" y="662714"/>
            <a:chExt cx="5895809" cy="46775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75635A-F832-4D14-A04A-0E4603F55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0" t="13191" r="29964" b="42056"/>
            <a:stretch/>
          </p:blipFill>
          <p:spPr>
            <a:xfrm rot="5400000">
              <a:off x="3164841" y="2657713"/>
              <a:ext cx="2966731" cy="23984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D4D5D4-86FE-4E8D-9661-6D4B1C1F3D11}"/>
                </a:ext>
              </a:extLst>
            </p:cNvPr>
            <p:cNvSpPr txBox="1"/>
            <p:nvPr/>
          </p:nvSpPr>
          <p:spPr>
            <a:xfrm>
              <a:off x="7186852" y="662714"/>
              <a:ext cx="215796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threat</a:t>
              </a:r>
            </a:p>
            <a:p>
              <a:pPr algn="ctr"/>
              <a:r>
                <a:rPr lang="en-US" sz="4000" b="1" dirty="0">
                  <a:solidFill>
                    <a:srgbClr val="EE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analytics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A498C6-F022-4773-A6F8-E9F40EC71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6" t="61916" r="53741" b="14188"/>
            <a:stretch/>
          </p:blipFill>
          <p:spPr>
            <a:xfrm rot="18889135">
              <a:off x="4966482" y="1370121"/>
              <a:ext cx="2467176" cy="1109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4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81760"/>
            <a:ext cx="11315700" cy="2047240"/>
          </a:xfrm>
        </p:spPr>
        <p:txBody>
          <a:bodyPr/>
          <a:lstStyle/>
          <a:p>
            <a:r>
              <a:rPr lang="en-US" dirty="0"/>
              <a:t>Tallinn Pilot Use Case</a:t>
            </a:r>
          </a:p>
        </p:txBody>
      </p:sp>
      <p:pic>
        <p:nvPicPr>
          <p:cNvPr id="5" name="Picture 4" descr="Text, icon&#10;&#10;Description automatically generated">
            <a:extLst>
              <a:ext uri="{FF2B5EF4-FFF2-40B4-BE49-F238E27FC236}">
                <a16:creationId xmlns:a16="http://schemas.microsoft.com/office/drawing/2014/main" id="{A0F8686D-CF85-4583-BB56-19452441A4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40" y="3293184"/>
            <a:ext cx="1842182" cy="273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5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49A7-C168-47F2-A792-F6FF61F2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AI Enabled Infrastructure - Transportation</a:t>
            </a:r>
            <a:endParaRPr lang="en-US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A1E1CA-649A-46DE-A934-7E6A967B87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Autonomous Vehicle Shuttles for Public Transportation </a:t>
            </a:r>
            <a:endParaRPr lang="en-GB" b="1" dirty="0"/>
          </a:p>
          <a:p>
            <a:r>
              <a:rPr lang="en-GB" dirty="0"/>
              <a:t>Vehicle-to-Everything (V2X) Communication</a:t>
            </a:r>
          </a:p>
          <a:p>
            <a:r>
              <a:rPr lang="en-GB" dirty="0"/>
              <a:t>Teleoperation/Remote Control Operations </a:t>
            </a:r>
            <a:r>
              <a:rPr lang="en-GB" dirty="0" err="1"/>
              <a:t>Center</a:t>
            </a:r>
            <a:endParaRPr lang="en-GB" dirty="0"/>
          </a:p>
          <a:p>
            <a:r>
              <a:rPr lang="en-GB" dirty="0"/>
              <a:t>Autonomous Vehicle Telemetry and Smart City Data fused into Urban Operating Platform (</a:t>
            </a:r>
            <a:r>
              <a:rPr lang="en-GB" dirty="0" err="1"/>
              <a:t>UoP</a:t>
            </a:r>
            <a:r>
              <a:rPr lang="en-GB" dirty="0"/>
              <a:t>)</a:t>
            </a:r>
          </a:p>
        </p:txBody>
      </p:sp>
      <p:pic>
        <p:nvPicPr>
          <p:cNvPr id="3" name="Picture 2" descr="A picture containing text, tree, road, outdoor&#10;&#10;Description automatically generated">
            <a:extLst>
              <a:ext uri="{FF2B5EF4-FFF2-40B4-BE49-F238E27FC236}">
                <a16:creationId xmlns:a16="http://schemas.microsoft.com/office/drawing/2014/main" id="{29B6EC85-A2F6-44F3-8613-40EC3D703E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478"/>
            <a:ext cx="5187738" cy="389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21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11D0-463F-438F-B0E2-64A8E2130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Scenario 1: Telematics and Smart City Data Exchange &amp; Security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FFFCF-DE04-45D4-BEE5-B93D43F59E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The Autonomous Vehicle (AV) Shuttle fleet will navigate around the smart campus environment</a:t>
            </a: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Urban Operating Platform (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UoP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) gathers AV Shuttle telemetry</a:t>
            </a: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UoP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 stores</a:t>
            </a:r>
          </a:p>
          <a:p>
            <a:pPr lvl="1" algn="just">
              <a:lnSpc>
                <a:spcPct val="107000"/>
              </a:lnSpc>
              <a:spcAft>
                <a:spcPts val="1067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Location of the vehicles</a:t>
            </a:r>
          </a:p>
          <a:p>
            <a:pPr lvl="1" algn="just">
              <a:lnSpc>
                <a:spcPct val="107000"/>
              </a:lnSpc>
              <a:spcAft>
                <a:spcPts val="1067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Navigation</a:t>
            </a:r>
          </a:p>
          <a:p>
            <a:pPr lvl="1" algn="just">
              <a:lnSpc>
                <a:spcPct val="107000"/>
              </a:lnSpc>
              <a:spcAft>
                <a:spcPts val="1067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Odometry</a:t>
            </a:r>
          </a:p>
          <a:p>
            <a:pPr lvl="1" algn="just">
              <a:lnSpc>
                <a:spcPct val="107000"/>
              </a:lnSpc>
              <a:spcAft>
                <a:spcPts val="1067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GB" b="1" dirty="0">
              <a:latin typeface="Arial" panose="020B0604020202020204" pitchFamily="34" charset="0"/>
            </a:endParaRPr>
          </a:p>
        </p:txBody>
      </p:sp>
      <p:pic>
        <p:nvPicPr>
          <p:cNvPr id="3" name="Picture 2" descr="Two people standing next to a small white vehicle&#10;&#10;Description automatically generated with medium confidence">
            <a:extLst>
              <a:ext uri="{FF2B5EF4-FFF2-40B4-BE49-F238E27FC236}">
                <a16:creationId xmlns:a16="http://schemas.microsoft.com/office/drawing/2014/main" id="{E5FDC42E-5084-4BF1-A641-88C1FEB1B2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7117"/>
            <a:ext cx="5217253" cy="348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32F17-B3F1-4DBC-9391-E332B865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Scenario 2: Trustworthiness of Machine Vision Telemetry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E8E1C-D3A5-4DF1-BE9E-78103F1D11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Autonomous Vehicle (AV) approaches a traffic-light controlled intersection or roadway</a:t>
            </a:r>
          </a:p>
          <a:p>
            <a:r>
              <a:rPr lang="en-US" dirty="0">
                <a:latin typeface="Arial" panose="020B0604020202020204" pitchFamily="34" charset="0"/>
              </a:rPr>
              <a:t>The machine vision of the AV focusses on the traffic light</a:t>
            </a:r>
          </a:p>
          <a:p>
            <a:r>
              <a:rPr lang="en-US" dirty="0">
                <a:latin typeface="Arial" panose="020B0604020202020204" pitchFamily="34" charset="0"/>
              </a:rPr>
              <a:t>The AV object-detection module detects the traffic light color</a:t>
            </a:r>
          </a:p>
          <a:p>
            <a:r>
              <a:rPr lang="en-US" dirty="0">
                <a:latin typeface="Arial" panose="020B0604020202020204" pitchFamily="34" charset="0"/>
              </a:rPr>
              <a:t>Depending on the traffic light the AV will pass-through or stop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E6519-C1E1-49C1-AFB8-C45DF2B7A5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57153"/>
            <a:ext cx="5929116" cy="28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74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B684-459D-4CE6-BE96-63FDCAE8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Tallinn Pilot Cyber Threat Scenarios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20F70-8F95-4BD2-8DDB-045D3C6AAA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Availability of telemetric data from the AV to the Urban Operating Platform (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UoP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en-GB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False information being fed to disrupt the ML/AI used for autonomous driving</a:t>
            </a:r>
            <a:endParaRPr lang="en-GB" sz="2800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788A2A2-4C5F-4DEB-8BAE-9680704A4B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53891"/>
            <a:ext cx="5795955" cy="28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14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81760"/>
            <a:ext cx="11315700" cy="2047240"/>
          </a:xfrm>
        </p:spPr>
        <p:txBody>
          <a:bodyPr/>
          <a:lstStyle/>
          <a:p>
            <a:r>
              <a:rPr lang="en-US" dirty="0"/>
              <a:t>Helsinki Pilot Use-Case</a:t>
            </a:r>
          </a:p>
        </p:txBody>
      </p:sp>
      <p:pic>
        <p:nvPicPr>
          <p:cNvPr id="1028" name="Picture 4" descr="Forum Virium Helsinki – Wikipedia">
            <a:extLst>
              <a:ext uri="{FF2B5EF4-FFF2-40B4-BE49-F238E27FC236}">
                <a16:creationId xmlns:a16="http://schemas.microsoft.com/office/drawing/2014/main" id="{0255E062-DE48-F04B-9975-E0A5572B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91" y="4012676"/>
            <a:ext cx="2395243" cy="119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09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ADF5-FE03-4145-A86C-154758EA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4EF2A-CD67-4A3A-9721-E9AE10F6CD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FE92E-BC92-4DC1-BE30-506E7B093D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80990" indent="-380990"/>
            <a:r>
              <a:rPr lang="en-GB" b="1" dirty="0" err="1"/>
              <a:t>Kalasatama</a:t>
            </a:r>
            <a:r>
              <a:rPr lang="en-GB" b="1" dirty="0"/>
              <a:t> smart grid</a:t>
            </a:r>
          </a:p>
          <a:p>
            <a:pPr marL="380990" indent="-380990"/>
            <a:r>
              <a:rPr lang="x-none" b="1" dirty="0"/>
              <a:t>Kalasatama smart grid APIs</a:t>
            </a:r>
            <a:endParaRPr lang="en-US" b="1" dirty="0"/>
          </a:p>
          <a:p>
            <a:pPr marL="380990" indent="-380990"/>
            <a:r>
              <a:rPr lang="en-GB" dirty="0" err="1"/>
              <a:t>Kalasatama</a:t>
            </a:r>
            <a:r>
              <a:rPr lang="en-GB" dirty="0"/>
              <a:t> smart district </a:t>
            </a:r>
            <a:r>
              <a:rPr lang="en-GB" b="1" dirty="0"/>
              <a:t>Digital Twin</a:t>
            </a:r>
            <a:endParaRPr lang="en-GB" dirty="0"/>
          </a:p>
          <a:p>
            <a:pPr marL="380990" indent="-380990"/>
            <a:r>
              <a:rPr lang="en-GB" dirty="0"/>
              <a:t>Provision of </a:t>
            </a:r>
            <a:r>
              <a:rPr lang="en-GB" b="1" dirty="0"/>
              <a:t>load control</a:t>
            </a:r>
          </a:p>
          <a:p>
            <a:pPr marL="380990" indent="-380990"/>
            <a:r>
              <a:rPr lang="en-GB" b="1" dirty="0"/>
              <a:t>Urban Data Platform (IoT)</a:t>
            </a:r>
            <a:endParaRPr lang="en-GB" i="1" dirty="0"/>
          </a:p>
          <a:p>
            <a:pPr marL="380990" indent="-380990"/>
            <a:r>
              <a:rPr lang="en-GB" b="1" dirty="0"/>
              <a:t>Smart grid APIs </a:t>
            </a:r>
            <a:r>
              <a:rPr lang="en-GB" dirty="0"/>
              <a:t>from the city of Tallinn.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4" y="298494"/>
            <a:ext cx="5583935" cy="607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95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at a Glance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0100" y="2714625"/>
            <a:ext cx="752475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BCCD1BCE-F801-7245-A075-AD3B568F29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71" y="1641957"/>
            <a:ext cx="5683082" cy="45574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313E63-1DAF-4D2D-8616-6039BEB167FB}"/>
              </a:ext>
            </a:extLst>
          </p:cNvPr>
          <p:cNvGrpSpPr/>
          <p:nvPr/>
        </p:nvGrpSpPr>
        <p:grpSpPr>
          <a:xfrm>
            <a:off x="6920089" y="2268309"/>
            <a:ext cx="5107260" cy="3306162"/>
            <a:chOff x="6884272" y="245115"/>
            <a:chExt cx="5231527" cy="3400394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F10D202C-F12A-463B-9638-EA6E17F3F874}"/>
                </a:ext>
              </a:extLst>
            </p:cNvPr>
            <p:cNvSpPr/>
            <p:nvPr/>
          </p:nvSpPr>
          <p:spPr>
            <a:xfrm>
              <a:off x="7042826" y="961668"/>
              <a:ext cx="5072973" cy="1634247"/>
            </a:xfrm>
            <a:prstGeom prst="rightArrow">
              <a:avLst>
                <a:gd name="adj1" fmla="val 57738"/>
                <a:gd name="adj2" fmla="val 50000"/>
              </a:avLst>
            </a:prstGeom>
            <a:solidFill>
              <a:srgbClr val="7F4F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00256C-C580-45E1-AAAB-88683F8FF2D7}"/>
                </a:ext>
              </a:extLst>
            </p:cNvPr>
            <p:cNvSpPr txBox="1"/>
            <p:nvPr/>
          </p:nvSpPr>
          <p:spPr>
            <a:xfrm>
              <a:off x="7143703" y="1609562"/>
              <a:ext cx="896208" cy="348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2021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2AA40F-A09B-4B9A-9596-59B43527D836}"/>
                </a:ext>
              </a:extLst>
            </p:cNvPr>
            <p:cNvSpPr txBox="1"/>
            <p:nvPr/>
          </p:nvSpPr>
          <p:spPr>
            <a:xfrm>
              <a:off x="8162212" y="1609562"/>
              <a:ext cx="876865" cy="348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2022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628FAD-D110-41FD-8A02-031F37460B44}"/>
                </a:ext>
              </a:extLst>
            </p:cNvPr>
            <p:cNvSpPr txBox="1"/>
            <p:nvPr/>
          </p:nvSpPr>
          <p:spPr>
            <a:xfrm>
              <a:off x="9161378" y="1609562"/>
              <a:ext cx="869146" cy="348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2023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94132A-28D3-4431-93FE-17722E55AE6A}"/>
                </a:ext>
              </a:extLst>
            </p:cNvPr>
            <p:cNvSpPr txBox="1"/>
            <p:nvPr/>
          </p:nvSpPr>
          <p:spPr>
            <a:xfrm>
              <a:off x="10152826" y="1609562"/>
              <a:ext cx="860007" cy="348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2024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2BE73F48-044E-461C-95B0-FC45C099A5EB}"/>
                </a:ext>
              </a:extLst>
            </p:cNvPr>
            <p:cNvSpPr/>
            <p:nvPr/>
          </p:nvSpPr>
          <p:spPr>
            <a:xfrm rot="16200000">
              <a:off x="8449050" y="2362620"/>
              <a:ext cx="325878" cy="234384"/>
            </a:xfrm>
            <a:prstGeom prst="rightArrow">
              <a:avLst>
                <a:gd name="adj1" fmla="val 50325"/>
                <a:gd name="adj2" fmla="val 50000"/>
              </a:avLst>
            </a:prstGeom>
            <a:solidFill>
              <a:srgbClr val="7F4F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C88C-4B54-49FB-8123-F512BEBF7433}"/>
                </a:ext>
              </a:extLst>
            </p:cNvPr>
            <p:cNvSpPr txBox="1"/>
            <p:nvPr/>
          </p:nvSpPr>
          <p:spPr>
            <a:xfrm>
              <a:off x="7904454" y="2790827"/>
              <a:ext cx="1415070" cy="85468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Core IRIS technologies developed</a:t>
              </a: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9AA512A1-8CE9-42D9-A4DA-48DC84A35A97}"/>
                </a:ext>
              </a:extLst>
            </p:cNvPr>
            <p:cNvSpPr/>
            <p:nvPr/>
          </p:nvSpPr>
          <p:spPr>
            <a:xfrm rot="16200000">
              <a:off x="10448587" y="2362620"/>
              <a:ext cx="325878" cy="234384"/>
            </a:xfrm>
            <a:prstGeom prst="rightArrow">
              <a:avLst>
                <a:gd name="adj1" fmla="val 50325"/>
                <a:gd name="adj2" fmla="val 50000"/>
              </a:avLst>
            </a:prstGeom>
            <a:solidFill>
              <a:srgbClr val="7F4F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4B9048-9F14-4E1C-BD9A-D934EAF2D689}"/>
                </a:ext>
              </a:extLst>
            </p:cNvPr>
            <p:cNvSpPr txBox="1"/>
            <p:nvPr/>
          </p:nvSpPr>
          <p:spPr>
            <a:xfrm>
              <a:off x="9903991" y="2819739"/>
              <a:ext cx="1415070" cy="6014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IRIS Project ends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AC03E58D-F417-466D-855C-BBE8008D5EF2}"/>
                </a:ext>
              </a:extLst>
            </p:cNvPr>
            <p:cNvSpPr/>
            <p:nvPr/>
          </p:nvSpPr>
          <p:spPr>
            <a:xfrm rot="5400000">
              <a:off x="7428868" y="981655"/>
              <a:ext cx="325878" cy="234384"/>
            </a:xfrm>
            <a:prstGeom prst="rightArrow">
              <a:avLst>
                <a:gd name="adj1" fmla="val 50325"/>
                <a:gd name="adj2" fmla="val 50000"/>
              </a:avLst>
            </a:prstGeom>
            <a:solidFill>
              <a:srgbClr val="7F4F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05E221-2205-4508-9440-AF021E554F12}"/>
                </a:ext>
              </a:extLst>
            </p:cNvPr>
            <p:cNvSpPr txBox="1"/>
            <p:nvPr/>
          </p:nvSpPr>
          <p:spPr>
            <a:xfrm>
              <a:off x="6884272" y="245115"/>
              <a:ext cx="1415070" cy="6014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IRIS project starts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C36D7654-2623-4D37-931A-86B70C9225C5}"/>
                </a:ext>
              </a:extLst>
            </p:cNvPr>
            <p:cNvSpPr/>
            <p:nvPr/>
          </p:nvSpPr>
          <p:spPr>
            <a:xfrm rot="5400000">
              <a:off x="9425365" y="981655"/>
              <a:ext cx="325878" cy="234384"/>
            </a:xfrm>
            <a:prstGeom prst="rightArrow">
              <a:avLst>
                <a:gd name="adj1" fmla="val 50325"/>
                <a:gd name="adj2" fmla="val 50000"/>
              </a:avLst>
            </a:prstGeom>
            <a:solidFill>
              <a:srgbClr val="7F4F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DADC4B-0C35-4C00-AEE5-7EDDCBEDE960}"/>
                </a:ext>
              </a:extLst>
            </p:cNvPr>
            <p:cNvSpPr txBox="1"/>
            <p:nvPr/>
          </p:nvSpPr>
          <p:spPr>
            <a:xfrm>
              <a:off x="8880769" y="245115"/>
              <a:ext cx="1415070" cy="6014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F4F9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48188"/>
                  </a:solidFill>
                </a:rPr>
                <a:t>IRIS project 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312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3D1EC6-EC3E-4EA3-9D5C-D1A62AEA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b="1" dirty="0"/>
              <a:t>Smart Kalasatama </a:t>
            </a:r>
            <a:r>
              <a:rPr lang="en-GB" b="1" dirty="0"/>
              <a:t>D</a:t>
            </a:r>
            <a:r>
              <a:rPr lang="x-none" b="1" dirty="0"/>
              <a:t>ata </a:t>
            </a:r>
            <a:r>
              <a:rPr lang="en-GB" b="1" dirty="0"/>
              <a:t>E</a:t>
            </a:r>
            <a:r>
              <a:rPr lang="x-none" b="1" dirty="0"/>
              <a:t>xamples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170ED-A777-42FB-AC34-A39F425F4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Solar Energy Potential</a:t>
            </a:r>
          </a:p>
          <a:p>
            <a:pPr lvl="1"/>
            <a:r>
              <a:rPr lang="en-US" dirty="0"/>
              <a:t>Amount of solar radiation in buildings</a:t>
            </a:r>
          </a:p>
          <a:p>
            <a:r>
              <a:rPr lang="en-US" dirty="0"/>
              <a:t>Heating Demand Prediction</a:t>
            </a:r>
          </a:p>
          <a:p>
            <a:pPr lvl="1"/>
            <a:r>
              <a:rPr lang="en-US" dirty="0"/>
              <a:t>Heating energy demand prediction until 2050</a:t>
            </a:r>
          </a:p>
          <a:p>
            <a:r>
              <a:rPr lang="en-US" dirty="0" err="1"/>
              <a:t>Geoenergy</a:t>
            </a:r>
            <a:r>
              <a:rPr lang="en-US" dirty="0"/>
              <a:t> Potential</a:t>
            </a:r>
          </a:p>
          <a:p>
            <a:pPr lvl="1"/>
            <a:r>
              <a:rPr lang="en-US" dirty="0"/>
              <a:t>150m / 300m / 1000m deep well potentials, groundwater areas, ...</a:t>
            </a:r>
          </a:p>
          <a:p>
            <a:r>
              <a:rPr lang="en-US" dirty="0"/>
              <a:t>Energy Data of Buildings</a:t>
            </a:r>
          </a:p>
          <a:p>
            <a:pPr lvl="1"/>
            <a:r>
              <a:rPr lang="en-US" dirty="0"/>
              <a:t>Municipal register information (e.g., heating method of buildings, usage, ...)</a:t>
            </a:r>
          </a:p>
          <a:p>
            <a:pPr lvl="1"/>
            <a:r>
              <a:rPr lang="en-US" dirty="0"/>
              <a:t>Repairs and alterations</a:t>
            </a:r>
          </a:p>
          <a:p>
            <a:pPr lvl="1"/>
            <a:r>
              <a:rPr lang="en-US" dirty="0"/>
              <a:t>Protected buildings</a:t>
            </a:r>
          </a:p>
          <a:p>
            <a:pPr lvl="1"/>
            <a:r>
              <a:rPr lang="en-US" dirty="0"/>
              <a:t>Calculated energy consumption of buildings by age group</a:t>
            </a:r>
          </a:p>
        </p:txBody>
      </p:sp>
    </p:spTree>
    <p:extLst>
      <p:ext uri="{BB962C8B-B14F-4D97-AF65-F5344CB8AC3E}">
        <p14:creationId xmlns:p14="http://schemas.microsoft.com/office/powerpoint/2010/main" val="295557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82102-A72B-4A50-95DC-51FD5AF945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050" y="1371601"/>
            <a:ext cx="9489017" cy="48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CC3CB-5132-4205-BED7-8A480915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1"/>
            <a:ext cx="8686800" cy="1035050"/>
          </a:xfrm>
        </p:spPr>
        <p:txBody>
          <a:bodyPr/>
          <a:lstStyle/>
          <a:p>
            <a:r>
              <a:rPr lang="en-US" dirty="0"/>
              <a:t>Digital Twin</a:t>
            </a:r>
          </a:p>
        </p:txBody>
      </p:sp>
    </p:spTree>
    <p:extLst>
      <p:ext uri="{BB962C8B-B14F-4D97-AF65-F5344CB8AC3E}">
        <p14:creationId xmlns:p14="http://schemas.microsoft.com/office/powerpoint/2010/main" val="32335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/>
          <p:cNvSpPr>
            <a:spLocks noGrp="1"/>
          </p:cNvSpPr>
          <p:nvPr>
            <p:ph type="title"/>
          </p:nvPr>
        </p:nvSpPr>
        <p:spPr>
          <a:xfrm>
            <a:off x="438073" y="1564944"/>
            <a:ext cx="10515600" cy="866274"/>
          </a:xfrm>
        </p:spPr>
        <p:txBody>
          <a:bodyPr/>
          <a:lstStyle/>
          <a:p>
            <a:r>
              <a:rPr lang="ca-ES" b="1" dirty="0"/>
              <a:t>IRIS Barcelona Use Case</a:t>
            </a:r>
          </a:p>
        </p:txBody>
      </p:sp>
      <p:pic>
        <p:nvPicPr>
          <p:cNvPr id="5" name="Picture 2" descr="http://hubc.ub.edu/sites/default/files/barcelon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6" y="2646913"/>
            <a:ext cx="4838856" cy="23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3" y="5276108"/>
            <a:ext cx="2520514" cy="6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1341" y="5351304"/>
            <a:ext cx="4173129" cy="54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25" y="5137457"/>
            <a:ext cx="1961077" cy="96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/>
          <a:stretch/>
        </p:blipFill>
        <p:spPr bwMode="auto">
          <a:xfrm>
            <a:off x="3216582" y="5101083"/>
            <a:ext cx="2107851" cy="104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473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45A300F-5CCD-4967-824C-F70360796E8E}"/>
              </a:ext>
            </a:extLst>
          </p:cNvPr>
          <p:cNvGrpSpPr/>
          <p:nvPr/>
        </p:nvGrpSpPr>
        <p:grpSpPr>
          <a:xfrm>
            <a:off x="970280" y="391447"/>
            <a:ext cx="10078720" cy="5805805"/>
            <a:chOff x="0" y="0"/>
            <a:chExt cx="12192000" cy="6858001"/>
          </a:xfrm>
        </p:grpSpPr>
        <p:pic>
          <p:nvPicPr>
            <p:cNvPr id="6" name="Imatge 1">
              <a:extLst>
                <a:ext uri="{FF2B5EF4-FFF2-40B4-BE49-F238E27FC236}">
                  <a16:creationId xmlns:a16="http://schemas.microsoft.com/office/drawing/2014/main" id="{2D8C721A-C7F1-4310-82A8-E4FBB71AAAE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8" descr="Cisco Systems - Wikipedia">
              <a:extLst>
                <a:ext uri="{FF2B5EF4-FFF2-40B4-BE49-F238E27FC236}">
                  <a16:creationId xmlns:a16="http://schemas.microsoft.com/office/drawing/2014/main" id="{8EFF1FB2-65D4-4A1B-9960-E5303175D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4876" y="3397624"/>
              <a:ext cx="839667" cy="44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6ED927-649D-424D-ABFA-998C40CDF034}"/>
                </a:ext>
              </a:extLst>
            </p:cNvPr>
            <p:cNvCxnSpPr/>
            <p:nvPr/>
          </p:nvCxnSpPr>
          <p:spPr>
            <a:xfrm>
              <a:off x="8422640" y="3992880"/>
              <a:ext cx="0" cy="74168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F7F70A-AF96-4AE0-BFA5-0910EAE3A1F9}"/>
                </a:ext>
              </a:extLst>
            </p:cNvPr>
            <p:cNvSpPr txBox="1"/>
            <p:nvPr/>
          </p:nvSpPr>
          <p:spPr>
            <a:xfrm>
              <a:off x="7739532" y="4908967"/>
              <a:ext cx="1260788" cy="35393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ca-ES" sz="1500" b="1" dirty="0"/>
                <a:t>Tram Station</a:t>
              </a:r>
              <a:endParaRPr lang="en-US" sz="1500" b="1" dirty="0"/>
            </a:p>
          </p:txBody>
        </p:sp>
        <p:pic>
          <p:nvPicPr>
            <p:cNvPr id="11" name="Picture 2" descr="Barcelona City Council - Host City">
              <a:extLst>
                <a:ext uri="{FF2B5EF4-FFF2-40B4-BE49-F238E27FC236}">
                  <a16:creationId xmlns:a16="http://schemas.microsoft.com/office/drawing/2014/main" id="{D2BE19D4-883B-4444-BD43-375D8ADD2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8796" y="4193066"/>
              <a:ext cx="1184541" cy="34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8C66D4E-9FC0-4723-B7B4-2C1DBBEE9D1B}"/>
                </a:ext>
              </a:extLst>
            </p:cNvPr>
            <p:cNvSpPr/>
            <p:nvPr/>
          </p:nvSpPr>
          <p:spPr>
            <a:xfrm>
              <a:off x="7739532" y="4734560"/>
              <a:ext cx="1419708" cy="675640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>
                  <a:solidFill>
                    <a:schemeClr val="tx1"/>
                  </a:solidFill>
                  <a:prstDash val="sysDot"/>
                </a:ln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623E73-69BC-434A-8E03-8A9F834E25D5}"/>
                </a:ext>
              </a:extLst>
            </p:cNvPr>
            <p:cNvSpPr/>
            <p:nvPr/>
          </p:nvSpPr>
          <p:spPr>
            <a:xfrm>
              <a:off x="10119360" y="2042160"/>
              <a:ext cx="1811560" cy="2821466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>
                  <a:solidFill>
                    <a:schemeClr val="tx1"/>
                  </a:solidFill>
                  <a:prstDash val="sysDot"/>
                </a:ln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70AA73B-56EA-4023-A4D4-F74A47B8DE27}"/>
                </a:ext>
              </a:extLst>
            </p:cNvPr>
            <p:cNvSpPr/>
            <p:nvPr/>
          </p:nvSpPr>
          <p:spPr>
            <a:xfrm>
              <a:off x="152400" y="2042160"/>
              <a:ext cx="1203960" cy="4103133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>
                  <a:solidFill>
                    <a:schemeClr val="tx1"/>
                  </a:solidFill>
                  <a:prstDash val="sysDot"/>
                </a:ln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1075C4-A7CD-4DDA-9DFB-711F602BF235}"/>
                </a:ext>
              </a:extLst>
            </p:cNvPr>
            <p:cNvSpPr/>
            <p:nvPr/>
          </p:nvSpPr>
          <p:spPr>
            <a:xfrm>
              <a:off x="6833752" y="3561117"/>
              <a:ext cx="905780" cy="863525"/>
            </a:xfrm>
            <a:prstGeom prst="ellipse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>
                  <a:solidFill>
                    <a:schemeClr val="tx1"/>
                  </a:solidFill>
                  <a:prstDash val="sysDot"/>
                </a:ln>
              </a:endParaRPr>
            </a:p>
          </p:txBody>
        </p:sp>
      </p:grpSp>
      <p:sp>
        <p:nvSpPr>
          <p:cNvPr id="16" name="QuadreDeText 6">
            <a:extLst>
              <a:ext uri="{FF2B5EF4-FFF2-40B4-BE49-F238E27FC236}">
                <a16:creationId xmlns:a16="http://schemas.microsoft.com/office/drawing/2014/main" id="{D5035B66-0AAF-448A-8D53-815331140C14}"/>
              </a:ext>
            </a:extLst>
          </p:cNvPr>
          <p:cNvSpPr txBox="1"/>
          <p:nvPr/>
        </p:nvSpPr>
        <p:spPr>
          <a:xfrm>
            <a:off x="1780540" y="488613"/>
            <a:ext cx="7676997" cy="857035"/>
          </a:xfrm>
          <a:prstGeom prst="rect">
            <a:avLst/>
          </a:prstGeom>
          <a:solidFill>
            <a:schemeClr val="bg1"/>
          </a:solidFill>
        </p:spPr>
        <p:txBody>
          <a:bodyPr wrap="square" lIns="117226" tIns="58613" rIns="117226" bIns="58613" rtlCol="0">
            <a:spAutoFit/>
          </a:bodyPr>
          <a:lstStyle/>
          <a:p>
            <a:r>
              <a:rPr lang="ca-ES" sz="2400" dirty="0"/>
              <a:t>Integration of IRIS initiative in 5GBarcelona Testbed</a:t>
            </a:r>
          </a:p>
          <a:p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3661933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">
            <a:extLst>
              <a:ext uri="{FF2B5EF4-FFF2-40B4-BE49-F238E27FC236}">
                <a16:creationId xmlns:a16="http://schemas.microsoft.com/office/drawing/2014/main" id="{784FE22C-7875-4B61-BB5E-AD810049A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35"/>
            <a:ext cx="1847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hangingPunct="0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3" name="Títol 1"/>
          <p:cNvSpPr txBox="1">
            <a:spLocks/>
          </p:cNvSpPr>
          <p:nvPr/>
        </p:nvSpPr>
        <p:spPr>
          <a:xfrm>
            <a:off x="184753" y="273410"/>
            <a:ext cx="11087588" cy="515355"/>
          </a:xfrm>
          <a:prstGeom prst="rect">
            <a:avLst/>
          </a:prstGeom>
        </p:spPr>
        <p:txBody>
          <a:bodyPr lIns="117226" tIns="58613" rIns="117226" bIns="58613"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ca-ES" sz="2800" b="0" dirty="0">
                <a:solidFill>
                  <a:schemeClr val="tx1"/>
                </a:solidFill>
                <a:latin typeface="+mj-lt"/>
              </a:rPr>
              <a:t>Smart Cities Service: Vulnerable Road Users (VRUs) Protection</a:t>
            </a:r>
            <a:endParaRPr lang="en-US" sz="2800" b="1" i="0" cap="all" dirty="0">
              <a:solidFill>
                <a:schemeClr val="tx1"/>
              </a:solidFill>
              <a:effectLst/>
              <a:latin typeface="+mj-lt"/>
            </a:endParaRPr>
          </a:p>
          <a:p>
            <a:endParaRPr lang="ca-ES" sz="2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B544-A0A7-4CBD-8542-D099CCA103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80" y="87007"/>
            <a:ext cx="1110127" cy="106169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" y="1085884"/>
            <a:ext cx="12122103" cy="529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727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17C4B9-9044-482C-9366-DDAF1155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Cybersecurity Challenges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CC4340-493B-454B-8593-1AD4048D8A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380990" indent="-380990"/>
            <a:r>
              <a:rPr lang="en-GB" dirty="0"/>
              <a:t>Ensuring availability of IoT and IA infrastructure for the safety of tram users.</a:t>
            </a:r>
          </a:p>
          <a:p>
            <a:endParaRPr lang="en-GB" dirty="0"/>
          </a:p>
          <a:p>
            <a:pPr marL="380990" indent="-380990"/>
            <a:r>
              <a:rPr lang="en-US" dirty="0"/>
              <a:t>Lack of experience as well as of tools, for detecting and reporting IoT &amp; AI attack vectors.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0CD99D-F3B5-4EE2-9EEF-A6AAAC808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318"/>
            <a:ext cx="65" cy="25456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1109" rIns="0" bIns="-1110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5E713-37FC-4437-9F54-6FE9EA3AC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58" y="355882"/>
            <a:ext cx="2910329" cy="3010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9ADF2-B641-4A1B-AFD7-8E9FC670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58" y="3536351"/>
            <a:ext cx="5026892" cy="255758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508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72CE0FED-F8AB-486D-BE3E-8D11D0D23BFC}"/>
              </a:ext>
            </a:extLst>
          </p:cNvPr>
          <p:cNvSpPr/>
          <p:nvPr/>
        </p:nvSpPr>
        <p:spPr>
          <a:xfrm>
            <a:off x="2132018" y="1600819"/>
            <a:ext cx="6350625" cy="8908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Graphic 85" descr="Server outline">
            <a:extLst>
              <a:ext uri="{FF2B5EF4-FFF2-40B4-BE49-F238E27FC236}">
                <a16:creationId xmlns:a16="http://schemas.microsoft.com/office/drawing/2014/main" id="{9C4F763B-13FD-4753-86C5-BBB470699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77808" y="1649987"/>
            <a:ext cx="772519" cy="772519"/>
          </a:xfrm>
          <a:prstGeom prst="rect">
            <a:avLst/>
          </a:prstGeom>
        </p:spPr>
      </p:pic>
      <p:pic>
        <p:nvPicPr>
          <p:cNvPr id="89" name="Graphic 88" descr="Download from cloud outline">
            <a:extLst>
              <a:ext uri="{FF2B5EF4-FFF2-40B4-BE49-F238E27FC236}">
                <a16:creationId xmlns:a16="http://schemas.microsoft.com/office/drawing/2014/main" id="{89B8B812-4CBB-4018-A3E2-7318B06C4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48373" y="1710055"/>
            <a:ext cx="567460" cy="567460"/>
          </a:xfrm>
          <a:prstGeom prst="rect">
            <a:avLst/>
          </a:prstGeom>
        </p:spPr>
      </p:pic>
      <p:pic>
        <p:nvPicPr>
          <p:cNvPr id="92" name="Graphic 91" descr="Security camera outline">
            <a:extLst>
              <a:ext uri="{FF2B5EF4-FFF2-40B4-BE49-F238E27FC236}">
                <a16:creationId xmlns:a16="http://schemas.microsoft.com/office/drawing/2014/main" id="{20BABC48-A134-4516-B449-657F557CF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7127042" y="1620169"/>
            <a:ext cx="691018" cy="772519"/>
          </a:xfrm>
          <a:prstGeom prst="rect">
            <a:avLst/>
          </a:prstGeom>
        </p:spPr>
      </p:pic>
      <p:pic>
        <p:nvPicPr>
          <p:cNvPr id="95" name="Graphic 94" descr="Wireless router outline">
            <a:extLst>
              <a:ext uri="{FF2B5EF4-FFF2-40B4-BE49-F238E27FC236}">
                <a16:creationId xmlns:a16="http://schemas.microsoft.com/office/drawing/2014/main" id="{A21DFD94-C969-4760-B82C-E9429194FB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67519" y="1607525"/>
            <a:ext cx="772519" cy="772519"/>
          </a:xfrm>
          <a:prstGeom prst="rect">
            <a:avLst/>
          </a:prstGeom>
        </p:spPr>
      </p:pic>
      <p:pic>
        <p:nvPicPr>
          <p:cNvPr id="101" name="Graphic 100" descr="Cycling outline">
            <a:extLst>
              <a:ext uri="{FF2B5EF4-FFF2-40B4-BE49-F238E27FC236}">
                <a16:creationId xmlns:a16="http://schemas.microsoft.com/office/drawing/2014/main" id="{7C9787E0-CB65-4B99-B6D4-6A46B788A4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38711" y="1620170"/>
            <a:ext cx="772519" cy="772519"/>
          </a:xfrm>
          <a:prstGeom prst="rect">
            <a:avLst/>
          </a:prstGeom>
        </p:spPr>
      </p:pic>
      <p:pic>
        <p:nvPicPr>
          <p:cNvPr id="105" name="Graphic 104" descr="Processor outline">
            <a:extLst>
              <a:ext uri="{FF2B5EF4-FFF2-40B4-BE49-F238E27FC236}">
                <a16:creationId xmlns:a16="http://schemas.microsoft.com/office/drawing/2014/main" id="{C6670B84-46C7-45F7-8391-8D8E8F594D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56857" y="1610445"/>
            <a:ext cx="772519" cy="77251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5636645-BBFF-47B3-81E9-85610BBD7E7E}"/>
              </a:ext>
            </a:extLst>
          </p:cNvPr>
          <p:cNvSpPr txBox="1"/>
          <p:nvPr/>
        </p:nvSpPr>
        <p:spPr>
          <a:xfrm>
            <a:off x="8805986" y="2537664"/>
            <a:ext cx="32033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801.11p Wireless devices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Networking equipment routers and switches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Edge computing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Cameras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AI computer vision</a:t>
            </a:r>
          </a:p>
          <a:p>
            <a:endParaRPr lang="en-US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4EDE1BF-E072-4E85-A9F7-C3934A6CC6D8}"/>
              </a:ext>
            </a:extLst>
          </p:cNvPr>
          <p:cNvSpPr txBox="1"/>
          <p:nvPr/>
        </p:nvSpPr>
        <p:spPr>
          <a:xfrm>
            <a:off x="8965219" y="1993784"/>
            <a:ext cx="2781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IoT &amp; AI attack vectors </a:t>
            </a:r>
            <a:endParaRPr lang="en-US" b="1" dirty="0"/>
          </a:p>
        </p:txBody>
      </p:sp>
      <p:pic>
        <p:nvPicPr>
          <p:cNvPr id="2050" name="Picture 2" descr="Hacker Icon or Logo Isolated Sign Symbol Vector Illustration Stock Vector -  Illustration of hacking, hack: 186761177">
            <a:extLst>
              <a:ext uri="{FF2B5EF4-FFF2-40B4-BE49-F238E27FC236}">
                <a16:creationId xmlns:a16="http://schemas.microsoft.com/office/drawing/2014/main" id="{D0440484-EDD5-4F45-9F28-4B720D2E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646" y="5399986"/>
            <a:ext cx="969988" cy="9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DB449E-B3CC-4C81-A2D7-CA15929DCA6C}"/>
              </a:ext>
            </a:extLst>
          </p:cNvPr>
          <p:cNvGrpSpPr/>
          <p:nvPr/>
        </p:nvGrpSpPr>
        <p:grpSpPr>
          <a:xfrm>
            <a:off x="854598" y="1289376"/>
            <a:ext cx="1162030" cy="4622439"/>
            <a:chOff x="845297" y="1283805"/>
            <a:chExt cx="1162030" cy="462243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AE5601-C3FA-4F97-A299-DD2754298224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34" y="1397741"/>
              <a:ext cx="13180" cy="4508503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4B3DF8-975E-4D2F-90B9-4561116F1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8268" y="1283805"/>
              <a:ext cx="638261" cy="101692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2C68B5-FFF1-4A7D-8ED9-B4FEA3F89A97}"/>
                </a:ext>
              </a:extLst>
            </p:cNvPr>
            <p:cNvCxnSpPr>
              <a:cxnSpLocks/>
            </p:cNvCxnSpPr>
            <p:nvPr/>
          </p:nvCxnSpPr>
          <p:spPr>
            <a:xfrm>
              <a:off x="845297" y="5879409"/>
              <a:ext cx="116203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Flowchart: Delay 17">
              <a:extLst>
                <a:ext uri="{FF2B5EF4-FFF2-40B4-BE49-F238E27FC236}">
                  <a16:creationId xmlns:a16="http://schemas.microsoft.com/office/drawing/2014/main" id="{07B2796A-E6D0-4CCE-BF3D-F68110DDF319}"/>
                </a:ext>
              </a:extLst>
            </p:cNvPr>
            <p:cNvSpPr/>
            <p:nvPr/>
          </p:nvSpPr>
          <p:spPr>
            <a:xfrm rot="4871758">
              <a:off x="1598618" y="1335629"/>
              <a:ext cx="247933" cy="280593"/>
            </a:xfrm>
            <a:prstGeom prst="flowChartDelay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07FCC36-4506-4965-935B-004690E88019}"/>
              </a:ext>
            </a:extLst>
          </p:cNvPr>
          <p:cNvSpPr/>
          <p:nvPr/>
        </p:nvSpPr>
        <p:spPr>
          <a:xfrm>
            <a:off x="1103012" y="1595473"/>
            <a:ext cx="323300" cy="9028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90006C-D3D6-498A-BC8B-AAB84049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10" y="2540807"/>
            <a:ext cx="6350625" cy="323108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98B51A-DCB3-4D41-B8DB-F11937D3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a-ES" sz="2400" dirty="0">
                <a:ea typeface="+mn-ea"/>
                <a:cs typeface="+mn-cs"/>
              </a:rPr>
              <a:t>AI &amp; </a:t>
            </a:r>
            <a:r>
              <a:rPr lang="ca-ES" sz="2400" dirty="0" err="1">
                <a:ea typeface="+mn-ea"/>
                <a:cs typeface="+mn-cs"/>
              </a:rPr>
              <a:t>IoT</a:t>
            </a:r>
            <a:r>
              <a:rPr lang="ca-ES" sz="2400" dirty="0">
                <a:ea typeface="+mn-ea"/>
                <a:cs typeface="+mn-cs"/>
              </a:rPr>
              <a:t> </a:t>
            </a:r>
            <a:r>
              <a:rPr lang="ca-ES" sz="2400" dirty="0" err="1">
                <a:ea typeface="+mn-ea"/>
                <a:cs typeface="+mn-cs"/>
              </a:rPr>
              <a:t>Infrastructure</a:t>
            </a:r>
            <a:r>
              <a:rPr lang="ca-ES" sz="2400" dirty="0">
                <a:ea typeface="+mn-ea"/>
                <a:cs typeface="+mn-cs"/>
              </a:rPr>
              <a:t/>
            </a:r>
            <a:br>
              <a:rPr lang="ca-ES" sz="2400" dirty="0">
                <a:ea typeface="+mn-ea"/>
                <a:cs typeface="+mn-cs"/>
              </a:rPr>
            </a:br>
            <a:r>
              <a:rPr lang="ca-ES" sz="2000" dirty="0" err="1">
                <a:ea typeface="+mn-ea"/>
                <a:cs typeface="+mn-cs"/>
              </a:rPr>
              <a:t>Leveraging</a:t>
            </a:r>
            <a:r>
              <a:rPr lang="ca-ES" sz="2000" dirty="0">
                <a:ea typeface="+mn-ea"/>
                <a:cs typeface="+mn-cs"/>
              </a:rPr>
              <a:t> </a:t>
            </a:r>
            <a:r>
              <a:rPr lang="ca-ES" sz="2000" dirty="0" err="1">
                <a:ea typeface="+mn-ea"/>
                <a:cs typeface="+mn-cs"/>
              </a:rPr>
              <a:t>Infrastructure</a:t>
            </a:r>
            <a:r>
              <a:rPr lang="ca-ES" sz="2000" dirty="0">
                <a:ea typeface="+mn-ea"/>
                <a:cs typeface="+mn-cs"/>
              </a:rPr>
              <a:t> of </a:t>
            </a:r>
            <a:r>
              <a:rPr lang="ca-ES" sz="2000" dirty="0" err="1">
                <a:ea typeface="+mn-ea"/>
                <a:cs typeface="+mn-cs"/>
              </a:rPr>
              <a:t>Horizon</a:t>
            </a:r>
            <a:r>
              <a:rPr lang="ca-ES" sz="2000" dirty="0">
                <a:ea typeface="+mn-ea"/>
                <a:cs typeface="+mn-cs"/>
              </a:rPr>
              <a:t> 2020 Project </a:t>
            </a:r>
            <a:r>
              <a:rPr lang="ca-ES" sz="2000" dirty="0" err="1">
                <a:ea typeface="+mn-ea"/>
                <a:cs typeface="+mn-cs"/>
              </a:rPr>
              <a:t>Pledger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74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0CDFE9D8-5A3C-4CB7-8423-E887C0CD2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64" y="991627"/>
            <a:ext cx="8355418" cy="53720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29132-A46C-4755-93C9-170F06C7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67"/>
            <a:ext cx="8686800" cy="1035050"/>
          </a:xfrm>
        </p:spPr>
        <p:txBody>
          <a:bodyPr>
            <a:normAutofit/>
          </a:bodyPr>
          <a:lstStyle/>
          <a:p>
            <a:r>
              <a:rPr lang="en-GB" dirty="0"/>
              <a:t>Cyber Threat Scenarios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33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F8C7EC-8FCD-4B18-B8ED-CE66F7BCB6C3}"/>
              </a:ext>
            </a:extLst>
          </p:cNvPr>
          <p:cNvSpPr txBox="1"/>
          <p:nvPr/>
        </p:nvSpPr>
        <p:spPr>
          <a:xfrm>
            <a:off x="1197430" y="5122209"/>
            <a:ext cx="9797140" cy="16737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buSzPts val="1000"/>
              <a:tabLst>
                <a:tab pos="457200" algn="l"/>
              </a:tabLst>
              <a:defRPr/>
            </a:pPr>
            <a:r>
              <a:rPr lang="en-US" sz="1400" b="1">
                <a:ea typeface="Calibri" panose="020F0502020204030204" pitchFamily="34" charset="0"/>
                <a:cs typeface="Arial" panose="020B0604020202020204" pitchFamily="34" charset="0"/>
              </a:rPr>
              <a:t>Cybersecurity </a:t>
            </a:r>
            <a:r>
              <a:rPr lang="en-US" sz="1400" b="1" dirty="0">
                <a:ea typeface="Calibri" panose="020F0502020204030204" pitchFamily="34" charset="0"/>
                <a:cs typeface="Arial" panose="020B0604020202020204" pitchFamily="34" charset="0"/>
              </a:rPr>
              <a:t>Sensor </a:t>
            </a: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uses 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DPI technology to extract  meaningful information (data &amp; metadata) for the network devices using 100% passive sensor. Information is sent to </a:t>
            </a:r>
            <a:r>
              <a:rPr lang="en-US" sz="14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CyberVision</a:t>
            </a:r>
            <a:r>
              <a:rPr lang="en-US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Control Center 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reported to  </a:t>
            </a:r>
            <a:r>
              <a:rPr lang="en-US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IRIS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Automated Threat Analytics (ATA) </a:t>
            </a:r>
            <a:r>
              <a:rPr lang="en-US" sz="1400" dirty="0">
                <a:cs typeface="Arial" panose="020B0604020202020204" pitchFamily="34" charset="0"/>
              </a:rPr>
              <a:t>module that extends existing intrusion detection tools to identify specific IoT and AI attack vectors, then shared  through </a:t>
            </a:r>
            <a:r>
              <a:rPr lang="en-US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IRIS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GB" sz="1400" b="1" dirty="0"/>
              <a:t>Collaborative Secure and Trusted Cyber-Threat Intelligence (CTI)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5C690EF-C8A2-4509-8420-6D513EA74807}"/>
              </a:ext>
            </a:extLst>
          </p:cNvPr>
          <p:cNvSpPr/>
          <p:nvPr/>
        </p:nvSpPr>
        <p:spPr>
          <a:xfrm>
            <a:off x="3960806" y="3929617"/>
            <a:ext cx="2362024" cy="932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Automated Threat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 Analytics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(ATA)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3EC197F-6B86-43B5-9F69-6D3AC461D5CE}"/>
              </a:ext>
            </a:extLst>
          </p:cNvPr>
          <p:cNvSpPr/>
          <p:nvPr/>
        </p:nvSpPr>
        <p:spPr>
          <a:xfrm>
            <a:off x="6987128" y="3929617"/>
            <a:ext cx="2362636" cy="93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Cyber-Threat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 Intelligence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(CTI)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86441B-F80D-4A4A-9431-CF77D6EEEFE7}"/>
              </a:ext>
            </a:extLst>
          </p:cNvPr>
          <p:cNvSpPr/>
          <p:nvPr/>
        </p:nvSpPr>
        <p:spPr>
          <a:xfrm>
            <a:off x="1176400" y="3918256"/>
            <a:ext cx="2099928" cy="95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Cybersecurity  Sensor and Control Center (</a:t>
            </a:r>
            <a:r>
              <a:rPr lang="en-US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CyberVision</a:t>
            </a:r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DE84D50-96D8-49D3-9DB5-8B669DD0B386}"/>
              </a:ext>
            </a:extLst>
          </p:cNvPr>
          <p:cNvSpPr/>
          <p:nvPr/>
        </p:nvSpPr>
        <p:spPr>
          <a:xfrm>
            <a:off x="9884351" y="3903144"/>
            <a:ext cx="1068927" cy="932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CERT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27DBE11B-E7CB-4573-AB63-89408498E803}"/>
              </a:ext>
            </a:extLst>
          </p:cNvPr>
          <p:cNvSpPr/>
          <p:nvPr/>
        </p:nvSpPr>
        <p:spPr>
          <a:xfrm>
            <a:off x="3521640" y="4236416"/>
            <a:ext cx="292523" cy="389357"/>
          </a:xfrm>
          <a:prstGeom prst="rightArrow">
            <a:avLst/>
          </a:prstGeom>
          <a:solidFill>
            <a:schemeClr val="bg1"/>
          </a:solidFill>
          <a:ln>
            <a:solidFill>
              <a:srgbClr val="B08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6BB62DD1-8CF1-4298-8E7E-FE6629C9B6B4}"/>
              </a:ext>
            </a:extLst>
          </p:cNvPr>
          <p:cNvSpPr/>
          <p:nvPr/>
        </p:nvSpPr>
        <p:spPr>
          <a:xfrm>
            <a:off x="6625118" y="4201407"/>
            <a:ext cx="292523" cy="389357"/>
          </a:xfrm>
          <a:prstGeom prst="rightArrow">
            <a:avLst/>
          </a:prstGeom>
          <a:solidFill>
            <a:schemeClr val="bg1"/>
          </a:solidFill>
          <a:ln>
            <a:solidFill>
              <a:srgbClr val="B08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83976933-AE33-4A68-AACC-84284EE57343}"/>
              </a:ext>
            </a:extLst>
          </p:cNvPr>
          <p:cNvSpPr/>
          <p:nvPr/>
        </p:nvSpPr>
        <p:spPr>
          <a:xfrm>
            <a:off x="9419251" y="4157168"/>
            <a:ext cx="292523" cy="389357"/>
          </a:xfrm>
          <a:prstGeom prst="rightArrow">
            <a:avLst/>
          </a:prstGeom>
          <a:solidFill>
            <a:schemeClr val="bg1"/>
          </a:solidFill>
          <a:ln>
            <a:solidFill>
              <a:srgbClr val="B08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AD6FD-F291-4054-A150-A7D71E5E0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00" y="1242529"/>
            <a:ext cx="9768031" cy="2323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2E29B-99A6-4940-8EE3-8628D3B2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2400" dirty="0"/>
              <a:t>AI &amp; </a:t>
            </a:r>
            <a:r>
              <a:rPr lang="ca-ES" sz="2400" dirty="0" err="1"/>
              <a:t>IoT</a:t>
            </a:r>
            <a:r>
              <a:rPr lang="ca-ES" sz="2400" dirty="0"/>
              <a:t> </a:t>
            </a:r>
            <a:r>
              <a:rPr lang="ca-ES" sz="2400" dirty="0" err="1"/>
              <a:t>Infrastructure</a:t>
            </a:r>
            <a:r>
              <a:rPr lang="ca-ES" sz="2400" dirty="0"/>
              <a:t> + </a:t>
            </a:r>
            <a:r>
              <a:rPr lang="ca-ES" sz="2400" dirty="0" err="1"/>
              <a:t>cybersecurity</a:t>
            </a:r>
            <a:r>
              <a:rPr lang="ca-ES" sz="2400" dirty="0"/>
              <a:t> </a:t>
            </a:r>
            <a:r>
              <a:rPr lang="ca-ES" sz="2400" dirty="0" err="1"/>
              <a:t>and</a:t>
            </a:r>
            <a:r>
              <a:rPr lang="ca-ES" sz="2400" dirty="0"/>
              <a:t> </a:t>
            </a:r>
            <a:r>
              <a:rPr lang="ca-ES" sz="2400" dirty="0" err="1"/>
              <a:t>environmental</a:t>
            </a:r>
            <a:r>
              <a:rPr lang="ca-ES" sz="2400" dirty="0"/>
              <a:t> sensors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164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4A96D94-F1F0-4945-8880-EC39079EAD36}"/>
              </a:ext>
            </a:extLst>
          </p:cNvPr>
          <p:cNvSpPr/>
          <p:nvPr/>
        </p:nvSpPr>
        <p:spPr>
          <a:xfrm>
            <a:off x="880981" y="2108976"/>
            <a:ext cx="2438255" cy="2160223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56">
            <a:extLst>
              <a:ext uri="{FF2B5EF4-FFF2-40B4-BE49-F238E27FC236}">
                <a16:creationId xmlns:a16="http://schemas.microsoft.com/office/drawing/2014/main" id="{C4EEB46E-7661-423B-BA0C-A3BAD95C87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59" y="2744201"/>
            <a:ext cx="1005706" cy="913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B45B4F-0049-43A8-B4E8-B6817813B46D}"/>
              </a:ext>
            </a:extLst>
          </p:cNvPr>
          <p:cNvSpPr txBox="1"/>
          <p:nvPr/>
        </p:nvSpPr>
        <p:spPr>
          <a:xfrm>
            <a:off x="3495855" y="1575950"/>
            <a:ext cx="520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Syslog UDP, TCP, TLS - RFC3164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 API</a:t>
            </a:r>
          </a:p>
          <a:p>
            <a:pPr lvl="1"/>
            <a:r>
              <a:rPr lang="en-US" dirty="0" err="1"/>
              <a:t>i.e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api</a:t>
            </a:r>
            <a:r>
              <a:rPr lang="en-US" dirty="0">
                <a:hlinkClick r:id="rId4"/>
              </a:rPr>
              <a:t>/3.0/dashboard/events/severities</a:t>
            </a:r>
            <a:endParaRPr lang="en-U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08549AF-7E21-4C3B-8809-AD5A2EC6F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75" y="2297502"/>
            <a:ext cx="3848725" cy="1878178"/>
          </a:xfrm>
          <a:prstGeom prst="rect">
            <a:avLst/>
          </a:prstGeom>
        </p:spPr>
      </p:pic>
      <p:sp>
        <p:nvSpPr>
          <p:cNvPr id="71" name="Rectangle: Rounded Corners 438">
            <a:extLst>
              <a:ext uri="{FF2B5EF4-FFF2-40B4-BE49-F238E27FC236}">
                <a16:creationId xmlns:a16="http://schemas.microsoft.com/office/drawing/2014/main" id="{F5711869-CA05-402E-93B0-1473B5996138}"/>
              </a:ext>
            </a:extLst>
          </p:cNvPr>
          <p:cNvSpPr/>
          <p:nvPr/>
        </p:nvSpPr>
        <p:spPr>
          <a:xfrm>
            <a:off x="1852561" y="2699723"/>
            <a:ext cx="548620" cy="19288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457130">
              <a:defRPr/>
            </a:pPr>
            <a:r>
              <a:rPr lang="en-US" sz="825" dirty="0">
                <a:solidFill>
                  <a:srgbClr val="282828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Sensor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AAB62C4-1BE5-4284-8951-E0DDF77C3B59}"/>
              </a:ext>
            </a:extLst>
          </p:cNvPr>
          <p:cNvCxnSpPr>
            <a:cxnSpLocks/>
          </p:cNvCxnSpPr>
          <p:nvPr/>
        </p:nvCxnSpPr>
        <p:spPr>
          <a:xfrm flipH="1">
            <a:off x="3166225" y="3236591"/>
            <a:ext cx="923186" cy="0"/>
          </a:xfrm>
          <a:prstGeom prst="straightConnector1">
            <a:avLst/>
          </a:prstGeom>
          <a:noFill/>
          <a:ln w="19050" cap="rnd">
            <a:solidFill>
              <a:schemeClr val="bg2">
                <a:lumMod val="75000"/>
              </a:schemeClr>
            </a:solidFill>
            <a:prstDash val="sysDash"/>
            <a:miter lim="400000"/>
            <a:headEnd type="triangle" w="med" len="med"/>
            <a:tailEnd type="triangle" w="med" len="med"/>
          </a:ln>
          <a:effectLst>
            <a:glow rad="25400">
              <a:schemeClr val="accent5">
                <a:alpha val="15000"/>
              </a:schemeClr>
            </a:glow>
          </a:effectLst>
          <a:sp3d/>
        </p:spPr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2571DFFB-DF89-4900-8B93-FB7A854C76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125" r="94375">
                        <a14:foregroundMark x1="15500" y1="36975" x2="15500" y2="36975"/>
                        <a14:foregroundMark x1="13625" y1="25210" x2="13625" y2="25210"/>
                        <a14:foregroundMark x1="6125" y1="36975" x2="6125" y2="36975"/>
                        <a14:foregroundMark x1="36375" y1="28571" x2="36375" y2="28571"/>
                        <a14:foregroundMark x1="92250" y1="33613" x2="92250" y2="33613"/>
                        <a14:foregroundMark x1="94250" y1="41176" x2="94250" y2="41176"/>
                        <a14:foregroundMark x1="92750" y1="54622" x2="92750" y2="54622"/>
                        <a14:foregroundMark x1="92125" y1="29412" x2="92125" y2="29412"/>
                        <a14:foregroundMark x1="93750" y1="31092" x2="93750" y2="31092"/>
                        <a14:foregroundMark x1="94375" y1="29412" x2="94375" y2="29412"/>
                        <a14:foregroundMark x1="88375" y1="26891" x2="88375" y2="26891"/>
                        <a14:foregroundMark x1="86000" y1="30252" x2="86000" y2="30252"/>
                        <a14:foregroundMark x1="85250" y1="26891" x2="85250" y2="26891"/>
                        <a14:foregroundMark x1="83750" y1="27731" x2="83750" y2="27731"/>
                        <a14:foregroundMark x1="82000" y1="29412" x2="82000" y2="29412"/>
                        <a14:foregroundMark x1="80375" y1="28571" x2="80375" y2="28571"/>
                        <a14:foregroundMark x1="79000" y1="28571" x2="79000" y2="28571"/>
                        <a14:foregroundMark x1="77000" y1="28571" x2="77000" y2="28571"/>
                        <a14:foregroundMark x1="75000" y1="28571" x2="75000" y2="28571"/>
                        <a14:foregroundMark x1="71000" y1="28571" x2="71000" y2="28571"/>
                        <a14:foregroundMark x1="73750" y1="29412" x2="73750" y2="29412"/>
                        <a14:foregroundMark x1="72875" y1="29412" x2="72875" y2="29412"/>
                        <a14:foregroundMark x1="72000" y1="28571" x2="72000" y2="28571"/>
                        <a14:foregroundMark x1="69000" y1="28571" x2="69000" y2="28571"/>
                        <a14:foregroundMark x1="69750" y1="28571" x2="69750" y2="28571"/>
                        <a14:foregroundMark x1="66000" y1="29412" x2="66000" y2="29412"/>
                        <a14:foregroundMark x1="67000" y1="29412" x2="67000" y2="29412"/>
                        <a14:foregroundMark x1="67500" y1="28571" x2="67500" y2="28571"/>
                        <a14:foregroundMark x1="56250" y1="29412" x2="56250" y2="29412"/>
                        <a14:foregroundMark x1="54750" y1="28571" x2="54750" y2="28571"/>
                        <a14:foregroundMark x1="57875" y1="29412" x2="57875" y2="29412"/>
                        <a14:foregroundMark x1="58625" y1="29412" x2="58625" y2="29412"/>
                        <a14:foregroundMark x1="61250" y1="28571" x2="61250" y2="28571"/>
                        <a14:foregroundMark x1="64000" y1="27731" x2="64000" y2="27731"/>
                        <a14:foregroundMark x1="64625" y1="28571" x2="64625" y2="28571"/>
                        <a14:foregroundMark x1="62875" y1="29412" x2="62875" y2="29412"/>
                        <a14:foregroundMark x1="53375" y1="30252" x2="53375" y2="30252"/>
                        <a14:foregroundMark x1="52625" y1="29412" x2="52625" y2="29412"/>
                        <a14:foregroundMark x1="58750" y1="26891" x2="58750" y2="26891"/>
                        <a14:foregroundMark x1="60250" y1="26891" x2="60250" y2="26891"/>
                        <a14:foregroundMark x1="61875" y1="26050" x2="61875" y2="26050"/>
                        <a14:foregroundMark x1="63125" y1="26891" x2="63125" y2="26891"/>
                        <a14:foregroundMark x1="45375" y1="26050" x2="45375" y2="26050"/>
                        <a14:foregroundMark x1="11625" y1="30252" x2="11625" y2="30252"/>
                        <a14:foregroundMark x1="15500" y1="30252" x2="15500" y2="30252"/>
                        <a14:foregroundMark x1="20375" y1="27731" x2="20375" y2="27731"/>
                        <a14:foregroundMark x1="25500" y1="28571" x2="25500" y2="28571"/>
                        <a14:foregroundMark x1="23750" y1="28571" x2="23750" y2="28571"/>
                        <a14:foregroundMark x1="30250" y1="29412" x2="30250" y2="29412"/>
                        <a14:foregroundMark x1="29500" y1="28571" x2="29500" y2="28571"/>
                        <a14:foregroundMark x1="27875" y1="28571" x2="27875" y2="28571"/>
                        <a14:foregroundMark x1="34625" y1="29412" x2="34625" y2="29412"/>
                        <a14:foregroundMark x1="33125" y1="27731" x2="33125" y2="27731"/>
                        <a14:foregroundMark x1="39625" y1="29412" x2="39625" y2="29412"/>
                        <a14:foregroundMark x1="38500" y1="27731" x2="38500" y2="27731"/>
                        <a14:foregroundMark x1="43375" y1="27731" x2="43375" y2="27731"/>
                        <a14:foregroundMark x1="41750" y1="26050" x2="41750" y2="26050"/>
                        <a14:foregroundMark x1="50625" y1="29412" x2="50625" y2="29412"/>
                        <a14:foregroundMark x1="48875" y1="28571" x2="48875" y2="28571"/>
                        <a14:foregroundMark x1="46875" y1="28571" x2="46875" y2="28571"/>
                        <a14:foregroundMark x1="74625" y1="26050" x2="74625" y2="26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181" y="2950629"/>
            <a:ext cx="2787961" cy="593034"/>
          </a:xfrm>
          <a:prstGeom prst="rect">
            <a:avLst/>
          </a:prstGeom>
          <a:noFill/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AEFF3E2-086C-4F73-BFC2-A2A2A3F214B6}"/>
              </a:ext>
            </a:extLst>
          </p:cNvPr>
          <p:cNvCxnSpPr>
            <a:cxnSpLocks/>
          </p:cNvCxnSpPr>
          <p:nvPr/>
        </p:nvCxnSpPr>
        <p:spPr>
          <a:xfrm>
            <a:off x="7081337" y="3305578"/>
            <a:ext cx="1222344" cy="0"/>
          </a:xfrm>
          <a:prstGeom prst="straightConnector1">
            <a:avLst/>
          </a:prstGeom>
          <a:noFill/>
          <a:ln w="19050" cap="rnd">
            <a:solidFill>
              <a:schemeClr val="bg2">
                <a:lumMod val="75000"/>
              </a:schemeClr>
            </a:solidFill>
            <a:prstDash val="sysDash"/>
            <a:miter lim="400000"/>
            <a:headEnd type="triangle" w="med" len="med"/>
            <a:tailEnd type="triangle" w="med" len="med"/>
          </a:ln>
          <a:effectLst>
            <a:glow rad="25400">
              <a:schemeClr val="accent5">
                <a:alpha val="15000"/>
              </a:schemeClr>
            </a:glow>
          </a:effectLst>
          <a:sp3d/>
        </p:spPr>
      </p:cxnSp>
      <p:pic>
        <p:nvPicPr>
          <p:cNvPr id="91" name="Picture 6" descr="Newport GW6400 Single Board Computer - Gateworks Corporation - Single Board  Computers">
            <a:extLst>
              <a:ext uri="{FF2B5EF4-FFF2-40B4-BE49-F238E27FC236}">
                <a16:creationId xmlns:a16="http://schemas.microsoft.com/office/drawing/2014/main" id="{273E55DF-CA5F-42AE-8FBE-5AC1181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7" y="2317896"/>
            <a:ext cx="921545" cy="68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0" descr="ODROID H2+ con procesador Intel Quad-core J4115 (alimentación de 15 V) :  Amazon.es: Informática">
            <a:extLst>
              <a:ext uri="{FF2B5EF4-FFF2-40B4-BE49-F238E27FC236}">
                <a16:creationId xmlns:a16="http://schemas.microsoft.com/office/drawing/2014/main" id="{B2167808-2F77-48D8-A459-516E34CF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45" b="93855" l="2128" r="92199">
                        <a14:foregroundMark x1="16312" y1="39665" x2="16312" y2="39665"/>
                        <a14:foregroundMark x1="34043" y1="47486" x2="34043" y2="47486"/>
                        <a14:foregroundMark x1="22695" y1="34637" x2="22695" y2="34637"/>
                        <a14:foregroundMark x1="77660" y1="67598" x2="77660" y2="67598"/>
                        <a14:foregroundMark x1="92199" y1="50838" x2="92199" y2="50838"/>
                        <a14:foregroundMark x1="4255" y1="60894" x2="4255" y2="60894"/>
                        <a14:foregroundMark x1="41489" y1="75419" x2="41489" y2="75419"/>
                        <a14:foregroundMark x1="74468" y1="66480" x2="74468" y2="66480"/>
                        <a14:foregroundMark x1="85816" y1="51397" x2="85816" y2="51397"/>
                        <a14:foregroundMark x1="73050" y1="50838" x2="73050" y2="50838"/>
                        <a14:foregroundMark x1="68440" y1="39665" x2="68440" y2="39665"/>
                        <a14:foregroundMark x1="62411" y1="36872" x2="62411" y2="36872"/>
                        <a14:foregroundMark x1="53191" y1="45810" x2="53191" y2="45810"/>
                        <a14:foregroundMark x1="50709" y1="45251" x2="50709" y2="45251"/>
                        <a14:foregroundMark x1="79433" y1="67598" x2="79433" y2="67598"/>
                        <a14:foregroundMark x1="23050" y1="31844" x2="23050" y2="31844"/>
                        <a14:foregroundMark x1="6028" y1="63128" x2="6028" y2="63128"/>
                        <a14:foregroundMark x1="8865" y1="59777" x2="8865" y2="59777"/>
                        <a14:foregroundMark x1="9929" y1="58659" x2="9929" y2="58659"/>
                        <a14:foregroundMark x1="6028" y1="58659" x2="6028" y2="58659"/>
                        <a14:foregroundMark x1="7801" y1="63687" x2="7801" y2="63687"/>
                        <a14:foregroundMark x1="52837" y1="86592" x2="52837" y2="86592"/>
                        <a14:foregroundMark x1="59574" y1="91061" x2="59574" y2="91061"/>
                        <a14:foregroundMark x1="57447" y1="94972" x2="57447" y2="94972"/>
                        <a14:foregroundMark x1="8511" y1="53073" x2="8511" y2="53073"/>
                        <a14:foregroundMark x1="6383" y1="53631" x2="6383" y2="53631"/>
                        <a14:foregroundMark x1="3191" y1="54190" x2="3191" y2="54190"/>
                        <a14:foregroundMark x1="2837" y1="54190" x2="2837" y2="54190"/>
                        <a14:foregroundMark x1="2128" y1="57542" x2="2128" y2="57542"/>
                        <a14:foregroundMark x1="2482" y1="60335" x2="2482" y2="60335"/>
                        <a14:foregroundMark x1="3546" y1="52514" x2="3546" y2="52514"/>
                        <a14:foregroundMark x1="18794" y1="33520" x2="18794" y2="33520"/>
                        <a14:foregroundMark x1="17021" y1="35196" x2="17021" y2="35196"/>
                        <a14:foregroundMark x1="14539" y1="37430" x2="14539" y2="37430"/>
                        <a14:foregroundMark x1="12411" y1="40223" x2="12411" y2="40223"/>
                        <a14:foregroundMark x1="10284" y1="41899" x2="10284" y2="41899"/>
                        <a14:foregroundMark x1="10638" y1="45251" x2="10638" y2="45251"/>
                        <a14:foregroundMark x1="10993" y1="39106" x2="10993" y2="39106"/>
                        <a14:foregroundMark x1="12411" y1="36872" x2="12411" y2="36872"/>
                        <a14:foregroundMark x1="14539" y1="35196" x2="14539" y2="35196"/>
                        <a14:foregroundMark x1="15957" y1="33520" x2="15957" y2="33520"/>
                        <a14:foregroundMark x1="17376" y1="31844" x2="17376" y2="31844"/>
                        <a14:foregroundMark x1="18794" y1="30726" x2="18794" y2="30726"/>
                        <a14:foregroundMark x1="49291" y1="6145" x2="49291" y2="6145"/>
                        <a14:foregroundMark x1="46809" y1="7821" x2="46809" y2="7821"/>
                        <a14:foregroundMark x1="16312" y1="32402" x2="16312" y2="32402"/>
                        <a14:foregroundMark x1="12057" y1="35754" x2="12057" y2="35754"/>
                        <a14:foregroundMark x1="14894" y1="32961" x2="14894" y2="32961"/>
                        <a14:foregroundMark x1="16312" y1="31844" x2="16312" y2="31844"/>
                        <a14:foregroundMark x1="18085" y1="30726" x2="18085" y2="30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95" y="1796550"/>
            <a:ext cx="878406" cy="5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2" descr="NVIDIA® Jetson Nano™ Developer Kits - Seeed Studio | Mouser">
            <a:extLst>
              <a:ext uri="{FF2B5EF4-FFF2-40B4-BE49-F238E27FC236}">
                <a16:creationId xmlns:a16="http://schemas.microsoft.com/office/drawing/2014/main" id="{E6CFA290-64D8-4C68-9D46-5FD71DED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6" b="90576" l="9886" r="91255">
                        <a14:foregroundMark x1="10266" y1="57592" x2="10266" y2="57592"/>
                        <a14:foregroundMark x1="91255" y1="43455" x2="91255" y2="43455"/>
                        <a14:foregroundMark x1="47909" y1="91099" x2="47909" y2="91099"/>
                        <a14:foregroundMark x1="42966" y1="5236" x2="42966" y2="5236"/>
                        <a14:foregroundMark x1="53612" y1="41885" x2="53612" y2="41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07" y="2366048"/>
            <a:ext cx="918055" cy="68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Bettair MK2 Static Node">
            <a:extLst>
              <a:ext uri="{FF2B5EF4-FFF2-40B4-BE49-F238E27FC236}">
                <a16:creationId xmlns:a16="http://schemas.microsoft.com/office/drawing/2014/main" id="{5FAAB309-97BC-4120-AD70-01B9C615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8" y="2974969"/>
            <a:ext cx="1313014" cy="12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B16C60-85A1-4EC7-8CC0-2E516D20B9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01" y="4258743"/>
            <a:ext cx="8353818" cy="2160222"/>
          </a:xfrm>
          <a:prstGeom prst="rect">
            <a:avLst/>
          </a:prstGeom>
        </p:spPr>
      </p:pic>
      <p:pic>
        <p:nvPicPr>
          <p:cNvPr id="126" name="Picture 14" descr="Bosch NDN-41012-V3">
            <a:extLst>
              <a:ext uri="{FF2B5EF4-FFF2-40B4-BE49-F238E27FC236}">
                <a16:creationId xmlns:a16="http://schemas.microsoft.com/office/drawing/2014/main" id="{DCC42FA2-A2CC-41B9-A28A-63DAC12D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93" b="91253" l="4595" r="97027">
                        <a14:foregroundMark x1="17568" y1="16076" x2="17568" y2="16076"/>
                        <a14:foregroundMark x1="6486" y1="20804" x2="6486" y2="20804"/>
                        <a14:foregroundMark x1="4595" y1="23404" x2="4595" y2="23404"/>
                        <a14:foregroundMark x1="95676" y1="21277" x2="95676" y2="21277"/>
                        <a14:foregroundMark x1="83514" y1="32624" x2="83514" y2="32624"/>
                        <a14:foregroundMark x1="64595" y1="13948" x2="64595" y2="13948"/>
                        <a14:foregroundMark x1="77838" y1="15839" x2="77838" y2="15839"/>
                        <a14:foregroundMark x1="97297" y1="28369" x2="97297" y2="28369"/>
                        <a14:foregroundMark x1="52162" y1="91253" x2="52162" y2="91253"/>
                        <a14:foregroundMark x1="52162" y1="91253" x2="52162" y2="91253"/>
                        <a14:foregroundMark x1="56486" y1="90544" x2="56486" y2="90544"/>
                        <a14:foregroundMark x1="61351" y1="89835" x2="61351" y2="89835"/>
                        <a14:foregroundMark x1="37838" y1="89125" x2="37838" y2="89125"/>
                        <a14:foregroundMark x1="42432" y1="90544" x2="42432" y2="90544"/>
                        <a14:foregroundMark x1="47838" y1="91253" x2="47838" y2="9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5" y="3854060"/>
            <a:ext cx="740119" cy="78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1DE70A-7549-4DAD-B905-1A10461BD1D8}"/>
              </a:ext>
            </a:extLst>
          </p:cNvPr>
          <p:cNvSpPr txBox="1"/>
          <p:nvPr/>
        </p:nvSpPr>
        <p:spPr>
          <a:xfrm>
            <a:off x="4776628" y="2796166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Center</a:t>
            </a:r>
            <a:endParaRPr lang="en-US"/>
          </a:p>
        </p:txBody>
      </p:sp>
      <p:pic>
        <p:nvPicPr>
          <p:cNvPr id="127" name="Picture 126" descr="Switch de escritorio Cisco SG100D-05 de 5 puertos Gigabit - Cisco">
            <a:extLst>
              <a:ext uri="{FF2B5EF4-FFF2-40B4-BE49-F238E27FC236}">
                <a16:creationId xmlns:a16="http://schemas.microsoft.com/office/drawing/2014/main" id="{031FB2C9-DE43-4B64-9E0B-F5B7CD1F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36" b="89744" l="9219" r="90000">
                        <a14:foregroundMark x1="89844" y1="24359" x2="89375" y2="43910"/>
                        <a14:foregroundMark x1="89375" y1="43910" x2="90000" y2="49679"/>
                        <a14:foregroundMark x1="9219" y1="41026" x2="9219" y2="41026"/>
                        <a14:foregroundMark x1="12500" y1="26923" x2="12500" y2="26923"/>
                        <a14:foregroundMark x1="11719" y1="27244" x2="11719" y2="27244"/>
                        <a14:foregroundMark x1="11563" y1="27244" x2="11563" y2="27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26" y="3472020"/>
            <a:ext cx="1443405" cy="7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B5CD-85A8-43AA-B8FC-D48589DE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Connecting to IRIS Autonomous Threat Analytics (ATA) and Cyber-Threat Intelligence Sharing (CTI)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0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IRIS Motivation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B4618-9F52-401F-94EC-F5A69B73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2" y="2397868"/>
            <a:ext cx="2890034" cy="1895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7A0E6-C428-4C18-90CF-BC97264A6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94" y="2397868"/>
            <a:ext cx="2843796" cy="1895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61890-4DBB-40AB-8730-560614C7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4" t="14298" r="22610" b="19210"/>
          <a:stretch/>
        </p:blipFill>
        <p:spPr>
          <a:xfrm>
            <a:off x="8843692" y="2394558"/>
            <a:ext cx="2771134" cy="1902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6BD22B-5477-4C38-83C9-3FCA95B18161}"/>
              </a:ext>
            </a:extLst>
          </p:cNvPr>
          <p:cNvSpPr txBox="1"/>
          <p:nvPr/>
        </p:nvSpPr>
        <p:spPr>
          <a:xfrm>
            <a:off x="898026" y="5116557"/>
            <a:ext cx="3322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Emerging </a:t>
            </a:r>
            <a:r>
              <a:rPr lang="en-US" sz="2800" b="1" dirty="0" err="1"/>
              <a:t>Smartcities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7CD7A-B04F-4491-A492-74087ABF882C}"/>
              </a:ext>
            </a:extLst>
          </p:cNvPr>
          <p:cNvSpPr txBox="1"/>
          <p:nvPr/>
        </p:nvSpPr>
        <p:spPr>
          <a:xfrm>
            <a:off x="4834021" y="4901114"/>
            <a:ext cx="30011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IoT and AI-Enabled</a:t>
            </a:r>
          </a:p>
          <a:p>
            <a:pPr algn="ctr"/>
            <a:r>
              <a:rPr lang="en-US" sz="2800" b="1" dirty="0"/>
              <a:t>platforms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CC8D6-85D5-4513-96B8-7BBED85F1C65}"/>
              </a:ext>
            </a:extLst>
          </p:cNvPr>
          <p:cNvSpPr txBox="1"/>
          <p:nvPr/>
        </p:nvSpPr>
        <p:spPr>
          <a:xfrm>
            <a:off x="8454258" y="4901113"/>
            <a:ext cx="35500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New Cyber Threat</a:t>
            </a:r>
          </a:p>
          <a:p>
            <a:pPr algn="ctr"/>
            <a:r>
              <a:rPr lang="en-US" sz="2800" b="1" dirty="0"/>
              <a:t>Intelligence challenges</a:t>
            </a:r>
          </a:p>
        </p:txBody>
      </p:sp>
    </p:spTree>
    <p:extLst>
      <p:ext uri="{BB962C8B-B14F-4D97-AF65-F5344CB8AC3E}">
        <p14:creationId xmlns:p14="http://schemas.microsoft.com/office/powerpoint/2010/main" val="4281315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B44ACE-9EB6-4269-A993-A8133E44F59B}"/>
              </a:ext>
            </a:extLst>
          </p:cNvPr>
          <p:cNvSpPr/>
          <p:nvPr/>
        </p:nvSpPr>
        <p:spPr>
          <a:xfrm>
            <a:off x="861136" y="1946739"/>
            <a:ext cx="3060416" cy="386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Identification of attacks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594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Information sharing to IRIS platform of incidents</a:t>
            </a:r>
          </a:p>
          <a:p>
            <a:pPr marL="228594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594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Enable Cyber Incident Response from CERTS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566CD-FEB3-4F65-94D0-EB527843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Aft>
                <a:spcPts val="600"/>
              </a:spcAft>
            </a:pPr>
            <a:r>
              <a:rPr lang="en-US" sz="2700" dirty="0">
                <a:latin typeface="Calibri Light" panose="020F0302020204030204"/>
                <a:ea typeface="+mn-ea"/>
                <a:cs typeface="+mn-cs"/>
              </a:rPr>
              <a:t>Barcelona Pilot – IRIS Platform Validation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2305AE3-6F59-4032-BC38-E145BF702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73" y="1946739"/>
            <a:ext cx="8063867" cy="42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63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6300" y="2290747"/>
            <a:ext cx="10439400" cy="1314449"/>
          </a:xfrm>
        </p:spPr>
        <p:txBody>
          <a:bodyPr>
            <a:normAutofit/>
          </a:bodyPr>
          <a:lstStyle/>
          <a:p>
            <a:r>
              <a:rPr lang="en-US" dirty="0"/>
              <a:t>Thank you for your attention!</a:t>
            </a:r>
            <a:br>
              <a:rPr lang="en-US" dirty="0"/>
            </a:br>
            <a:r>
              <a:rPr lang="en-US" dirty="0"/>
              <a:t>Any 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C5105-F1E7-46FC-BC30-001306CE56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0" y="4222509"/>
            <a:ext cx="1377726" cy="974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CA6DE-A06E-4EF5-81F6-FA1543E936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97" y="4107474"/>
            <a:ext cx="1772348" cy="1231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0B5B7-87CA-47EB-9354-6F3875B9ED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18" y="4417367"/>
            <a:ext cx="1634144" cy="61215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57CD007-89B8-4A79-809C-4337A65B2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1536" y="5328636"/>
            <a:ext cx="4705308" cy="61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87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Vision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A55E19-DC89-4374-A417-DE5A122291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Cyber Threat analysis</a:t>
            </a:r>
          </a:p>
          <a:p>
            <a:pPr lvl="1"/>
            <a:r>
              <a:rPr lang="en-US" dirty="0"/>
              <a:t>Detecting</a:t>
            </a:r>
          </a:p>
          <a:p>
            <a:pPr lvl="1"/>
            <a:r>
              <a:rPr lang="en-US" dirty="0"/>
              <a:t>Sharing</a:t>
            </a:r>
          </a:p>
          <a:p>
            <a:pPr lvl="1"/>
            <a:r>
              <a:rPr lang="en-US" dirty="0"/>
              <a:t>Responding</a:t>
            </a:r>
          </a:p>
          <a:p>
            <a:pPr lvl="1"/>
            <a:r>
              <a:rPr lang="en-US" dirty="0"/>
              <a:t>Recovering</a:t>
            </a:r>
          </a:p>
          <a:p>
            <a:r>
              <a:rPr lang="en-US" dirty="0"/>
              <a:t>On an IoT and AI-driven environment</a:t>
            </a:r>
          </a:p>
          <a:p>
            <a:r>
              <a:rPr lang="en-US" dirty="0"/>
              <a:t>Considering privacy risks</a:t>
            </a:r>
          </a:p>
          <a:p>
            <a:r>
              <a:rPr lang="en-US" b="1" dirty="0"/>
              <a:t>Freely available</a:t>
            </a:r>
            <a:r>
              <a:rPr lang="en-US" dirty="0"/>
              <a:t> to European CERT and CSIRTs in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D1905-B4B6-49F3-B3B9-BE652FFA8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114" b="29679"/>
          <a:stretch/>
        </p:blipFill>
        <p:spPr>
          <a:xfrm>
            <a:off x="8772484" y="4117787"/>
            <a:ext cx="2343150" cy="746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E9BF9-7D76-44EC-97E1-6434C8A77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401" y="2490334"/>
            <a:ext cx="1671387" cy="12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4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do it?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38" y="1874303"/>
            <a:ext cx="11282362" cy="4348163"/>
          </a:xfrm>
        </p:spPr>
      </p:pic>
    </p:spTree>
    <p:extLst>
      <p:ext uri="{BB962C8B-B14F-4D97-AF65-F5344CB8AC3E}">
        <p14:creationId xmlns:p14="http://schemas.microsoft.com/office/powerpoint/2010/main" val="7745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76749-FE56-433A-9DA4-0BC1B9FFC8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Identify user, technical and business requirements.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Flexible yet powerful architecture to mitigate security threats while driving business with a collaborative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9C3D3-5908-4547-8DF9-45820FE62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4" b="11838"/>
          <a:stretch/>
        </p:blipFill>
        <p:spPr>
          <a:xfrm>
            <a:off x="6096000" y="1971058"/>
            <a:ext cx="5678207" cy="39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5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76749-FE56-433A-9DA4-0BC1B9FFC8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/>
              <a:t>Design</a:t>
            </a:r>
            <a:r>
              <a:rPr lang="en-US" dirty="0"/>
              <a:t> the architecture of an AI threat reporting and incident response system to provide an environment agnostic AI based threat detection and mitigation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3CA8F-0113-46AE-AD76-1C187E8CF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2" y="2058122"/>
            <a:ext cx="5664623" cy="37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76749-FE56-433A-9DA4-0BC1B9FFC8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To </a:t>
            </a:r>
            <a:r>
              <a:rPr lang="en-US" b="1" dirty="0"/>
              <a:t>analyze</a:t>
            </a:r>
            <a:r>
              <a:rPr lang="en-US" dirty="0"/>
              <a:t> the relevant </a:t>
            </a:r>
            <a:r>
              <a:rPr lang="en-US" b="1" dirty="0"/>
              <a:t>ethics principles</a:t>
            </a:r>
            <a:r>
              <a:rPr lang="en-US" dirty="0"/>
              <a:t> and legal framework on privacy concerns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Guaranteeing its proper use and privacy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9BA14-ADCE-4A37-9F86-68B5B29BC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44" y="2031933"/>
            <a:ext cx="5698067" cy="38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3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76749-FE56-433A-9DA4-0BC1B9FFC8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To </a:t>
            </a:r>
            <a:r>
              <a:rPr lang="en-US" b="1" dirty="0"/>
              <a:t>develop</a:t>
            </a:r>
            <a:r>
              <a:rPr lang="en-US" dirty="0"/>
              <a:t> a </a:t>
            </a:r>
            <a:r>
              <a:rPr lang="en-US" b="1" dirty="0"/>
              <a:t>collaborative</a:t>
            </a:r>
            <a:r>
              <a:rPr lang="en-US" dirty="0"/>
              <a:t> platform for ICT stakeholders and European CERTs/CSIRTs for the successful operation of IoT and AI-enabled ICT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32DFE-1407-4D16-ABD0-FF112F73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545" y="2076803"/>
            <a:ext cx="5571066" cy="37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9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RIS">
      <a:dk1>
        <a:srgbClr val="838487"/>
      </a:dk1>
      <a:lt1>
        <a:sysClr val="window" lastClr="FFFFFF"/>
      </a:lt1>
      <a:dk2>
        <a:srgbClr val="838487"/>
      </a:dk2>
      <a:lt2>
        <a:srgbClr val="838487"/>
      </a:lt2>
      <a:accent1>
        <a:srgbClr val="7F4F9F"/>
      </a:accent1>
      <a:accent2>
        <a:srgbClr val="546CB2"/>
      </a:accent2>
      <a:accent3>
        <a:srgbClr val="838487"/>
      </a:accent3>
      <a:accent4>
        <a:srgbClr val="A6A381"/>
      </a:accent4>
      <a:accent5>
        <a:srgbClr val="546CB2"/>
      </a:accent5>
      <a:accent6>
        <a:srgbClr val="7F4F9F"/>
      </a:accent6>
      <a:hlink>
        <a:srgbClr val="838487"/>
      </a:hlink>
      <a:folHlink>
        <a:srgbClr val="8384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2280</Words>
  <Application>Microsoft Office PowerPoint</Application>
  <PresentationFormat>Widescreen</PresentationFormat>
  <Paragraphs>289</Paragraphs>
  <Slides>31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CiscoSansTT</vt:lpstr>
      <vt:lpstr>MV Boli</vt:lpstr>
      <vt:lpstr>Open Sans</vt:lpstr>
      <vt:lpstr>Symbol</vt:lpstr>
      <vt:lpstr>Times New Roman</vt:lpstr>
      <vt:lpstr>Wingdings</vt:lpstr>
      <vt:lpstr>Office Theme</vt:lpstr>
      <vt:lpstr>1_Office Theme</vt:lpstr>
      <vt:lpstr>IRIS: a Framework for enhancing CERTs and CSIRTs Collaborative Response to Cyberattacks</vt:lpstr>
      <vt:lpstr>Project at a Glance</vt:lpstr>
      <vt:lpstr>IRIS Motivation </vt:lpstr>
      <vt:lpstr>IRIS Vision</vt:lpstr>
      <vt:lpstr>How we do it?</vt:lpstr>
      <vt:lpstr>IRIS Objectives</vt:lpstr>
      <vt:lpstr>IRIS Objectives</vt:lpstr>
      <vt:lpstr>IRIS Objectives</vt:lpstr>
      <vt:lpstr>IRIS Objectives</vt:lpstr>
      <vt:lpstr>IRIS Objectives</vt:lpstr>
      <vt:lpstr>IRIS Objectives</vt:lpstr>
      <vt:lpstr>IRIS High Level Architecture</vt:lpstr>
      <vt:lpstr>Tallinn Pilot Use Case</vt:lpstr>
      <vt:lpstr>AI Enabled Infrastructure - Transportation</vt:lpstr>
      <vt:lpstr>Scenario 1: Telematics and Smart City Data Exchange &amp; Security</vt:lpstr>
      <vt:lpstr>Scenario 2: Trustworthiness of Machine Vision Telemetry</vt:lpstr>
      <vt:lpstr>Tallinn Pilot Cyber Threat Scenarios</vt:lpstr>
      <vt:lpstr>Helsinki Pilot Use-Case</vt:lpstr>
      <vt:lpstr>Components</vt:lpstr>
      <vt:lpstr>Smart Kalasatama Data Examples</vt:lpstr>
      <vt:lpstr>Digital Twin</vt:lpstr>
      <vt:lpstr>IRIS Barcelona Use Case</vt:lpstr>
      <vt:lpstr>PowerPoint Presentation</vt:lpstr>
      <vt:lpstr>PowerPoint Presentation</vt:lpstr>
      <vt:lpstr>Cybersecurity Challenges</vt:lpstr>
      <vt:lpstr>AI &amp; IoT Infrastructure Leveraging Infrastructure of Horizon 2020 Project Pledger</vt:lpstr>
      <vt:lpstr>Cyber Threat Scenarios</vt:lpstr>
      <vt:lpstr>AI &amp; IoT Infrastructure + cybersecurity and environmental sensors</vt:lpstr>
      <vt:lpstr>Connecting to IRIS Autonomous Threat Analytics (ATA) and Cyber-Threat Intelligence Sharing (CTI)</vt:lpstr>
      <vt:lpstr>Barcelona Pilot – IRIS Platform Validation</vt:lpstr>
      <vt:lpstr>Thank you for your attention!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IRIS Project Presentation</dc:title>
  <dc:creator>René Serral-Gracià</dc:creator>
  <cp:lastModifiedBy>Maria Tsirigoti</cp:lastModifiedBy>
  <cp:revision>65</cp:revision>
  <dcterms:created xsi:type="dcterms:W3CDTF">2022-09-19T14:23:50Z</dcterms:created>
  <dcterms:modified xsi:type="dcterms:W3CDTF">2022-10-14T08:13:12Z</dcterms:modified>
</cp:coreProperties>
</file>