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061898218" r:id="rId4"/>
    <p:sldId id="2061898229" r:id="rId5"/>
    <p:sldId id="2061898209" r:id="rId6"/>
    <p:sldId id="2061898227" r:id="rId7"/>
    <p:sldId id="301" r:id="rId8"/>
    <p:sldId id="302" r:id="rId9"/>
    <p:sldId id="306" r:id="rId10"/>
    <p:sldId id="307" r:id="rId11"/>
    <p:sldId id="2061898203" r:id="rId12"/>
    <p:sldId id="297" r:id="rId13"/>
    <p:sldId id="295" r:id="rId14"/>
    <p:sldId id="2061898231"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F9F"/>
    <a:srgbClr val="CDCECF"/>
    <a:srgbClr val="B082DE"/>
    <a:srgbClr val="546CB2"/>
    <a:srgbClr val="83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1854" autoAdjust="0"/>
  </p:normalViewPr>
  <p:slideViewPr>
    <p:cSldViewPr snapToGrid="0" showGuides="1">
      <p:cViewPr varScale="1">
        <p:scale>
          <a:sx n="113" d="100"/>
          <a:sy n="113" d="100"/>
        </p:scale>
        <p:origin x="1152"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D375-4F28-43C5-BC85-D746878930D4}" type="datetimeFigureOut">
              <a:rPr lang="en-US" smtClean="0"/>
              <a:t>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1340F-5D9E-4DDE-9DEA-64D060B81CED}" type="slidenum">
              <a:rPr lang="en-US" smtClean="0"/>
              <a:t>‹#›</a:t>
            </a:fld>
            <a:endParaRPr lang="en-US"/>
          </a:p>
        </p:txBody>
      </p:sp>
    </p:spTree>
    <p:extLst>
      <p:ext uri="{BB962C8B-B14F-4D97-AF65-F5344CB8AC3E}">
        <p14:creationId xmlns:p14="http://schemas.microsoft.com/office/powerpoint/2010/main" val="178779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7C1340F-5D9E-4DDE-9DEA-64D060B81CED}" type="slidenum">
              <a:rPr lang="en-US" smtClean="0"/>
              <a:t>1</a:t>
            </a:fld>
            <a:endParaRPr lang="en-US"/>
          </a:p>
        </p:txBody>
      </p:sp>
    </p:spTree>
    <p:extLst>
      <p:ext uri="{BB962C8B-B14F-4D97-AF65-F5344CB8AC3E}">
        <p14:creationId xmlns:p14="http://schemas.microsoft.com/office/powerpoint/2010/main" val="179798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7C1340F-5D9E-4DDE-9DEA-64D060B81CED}" type="slidenum">
              <a:rPr lang="en-US" smtClean="0"/>
              <a:t>2</a:t>
            </a:fld>
            <a:endParaRPr lang="en-US"/>
          </a:p>
        </p:txBody>
      </p:sp>
    </p:spTree>
    <p:extLst>
      <p:ext uri="{BB962C8B-B14F-4D97-AF65-F5344CB8AC3E}">
        <p14:creationId xmlns:p14="http://schemas.microsoft.com/office/powerpoint/2010/main" val="227337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E7AF1-5140-44A9-A74D-ADA8FCD05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53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r>
              <a:rPr lang="en-GB" b="1" dirty="0" err="1"/>
              <a:t>Kalasatama</a:t>
            </a:r>
            <a:r>
              <a:rPr lang="en-GB" b="1" dirty="0"/>
              <a:t> smart grid </a:t>
            </a:r>
            <a:r>
              <a:rPr lang="en-GB" dirty="0"/>
              <a:t>- enabling real time smart metering, electric vehicles network and new storage solutions for electricity.</a:t>
            </a:r>
            <a:endParaRPr lang="x-none" b="1" dirty="0"/>
          </a:p>
          <a:p>
            <a:pPr marL="380990" indent="-380990"/>
            <a:r>
              <a:rPr lang="x-none" b="1" dirty="0"/>
              <a:t>Kalasatama smart grid APIs</a:t>
            </a:r>
            <a:r>
              <a:rPr lang="ru-RU" b="1" dirty="0"/>
              <a:t> </a:t>
            </a:r>
            <a:r>
              <a:rPr lang="ru-RU" dirty="0"/>
              <a:t>(</a:t>
            </a:r>
            <a:r>
              <a:rPr lang="en-US" dirty="0"/>
              <a:t>Environmental data to manage energy resources.)</a:t>
            </a:r>
            <a:endParaRPr lang="en-GB" dirty="0"/>
          </a:p>
          <a:p>
            <a:pPr marL="380990" indent="-380990"/>
            <a:r>
              <a:rPr lang="en-GB" dirty="0" err="1"/>
              <a:t>Kalasatama</a:t>
            </a:r>
            <a:r>
              <a:rPr lang="en-GB" dirty="0"/>
              <a:t> smart district </a:t>
            </a:r>
            <a:r>
              <a:rPr lang="en-GB" b="1" dirty="0"/>
              <a:t>Digital Twin</a:t>
            </a:r>
            <a:r>
              <a:rPr lang="en-GB" dirty="0"/>
              <a:t>.</a:t>
            </a:r>
          </a:p>
          <a:p>
            <a:pPr marL="380990" indent="-380990"/>
            <a:r>
              <a:rPr lang="en-GB" dirty="0"/>
              <a:t>Provision of </a:t>
            </a:r>
            <a:r>
              <a:rPr lang="en-GB" b="1" dirty="0"/>
              <a:t>load control functions </a:t>
            </a:r>
            <a:r>
              <a:rPr lang="en-GB" dirty="0"/>
              <a:t>that the distribution system operator (DSO) can use in situations where the production has reached its peak.</a:t>
            </a:r>
          </a:p>
          <a:p>
            <a:pPr marL="380990" indent="-380990"/>
            <a:r>
              <a:rPr lang="en-GB" b="1" dirty="0"/>
              <a:t>Urban Data Platform</a:t>
            </a:r>
            <a:r>
              <a:rPr lang="en-GB" dirty="0"/>
              <a:t>, a smart city data platform.</a:t>
            </a:r>
            <a:r>
              <a:rPr lang="fi-FI" dirty="0"/>
              <a:t> </a:t>
            </a:r>
            <a:r>
              <a:rPr lang="fi-FI" i="1" dirty="0"/>
              <a:t>Modular IOT platform. Real-time data on urban environments.</a:t>
            </a:r>
            <a:endParaRPr lang="en-GB" i="1" dirty="0"/>
          </a:p>
          <a:p>
            <a:pPr marL="380990" indent="-380990"/>
            <a:r>
              <a:rPr lang="en-GB" b="1" dirty="0"/>
              <a:t>Smart grid APIs </a:t>
            </a:r>
            <a:r>
              <a:rPr lang="en-GB" dirty="0"/>
              <a:t>from the city of Tallinn.</a:t>
            </a:r>
          </a:p>
          <a:p>
            <a:endParaRPr lang="ca-ES" dirty="0"/>
          </a:p>
          <a:p>
            <a:r>
              <a:rPr lang="ca-ES" dirty="0" err="1"/>
              <a:t>Use</a:t>
            </a:r>
            <a:r>
              <a:rPr lang="ca-ES" dirty="0"/>
              <a:t> Cases:</a:t>
            </a:r>
          </a:p>
          <a:p>
            <a:pPr marL="228600" indent="-228600">
              <a:buAutoNum type="arabicPeriod"/>
            </a:pPr>
            <a:r>
              <a:rPr lang="ca-ES" dirty="0" err="1"/>
              <a:t>Environmental</a:t>
            </a:r>
            <a:r>
              <a:rPr lang="ca-ES" dirty="0"/>
              <a:t> </a:t>
            </a:r>
            <a:r>
              <a:rPr lang="ca-ES" dirty="0" err="1"/>
              <a:t>noise</a:t>
            </a:r>
            <a:r>
              <a:rPr lang="ca-ES" dirty="0"/>
              <a:t> </a:t>
            </a:r>
            <a:r>
              <a:rPr lang="ca-ES" dirty="0" err="1"/>
              <a:t>monitoring</a:t>
            </a:r>
            <a:endParaRPr lang="ca-ES" dirty="0"/>
          </a:p>
          <a:p>
            <a:pPr marL="228600" indent="-228600">
              <a:buAutoNum type="arabicPeriod"/>
            </a:pPr>
            <a:r>
              <a:rPr lang="ca-ES" dirty="0" err="1"/>
              <a:t>Smart</a:t>
            </a:r>
            <a:r>
              <a:rPr lang="ca-ES" dirty="0"/>
              <a:t> home sensors </a:t>
            </a:r>
            <a:r>
              <a:rPr lang="ca-ES" dirty="0" err="1"/>
              <a:t>using</a:t>
            </a:r>
            <a:r>
              <a:rPr lang="ca-ES" dirty="0"/>
              <a:t> </a:t>
            </a:r>
            <a:r>
              <a:rPr lang="ca-ES" dirty="0" err="1"/>
              <a:t>LoRaWAN</a:t>
            </a:r>
            <a:r>
              <a:rPr lang="ca-ES" dirty="0"/>
              <a:t> networks</a:t>
            </a:r>
          </a:p>
          <a:p>
            <a:pPr marL="228600" indent="-228600">
              <a:buAutoNum type="arabicPeriod"/>
            </a:pPr>
            <a:r>
              <a:rPr lang="ca-ES" dirty="0"/>
              <a:t>Solar panel </a:t>
            </a:r>
            <a:r>
              <a:rPr lang="ca-ES" dirty="0" err="1"/>
              <a:t>monitoring</a:t>
            </a:r>
            <a:endParaRPr lang="ca-ES" dirty="0"/>
          </a:p>
          <a:p>
            <a:pPr marL="228600" indent="-228600">
              <a:buAutoNum type="arabicPeriod"/>
            </a:pPr>
            <a:r>
              <a:rPr lang="ca-ES" dirty="0" err="1"/>
              <a:t>Smart</a:t>
            </a:r>
            <a:r>
              <a:rPr lang="ca-ES" dirty="0"/>
              <a:t> </a:t>
            </a:r>
            <a:r>
              <a:rPr lang="ca-ES" dirty="0" err="1"/>
              <a:t>street</a:t>
            </a:r>
            <a:r>
              <a:rPr lang="ca-ES" dirty="0"/>
              <a:t> </a:t>
            </a:r>
            <a:r>
              <a:rPr lang="ca-ES" dirty="0" err="1"/>
              <a:t>lighting</a:t>
            </a:r>
            <a:endParaRPr lang="ca-ES" dirty="0"/>
          </a:p>
          <a:p>
            <a:pPr marL="228600" indent="-228600">
              <a:buAutoNum type="arabicPeriod"/>
            </a:pPr>
            <a:r>
              <a:rPr lang="ca-ES" dirty="0" err="1"/>
              <a:t>People</a:t>
            </a:r>
            <a:r>
              <a:rPr lang="ca-ES" dirty="0"/>
              <a:t> </a:t>
            </a:r>
            <a:r>
              <a:rPr lang="ca-ES" dirty="0" err="1"/>
              <a:t>counters</a:t>
            </a:r>
            <a:endParaRPr lang="ca-ES" dirty="0"/>
          </a:p>
          <a:p>
            <a:pPr marL="228600" indent="-228600">
              <a:buAutoNum type="arabicPeriod"/>
            </a:pPr>
            <a:r>
              <a:rPr lang="ca-ES" dirty="0" err="1"/>
              <a:t>Electrical</a:t>
            </a:r>
            <a:r>
              <a:rPr lang="ca-ES" dirty="0"/>
              <a:t> vehicle </a:t>
            </a:r>
            <a:r>
              <a:rPr lang="ca-ES" dirty="0" err="1"/>
              <a:t>charging</a:t>
            </a:r>
            <a:r>
              <a:rPr lang="ca-ES" dirty="0"/>
              <a:t> </a:t>
            </a:r>
            <a:r>
              <a:rPr lang="ca-ES" dirty="0" err="1"/>
              <a:t>monitoring</a:t>
            </a:r>
            <a:endParaRPr lang="ca-ES" dirty="0"/>
          </a:p>
          <a:p>
            <a:pPr marL="228600" indent="-228600">
              <a:buAutoNum type="arabicPeriod"/>
            </a:pPr>
            <a:r>
              <a:rPr lang="ca-ES" dirty="0" err="1"/>
              <a:t>Maintenance</a:t>
            </a:r>
            <a:r>
              <a:rPr lang="ca-ES" dirty="0"/>
              <a:t> Vehicle </a:t>
            </a:r>
            <a:r>
              <a:rPr lang="ca-ES" dirty="0" err="1"/>
              <a:t>Telemetry</a:t>
            </a:r>
            <a:endParaRPr lang="ca-ES" dirty="0"/>
          </a:p>
          <a:p>
            <a:pPr marL="228600" indent="-228600">
              <a:buAutoNum type="arabicPeriod"/>
            </a:pPr>
            <a:r>
              <a:rPr lang="ca-ES" dirty="0"/>
              <a:t>Building Automation System</a:t>
            </a:r>
          </a:p>
          <a:p>
            <a:pPr marL="228600" indent="-228600">
              <a:buAutoNum type="arabicPeriod"/>
            </a:pPr>
            <a:r>
              <a:rPr lang="ca-ES" dirty="0" err="1"/>
              <a:t>Dynamic</a:t>
            </a:r>
            <a:r>
              <a:rPr lang="ca-ES" dirty="0"/>
              <a:t> </a:t>
            </a:r>
            <a:r>
              <a:rPr lang="ca-ES" dirty="0" err="1"/>
              <a:t>Attributes</a:t>
            </a:r>
            <a:r>
              <a:rPr lang="ca-ES" dirty="0"/>
              <a:t> in 3D City Model</a:t>
            </a:r>
          </a:p>
          <a:p>
            <a:pPr marL="228600" indent="-228600">
              <a:buAutoNum type="arabicPeriod"/>
            </a:pPr>
            <a:r>
              <a:rPr lang="ca-ES" dirty="0"/>
              <a:t>Natural Language </a:t>
            </a:r>
            <a:r>
              <a:rPr lang="ca-ES" dirty="0" err="1"/>
              <a:t>Processing</a:t>
            </a:r>
            <a:r>
              <a:rPr lang="ca-ES" dirty="0"/>
              <a:t> in </a:t>
            </a:r>
            <a:r>
              <a:rPr lang="ca-ES" dirty="0" err="1"/>
              <a:t>Helpdesk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340F-5D9E-4DDE-9DEA-64D060B81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25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incident response and threat intelligence collaboration for critical cross-border smart grid threats</a:t>
            </a:r>
          </a:p>
          <a:p>
            <a:r>
              <a:rPr lang="en-US" dirty="0"/>
              <a:t>Customer facing components securing</a:t>
            </a:r>
          </a:p>
          <a:p>
            <a:pPr lvl="1"/>
            <a:r>
              <a:rPr lang="en-US" dirty="0"/>
              <a:t>Against threats to control functions defined for the demand control</a:t>
            </a:r>
          </a:p>
          <a:p>
            <a:r>
              <a:rPr lang="en-US" dirty="0"/>
              <a:t>API securing</a:t>
            </a:r>
          </a:p>
          <a:p>
            <a:pPr lvl="1"/>
            <a:r>
              <a:rPr lang="en-US" dirty="0"/>
              <a:t>Smart Grid API from </a:t>
            </a:r>
            <a:r>
              <a:rPr lang="en-US" dirty="0" err="1"/>
              <a:t>Kalasatama</a:t>
            </a:r>
            <a:endParaRPr lang="en-US" dirty="0"/>
          </a:p>
          <a:p>
            <a:pPr lvl="1"/>
            <a:r>
              <a:rPr lang="en-US" dirty="0"/>
              <a:t>Smart grid APIs from the city of Tallinn.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4E92-E22F-4BCF-A7FF-81D359BE4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35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r>
              <a:rPr lang="en-US" dirty="0"/>
              <a:t>Detect the malicious information through its AI security mechanisms</a:t>
            </a:r>
          </a:p>
          <a:p>
            <a:pPr marL="380990" indent="-380990"/>
            <a:r>
              <a:rPr lang="en-US" dirty="0"/>
              <a:t>Attack impact mitigation</a:t>
            </a:r>
          </a:p>
          <a:p>
            <a:pPr marL="380990" indent="-380990"/>
            <a:r>
              <a:rPr lang="en-US" dirty="0"/>
              <a:t>Produce and publish systematic threat intelligence</a:t>
            </a:r>
          </a:p>
          <a:p>
            <a:pPr marL="838190" lvl="1" indent="-380990"/>
            <a:r>
              <a:rPr lang="en-US" dirty="0"/>
              <a:t>Consumed by IRIS CTI for improving threat datasets</a:t>
            </a:r>
          </a:p>
          <a:p>
            <a:pPr marL="838190" lvl="1" indent="-380990"/>
            <a:r>
              <a:rPr lang="ca-ES" dirty="0"/>
              <a:t>O</a:t>
            </a:r>
            <a:r>
              <a:rPr lang="en-US" dirty="0" err="1"/>
              <a:t>ffer</a:t>
            </a:r>
            <a:r>
              <a:rPr lang="en-US" dirty="0"/>
              <a:t> this information to the different CERTS</a:t>
            </a:r>
          </a:p>
          <a:p>
            <a:pPr marL="380990" indent="-380990"/>
            <a:r>
              <a:rPr lang="en-US" dirty="0"/>
              <a:t>Notify automatically stakeholders about ongoing attacks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340F-5D9E-4DDE-9DEA-64D060B81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896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1847850"/>
            <a:ext cx="10439400" cy="1314449"/>
          </a:xfrm>
        </p:spPr>
        <p:txBody>
          <a:bodyPr anchor="b">
            <a:normAutofit/>
          </a:bodyPr>
          <a:lstStyle>
            <a:lvl1pPr algn="ctr">
              <a:defRPr sz="4400">
                <a:solidFill>
                  <a:schemeClr val="bg1">
                    <a:lumMod val="75000"/>
                  </a:schemeClr>
                </a:solidFill>
                <a:latin typeface="+mn-lt"/>
              </a:defRPr>
            </a:lvl1pPr>
          </a:lstStyle>
          <a:p>
            <a:r>
              <a:rPr lang="en-US" dirty="0"/>
              <a:t>Thank you for your attention!</a:t>
            </a:r>
            <a:br>
              <a:rPr lang="en-US" dirty="0"/>
            </a:br>
            <a:r>
              <a:rPr lang="en-US" dirty="0"/>
              <a:t>Any questions?</a:t>
            </a:r>
          </a:p>
        </p:txBody>
      </p:sp>
      <p:sp>
        <p:nvSpPr>
          <p:cNvPr id="8" name="Text Placeholder 7"/>
          <p:cNvSpPr>
            <a:spLocks noGrp="1"/>
          </p:cNvSpPr>
          <p:nvPr>
            <p:ph type="body" sz="quarter" idx="10" hasCustomPrompt="1"/>
          </p:nvPr>
        </p:nvSpPr>
        <p:spPr>
          <a:xfrm>
            <a:off x="876300"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r>
              <a:rPr lang="en-US" dirty="0"/>
              <a:t>Presenter/Organisation</a:t>
            </a:r>
          </a:p>
          <a:p>
            <a:pPr lvl="1"/>
            <a:endParaRPr lang="en-US" dirty="0"/>
          </a:p>
        </p:txBody>
      </p:sp>
      <p:sp>
        <p:nvSpPr>
          <p:cNvPr id="10" name="Picture Placeholder 9"/>
          <p:cNvSpPr>
            <a:spLocks noGrp="1"/>
          </p:cNvSpPr>
          <p:nvPr>
            <p:ph type="pic" sz="quarter" idx="11" hasCustomPrompt="1"/>
          </p:nvPr>
        </p:nvSpPr>
        <p:spPr>
          <a:xfrm>
            <a:off x="9239250" y="428625"/>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12" name="Text Placeholder 11"/>
          <p:cNvSpPr>
            <a:spLocks noGrp="1"/>
          </p:cNvSpPr>
          <p:nvPr>
            <p:ph type="body" sz="quarter" idx="12" hasCustomPrompt="1"/>
          </p:nvPr>
        </p:nvSpPr>
        <p:spPr>
          <a:xfrm>
            <a:off x="876300" y="5181600"/>
            <a:ext cx="5219700" cy="514350"/>
          </a:xfrm>
        </p:spPr>
        <p:txBody>
          <a:bodyPr/>
          <a:lstStyle>
            <a:lvl1pPr marL="0" indent="0">
              <a:buNone/>
              <a:defRPr>
                <a:solidFill>
                  <a:schemeClr val="bg1">
                    <a:lumMod val="75000"/>
                  </a:schemeClr>
                </a:solidFill>
              </a:defRPr>
            </a:lvl1pPr>
          </a:lstStyle>
          <a:p>
            <a:pPr lvl="0"/>
            <a:r>
              <a:rPr lang="en-US" dirty="0"/>
              <a:t>Event/Date</a:t>
            </a:r>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4676" y="5195888"/>
            <a:ext cx="361950" cy="357145"/>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21" r="24622"/>
          <a:stretch/>
        </p:blipFill>
        <p:spPr>
          <a:xfrm>
            <a:off x="6941965" y="4721968"/>
            <a:ext cx="297035" cy="307232"/>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14813"/>
            <a:ext cx="314326" cy="314326"/>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997" y="76200"/>
            <a:ext cx="1787653" cy="1709661"/>
          </a:xfrm>
          <a:prstGeom prst="rect">
            <a:avLst/>
          </a:prstGeom>
        </p:spPr>
      </p:pic>
      <p:sp>
        <p:nvSpPr>
          <p:cNvPr id="18" name="TextBox 17"/>
          <p:cNvSpPr txBox="1"/>
          <p:nvPr userDrawn="1"/>
        </p:nvSpPr>
        <p:spPr>
          <a:xfrm>
            <a:off x="7362826" y="4191000"/>
            <a:ext cx="1752600" cy="369332"/>
          </a:xfrm>
          <a:prstGeom prst="rect">
            <a:avLst/>
          </a:prstGeom>
          <a:noFill/>
        </p:spPr>
        <p:txBody>
          <a:bodyPr wrap="square" rtlCol="0">
            <a:spAutoFit/>
          </a:bodyPr>
          <a:lstStyle/>
          <a:p>
            <a:r>
              <a:rPr lang="en-US" sz="1400" b="1" kern="1200" dirty="0">
                <a:solidFill>
                  <a:schemeClr val="tx1"/>
                </a:solidFill>
                <a:effectLst/>
                <a:latin typeface="+mn-lt"/>
                <a:ea typeface="+mn-ea"/>
                <a:cs typeface="+mn-cs"/>
              </a:rPr>
              <a:t>iris-h2020.eu</a:t>
            </a:r>
            <a:r>
              <a:rPr lang="en-US" sz="1800" b="1" kern="1200" dirty="0">
                <a:solidFill>
                  <a:schemeClr val="tx1"/>
                </a:solidFill>
                <a:effectLst/>
                <a:latin typeface="+mn-lt"/>
                <a:ea typeface="+mn-ea"/>
                <a:cs typeface="+mn-cs"/>
              </a:rPr>
              <a:t> </a:t>
            </a:r>
            <a:endParaRPr lang="en-US" dirty="0"/>
          </a:p>
        </p:txBody>
      </p:sp>
      <p:sp>
        <p:nvSpPr>
          <p:cNvPr id="19" name="TextBox 18"/>
          <p:cNvSpPr txBox="1"/>
          <p:nvPr userDrawn="1"/>
        </p:nvSpPr>
        <p:spPr>
          <a:xfrm>
            <a:off x="7353300" y="4686300"/>
            <a:ext cx="2114550" cy="307777"/>
          </a:xfrm>
          <a:prstGeom prst="rect">
            <a:avLst/>
          </a:prstGeom>
          <a:noFill/>
        </p:spPr>
        <p:txBody>
          <a:bodyPr wrap="square" rtlCol="0">
            <a:spAutoFit/>
          </a:bodyPr>
          <a:lstStyle/>
          <a:p>
            <a:r>
              <a:rPr lang="en-US" sz="1400" dirty="0"/>
              <a:t>IRIS H2020 Project</a:t>
            </a:r>
          </a:p>
        </p:txBody>
      </p:sp>
      <p:sp>
        <p:nvSpPr>
          <p:cNvPr id="20" name="TextBox 19"/>
          <p:cNvSpPr txBox="1"/>
          <p:nvPr userDrawn="1"/>
        </p:nvSpPr>
        <p:spPr>
          <a:xfrm>
            <a:off x="7391400" y="5219700"/>
            <a:ext cx="1619250" cy="307777"/>
          </a:xfrm>
          <a:prstGeom prst="rect">
            <a:avLst/>
          </a:prstGeom>
          <a:noFill/>
        </p:spPr>
        <p:txBody>
          <a:bodyPr wrap="square" rtlCol="0">
            <a:spAutoFit/>
          </a:bodyPr>
          <a:lstStyle/>
          <a:p>
            <a:r>
              <a:rPr lang="en-US" sz="1400" dirty="0"/>
              <a:t>iris_h2020</a:t>
            </a:r>
          </a:p>
        </p:txBody>
      </p:sp>
      <p:sp>
        <p:nvSpPr>
          <p:cNvPr id="21" name="Rounded Rectangle 20"/>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8361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542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49001" y="6273800"/>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9" name="Rounded Rectangle 8"/>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083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1371600"/>
            <a:ext cx="10515600" cy="2057400"/>
          </a:xfrm>
          <a:solidFill>
            <a:schemeClr val="bg1"/>
          </a:solidFill>
        </p:spPr>
        <p:txBody>
          <a:bodyPr anchor="b">
            <a:normAutofit/>
          </a:bodyPr>
          <a:lstStyle>
            <a:lvl1pPr algn="ctr">
              <a:defRPr sz="4800">
                <a:solidFill>
                  <a:schemeClr val="bg1">
                    <a:lumMod val="75000"/>
                  </a:schemeClr>
                </a:solidFill>
              </a:defRPr>
            </a:lvl1pPr>
          </a:lstStyle>
          <a:p>
            <a:r>
              <a:rPr lang="en-US" dirty="0"/>
              <a:t>Presentation Title</a:t>
            </a:r>
            <a:br>
              <a:rPr lang="en-US" dirty="0"/>
            </a:br>
            <a:endParaRPr lang="en-US" dirty="0"/>
          </a:p>
        </p:txBody>
      </p:sp>
      <p:sp>
        <p:nvSpPr>
          <p:cNvPr id="3" name="Text Placeholder 2"/>
          <p:cNvSpPr>
            <a:spLocks noGrp="1"/>
          </p:cNvSpPr>
          <p:nvPr>
            <p:ph type="body" idx="1" hasCustomPrompt="1"/>
          </p:nvPr>
        </p:nvSpPr>
        <p:spPr>
          <a:xfrm>
            <a:off x="876300"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 Organisation</a:t>
            </a:r>
          </a:p>
        </p:txBody>
      </p:sp>
      <p:sp>
        <p:nvSpPr>
          <p:cNvPr id="9" name="Text Placeholder 11"/>
          <p:cNvSpPr>
            <a:spLocks noGrp="1"/>
          </p:cNvSpPr>
          <p:nvPr>
            <p:ph type="body" sz="quarter" idx="13" hasCustomPrompt="1"/>
          </p:nvPr>
        </p:nvSpPr>
        <p:spPr>
          <a:xfrm>
            <a:off x="876300" y="5133975"/>
            <a:ext cx="5219700" cy="561975"/>
          </a:xfrm>
        </p:spPr>
        <p:txBody>
          <a:bodyPr/>
          <a:lstStyle>
            <a:lvl1pPr marL="0" indent="0">
              <a:buNone/>
              <a:defRPr>
                <a:solidFill>
                  <a:schemeClr val="bg1">
                    <a:lumMod val="75000"/>
                  </a:schemeClr>
                </a:solidFill>
              </a:defRPr>
            </a:lvl1pPr>
          </a:lstStyle>
          <a:p>
            <a:pPr lvl="0"/>
            <a:r>
              <a:rPr lang="en-US" dirty="0"/>
              <a:t>Event / Date</a:t>
            </a:r>
          </a:p>
          <a:p>
            <a:pPr lvl="0"/>
            <a:endParaRPr lang="en-US" dirty="0"/>
          </a:p>
        </p:txBody>
      </p:sp>
      <p:sp>
        <p:nvSpPr>
          <p:cNvPr id="12" name="Picture Placeholder 9"/>
          <p:cNvSpPr>
            <a:spLocks noGrp="1"/>
          </p:cNvSpPr>
          <p:nvPr>
            <p:ph type="pic" sz="quarter" idx="11" hasCustomPrompt="1"/>
          </p:nvPr>
        </p:nvSpPr>
        <p:spPr>
          <a:xfrm>
            <a:off x="7286625" y="4210050"/>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4" name="TextBox 3"/>
          <p:cNvSpPr txBox="1"/>
          <p:nvPr userDrawn="1"/>
        </p:nvSpPr>
        <p:spPr>
          <a:xfrm>
            <a:off x="1790699" y="762000"/>
            <a:ext cx="8896351" cy="430887"/>
          </a:xfrm>
          <a:prstGeom prst="rect">
            <a:avLst/>
          </a:prstGeom>
          <a:noFill/>
        </p:spPr>
        <p:txBody>
          <a:bodyPr wrap="square" rtlCol="0">
            <a:spAutoFit/>
          </a:bodyPr>
          <a:lstStyle/>
          <a:p>
            <a:r>
              <a:rPr lang="en-US" sz="2200" b="1" dirty="0">
                <a:solidFill>
                  <a:schemeClr val="bg1">
                    <a:lumMod val="65000"/>
                  </a:schemeClr>
                </a:solidFill>
              </a:rPr>
              <a:t>Artificial Intelligence Threat Reporting &amp; Incidence report system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23" y="-114299"/>
            <a:ext cx="1513846" cy="1447800"/>
          </a:xfrm>
          <a:prstGeom prst="rect">
            <a:avLst/>
          </a:prstGeom>
        </p:spPr>
      </p:pic>
      <p:sp>
        <p:nvSpPr>
          <p:cNvPr id="10" name="Rounded Rectangle 9"/>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990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9400"/>
            <a:ext cx="8686800" cy="1092199"/>
          </a:xfrm>
        </p:spPr>
        <p:txBody>
          <a:bodyPr/>
          <a:lstStyle/>
          <a:p>
            <a:r>
              <a:rPr lang="en-US"/>
              <a:t>Click to edit Master title style</a:t>
            </a:r>
          </a:p>
        </p:txBody>
      </p:sp>
      <p:sp>
        <p:nvSpPr>
          <p:cNvPr id="3" name="Content Placeholder 2"/>
          <p:cNvSpPr>
            <a:spLocks noGrp="1"/>
          </p:cNvSpPr>
          <p:nvPr>
            <p:ph sz="half" idx="1"/>
          </p:nvPr>
        </p:nvSpPr>
        <p:spPr>
          <a:xfrm>
            <a:off x="838200" y="1828799"/>
            <a:ext cx="5181600" cy="4348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8799"/>
            <a:ext cx="5181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58525" y="6273800"/>
            <a:ext cx="447675"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3"/>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9586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36551"/>
            <a:ext cx="8685212" cy="1035050"/>
          </a:xfrm>
        </p:spPr>
        <p:txBody>
          <a:bodyPr/>
          <a:lstStyle/>
          <a:p>
            <a:r>
              <a:rPr lang="en-US"/>
              <a:t>Click to edit Master title style</a:t>
            </a:r>
          </a:p>
        </p:txBody>
      </p:sp>
      <p:sp>
        <p:nvSpPr>
          <p:cNvPr id="3" name="Text Placeholder 2"/>
          <p:cNvSpPr>
            <a:spLocks noGrp="1"/>
          </p:cNvSpPr>
          <p:nvPr>
            <p:ph type="body" idx="1"/>
          </p:nvPr>
        </p:nvSpPr>
        <p:spPr>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049000" y="6283325"/>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035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49001" y="6302375"/>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8" name="Rounded Rectangle 7"/>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9273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9000" y="6311900"/>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0" name="Rounded Rectangle 9"/>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367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51B8-90D1-4468-80A4-4DA22F75AC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0B55CA-BECE-45BA-B606-963CC5AFE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DC13CB-657F-4FA4-B5EE-6578D5EE476B}"/>
              </a:ext>
            </a:extLst>
          </p:cNvPr>
          <p:cNvSpPr>
            <a:spLocks noGrp="1"/>
          </p:cNvSpPr>
          <p:nvPr>
            <p:ph type="dt" sz="half" idx="10"/>
          </p:nvPr>
        </p:nvSpPr>
        <p:spPr/>
        <p:txBody>
          <a:bodyPr/>
          <a:lstStyle/>
          <a:p>
            <a:fld id="{FBD5BAD4-4B67-4740-9B63-1014E10410AE}" type="datetimeFigureOut">
              <a:rPr lang="en-US" smtClean="0"/>
              <a:t>2/19/2023</a:t>
            </a:fld>
            <a:endParaRPr lang="en-US"/>
          </a:p>
        </p:txBody>
      </p:sp>
      <p:sp>
        <p:nvSpPr>
          <p:cNvPr id="5" name="Footer Placeholder 4">
            <a:extLst>
              <a:ext uri="{FF2B5EF4-FFF2-40B4-BE49-F238E27FC236}">
                <a16:creationId xmlns:a16="http://schemas.microsoft.com/office/drawing/2014/main" id="{A53EEC27-1476-487F-B212-980237EEB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85DED-6714-46FC-B9A7-618DCC40F9D3}"/>
              </a:ext>
            </a:extLst>
          </p:cNvPr>
          <p:cNvSpPr>
            <a:spLocks noGrp="1"/>
          </p:cNvSpPr>
          <p:nvPr>
            <p:ph type="sldNum" sz="quarter" idx="12"/>
          </p:nvPr>
        </p:nvSpPr>
        <p:spPr/>
        <p:txBody>
          <a:bodyPr/>
          <a:lstStyle/>
          <a:p>
            <a:fld id="{01147C43-A3B5-4DB8-9AEB-FD4362667C71}" type="slidenum">
              <a:rPr lang="en-US" smtClean="0"/>
              <a:t>‹#›</a:t>
            </a:fld>
            <a:endParaRPr lang="en-US"/>
          </a:p>
        </p:txBody>
      </p:sp>
    </p:spTree>
    <p:extLst>
      <p:ext uri="{BB962C8B-B14F-4D97-AF65-F5344CB8AC3E}">
        <p14:creationId xmlns:p14="http://schemas.microsoft.com/office/powerpoint/2010/main" val="38404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6551"/>
            <a:ext cx="8686800" cy="10350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5">
            <a:extLst>
              <a:ext uri="{FF2B5EF4-FFF2-40B4-BE49-F238E27FC236}">
                <a16:creationId xmlns:a16="http://schemas.microsoft.com/office/drawing/2014/main" id="{BE128059-0344-4B15-AFAE-F3673707EE58}"/>
              </a:ext>
            </a:extLst>
          </p:cNvPr>
          <p:cNvSpPr txBox="1">
            <a:spLocks/>
          </p:cNvSpPr>
          <p:nvPr userDrawn="1"/>
        </p:nvSpPr>
        <p:spPr>
          <a:xfrm>
            <a:off x="1466849" y="6324600"/>
            <a:ext cx="9153525" cy="409575"/>
          </a:xfrm>
          <a:prstGeom prst="rect">
            <a:avLst/>
          </a:prstGeom>
        </p:spPr>
        <p:txBody>
          <a:bodyPr>
            <a:noAutofit/>
          </a:bodyP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1000" kern="1200">
                <a:solidFill>
                  <a:schemeClr val="bg1">
                    <a:lumMod val="25000"/>
                  </a:schemeClr>
                </a:solidFill>
                <a:latin typeface="+mn-lt"/>
                <a:ea typeface="+mn-ea"/>
                <a:cs typeface="+mn-cs"/>
              </a:defRPr>
            </a:lvl1pPr>
            <a:lvl2pPr marL="457200" indent="0" algn="just" defTabSz="914400" rtl="0" eaLnBrk="1" latinLnBrk="0" hangingPunct="1">
              <a:lnSpc>
                <a:spcPct val="90000"/>
              </a:lnSpc>
              <a:spcBef>
                <a:spcPts val="500"/>
              </a:spcBef>
              <a:buClr>
                <a:schemeClr val="tx1"/>
              </a:buClr>
              <a:buFont typeface="Courier New" panose="02070309020205020404" pitchFamily="49" charset="0"/>
              <a:buNone/>
              <a:defRPr sz="1200" kern="1200">
                <a:solidFill>
                  <a:schemeClr val="bg1">
                    <a:lumMod val="25000"/>
                  </a:schemeClr>
                </a:solidFill>
                <a:latin typeface="+mn-lt"/>
                <a:ea typeface="+mn-ea"/>
                <a:cs typeface="+mn-cs"/>
              </a:defRPr>
            </a:lvl2pPr>
            <a:lvl3pPr marL="9144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3pPr>
            <a:lvl4pPr marL="13716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4pPr>
            <a:lvl5pPr marL="18288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60066"/>
              </a:buClr>
              <a:buSzTx/>
              <a:buFont typeface="Arial" panose="020B0604020202020204" pitchFamily="34" charset="0"/>
              <a:buNone/>
              <a:tabLst/>
              <a:defRPr/>
            </a:pPr>
            <a:r>
              <a:rPr kumimoji="0" lang="en-US" sz="1050" b="0" i="0" u="none" strike="noStrike" kern="1200" cap="none" spc="0" normalizeH="0" baseline="0" noProof="0" dirty="0">
                <a:ln>
                  <a:noFill/>
                </a:ln>
                <a:solidFill>
                  <a:srgbClr val="F2F2F2">
                    <a:lumMod val="25000"/>
                  </a:srgbClr>
                </a:solidFill>
                <a:effectLst/>
                <a:uLnTx/>
                <a:uFillTx/>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p>
        </p:txBody>
      </p:sp>
      <p:pic>
        <p:nvPicPr>
          <p:cNvPr id="12" name="Kép 22">
            <a:extLst>
              <a:ext uri="{FF2B5EF4-FFF2-40B4-BE49-F238E27FC236}">
                <a16:creationId xmlns:a16="http://schemas.microsoft.com/office/drawing/2014/main" id="{525EECDF-2A65-4716-8F0E-F5A37559EAE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71970" y="6362699"/>
            <a:ext cx="537730" cy="364645"/>
          </a:xfrm>
          <a:prstGeom prst="rect">
            <a:avLst/>
          </a:prstGeom>
          <a:noFill/>
        </p:spPr>
      </p:pic>
    </p:spTree>
    <p:extLst>
      <p:ext uri="{BB962C8B-B14F-4D97-AF65-F5344CB8AC3E}">
        <p14:creationId xmlns:p14="http://schemas.microsoft.com/office/powerpoint/2010/main" val="167424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16" userDrawn="1">
          <p15:clr>
            <a:srgbClr val="F26B43"/>
          </p15:clr>
        </p15:guide>
        <p15:guide id="3" pos="7248" userDrawn="1">
          <p15:clr>
            <a:srgbClr val="F26B43"/>
          </p15:clr>
        </p15:guide>
        <p15:guide id="4" orient="horz" pos="3072" userDrawn="1">
          <p15:clr>
            <a:srgbClr val="F26B43"/>
          </p15:clr>
        </p15:guide>
        <p15:guide id="5" pos="264" userDrawn="1">
          <p15:clr>
            <a:srgbClr val="F26B43"/>
          </p15:clr>
        </p15:guide>
        <p15:guide id="6" pos="420" userDrawn="1">
          <p15:clr>
            <a:srgbClr val="F26B43"/>
          </p15:clr>
        </p15:guide>
        <p15:guide id="7" orient="horz" pos="864" userDrawn="1">
          <p15:clr>
            <a:srgbClr val="F26B43"/>
          </p15:clr>
        </p15:guide>
        <p15:guide id="8" orient="horz" pos="1152" userDrawn="1">
          <p15:clr>
            <a:srgbClr val="F26B43"/>
          </p15:clr>
        </p15:guide>
        <p15:guide id="9"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30.sv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701368"/>
            <a:ext cx="10515600" cy="1893163"/>
          </a:xfrm>
        </p:spPr>
        <p:txBody>
          <a:bodyPr>
            <a:normAutofit/>
          </a:bodyPr>
          <a:lstStyle/>
          <a:p>
            <a:r>
              <a:rPr lang="en-US" dirty="0"/>
              <a:t>IRIS</a:t>
            </a:r>
            <a:r>
              <a:rPr lang="en-US" sz="4800" dirty="0">
                <a:solidFill>
                  <a:schemeClr val="tx1">
                    <a:lumMod val="60000"/>
                    <a:lumOff val="40000"/>
                  </a:schemeClr>
                </a:solidFill>
              </a:rPr>
              <a:t> Pilots</a:t>
            </a:r>
            <a:endParaRPr lang="en-US" dirty="0"/>
          </a:p>
        </p:txBody>
      </p:sp>
      <p:sp>
        <p:nvSpPr>
          <p:cNvPr id="3" name="Text Placeholder 2"/>
          <p:cNvSpPr>
            <a:spLocks noGrp="1"/>
          </p:cNvSpPr>
          <p:nvPr>
            <p:ph type="body" idx="1"/>
          </p:nvPr>
        </p:nvSpPr>
        <p:spPr>
          <a:xfrm>
            <a:off x="729996" y="4571206"/>
            <a:ext cx="5219700" cy="611187"/>
          </a:xfrm>
        </p:spPr>
        <p:txBody>
          <a:bodyPr/>
          <a:lstStyle/>
          <a:p>
            <a:r>
              <a:rPr lang="en-US" dirty="0"/>
              <a:t>René </a:t>
            </a:r>
            <a:r>
              <a:rPr lang="en-US" dirty="0" err="1"/>
              <a:t>Serral</a:t>
            </a:r>
            <a:r>
              <a:rPr lang="en-US" dirty="0"/>
              <a:t> </a:t>
            </a:r>
            <a:r>
              <a:rPr lang="en-US" dirty="0" err="1"/>
              <a:t>Gracià</a:t>
            </a:r>
            <a:r>
              <a:rPr lang="en-US" dirty="0"/>
              <a:t> (UPC)</a:t>
            </a:r>
          </a:p>
        </p:txBody>
      </p:sp>
      <p:sp>
        <p:nvSpPr>
          <p:cNvPr id="4" name="Text Placeholder 3"/>
          <p:cNvSpPr>
            <a:spLocks noGrp="1"/>
          </p:cNvSpPr>
          <p:nvPr>
            <p:ph type="body" sz="quarter" idx="13"/>
          </p:nvPr>
        </p:nvSpPr>
        <p:spPr>
          <a:xfrm>
            <a:off x="876300" y="5262562"/>
            <a:ext cx="5219700" cy="561975"/>
          </a:xfrm>
        </p:spPr>
        <p:txBody>
          <a:bodyPr/>
          <a:lstStyle/>
          <a:p>
            <a:r>
              <a:rPr lang="en-US" dirty="0"/>
              <a:t>22/02/2023</a:t>
            </a:r>
          </a:p>
        </p:txBody>
      </p:sp>
      <p:pic>
        <p:nvPicPr>
          <p:cNvPr id="8" name="Picture 3">
            <a:extLst>
              <a:ext uri="{FF2B5EF4-FFF2-40B4-BE49-F238E27FC236}">
                <a16:creationId xmlns:a16="http://schemas.microsoft.com/office/drawing/2014/main" id="{0CE4DAA4-629C-464E-9FFB-9FE6FFC6EE1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6189"/>
          <a:stretch/>
        </p:blipFill>
        <p:spPr bwMode="auto">
          <a:xfrm>
            <a:off x="6744790" y="4571206"/>
            <a:ext cx="3314696" cy="88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82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2F17-B3F1-4DBC-9391-E332B865E700}"/>
              </a:ext>
            </a:extLst>
          </p:cNvPr>
          <p:cNvSpPr>
            <a:spLocks noGrp="1"/>
          </p:cNvSpPr>
          <p:nvPr>
            <p:ph type="title"/>
          </p:nvPr>
        </p:nvSpPr>
        <p:spPr/>
        <p:txBody>
          <a:bodyPr>
            <a:normAutofit fontScale="90000"/>
          </a:bodyPr>
          <a:lstStyle/>
          <a:p>
            <a:r>
              <a:rPr lang="en-GB" b="1" dirty="0"/>
              <a:t>Scenario 2: Trustworthiness of Machine Vision Telemetry</a:t>
            </a:r>
            <a:endParaRPr lang="en-US" b="1" dirty="0"/>
          </a:p>
        </p:txBody>
      </p:sp>
      <p:sp>
        <p:nvSpPr>
          <p:cNvPr id="3" name="Content Placeholder 2">
            <a:extLst>
              <a:ext uri="{FF2B5EF4-FFF2-40B4-BE49-F238E27FC236}">
                <a16:creationId xmlns:a16="http://schemas.microsoft.com/office/drawing/2014/main" id="{EDFE8E1C-D3A5-4DF1-BE9E-78103F1D1137}"/>
              </a:ext>
            </a:extLst>
          </p:cNvPr>
          <p:cNvSpPr>
            <a:spLocks noGrp="1"/>
          </p:cNvSpPr>
          <p:nvPr>
            <p:ph sz="half" idx="1"/>
          </p:nvPr>
        </p:nvSpPr>
        <p:spPr/>
        <p:txBody>
          <a:bodyPr anchor="ctr">
            <a:normAutofit/>
          </a:bodyPr>
          <a:lstStyle/>
          <a:p>
            <a:pPr marL="0" indent="0">
              <a:buNone/>
            </a:pPr>
            <a:r>
              <a:rPr lang="en-US" dirty="0">
                <a:latin typeface="Arial" panose="020B0604020202020204" pitchFamily="34" charset="0"/>
              </a:rPr>
              <a:t>The Autonomous Vehicle (AV) approaches a traffic-light controlled intersection or roadway</a:t>
            </a:r>
          </a:p>
          <a:p>
            <a:pPr marL="0" indent="0">
              <a:buNone/>
            </a:pPr>
            <a:r>
              <a:rPr lang="en-US" dirty="0">
                <a:latin typeface="Arial" panose="020B0604020202020204" pitchFamily="34" charset="0"/>
              </a:rPr>
              <a:t>The machine vision of the AV focusses on the traffic light</a:t>
            </a:r>
          </a:p>
          <a:p>
            <a:pPr marL="0" indent="0">
              <a:buNone/>
            </a:pPr>
            <a:r>
              <a:rPr lang="en-US" dirty="0">
                <a:latin typeface="Arial" panose="020B0604020202020204" pitchFamily="34" charset="0"/>
              </a:rPr>
              <a:t>The AV object-detection module detects the traffic light color</a:t>
            </a:r>
          </a:p>
          <a:p>
            <a:pPr marL="0" indent="0">
              <a:buNone/>
            </a:pPr>
            <a:r>
              <a:rPr lang="en-US" dirty="0">
                <a:latin typeface="Arial" panose="020B0604020202020204" pitchFamily="34" charset="0"/>
              </a:rPr>
              <a:t>Depending on the traffic light the AV will pass-through or stop</a:t>
            </a:r>
            <a:endParaRPr lang="en-US" dirty="0"/>
          </a:p>
        </p:txBody>
      </p:sp>
      <p:pic>
        <p:nvPicPr>
          <p:cNvPr id="5" name="Picture 4">
            <a:extLst>
              <a:ext uri="{FF2B5EF4-FFF2-40B4-BE49-F238E27FC236}">
                <a16:creationId xmlns:a16="http://schemas.microsoft.com/office/drawing/2014/main" id="{9E1E6519-C1E1-49C1-AFB8-C45DF2B7A5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2200" y="2357153"/>
            <a:ext cx="5929116" cy="2895810"/>
          </a:xfrm>
          <a:prstGeom prst="rect">
            <a:avLst/>
          </a:prstGeom>
        </p:spPr>
      </p:pic>
    </p:spTree>
    <p:extLst>
      <p:ext uri="{BB962C8B-B14F-4D97-AF65-F5344CB8AC3E}">
        <p14:creationId xmlns:p14="http://schemas.microsoft.com/office/powerpoint/2010/main" val="233717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81760"/>
            <a:ext cx="11315700" cy="2047240"/>
          </a:xfrm>
        </p:spPr>
        <p:txBody>
          <a:bodyPr/>
          <a:lstStyle/>
          <a:p>
            <a:r>
              <a:rPr lang="en-US" dirty="0"/>
              <a:t>Helsinki Pilot Use-Case</a:t>
            </a:r>
          </a:p>
        </p:txBody>
      </p:sp>
      <p:pic>
        <p:nvPicPr>
          <p:cNvPr id="1028" name="Picture 4" descr="Forum Virium Helsinki – Wikipedia">
            <a:extLst>
              <a:ext uri="{FF2B5EF4-FFF2-40B4-BE49-F238E27FC236}">
                <a16:creationId xmlns:a16="http://schemas.microsoft.com/office/drawing/2014/main" id="{0255E062-DE48-F04B-9975-E0A5572B4F4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8091" y="4012676"/>
            <a:ext cx="2395243" cy="119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9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4EF2A-CD67-4A3A-9721-E9AE10F6CDA2}"/>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582FE92E-BC92-4DC1-BE30-506E7B093D34}"/>
              </a:ext>
            </a:extLst>
          </p:cNvPr>
          <p:cNvSpPr>
            <a:spLocks noGrp="1"/>
          </p:cNvSpPr>
          <p:nvPr>
            <p:ph sz="half" idx="2"/>
          </p:nvPr>
        </p:nvSpPr>
        <p:spPr/>
        <p:txBody>
          <a:bodyPr>
            <a:normAutofit/>
          </a:bodyPr>
          <a:lstStyle/>
          <a:p>
            <a:pPr marL="380990" indent="-380990"/>
            <a:r>
              <a:rPr lang="en-GB" b="1" dirty="0" err="1"/>
              <a:t>Kalasatama</a:t>
            </a:r>
            <a:r>
              <a:rPr lang="en-GB" b="1" dirty="0"/>
              <a:t> smart grid</a:t>
            </a:r>
          </a:p>
          <a:p>
            <a:pPr marL="380990" indent="-380990"/>
            <a:r>
              <a:rPr lang="x-none" b="1" dirty="0"/>
              <a:t>Kalasatama smart grid APIs</a:t>
            </a:r>
            <a:endParaRPr lang="en-US" b="1" dirty="0"/>
          </a:p>
          <a:p>
            <a:pPr marL="380990" indent="-380990"/>
            <a:r>
              <a:rPr lang="en-GB" dirty="0" err="1"/>
              <a:t>Kalasatama</a:t>
            </a:r>
            <a:r>
              <a:rPr lang="en-GB" dirty="0"/>
              <a:t> smart district </a:t>
            </a:r>
            <a:r>
              <a:rPr lang="en-GB" b="1" dirty="0"/>
              <a:t>Digital Twin</a:t>
            </a:r>
            <a:endParaRPr lang="en-GB" dirty="0"/>
          </a:p>
          <a:p>
            <a:pPr marL="380990" indent="-380990"/>
            <a:r>
              <a:rPr lang="en-GB" dirty="0"/>
              <a:t>Provision of </a:t>
            </a:r>
            <a:r>
              <a:rPr lang="en-GB" b="1" dirty="0"/>
              <a:t>load control</a:t>
            </a:r>
          </a:p>
          <a:p>
            <a:pPr marL="380990" indent="-380990"/>
            <a:r>
              <a:rPr lang="en-GB" b="1" dirty="0"/>
              <a:t>Urban Data Platform (IoT)</a:t>
            </a:r>
            <a:endParaRPr lang="en-GB" i="1" dirty="0"/>
          </a:p>
          <a:p>
            <a:pPr marL="380990" indent="-380990"/>
            <a:r>
              <a:rPr lang="en-GB" b="1" dirty="0"/>
              <a:t>Smart grid APIs </a:t>
            </a:r>
            <a:r>
              <a:rPr lang="en-GB" dirty="0"/>
              <a:t>from the city of Tallinn.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64" y="298494"/>
            <a:ext cx="5583935" cy="607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1B5F952D-BEEA-4036-853E-317A77D04F5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7895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D1EC6-EC3E-4EA3-9D5C-D1A62AEA5E31}"/>
              </a:ext>
            </a:extLst>
          </p:cNvPr>
          <p:cNvSpPr>
            <a:spLocks noGrp="1"/>
          </p:cNvSpPr>
          <p:nvPr>
            <p:ph type="title"/>
          </p:nvPr>
        </p:nvSpPr>
        <p:spPr/>
        <p:txBody>
          <a:bodyPr>
            <a:normAutofit/>
          </a:bodyPr>
          <a:lstStyle/>
          <a:p>
            <a:r>
              <a:rPr lang="x-none" b="1" dirty="0"/>
              <a:t>Smart Kalasatama </a:t>
            </a:r>
            <a:r>
              <a:rPr lang="en-GB" b="1" dirty="0"/>
              <a:t>D</a:t>
            </a:r>
            <a:r>
              <a:rPr lang="x-none" b="1" dirty="0"/>
              <a:t>ata </a:t>
            </a:r>
            <a:r>
              <a:rPr lang="en-GB" b="1" dirty="0"/>
              <a:t>E</a:t>
            </a:r>
            <a:r>
              <a:rPr lang="x-none" b="1" dirty="0"/>
              <a:t>xamples</a:t>
            </a:r>
            <a:endParaRPr lang="en-US" b="1" dirty="0"/>
          </a:p>
        </p:txBody>
      </p:sp>
      <p:sp>
        <p:nvSpPr>
          <p:cNvPr id="4" name="Content Placeholder 3">
            <a:extLst>
              <a:ext uri="{FF2B5EF4-FFF2-40B4-BE49-F238E27FC236}">
                <a16:creationId xmlns:a16="http://schemas.microsoft.com/office/drawing/2014/main" id="{485170ED-A777-42FB-AC34-A39F425F4FF7}"/>
              </a:ext>
            </a:extLst>
          </p:cNvPr>
          <p:cNvSpPr>
            <a:spLocks noGrp="1"/>
          </p:cNvSpPr>
          <p:nvPr>
            <p:ph idx="1"/>
          </p:nvPr>
        </p:nvSpPr>
        <p:spPr/>
        <p:txBody>
          <a:bodyPr>
            <a:normAutofit/>
          </a:bodyPr>
          <a:lstStyle/>
          <a:p>
            <a:r>
              <a:rPr lang="en-US" dirty="0"/>
              <a:t>Solar Energy Potential</a:t>
            </a:r>
          </a:p>
          <a:p>
            <a:pPr lvl="1"/>
            <a:r>
              <a:rPr lang="en-US" dirty="0"/>
              <a:t>Amount of solar radiation in buildings</a:t>
            </a:r>
          </a:p>
          <a:p>
            <a:r>
              <a:rPr lang="en-US" dirty="0"/>
              <a:t>Heating Demand Prediction</a:t>
            </a:r>
          </a:p>
          <a:p>
            <a:pPr lvl="1"/>
            <a:r>
              <a:rPr lang="en-US" dirty="0"/>
              <a:t>Heating energy demand prediction until 2050</a:t>
            </a:r>
          </a:p>
          <a:p>
            <a:r>
              <a:rPr lang="en-US" dirty="0" err="1"/>
              <a:t>Geoenergy</a:t>
            </a:r>
            <a:r>
              <a:rPr lang="en-US" dirty="0"/>
              <a:t> Potential</a:t>
            </a:r>
          </a:p>
          <a:p>
            <a:pPr lvl="1"/>
            <a:r>
              <a:rPr lang="en-US" dirty="0"/>
              <a:t>150m / 300m / 1000m deep well potentials, groundwater areas, ...</a:t>
            </a:r>
          </a:p>
          <a:p>
            <a:r>
              <a:rPr lang="en-US" dirty="0"/>
              <a:t>Energy Data of Buildings</a:t>
            </a:r>
          </a:p>
          <a:p>
            <a:pPr lvl="1"/>
            <a:r>
              <a:rPr lang="en-US" dirty="0"/>
              <a:t>Municipal register information (e.g., heating method of buildings, usage, ...)</a:t>
            </a:r>
          </a:p>
          <a:p>
            <a:pPr lvl="1"/>
            <a:r>
              <a:rPr lang="en-US" dirty="0"/>
              <a:t>Repairs and alterations</a:t>
            </a:r>
          </a:p>
          <a:p>
            <a:pPr lvl="1"/>
            <a:r>
              <a:rPr lang="en-US" dirty="0"/>
              <a:t>Protected buildings</a:t>
            </a:r>
          </a:p>
          <a:p>
            <a:pPr lvl="1"/>
            <a:r>
              <a:rPr lang="en-US" dirty="0"/>
              <a:t>Calculated energy consumption of buildings by age group</a:t>
            </a:r>
          </a:p>
        </p:txBody>
      </p:sp>
    </p:spTree>
    <p:extLst>
      <p:ext uri="{BB962C8B-B14F-4D97-AF65-F5344CB8AC3E}">
        <p14:creationId xmlns:p14="http://schemas.microsoft.com/office/powerpoint/2010/main" val="295557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82102-A72B-4A50-95DC-51FD5AF945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8050" y="1371601"/>
            <a:ext cx="9489017" cy="4886400"/>
          </a:xfrm>
          <a:prstGeom prst="rect">
            <a:avLst/>
          </a:prstGeom>
        </p:spPr>
      </p:pic>
      <p:sp>
        <p:nvSpPr>
          <p:cNvPr id="2" name="Title 1">
            <a:extLst>
              <a:ext uri="{FF2B5EF4-FFF2-40B4-BE49-F238E27FC236}">
                <a16:creationId xmlns:a16="http://schemas.microsoft.com/office/drawing/2014/main" id="{9A2CC3CB-5132-4205-BED7-8A480915140C}"/>
              </a:ext>
            </a:extLst>
          </p:cNvPr>
          <p:cNvSpPr>
            <a:spLocks noGrp="1"/>
          </p:cNvSpPr>
          <p:nvPr>
            <p:ph type="title"/>
          </p:nvPr>
        </p:nvSpPr>
        <p:spPr>
          <a:xfrm>
            <a:off x="838200" y="336551"/>
            <a:ext cx="8686800" cy="1035050"/>
          </a:xfrm>
        </p:spPr>
        <p:txBody>
          <a:bodyPr/>
          <a:lstStyle/>
          <a:p>
            <a:r>
              <a:rPr lang="en-US" dirty="0"/>
              <a:t>Digital Twin</a:t>
            </a:r>
          </a:p>
        </p:txBody>
      </p:sp>
    </p:spTree>
    <p:extLst>
      <p:ext uri="{BB962C8B-B14F-4D97-AF65-F5344CB8AC3E}">
        <p14:creationId xmlns:p14="http://schemas.microsoft.com/office/powerpoint/2010/main" val="32335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p>
        </p:txBody>
      </p:sp>
      <p:sp>
        <p:nvSpPr>
          <p:cNvPr id="7" name="Text Placeholder 2">
            <a:extLst>
              <a:ext uri="{FF2B5EF4-FFF2-40B4-BE49-F238E27FC236}">
                <a16:creationId xmlns:a16="http://schemas.microsoft.com/office/drawing/2014/main" id="{E3EB6DEE-F8AA-434B-A9E9-C624D419B917}"/>
              </a:ext>
            </a:extLst>
          </p:cNvPr>
          <p:cNvSpPr txBox="1">
            <a:spLocks/>
          </p:cNvSpPr>
          <p:nvPr/>
        </p:nvSpPr>
        <p:spPr>
          <a:xfrm>
            <a:off x="876300" y="3922713"/>
            <a:ext cx="5219700" cy="611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René </a:t>
            </a:r>
            <a:r>
              <a:rPr lang="en-US" dirty="0" err="1"/>
              <a:t>Serral</a:t>
            </a:r>
            <a:r>
              <a:rPr lang="en-US" dirty="0"/>
              <a:t> </a:t>
            </a:r>
            <a:r>
              <a:rPr lang="en-US" dirty="0" err="1"/>
              <a:t>Gracià</a:t>
            </a:r>
            <a:r>
              <a:rPr lang="en-US" dirty="0"/>
              <a:t> (UPC)</a:t>
            </a:r>
          </a:p>
        </p:txBody>
      </p:sp>
    </p:spTree>
    <p:extLst>
      <p:ext uri="{BB962C8B-B14F-4D97-AF65-F5344CB8AC3E}">
        <p14:creationId xmlns:p14="http://schemas.microsoft.com/office/powerpoint/2010/main" val="137371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Pilots </a:t>
            </a:r>
          </a:p>
        </p:txBody>
      </p:sp>
      <p:pic>
        <p:nvPicPr>
          <p:cNvPr id="8" name="Content Placeholder 7">
            <a:extLst>
              <a:ext uri="{FF2B5EF4-FFF2-40B4-BE49-F238E27FC236}">
                <a16:creationId xmlns:a16="http://schemas.microsoft.com/office/drawing/2014/main" id="{588350BB-9B50-4F68-BFA2-932682FE8AA2}"/>
              </a:ext>
            </a:extLst>
          </p:cNvPr>
          <p:cNvPicPr>
            <a:picLocks noGrp="1" noChangeAspect="1"/>
          </p:cNvPicPr>
          <p:nvPr>
            <p:ph sz="half" idx="2"/>
          </p:nvPr>
        </p:nvPicPr>
        <p:blipFill rotWithShape="1">
          <a:blip r:embed="rId3"/>
          <a:srcRect l="3071"/>
          <a:stretch/>
        </p:blipFill>
        <p:spPr>
          <a:xfrm>
            <a:off x="5869577" y="1537063"/>
            <a:ext cx="6322424" cy="4736737"/>
          </a:xfrm>
          <a:prstGeom prst="rect">
            <a:avLst/>
          </a:prstGeom>
        </p:spPr>
      </p:pic>
      <p:sp>
        <p:nvSpPr>
          <p:cNvPr id="4" name="Slide Number Placeholder 3"/>
          <p:cNvSpPr>
            <a:spLocks noGrp="1"/>
          </p:cNvSpPr>
          <p:nvPr>
            <p:ph type="sldNum" sz="quarter" idx="12"/>
          </p:nvPr>
        </p:nvSpPr>
        <p:spPr/>
        <p:txBody>
          <a:bodyPr/>
          <a:lstStyle/>
          <a:p>
            <a:fld id="{57AC0E79-F531-4290-B37F-533038CC23F5}" type="slidenum">
              <a:rPr lang="en-US" smtClean="0"/>
              <a:pPr/>
              <a:t>2</a:t>
            </a:fld>
            <a:endParaRPr lang="en-US" dirty="0"/>
          </a:p>
        </p:txBody>
      </p:sp>
      <p:sp>
        <p:nvSpPr>
          <p:cNvPr id="5" name="Content Placeholder 4">
            <a:extLst>
              <a:ext uri="{FF2B5EF4-FFF2-40B4-BE49-F238E27FC236}">
                <a16:creationId xmlns:a16="http://schemas.microsoft.com/office/drawing/2014/main" id="{80319E61-7DC8-446A-AAD4-701139C451E8}"/>
              </a:ext>
            </a:extLst>
          </p:cNvPr>
          <p:cNvSpPr>
            <a:spLocks noGrp="1"/>
          </p:cNvSpPr>
          <p:nvPr>
            <p:ph sz="half" idx="1"/>
          </p:nvPr>
        </p:nvSpPr>
        <p:spPr/>
        <p:txBody>
          <a:bodyPr/>
          <a:lstStyle/>
          <a:p>
            <a:pPr marL="0" indent="0">
              <a:buNone/>
            </a:pPr>
            <a:r>
              <a:rPr lang="en-US" dirty="0"/>
              <a:t>The Project is composed by 3 Pilots</a:t>
            </a:r>
          </a:p>
          <a:p>
            <a:pPr marL="0" indent="0">
              <a:buNone/>
            </a:pPr>
            <a:r>
              <a:rPr lang="es-ES" dirty="0" err="1"/>
              <a:t>With</a:t>
            </a:r>
            <a:r>
              <a:rPr lang="es-ES" dirty="0"/>
              <a:t> </a:t>
            </a:r>
            <a:r>
              <a:rPr lang="es-ES" dirty="0" err="1"/>
              <a:t>the</a:t>
            </a:r>
            <a:r>
              <a:rPr lang="es-ES" dirty="0"/>
              <a:t> </a:t>
            </a:r>
            <a:r>
              <a:rPr lang="es-ES" dirty="0" err="1"/>
              <a:t>goal</a:t>
            </a:r>
            <a:r>
              <a:rPr lang="es-ES" dirty="0"/>
              <a:t> </a:t>
            </a:r>
            <a:r>
              <a:rPr lang="es-ES" dirty="0" err="1"/>
              <a:t>of</a:t>
            </a:r>
            <a:endParaRPr lang="en-US" dirty="0"/>
          </a:p>
          <a:p>
            <a:pPr marL="0" indent="0">
              <a:buNone/>
            </a:pPr>
            <a:r>
              <a:rPr lang="es-ES" dirty="0" err="1"/>
              <a:t>Identifying</a:t>
            </a:r>
            <a:r>
              <a:rPr lang="es-ES" dirty="0"/>
              <a:t> </a:t>
            </a:r>
            <a:r>
              <a:rPr lang="es-ES" dirty="0" err="1"/>
              <a:t>business</a:t>
            </a:r>
            <a:r>
              <a:rPr lang="es-ES" dirty="0"/>
              <a:t> </a:t>
            </a:r>
            <a:r>
              <a:rPr lang="es-ES" dirty="0" err="1"/>
              <a:t>requirements</a:t>
            </a:r>
            <a:endParaRPr lang="en-US" dirty="0"/>
          </a:p>
          <a:p>
            <a:pPr marL="0" indent="0">
              <a:buNone/>
            </a:pPr>
            <a:r>
              <a:rPr lang="en-US" dirty="0"/>
              <a:t>Demonstrating the </a:t>
            </a:r>
            <a:r>
              <a:rPr lang="en-US" b="1" dirty="0">
                <a:solidFill>
                  <a:srgbClr val="7F4F9F"/>
                </a:solidFill>
              </a:rPr>
              <a:t>AI driven</a:t>
            </a:r>
            <a:r>
              <a:rPr lang="en-US" dirty="0"/>
              <a:t> threat detection</a:t>
            </a:r>
          </a:p>
          <a:p>
            <a:pPr marL="0" indent="0">
              <a:buNone/>
            </a:pPr>
            <a:r>
              <a:rPr lang="es-ES" dirty="0" err="1"/>
              <a:t>Providing</a:t>
            </a:r>
            <a:r>
              <a:rPr lang="es-ES" dirty="0"/>
              <a:t> a </a:t>
            </a:r>
            <a:r>
              <a:rPr lang="es-ES" dirty="0" err="1"/>
              <a:t>collaborative</a:t>
            </a:r>
            <a:r>
              <a:rPr lang="es-ES" dirty="0"/>
              <a:t> </a:t>
            </a:r>
            <a:r>
              <a:rPr lang="es-ES" dirty="0" err="1"/>
              <a:t>european</a:t>
            </a:r>
            <a:r>
              <a:rPr lang="es-ES" dirty="0"/>
              <a:t> </a:t>
            </a:r>
            <a:r>
              <a:rPr lang="es-ES" dirty="0" err="1"/>
              <a:t>threat</a:t>
            </a:r>
            <a:r>
              <a:rPr lang="es-ES" dirty="0"/>
              <a:t> </a:t>
            </a:r>
            <a:r>
              <a:rPr lang="es-ES" dirty="0" err="1"/>
              <a:t>reporting</a:t>
            </a:r>
            <a:r>
              <a:rPr lang="es-ES"/>
              <a:t> environment</a:t>
            </a:r>
            <a:endParaRPr lang="en-US" dirty="0"/>
          </a:p>
          <a:p>
            <a:pPr marL="0" indent="0">
              <a:buNone/>
            </a:pPr>
            <a:r>
              <a:rPr lang="en-US" dirty="0"/>
              <a:t>of the </a:t>
            </a:r>
            <a:r>
              <a:rPr lang="en-US" b="1" dirty="0">
                <a:solidFill>
                  <a:srgbClr val="7F4F9F"/>
                </a:solidFill>
              </a:rPr>
              <a:t>IRIS</a:t>
            </a:r>
            <a:r>
              <a:rPr lang="en-US" dirty="0"/>
              <a:t> platform</a:t>
            </a:r>
          </a:p>
          <a:p>
            <a:pPr marL="0" indent="0">
              <a:buNone/>
            </a:pPr>
            <a:endParaRPr lang="en-US" dirty="0"/>
          </a:p>
        </p:txBody>
      </p:sp>
      <p:pic>
        <p:nvPicPr>
          <p:cNvPr id="13" name="Picture 12">
            <a:extLst>
              <a:ext uri="{FF2B5EF4-FFF2-40B4-BE49-F238E27FC236}">
                <a16:creationId xmlns:a16="http://schemas.microsoft.com/office/drawing/2014/main" id="{875FBBEB-43B0-4289-876A-3F97714ED7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96" t="14807" r="11554" b="11563"/>
          <a:stretch/>
        </p:blipFill>
        <p:spPr>
          <a:xfrm>
            <a:off x="7458635" y="4436548"/>
            <a:ext cx="461683" cy="476110"/>
          </a:xfrm>
          <a:prstGeom prst="rect">
            <a:avLst/>
          </a:prstGeom>
        </p:spPr>
      </p:pic>
      <p:sp>
        <p:nvSpPr>
          <p:cNvPr id="14" name="TextBox 13">
            <a:extLst>
              <a:ext uri="{FF2B5EF4-FFF2-40B4-BE49-F238E27FC236}">
                <a16:creationId xmlns:a16="http://schemas.microsoft.com/office/drawing/2014/main" id="{BECA646A-BC9F-4B9D-82E0-7BCEE6447D1B}"/>
              </a:ext>
            </a:extLst>
          </p:cNvPr>
          <p:cNvSpPr txBox="1"/>
          <p:nvPr/>
        </p:nvSpPr>
        <p:spPr>
          <a:xfrm>
            <a:off x="6494923" y="4912658"/>
            <a:ext cx="1683474" cy="523220"/>
          </a:xfrm>
          <a:prstGeom prst="rect">
            <a:avLst/>
          </a:prstGeom>
          <a:solidFill>
            <a:srgbClr val="CDCECF">
              <a:alpha val="27059"/>
            </a:srgbClr>
          </a:solidFill>
        </p:spPr>
        <p:txBody>
          <a:bodyPr wrap="none" rtlCol="0">
            <a:spAutoFit/>
          </a:bodyPr>
          <a:lstStyle/>
          <a:p>
            <a:r>
              <a:rPr lang="es-ES" sz="2800" b="1" dirty="0">
                <a:solidFill>
                  <a:srgbClr val="7F4F9F"/>
                </a:solidFill>
                <a:latin typeface="MV Boli" panose="02000500030200090000" pitchFamily="2" charset="0"/>
                <a:cs typeface="MV Boli" panose="02000500030200090000" pitchFamily="2" charset="0"/>
              </a:rPr>
              <a:t>Barcelona</a:t>
            </a:r>
            <a:endParaRPr lang="en-US" sz="2800" b="1" dirty="0">
              <a:solidFill>
                <a:srgbClr val="7F4F9F"/>
              </a:solidFill>
              <a:latin typeface="MV Boli" panose="02000500030200090000" pitchFamily="2" charset="0"/>
              <a:cs typeface="MV Boli" panose="02000500030200090000" pitchFamily="2" charset="0"/>
            </a:endParaRPr>
          </a:p>
        </p:txBody>
      </p:sp>
      <p:pic>
        <p:nvPicPr>
          <p:cNvPr id="15" name="Picture 14">
            <a:extLst>
              <a:ext uri="{FF2B5EF4-FFF2-40B4-BE49-F238E27FC236}">
                <a16:creationId xmlns:a16="http://schemas.microsoft.com/office/drawing/2014/main" id="{6F44EDF6-F13E-48BD-964E-05CCA578A1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96" t="14807" r="11554" b="11563"/>
          <a:stretch/>
        </p:blipFill>
        <p:spPr>
          <a:xfrm>
            <a:off x="9270412" y="2338807"/>
            <a:ext cx="461683" cy="476110"/>
          </a:xfrm>
          <a:prstGeom prst="rect">
            <a:avLst/>
          </a:prstGeom>
        </p:spPr>
      </p:pic>
      <p:pic>
        <p:nvPicPr>
          <p:cNvPr id="16" name="Picture 15">
            <a:extLst>
              <a:ext uri="{FF2B5EF4-FFF2-40B4-BE49-F238E27FC236}">
                <a16:creationId xmlns:a16="http://schemas.microsoft.com/office/drawing/2014/main" id="{64ED21DC-F3F0-4F82-B6A3-00BB3DDB1F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96" t="14807" r="11554" b="11563"/>
          <a:stretch/>
        </p:blipFill>
        <p:spPr>
          <a:xfrm>
            <a:off x="9446449" y="2589054"/>
            <a:ext cx="461683" cy="476110"/>
          </a:xfrm>
          <a:prstGeom prst="rect">
            <a:avLst/>
          </a:prstGeom>
        </p:spPr>
      </p:pic>
      <p:sp>
        <p:nvSpPr>
          <p:cNvPr id="18" name="TextBox 17">
            <a:extLst>
              <a:ext uri="{FF2B5EF4-FFF2-40B4-BE49-F238E27FC236}">
                <a16:creationId xmlns:a16="http://schemas.microsoft.com/office/drawing/2014/main" id="{C9FB9262-9973-4860-995E-B94F837DA92D}"/>
              </a:ext>
            </a:extLst>
          </p:cNvPr>
          <p:cNvSpPr txBox="1"/>
          <p:nvPr/>
        </p:nvSpPr>
        <p:spPr>
          <a:xfrm>
            <a:off x="9349467" y="3065164"/>
            <a:ext cx="1236237" cy="523220"/>
          </a:xfrm>
          <a:prstGeom prst="rect">
            <a:avLst/>
          </a:prstGeom>
          <a:solidFill>
            <a:srgbClr val="CDCECF">
              <a:alpha val="27059"/>
            </a:srgbClr>
          </a:solidFill>
        </p:spPr>
        <p:txBody>
          <a:bodyPr wrap="none" rtlCol="0" anchor="ctr">
            <a:spAutoFit/>
          </a:bodyPr>
          <a:lstStyle/>
          <a:p>
            <a:pPr algn="ctr"/>
            <a:r>
              <a:rPr lang="en-US" sz="2800" b="1" dirty="0">
                <a:solidFill>
                  <a:srgbClr val="7F4F9F"/>
                </a:solidFill>
                <a:latin typeface="MV Boli" panose="02000500030200090000" pitchFamily="2" charset="0"/>
                <a:cs typeface="MV Boli" panose="02000500030200090000" pitchFamily="2" charset="0"/>
              </a:rPr>
              <a:t>Tallinn</a:t>
            </a:r>
          </a:p>
        </p:txBody>
      </p:sp>
      <p:sp>
        <p:nvSpPr>
          <p:cNvPr id="19" name="TextBox 18">
            <a:extLst>
              <a:ext uri="{FF2B5EF4-FFF2-40B4-BE49-F238E27FC236}">
                <a16:creationId xmlns:a16="http://schemas.microsoft.com/office/drawing/2014/main" id="{32CD25EF-1D79-474A-805A-6E6762413DD5}"/>
              </a:ext>
            </a:extLst>
          </p:cNvPr>
          <p:cNvSpPr txBox="1"/>
          <p:nvPr/>
        </p:nvSpPr>
        <p:spPr>
          <a:xfrm>
            <a:off x="8288061" y="1836779"/>
            <a:ext cx="1393330" cy="523220"/>
          </a:xfrm>
          <a:prstGeom prst="rect">
            <a:avLst/>
          </a:prstGeom>
          <a:solidFill>
            <a:srgbClr val="CDCECF">
              <a:alpha val="27059"/>
            </a:srgbClr>
          </a:solidFill>
        </p:spPr>
        <p:txBody>
          <a:bodyPr wrap="none" rtlCol="0">
            <a:spAutoFit/>
          </a:bodyPr>
          <a:lstStyle/>
          <a:p>
            <a:pPr algn="ctr"/>
            <a:r>
              <a:rPr lang="en-US" sz="2800" b="1" dirty="0">
                <a:solidFill>
                  <a:srgbClr val="7F4F9F"/>
                </a:solidFill>
                <a:latin typeface="MV Boli" panose="02000500030200090000" pitchFamily="2" charset="0"/>
                <a:cs typeface="MV Boli" panose="02000500030200090000" pitchFamily="2" charset="0"/>
              </a:rPr>
              <a:t>Helsinki</a:t>
            </a:r>
          </a:p>
        </p:txBody>
      </p:sp>
    </p:spTree>
    <p:extLst>
      <p:ext uri="{BB962C8B-B14F-4D97-AF65-F5344CB8AC3E}">
        <p14:creationId xmlns:p14="http://schemas.microsoft.com/office/powerpoint/2010/main" val="7745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a:xfrm>
            <a:off x="438073" y="1564944"/>
            <a:ext cx="10515600" cy="866274"/>
          </a:xfrm>
        </p:spPr>
        <p:txBody>
          <a:bodyPr/>
          <a:lstStyle/>
          <a:p>
            <a:r>
              <a:rPr lang="ca-ES" b="1" dirty="0"/>
              <a:t>IRIS Barcelona Use Case</a:t>
            </a:r>
          </a:p>
        </p:txBody>
      </p:sp>
      <p:pic>
        <p:nvPicPr>
          <p:cNvPr id="5" name="Picture 2" descr="http://hubc.ub.edu/sites/default/files/barcelon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72586" y="2646913"/>
            <a:ext cx="4838856" cy="23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073" y="5276108"/>
            <a:ext cx="2520514" cy="69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391341" y="5351304"/>
            <a:ext cx="4173129" cy="54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525" y="5137457"/>
            <a:ext cx="1961077" cy="96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t="13811"/>
          <a:stretch/>
        </p:blipFill>
        <p:spPr bwMode="auto">
          <a:xfrm>
            <a:off x="3216582" y="5101083"/>
            <a:ext cx="2107851" cy="104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47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5A300F-5CCD-4967-824C-F70360796E8E}"/>
              </a:ext>
            </a:extLst>
          </p:cNvPr>
          <p:cNvGrpSpPr/>
          <p:nvPr/>
        </p:nvGrpSpPr>
        <p:grpSpPr>
          <a:xfrm>
            <a:off x="970280" y="1533674"/>
            <a:ext cx="10078720" cy="4770014"/>
            <a:chOff x="0" y="1223509"/>
            <a:chExt cx="12192000" cy="5634492"/>
          </a:xfrm>
        </p:grpSpPr>
        <p:pic>
          <p:nvPicPr>
            <p:cNvPr id="6" name="Imatge 1">
              <a:extLst>
                <a:ext uri="{FF2B5EF4-FFF2-40B4-BE49-F238E27FC236}">
                  <a16:creationId xmlns:a16="http://schemas.microsoft.com/office/drawing/2014/main" id="{2D8C721A-C7F1-4310-82A8-E4FBB71AAAE3}"/>
                </a:ext>
              </a:extLst>
            </p:cNvPr>
            <p:cNvPicPr/>
            <p:nvPr/>
          </p:nvPicPr>
          <p:blipFill rotWithShape="1">
            <a:blip r:embed="rId2" cstate="print">
              <a:extLst>
                <a:ext uri="{28A0092B-C50C-407E-A947-70E740481C1C}">
                  <a14:useLocalDpi xmlns:a14="http://schemas.microsoft.com/office/drawing/2010/main" val="0"/>
                </a:ext>
              </a:extLst>
            </a:blip>
            <a:srcRect t="17840"/>
            <a:stretch/>
          </p:blipFill>
          <p:spPr bwMode="auto">
            <a:xfrm>
              <a:off x="0" y="1223509"/>
              <a:ext cx="12192000" cy="5634492"/>
            </a:xfrm>
            <a:prstGeom prst="rect">
              <a:avLst/>
            </a:prstGeom>
            <a:ln>
              <a:noFill/>
            </a:ln>
            <a:extLst>
              <a:ext uri="{53640926-AAD7-44D8-BBD7-CCE9431645EC}">
                <a14:shadowObscured xmlns:a14="http://schemas.microsoft.com/office/drawing/2010/main"/>
              </a:ext>
            </a:extLst>
          </p:spPr>
        </p:pic>
        <p:pic>
          <p:nvPicPr>
            <p:cNvPr id="8" name="Picture 8" descr="Cisco Systems - Wikipedia">
              <a:extLst>
                <a:ext uri="{FF2B5EF4-FFF2-40B4-BE49-F238E27FC236}">
                  <a16:creationId xmlns:a16="http://schemas.microsoft.com/office/drawing/2014/main" id="{8EFF1FB2-65D4-4A1B-9960-E5303175DF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876" y="3397624"/>
              <a:ext cx="839667" cy="4429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CB6ED927-649D-424D-ABFA-998C40CDF034}"/>
                </a:ext>
              </a:extLst>
            </p:cNvPr>
            <p:cNvCxnSpPr/>
            <p:nvPr/>
          </p:nvCxnSpPr>
          <p:spPr>
            <a:xfrm>
              <a:off x="8422640" y="3992880"/>
              <a:ext cx="0" cy="74168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0CF7F70A-AF96-4AE0-BFA5-0910EAE3A1F9}"/>
                </a:ext>
              </a:extLst>
            </p:cNvPr>
            <p:cNvSpPr txBox="1"/>
            <p:nvPr/>
          </p:nvSpPr>
          <p:spPr>
            <a:xfrm>
              <a:off x="7739532" y="4908967"/>
              <a:ext cx="1260788" cy="353939"/>
            </a:xfrm>
            <a:prstGeom prst="rect">
              <a:avLst/>
            </a:prstGeom>
            <a:no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500" b="1" i="0" u="none" strike="noStrike" kern="1200" cap="none" spc="0" normalizeH="0" baseline="0" noProof="0" dirty="0">
                  <a:ln>
                    <a:noFill/>
                  </a:ln>
                  <a:solidFill>
                    <a:prstClr val="black"/>
                  </a:solidFill>
                  <a:effectLst/>
                  <a:uLnTx/>
                  <a:uFillTx/>
                  <a:latin typeface="Calibri" panose="020F0502020204030204"/>
                  <a:ea typeface="+mn-ea"/>
                  <a:cs typeface="+mn-cs"/>
                </a:rPr>
                <a:t>Tram Station</a:t>
              </a: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2" descr="Barcelona City Council - Host City">
              <a:extLst>
                <a:ext uri="{FF2B5EF4-FFF2-40B4-BE49-F238E27FC236}">
                  <a16:creationId xmlns:a16="http://schemas.microsoft.com/office/drawing/2014/main" id="{D2BE19D4-883B-4444-BD43-375D8ADD2A6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28796" y="4193066"/>
              <a:ext cx="1184541" cy="34130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28C66D4E-9FC0-4723-B7B4-2C1DBBEE9D1B}"/>
                </a:ext>
              </a:extLst>
            </p:cNvPr>
            <p:cNvSpPr/>
            <p:nvPr/>
          </p:nvSpPr>
          <p:spPr>
            <a:xfrm>
              <a:off x="7739532" y="4734560"/>
              <a:ext cx="1419708" cy="675640"/>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solidFill>
                    <a:prstClr val="black"/>
                  </a:solidFill>
                  <a:prstDash val="sysDot"/>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7623E73-69BC-434A-8E03-8A9F834E25D5}"/>
                </a:ext>
              </a:extLst>
            </p:cNvPr>
            <p:cNvSpPr/>
            <p:nvPr/>
          </p:nvSpPr>
          <p:spPr>
            <a:xfrm>
              <a:off x="10119360" y="2042160"/>
              <a:ext cx="1811560" cy="2821466"/>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solidFill>
                    <a:prstClr val="black"/>
                  </a:solidFill>
                  <a:prstDash val="sysDot"/>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870AA73B-56EA-4023-A4D4-F74A47B8DE27}"/>
                </a:ext>
              </a:extLst>
            </p:cNvPr>
            <p:cNvSpPr/>
            <p:nvPr/>
          </p:nvSpPr>
          <p:spPr>
            <a:xfrm>
              <a:off x="152400" y="2042160"/>
              <a:ext cx="1203960" cy="4103133"/>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solidFill>
                    <a:prstClr val="black"/>
                  </a:solidFill>
                  <a:prstDash val="sysDot"/>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81075C4-A7CD-4DDA-9DFB-711F602BF235}"/>
                </a:ext>
              </a:extLst>
            </p:cNvPr>
            <p:cNvSpPr/>
            <p:nvPr/>
          </p:nvSpPr>
          <p:spPr>
            <a:xfrm>
              <a:off x="6833752" y="3561117"/>
              <a:ext cx="905780" cy="863525"/>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solidFill>
                    <a:prstClr val="black"/>
                  </a:solidFill>
                  <a:prstDash val="sysDot"/>
                </a:ln>
                <a:solidFill>
                  <a:prstClr val="white"/>
                </a:solidFill>
                <a:effectLst/>
                <a:uLnTx/>
                <a:uFillTx/>
                <a:latin typeface="Calibri" panose="020F0502020204030204"/>
                <a:ea typeface="+mn-ea"/>
                <a:cs typeface="+mn-cs"/>
              </a:endParaRPr>
            </a:p>
          </p:txBody>
        </p:sp>
      </p:grpSp>
      <p:sp>
        <p:nvSpPr>
          <p:cNvPr id="16" name="QuadreDeText 6">
            <a:extLst>
              <a:ext uri="{FF2B5EF4-FFF2-40B4-BE49-F238E27FC236}">
                <a16:creationId xmlns:a16="http://schemas.microsoft.com/office/drawing/2014/main" id="{D5035B66-0AAF-448A-8D53-815331140C14}"/>
              </a:ext>
            </a:extLst>
          </p:cNvPr>
          <p:cNvSpPr txBox="1"/>
          <p:nvPr/>
        </p:nvSpPr>
        <p:spPr>
          <a:xfrm>
            <a:off x="1780540" y="488613"/>
            <a:ext cx="7676997" cy="857035"/>
          </a:xfrm>
          <a:prstGeom prst="rect">
            <a:avLst/>
          </a:prstGeom>
          <a:solidFill>
            <a:schemeClr val="bg1"/>
          </a:solidFill>
        </p:spPr>
        <p:txBody>
          <a:bodyPr wrap="square" lIns="117226" tIns="58613" rIns="117226" bIns="5861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black"/>
                </a:solidFill>
                <a:effectLst/>
                <a:uLnTx/>
                <a:uFillTx/>
                <a:latin typeface="Calibri" panose="020F0502020204030204"/>
                <a:ea typeface="+mn-ea"/>
                <a:cs typeface="+mn-cs"/>
              </a:rPr>
              <a:t>Integration of IRIS initiative in 5GBarcelona Testbed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93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
            <a:extLst>
              <a:ext uri="{FF2B5EF4-FFF2-40B4-BE49-F238E27FC236}">
                <a16:creationId xmlns:a16="http://schemas.microsoft.com/office/drawing/2014/main" id="{784FE22C-7875-4B61-BB5E-AD810049A86C}"/>
              </a:ext>
            </a:extLst>
          </p:cNvPr>
          <p:cNvSpPr>
            <a:spLocks noChangeArrowheads="1"/>
          </p:cNvSpPr>
          <p:nvPr/>
        </p:nvSpPr>
        <p:spPr bwMode="auto">
          <a:xfrm>
            <a:off x="1" y="43935"/>
            <a:ext cx="184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pPr marL="0" marR="0" lvl="0" indent="0" algn="l" defTabSz="914377"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918B544-A0A7-4CBD-8542-D099CCA1035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04280" y="87007"/>
            <a:ext cx="1110127" cy="1061695"/>
          </a:xfrm>
          <a:prstGeom prst="rect">
            <a:avLst/>
          </a:prstGeom>
        </p:spPr>
      </p:pic>
      <p:sp>
        <p:nvSpPr>
          <p:cNvPr id="2" name="Title 1">
            <a:extLst>
              <a:ext uri="{FF2B5EF4-FFF2-40B4-BE49-F238E27FC236}">
                <a16:creationId xmlns:a16="http://schemas.microsoft.com/office/drawing/2014/main" id="{FAAC9606-F840-416D-AFAD-8D7CC3FF8C96}"/>
              </a:ext>
            </a:extLst>
          </p:cNvPr>
          <p:cNvSpPr>
            <a:spLocks noGrp="1"/>
          </p:cNvSpPr>
          <p:nvPr>
            <p:ph type="title"/>
          </p:nvPr>
        </p:nvSpPr>
        <p:spPr/>
        <p:txBody>
          <a:bodyPr>
            <a:normAutofit fontScale="90000"/>
          </a:bodyPr>
          <a:lstStyle/>
          <a:p>
            <a:r>
              <a:rPr lang="en-US" dirty="0"/>
              <a:t>Smart Cities Service: Vulnerable Road Users (VRUs) Protection</a:t>
            </a:r>
          </a:p>
        </p:txBody>
      </p:sp>
      <p:sp>
        <p:nvSpPr>
          <p:cNvPr id="3" name="Content Placeholder 2">
            <a:extLst>
              <a:ext uri="{FF2B5EF4-FFF2-40B4-BE49-F238E27FC236}">
                <a16:creationId xmlns:a16="http://schemas.microsoft.com/office/drawing/2014/main" id="{5E31037B-F42F-4CBC-9B26-CFB3EA6B9DA2}"/>
              </a:ext>
            </a:extLst>
          </p:cNvPr>
          <p:cNvSpPr>
            <a:spLocks noGrp="1"/>
          </p:cNvSpPr>
          <p:nvPr>
            <p:ph sz="half" idx="1"/>
          </p:nvPr>
        </p:nvSpPr>
        <p:spPr>
          <a:xfrm>
            <a:off x="838200" y="1828799"/>
            <a:ext cx="4849875" cy="4348163"/>
          </a:xfrm>
        </p:spPr>
        <p:txBody>
          <a:bodyPr/>
          <a:lstStyle/>
          <a:p>
            <a:pPr marL="0" indent="0">
              <a:buNone/>
            </a:pPr>
            <a:r>
              <a:rPr lang="en-US" dirty="0"/>
              <a:t>VRU (Bicycles/E-Scooters + Pedestrians) are exposed to dangerous situations when people exiting the tram cross the bicycle lane</a:t>
            </a:r>
          </a:p>
          <a:p>
            <a:pPr marL="0" indent="0">
              <a:buNone/>
            </a:pPr>
            <a:r>
              <a:rPr lang="en-US" dirty="0"/>
              <a:t>802.11p allows detecting bicycles, while image processing allows to detect the Tram</a:t>
            </a:r>
          </a:p>
          <a:p>
            <a:pPr marL="0" indent="0">
              <a:buNone/>
            </a:pPr>
            <a:r>
              <a:rPr lang="en-US" dirty="0"/>
              <a:t>The system automatically notifies when a possible hazard is detected</a:t>
            </a:r>
          </a:p>
        </p:txBody>
      </p:sp>
      <p:grpSp>
        <p:nvGrpSpPr>
          <p:cNvPr id="7" name="Group 6">
            <a:extLst>
              <a:ext uri="{FF2B5EF4-FFF2-40B4-BE49-F238E27FC236}">
                <a16:creationId xmlns:a16="http://schemas.microsoft.com/office/drawing/2014/main" id="{4FDCB432-42FC-4723-94D4-EADD153CA34A}"/>
              </a:ext>
            </a:extLst>
          </p:cNvPr>
          <p:cNvGrpSpPr/>
          <p:nvPr/>
        </p:nvGrpSpPr>
        <p:grpSpPr>
          <a:xfrm>
            <a:off x="5566173" y="1438412"/>
            <a:ext cx="6411428" cy="4361837"/>
            <a:chOff x="5161748" y="1431091"/>
            <a:chExt cx="6815854" cy="4636972"/>
          </a:xfrm>
        </p:grpSpPr>
        <p:sp>
          <p:nvSpPr>
            <p:cNvPr id="9" name="Rectangle 8">
              <a:extLst>
                <a:ext uri="{FF2B5EF4-FFF2-40B4-BE49-F238E27FC236}">
                  <a16:creationId xmlns:a16="http://schemas.microsoft.com/office/drawing/2014/main" id="{CC2A0181-0FB9-459A-B63D-6BEA380D9AC4}"/>
                </a:ext>
              </a:extLst>
            </p:cNvPr>
            <p:cNvSpPr/>
            <p:nvPr/>
          </p:nvSpPr>
          <p:spPr>
            <a:xfrm>
              <a:off x="5620285" y="1865966"/>
              <a:ext cx="6350625" cy="8908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B71E127-2DBA-499F-BCF9-F13E08834E3B}"/>
                </a:ext>
              </a:extLst>
            </p:cNvPr>
            <p:cNvGrpSpPr/>
            <p:nvPr/>
          </p:nvGrpSpPr>
          <p:grpSpPr>
            <a:xfrm>
              <a:off x="5161748" y="1431091"/>
              <a:ext cx="1162029" cy="4636972"/>
              <a:chOff x="1673481" y="1165944"/>
              <a:chExt cx="1162029" cy="4636972"/>
            </a:xfrm>
          </p:grpSpPr>
          <p:grpSp>
            <p:nvGrpSpPr>
              <p:cNvPr id="10" name="Group 9">
                <a:extLst>
                  <a:ext uri="{FF2B5EF4-FFF2-40B4-BE49-F238E27FC236}">
                    <a16:creationId xmlns:a16="http://schemas.microsoft.com/office/drawing/2014/main" id="{3AB2DBA7-04BB-4CFD-8F97-ECD80B86A3D7}"/>
                  </a:ext>
                </a:extLst>
              </p:cNvPr>
              <p:cNvGrpSpPr/>
              <p:nvPr/>
            </p:nvGrpSpPr>
            <p:grpSpPr>
              <a:xfrm>
                <a:off x="1673481" y="1165944"/>
                <a:ext cx="1162029" cy="4636972"/>
                <a:chOff x="1664180" y="1160373"/>
                <a:chExt cx="1162029" cy="4636972"/>
              </a:xfrm>
            </p:grpSpPr>
            <p:cxnSp>
              <p:nvCxnSpPr>
                <p:cNvPr id="11" name="Straight Connector 10">
                  <a:extLst>
                    <a:ext uri="{FF2B5EF4-FFF2-40B4-BE49-F238E27FC236}">
                      <a16:creationId xmlns:a16="http://schemas.microsoft.com/office/drawing/2014/main" id="{A97DA662-9D29-4B5B-92D3-8900BE8AC164}"/>
                    </a:ext>
                  </a:extLst>
                </p:cNvPr>
                <p:cNvCxnSpPr>
                  <a:cxnSpLocks/>
                </p:cNvCxnSpPr>
                <p:nvPr/>
              </p:nvCxnSpPr>
              <p:spPr>
                <a:xfrm>
                  <a:off x="1827361" y="1274309"/>
                  <a:ext cx="13180" cy="4508500"/>
                </a:xfrm>
                <a:prstGeom prst="line">
                  <a:avLst/>
                </a:prstGeom>
                <a:ln w="7620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0445C628-9D4E-431F-A8C0-806B31A0471B}"/>
                    </a:ext>
                  </a:extLst>
                </p:cNvPr>
                <p:cNvCxnSpPr>
                  <a:cxnSpLocks/>
                </p:cNvCxnSpPr>
                <p:nvPr/>
              </p:nvCxnSpPr>
              <p:spPr>
                <a:xfrm flipV="1">
                  <a:off x="1784574" y="1160373"/>
                  <a:ext cx="638264" cy="101692"/>
                </a:xfrm>
                <a:prstGeom prst="line">
                  <a:avLst/>
                </a:prstGeom>
                <a:ln w="7620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1491BD84-36C7-41F8-A07D-7311D45F3A86}"/>
                    </a:ext>
                  </a:extLst>
                </p:cNvPr>
                <p:cNvCxnSpPr>
                  <a:cxnSpLocks/>
                </p:cNvCxnSpPr>
                <p:nvPr/>
              </p:nvCxnSpPr>
              <p:spPr>
                <a:xfrm>
                  <a:off x="1664180" y="5797345"/>
                  <a:ext cx="1162029" cy="0"/>
                </a:xfrm>
                <a:prstGeom prst="line">
                  <a:avLst/>
                </a:prstGeom>
                <a:ln w="7620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sp>
              <p:nvSpPr>
                <p:cNvPr id="16" name="Flowchart: Delay 15">
                  <a:extLst>
                    <a:ext uri="{FF2B5EF4-FFF2-40B4-BE49-F238E27FC236}">
                      <a16:creationId xmlns:a16="http://schemas.microsoft.com/office/drawing/2014/main" id="{87A7D428-0BF4-4128-8D39-6448B8DF66AB}"/>
                    </a:ext>
                  </a:extLst>
                </p:cNvPr>
                <p:cNvSpPr/>
                <p:nvPr/>
              </p:nvSpPr>
              <p:spPr>
                <a:xfrm rot="4871758">
                  <a:off x="2184924" y="1212197"/>
                  <a:ext cx="247933" cy="280593"/>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FFBD21C4-CCF7-4F66-8557-8E95A5A584D7}"/>
                  </a:ext>
                </a:extLst>
              </p:cNvPr>
              <p:cNvSpPr/>
              <p:nvPr/>
            </p:nvSpPr>
            <p:spPr>
              <a:xfrm>
                <a:off x="1715034" y="1472042"/>
                <a:ext cx="323300" cy="65410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 name="Picture 17">
              <a:extLst>
                <a:ext uri="{FF2B5EF4-FFF2-40B4-BE49-F238E27FC236}">
                  <a16:creationId xmlns:a16="http://schemas.microsoft.com/office/drawing/2014/main" id="{FF5247FB-22C2-46BC-BA75-40B2896FFA3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26977" y="2805954"/>
              <a:ext cx="6350625" cy="3231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F6B5084-91C0-4A92-9F1A-A84E0B5AC046}"/>
                </a:ext>
              </a:extLst>
            </p:cNvPr>
            <p:cNvGrpSpPr/>
            <p:nvPr/>
          </p:nvGrpSpPr>
          <p:grpSpPr>
            <a:xfrm>
              <a:off x="5955923" y="1921052"/>
              <a:ext cx="5679349" cy="814981"/>
              <a:chOff x="2361259" y="1655905"/>
              <a:chExt cx="5679349" cy="814981"/>
            </a:xfrm>
          </p:grpSpPr>
          <p:pic>
            <p:nvPicPr>
              <p:cNvPr id="19" name="Graphic 18" descr="Server outline">
                <a:extLst>
                  <a:ext uri="{FF2B5EF4-FFF2-40B4-BE49-F238E27FC236}">
                    <a16:creationId xmlns:a16="http://schemas.microsoft.com/office/drawing/2014/main" id="{A4C4365E-7D96-4511-8D15-1EF8A31FF8E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2234" y="1698367"/>
                <a:ext cx="772519" cy="772519"/>
              </a:xfrm>
              <a:prstGeom prst="rect">
                <a:avLst/>
              </a:prstGeom>
            </p:spPr>
          </p:pic>
          <p:pic>
            <p:nvPicPr>
              <p:cNvPr id="20" name="Graphic 19" descr="Download from cloud outline">
                <a:extLst>
                  <a:ext uri="{FF2B5EF4-FFF2-40B4-BE49-F238E27FC236}">
                    <a16:creationId xmlns:a16="http://schemas.microsoft.com/office/drawing/2014/main" id="{98726ACD-796F-4B75-84F4-015C5E015557}"/>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8615" y="1758435"/>
                <a:ext cx="567460" cy="567460"/>
              </a:xfrm>
              <a:prstGeom prst="rect">
                <a:avLst/>
              </a:prstGeom>
            </p:spPr>
          </p:pic>
          <p:pic>
            <p:nvPicPr>
              <p:cNvPr id="21" name="Graphic 20" descr="Security camera outline">
                <a:extLst>
                  <a:ext uri="{FF2B5EF4-FFF2-40B4-BE49-F238E27FC236}">
                    <a16:creationId xmlns:a16="http://schemas.microsoft.com/office/drawing/2014/main" id="{87446E2C-2FFF-470E-81A6-C7D595DE9E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349590" y="1668549"/>
                <a:ext cx="691018" cy="772519"/>
              </a:xfrm>
              <a:prstGeom prst="rect">
                <a:avLst/>
              </a:prstGeom>
            </p:spPr>
          </p:pic>
          <p:pic>
            <p:nvPicPr>
              <p:cNvPr id="22" name="Graphic 21" descr="Wireless router outline">
                <a:extLst>
                  <a:ext uri="{FF2B5EF4-FFF2-40B4-BE49-F238E27FC236}">
                    <a16:creationId xmlns:a16="http://schemas.microsoft.com/office/drawing/2014/main" id="{8CE5D486-7FD8-479A-AE41-49F17E8268E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99937" y="1655905"/>
                <a:ext cx="772519" cy="772519"/>
              </a:xfrm>
              <a:prstGeom prst="rect">
                <a:avLst/>
              </a:prstGeom>
            </p:spPr>
          </p:pic>
          <p:pic>
            <p:nvPicPr>
              <p:cNvPr id="23" name="Graphic 22" descr="Cycling outline">
                <a:extLst>
                  <a:ext uri="{FF2B5EF4-FFF2-40B4-BE49-F238E27FC236}">
                    <a16:creationId xmlns:a16="http://schemas.microsoft.com/office/drawing/2014/main" id="{1F5C1715-B257-4326-B2A4-94FAA3E3F96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61259" y="1668550"/>
                <a:ext cx="772519" cy="772519"/>
              </a:xfrm>
              <a:prstGeom prst="rect">
                <a:avLst/>
              </a:prstGeom>
            </p:spPr>
          </p:pic>
          <p:pic>
            <p:nvPicPr>
              <p:cNvPr id="24" name="Graphic 23" descr="Processor outline">
                <a:extLst>
                  <a:ext uri="{FF2B5EF4-FFF2-40B4-BE49-F238E27FC236}">
                    <a16:creationId xmlns:a16="http://schemas.microsoft.com/office/drawing/2014/main" id="{D8208D55-058C-4421-A49E-64160CE54EF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10912" y="1658825"/>
                <a:ext cx="772519" cy="772519"/>
              </a:xfrm>
              <a:prstGeom prst="rect">
                <a:avLst/>
              </a:prstGeom>
            </p:spPr>
          </p:pic>
        </p:grpSp>
      </p:grpSp>
    </p:spTree>
    <p:extLst>
      <p:ext uri="{BB962C8B-B14F-4D97-AF65-F5344CB8AC3E}">
        <p14:creationId xmlns:p14="http://schemas.microsoft.com/office/powerpoint/2010/main" val="242372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17C4B9-9044-482C-9366-DDAF11557305}"/>
              </a:ext>
            </a:extLst>
          </p:cNvPr>
          <p:cNvSpPr>
            <a:spLocks noGrp="1"/>
          </p:cNvSpPr>
          <p:nvPr>
            <p:ph type="title"/>
          </p:nvPr>
        </p:nvSpPr>
        <p:spPr/>
        <p:txBody>
          <a:bodyPr>
            <a:normAutofit/>
          </a:bodyPr>
          <a:lstStyle/>
          <a:p>
            <a:r>
              <a:rPr lang="en-GB" dirty="0"/>
              <a:t>Cybersecurity Challenges</a:t>
            </a:r>
            <a:endParaRPr lang="en-US" dirty="0"/>
          </a:p>
        </p:txBody>
      </p:sp>
      <p:sp>
        <p:nvSpPr>
          <p:cNvPr id="8" name="Content Placeholder 7">
            <a:extLst>
              <a:ext uri="{FF2B5EF4-FFF2-40B4-BE49-F238E27FC236}">
                <a16:creationId xmlns:a16="http://schemas.microsoft.com/office/drawing/2014/main" id="{A8CC4340-493B-454B-8593-1AD4048D8A9D}"/>
              </a:ext>
            </a:extLst>
          </p:cNvPr>
          <p:cNvSpPr>
            <a:spLocks noGrp="1"/>
          </p:cNvSpPr>
          <p:nvPr>
            <p:ph sz="half" idx="1"/>
          </p:nvPr>
        </p:nvSpPr>
        <p:spPr/>
        <p:txBody>
          <a:bodyPr anchor="ctr"/>
          <a:lstStyle/>
          <a:p>
            <a:pPr marL="0" indent="0">
              <a:buNone/>
            </a:pPr>
            <a:r>
              <a:rPr lang="en-GB" dirty="0"/>
              <a:t>Ensuring availability of IoT and IA infrastructure for the safety of tram users.</a:t>
            </a:r>
          </a:p>
          <a:p>
            <a:pPr marL="0" indent="0">
              <a:buNone/>
            </a:pPr>
            <a:endParaRPr lang="en-GB" dirty="0"/>
          </a:p>
          <a:p>
            <a:pPr marL="0" indent="0">
              <a:buNone/>
            </a:pPr>
            <a:r>
              <a:rPr lang="en-US" dirty="0"/>
              <a:t>Lack of experience as well as of tools, for detecting and reporting IoT &amp; AI attack vectors.</a:t>
            </a:r>
            <a:endParaRPr lang="en-GB" dirty="0"/>
          </a:p>
        </p:txBody>
      </p:sp>
      <p:sp>
        <p:nvSpPr>
          <p:cNvPr id="2" name="Rectangle 1">
            <a:extLst>
              <a:ext uri="{FF2B5EF4-FFF2-40B4-BE49-F238E27FC236}">
                <a16:creationId xmlns:a16="http://schemas.microsoft.com/office/drawing/2014/main" id="{9B0CD99D-F3B5-4EE2-9EEF-A6AAAC808B93}"/>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838487"/>
              </a:solidFill>
              <a:effectLst/>
              <a:uLnTx/>
              <a:uFillTx/>
              <a:latin typeface="Arial" panose="020B0604020202020204" pitchFamily="34" charset="0"/>
              <a:ea typeface="+mn-ea"/>
              <a:cs typeface="+mn-cs"/>
            </a:endParaRPr>
          </a:p>
        </p:txBody>
      </p:sp>
      <p:pic>
        <p:nvPicPr>
          <p:cNvPr id="9" name="Content Placeholder 8">
            <a:extLst>
              <a:ext uri="{FF2B5EF4-FFF2-40B4-BE49-F238E27FC236}">
                <a16:creationId xmlns:a16="http://schemas.microsoft.com/office/drawing/2014/main" id="{9B4A56BF-4F14-4831-9818-59BA75F6F1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4662" y="1997869"/>
            <a:ext cx="3876675" cy="4010025"/>
          </a:xfrm>
          <a:prstGeom prst="rect">
            <a:avLst/>
          </a:prstGeom>
        </p:spPr>
      </p:pic>
    </p:spTree>
    <p:extLst>
      <p:ext uri="{BB962C8B-B14F-4D97-AF65-F5344CB8AC3E}">
        <p14:creationId xmlns:p14="http://schemas.microsoft.com/office/powerpoint/2010/main" val="82850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81760"/>
            <a:ext cx="11315700" cy="2047240"/>
          </a:xfrm>
        </p:spPr>
        <p:txBody>
          <a:bodyPr/>
          <a:lstStyle/>
          <a:p>
            <a:r>
              <a:rPr lang="en-US" dirty="0"/>
              <a:t>Tallinn Pilot Use Case</a:t>
            </a:r>
          </a:p>
        </p:txBody>
      </p:sp>
      <p:pic>
        <p:nvPicPr>
          <p:cNvPr id="5" name="Picture 4" descr="Text, icon&#10;&#10;Description automatically generated">
            <a:extLst>
              <a:ext uri="{FF2B5EF4-FFF2-40B4-BE49-F238E27FC236}">
                <a16:creationId xmlns:a16="http://schemas.microsoft.com/office/drawing/2014/main" id="{A0F8686D-CF85-4583-BB56-19452441A4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8240" y="3293184"/>
            <a:ext cx="1842182" cy="2734869"/>
          </a:xfrm>
          <a:prstGeom prst="rect">
            <a:avLst/>
          </a:prstGeom>
        </p:spPr>
      </p:pic>
    </p:spTree>
    <p:extLst>
      <p:ext uri="{BB962C8B-B14F-4D97-AF65-F5344CB8AC3E}">
        <p14:creationId xmlns:p14="http://schemas.microsoft.com/office/powerpoint/2010/main" val="138019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49A7-C168-47F2-A792-F6FF61F21CCF}"/>
              </a:ext>
            </a:extLst>
          </p:cNvPr>
          <p:cNvSpPr>
            <a:spLocks noGrp="1"/>
          </p:cNvSpPr>
          <p:nvPr>
            <p:ph type="title"/>
          </p:nvPr>
        </p:nvSpPr>
        <p:spPr/>
        <p:txBody>
          <a:bodyPr>
            <a:normAutofit fontScale="90000"/>
          </a:bodyPr>
          <a:lstStyle/>
          <a:p>
            <a:r>
              <a:rPr lang="en-GB" b="1" dirty="0"/>
              <a:t>AI Enabled Infrastructure - Transportation</a:t>
            </a:r>
            <a:endParaRPr lang="en-US" b="1" dirty="0"/>
          </a:p>
        </p:txBody>
      </p:sp>
      <p:sp>
        <p:nvSpPr>
          <p:cNvPr id="11" name="Content Placeholder 10">
            <a:extLst>
              <a:ext uri="{FF2B5EF4-FFF2-40B4-BE49-F238E27FC236}">
                <a16:creationId xmlns:a16="http://schemas.microsoft.com/office/drawing/2014/main" id="{E6A1E1CA-649A-46DE-A934-7E6A967B87D9}"/>
              </a:ext>
            </a:extLst>
          </p:cNvPr>
          <p:cNvSpPr>
            <a:spLocks noGrp="1"/>
          </p:cNvSpPr>
          <p:nvPr>
            <p:ph sz="half" idx="1"/>
          </p:nvPr>
        </p:nvSpPr>
        <p:spPr/>
        <p:txBody>
          <a:bodyPr anchor="ctr">
            <a:normAutofit/>
          </a:bodyPr>
          <a:lstStyle/>
          <a:p>
            <a:pPr marL="0" indent="0">
              <a:buNone/>
            </a:pPr>
            <a:r>
              <a:rPr lang="en-GB" dirty="0"/>
              <a:t>Autonomous Vehicle Shuttles for Public Transportation </a:t>
            </a:r>
            <a:endParaRPr lang="en-GB" b="1" dirty="0"/>
          </a:p>
          <a:p>
            <a:pPr marL="0" indent="0">
              <a:buNone/>
            </a:pPr>
            <a:r>
              <a:rPr lang="en-GB" dirty="0"/>
              <a:t>Vehicle-to-Everything (V2X) Communication</a:t>
            </a:r>
          </a:p>
          <a:p>
            <a:pPr marL="0" indent="0">
              <a:buNone/>
            </a:pPr>
            <a:r>
              <a:rPr lang="en-GB" dirty="0"/>
              <a:t>Teleoperation/Remote Control Operations </a:t>
            </a:r>
            <a:r>
              <a:rPr lang="en-GB" dirty="0" err="1"/>
              <a:t>Center</a:t>
            </a:r>
            <a:endParaRPr lang="en-GB" dirty="0"/>
          </a:p>
          <a:p>
            <a:pPr marL="0" indent="0">
              <a:buNone/>
            </a:pPr>
            <a:r>
              <a:rPr lang="en-GB" dirty="0"/>
              <a:t>Autonomous Vehicle Telemetry and Smart City Data fused into Urban Operating Platform (</a:t>
            </a:r>
            <a:r>
              <a:rPr lang="en-GB" dirty="0" err="1"/>
              <a:t>UoP</a:t>
            </a:r>
            <a:r>
              <a:rPr lang="en-GB" dirty="0"/>
              <a:t>)</a:t>
            </a:r>
          </a:p>
        </p:txBody>
      </p:sp>
      <p:pic>
        <p:nvPicPr>
          <p:cNvPr id="3" name="Picture 2" descr="A picture containing text, tree, road, outdoor&#10;&#10;Description automatically generated">
            <a:extLst>
              <a:ext uri="{FF2B5EF4-FFF2-40B4-BE49-F238E27FC236}">
                <a16:creationId xmlns:a16="http://schemas.microsoft.com/office/drawing/2014/main" id="{29B6EC85-A2F6-44F3-8613-40EC3D703E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2200" y="2057478"/>
            <a:ext cx="5187738" cy="3890804"/>
          </a:xfrm>
          <a:prstGeom prst="rect">
            <a:avLst/>
          </a:prstGeom>
        </p:spPr>
      </p:pic>
    </p:spTree>
    <p:extLst>
      <p:ext uri="{BB962C8B-B14F-4D97-AF65-F5344CB8AC3E}">
        <p14:creationId xmlns:p14="http://schemas.microsoft.com/office/powerpoint/2010/main" val="122052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11D0-463F-438F-B0E2-64A8E21302FD}"/>
              </a:ext>
            </a:extLst>
          </p:cNvPr>
          <p:cNvSpPr>
            <a:spLocks noGrp="1"/>
          </p:cNvSpPr>
          <p:nvPr>
            <p:ph type="title"/>
          </p:nvPr>
        </p:nvSpPr>
        <p:spPr/>
        <p:txBody>
          <a:bodyPr>
            <a:normAutofit fontScale="90000"/>
          </a:bodyPr>
          <a:lstStyle/>
          <a:p>
            <a:r>
              <a:rPr lang="en-GB" b="1" dirty="0"/>
              <a:t>Scenario 1: Telematics and Smart City Data Exchange &amp; Security</a:t>
            </a:r>
            <a:endParaRPr lang="en-US" b="1" dirty="0"/>
          </a:p>
        </p:txBody>
      </p:sp>
      <p:sp>
        <p:nvSpPr>
          <p:cNvPr id="4" name="Content Placeholder 3">
            <a:extLst>
              <a:ext uri="{FF2B5EF4-FFF2-40B4-BE49-F238E27FC236}">
                <a16:creationId xmlns:a16="http://schemas.microsoft.com/office/drawing/2014/main" id="{950FFFCF-DE04-45D4-BEE5-B93D43F59E26}"/>
              </a:ext>
            </a:extLst>
          </p:cNvPr>
          <p:cNvSpPr>
            <a:spLocks noGrp="1"/>
          </p:cNvSpPr>
          <p:nvPr>
            <p:ph sz="half" idx="1"/>
          </p:nvPr>
        </p:nvSpPr>
        <p:spPr/>
        <p:txBody>
          <a:bodyPr>
            <a:normAutofit fontScale="92500" lnSpcReduction="10000"/>
          </a:bodyPr>
          <a:lstStyle/>
          <a:p>
            <a:pPr marL="0" indent="0" algn="just">
              <a:lnSpc>
                <a:spcPct val="107000"/>
              </a:lnSpc>
              <a:spcAft>
                <a:spcPts val="1067"/>
              </a:spcAft>
              <a:buNone/>
            </a:pPr>
            <a:r>
              <a:rPr lang="en-US" dirty="0">
                <a:latin typeface="Arial" panose="020B0604020202020204" pitchFamily="34" charset="0"/>
                <a:ea typeface="Arial" panose="020B0604020202020204" pitchFamily="34" charset="0"/>
              </a:rPr>
              <a:t>The Autonomous Vehicle (AV) Shuttle fleet will navigate around the smart campus environment</a:t>
            </a:r>
          </a:p>
          <a:p>
            <a:pPr marL="0" indent="0" algn="just">
              <a:lnSpc>
                <a:spcPct val="107000"/>
              </a:lnSpc>
              <a:spcAft>
                <a:spcPts val="1067"/>
              </a:spcAft>
              <a:buNone/>
            </a:pPr>
            <a:r>
              <a:rPr lang="en-US" dirty="0">
                <a:latin typeface="Arial" panose="020B0604020202020204" pitchFamily="34" charset="0"/>
                <a:ea typeface="Arial" panose="020B0604020202020204" pitchFamily="34" charset="0"/>
              </a:rPr>
              <a:t>Urban Operating Platform (</a:t>
            </a:r>
            <a:r>
              <a:rPr lang="en-US" dirty="0" err="1">
                <a:latin typeface="Arial" panose="020B0604020202020204" pitchFamily="34" charset="0"/>
                <a:ea typeface="Arial" panose="020B0604020202020204" pitchFamily="34" charset="0"/>
              </a:rPr>
              <a:t>UoP</a:t>
            </a:r>
            <a:r>
              <a:rPr lang="en-US" dirty="0">
                <a:latin typeface="Arial" panose="020B0604020202020204" pitchFamily="34" charset="0"/>
                <a:ea typeface="Arial" panose="020B0604020202020204" pitchFamily="34" charset="0"/>
              </a:rPr>
              <a:t>) gathers AV Shuttle telemetry</a:t>
            </a:r>
          </a:p>
          <a:p>
            <a:pPr marL="0" indent="0" algn="just">
              <a:lnSpc>
                <a:spcPct val="120000"/>
              </a:lnSpc>
              <a:buNone/>
            </a:pPr>
            <a:r>
              <a:rPr lang="en-US" dirty="0">
                <a:latin typeface="Arial" panose="020B0604020202020204" pitchFamily="34" charset="0"/>
                <a:ea typeface="Arial" panose="020B0604020202020204" pitchFamily="34" charset="0"/>
              </a:rPr>
              <a:t>Data to protect</a:t>
            </a:r>
          </a:p>
          <a:p>
            <a:pPr marL="457200" lvl="1" indent="0" algn="just">
              <a:lnSpc>
                <a:spcPct val="120000"/>
              </a:lnSpc>
              <a:buNone/>
            </a:pPr>
            <a:r>
              <a:rPr lang="en-US" dirty="0">
                <a:latin typeface="Arial" panose="020B0604020202020204" pitchFamily="34" charset="0"/>
                <a:ea typeface="Arial" panose="020B0604020202020204" pitchFamily="34" charset="0"/>
              </a:rPr>
              <a:t>Location of the vehicles</a:t>
            </a:r>
          </a:p>
          <a:p>
            <a:pPr marL="457200" lvl="1" indent="0" algn="just">
              <a:lnSpc>
                <a:spcPct val="120000"/>
              </a:lnSpc>
              <a:buNone/>
            </a:pPr>
            <a:r>
              <a:rPr lang="en-US" dirty="0">
                <a:latin typeface="Arial" panose="020B0604020202020204" pitchFamily="34" charset="0"/>
                <a:ea typeface="Arial" panose="020B0604020202020204" pitchFamily="34" charset="0"/>
              </a:rPr>
              <a:t>Navigation</a:t>
            </a:r>
          </a:p>
          <a:p>
            <a:pPr marL="457200" lvl="1" indent="0" algn="just">
              <a:lnSpc>
                <a:spcPct val="120000"/>
              </a:lnSpc>
              <a:buNone/>
            </a:pPr>
            <a:r>
              <a:rPr lang="en-US" dirty="0">
                <a:latin typeface="Arial" panose="020B0604020202020204" pitchFamily="34" charset="0"/>
                <a:ea typeface="Arial" panose="020B0604020202020204" pitchFamily="34" charset="0"/>
              </a:rPr>
              <a:t>Odometry</a:t>
            </a:r>
          </a:p>
          <a:p>
            <a:pPr marL="457200" lvl="1" indent="0" algn="just">
              <a:lnSpc>
                <a:spcPct val="120000"/>
              </a:lnSpc>
              <a:buNone/>
            </a:pPr>
            <a:r>
              <a:rPr lang="en-US" dirty="0">
                <a:latin typeface="Arial" panose="020B0604020202020204" pitchFamily="34" charset="0"/>
                <a:ea typeface="Arial" panose="020B0604020202020204" pitchFamily="34" charset="0"/>
              </a:rPr>
              <a:t>…</a:t>
            </a:r>
            <a:endParaRPr lang="en-GB" b="1" dirty="0">
              <a:latin typeface="Arial" panose="020B0604020202020204" pitchFamily="34" charset="0"/>
            </a:endParaRPr>
          </a:p>
        </p:txBody>
      </p:sp>
      <p:pic>
        <p:nvPicPr>
          <p:cNvPr id="3" name="Picture 2" descr="Two people standing next to a small white vehicle&#10;&#10;Description automatically generated with medium confidence">
            <a:extLst>
              <a:ext uri="{FF2B5EF4-FFF2-40B4-BE49-F238E27FC236}">
                <a16:creationId xmlns:a16="http://schemas.microsoft.com/office/drawing/2014/main" id="{E5FDC42E-5084-4BF1-A641-88C1FEB1B2D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2207117"/>
            <a:ext cx="5217253" cy="3487938"/>
          </a:xfrm>
          <a:prstGeom prst="rect">
            <a:avLst/>
          </a:prstGeom>
        </p:spPr>
      </p:pic>
    </p:spTree>
    <p:extLst>
      <p:ext uri="{BB962C8B-B14F-4D97-AF65-F5344CB8AC3E}">
        <p14:creationId xmlns:p14="http://schemas.microsoft.com/office/powerpoint/2010/main" val="1135581465"/>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IRIS H202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15413</TotalTime>
  <Words>631</Words>
  <Application>Microsoft Office PowerPoint</Application>
  <PresentationFormat>Widescreen</PresentationFormat>
  <Paragraphs>102</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MV Boli</vt:lpstr>
      <vt:lpstr>Open Sans</vt:lpstr>
      <vt:lpstr>Wingdings</vt:lpstr>
      <vt:lpstr>Office Theme</vt:lpstr>
      <vt:lpstr>IRIS Pilots</vt:lpstr>
      <vt:lpstr>IRIS Pilots </vt:lpstr>
      <vt:lpstr>IRIS Barcelona Use Case</vt:lpstr>
      <vt:lpstr>PowerPoint Presentation</vt:lpstr>
      <vt:lpstr>Smart Cities Service: Vulnerable Road Users (VRUs) Protection</vt:lpstr>
      <vt:lpstr>Cybersecurity Challenges</vt:lpstr>
      <vt:lpstr>Tallinn Pilot Use Case</vt:lpstr>
      <vt:lpstr>AI Enabled Infrastructure - Transportation</vt:lpstr>
      <vt:lpstr>Scenario 1: Telematics and Smart City Data Exchange &amp; Security</vt:lpstr>
      <vt:lpstr>Scenario 2: Trustworthiness of Machine Vision Telemetry</vt:lpstr>
      <vt:lpstr>Helsinki Pilot Use-Case</vt:lpstr>
      <vt:lpstr>PowerPoint Presentation</vt:lpstr>
      <vt:lpstr>Smart Kalasatama Data Examples</vt:lpstr>
      <vt:lpstr>Digital Twin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Tsirigoti</dc:creator>
  <cp:lastModifiedBy>René Serral-Gracià</cp:lastModifiedBy>
  <cp:revision>150</cp:revision>
  <dcterms:created xsi:type="dcterms:W3CDTF">2021-07-15T10:26:45Z</dcterms:created>
  <dcterms:modified xsi:type="dcterms:W3CDTF">2023-02-19T08:37:57Z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2022-05-09T14:37:14Z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ffc6c9d3-9c3a-4cff-8584-3094d19dab5d</vt:lpwstr>
  </property>
  <property fmtid="{D5CDD505-2E9C-101B-9397-08002B2CF9AE}" pid="8" name="MSIP_Label_e463cba9-5f6c-478d-9329-7b2295e4e8ed_ContentBits">
    <vt:lpwstr>0</vt:lpwstr>
  </property>
</Properties>
</file>