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0" r:id="rId3"/>
    <p:sldId id="258" r:id="rId4"/>
    <p:sldId id="1187" r:id="rId5"/>
    <p:sldId id="1188" r:id="rId6"/>
    <p:sldId id="1190" r:id="rId7"/>
    <p:sldId id="1173" r:id="rId8"/>
    <p:sldId id="1196" r:id="rId9"/>
    <p:sldId id="1189" r:id="rId10"/>
    <p:sldId id="1184" r:id="rId11"/>
    <p:sldId id="1191" r:id="rId12"/>
    <p:sldId id="1192" r:id="rId13"/>
    <p:sldId id="1181" r:id="rId14"/>
    <p:sldId id="1177" r:id="rId15"/>
    <p:sldId id="1198" r:id="rId16"/>
    <p:sldId id="1185" r:id="rId17"/>
    <p:sldId id="1199" r:id="rId18"/>
    <p:sldId id="1200" r:id="rId19"/>
    <p:sldId id="1194" r:id="rId20"/>
    <p:sldId id="1193" r:id="rId21"/>
    <p:sldId id="1169" r:id="rId22"/>
    <p:sldId id="1195" r:id="rId23"/>
  </p:sldIdLst>
  <p:sldSz cx="12192000" cy="6858000"/>
  <p:notesSz cx="12192000" cy="6858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3452A3-1411-487D-BF39-D7D0152959E2}" v="3" dt="2023-02-21T09:17:43.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86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EKERIDOU Sofia" userId="e671cac8-a953-4288-972e-e2b1264ad7d1" providerId="ADAL" clId="{E43452A3-1411-487D-BF39-D7D0152959E2}"/>
    <pc:docChg chg="custSel modSld">
      <pc:chgData name="TSEKERIDOU Sofia" userId="e671cac8-a953-4288-972e-e2b1264ad7d1" providerId="ADAL" clId="{E43452A3-1411-487D-BF39-D7D0152959E2}" dt="2023-02-21T09:33:05.581" v="823" actId="1035"/>
      <pc:docMkLst>
        <pc:docMk/>
      </pc:docMkLst>
      <pc:sldChg chg="modSp mod">
        <pc:chgData name="TSEKERIDOU Sofia" userId="e671cac8-a953-4288-972e-e2b1264ad7d1" providerId="ADAL" clId="{E43452A3-1411-487D-BF39-D7D0152959E2}" dt="2023-02-21T09:15:49.990" v="97" actId="20577"/>
        <pc:sldMkLst>
          <pc:docMk/>
          <pc:sldMk cId="0" sldId="256"/>
        </pc:sldMkLst>
        <pc:spChg chg="mod">
          <ac:chgData name="TSEKERIDOU Sofia" userId="e671cac8-a953-4288-972e-e2b1264ad7d1" providerId="ADAL" clId="{E43452A3-1411-487D-BF39-D7D0152959E2}" dt="2023-02-21T09:15:49.990" v="97" actId="20577"/>
          <ac:spMkLst>
            <pc:docMk/>
            <pc:sldMk cId="0" sldId="256"/>
            <ac:spMk id="5" creationId="{00000000-0000-0000-0000-000000000000}"/>
          </ac:spMkLst>
        </pc:spChg>
        <pc:picChg chg="mod">
          <ac:chgData name="TSEKERIDOU Sofia" userId="e671cac8-a953-4288-972e-e2b1264ad7d1" providerId="ADAL" clId="{E43452A3-1411-487D-BF39-D7D0152959E2}" dt="2023-02-21T09:15:09.530" v="80" actId="1076"/>
          <ac:picMkLst>
            <pc:docMk/>
            <pc:sldMk cId="0" sldId="256"/>
            <ac:picMk id="8" creationId="{BE153A8A-AD67-42CC-81A9-4861C52CFE68}"/>
          </ac:picMkLst>
        </pc:picChg>
      </pc:sldChg>
      <pc:sldChg chg="modSp mod">
        <pc:chgData name="TSEKERIDOU Sofia" userId="e671cac8-a953-4288-972e-e2b1264ad7d1" providerId="ADAL" clId="{E43452A3-1411-487D-BF39-D7D0152959E2}" dt="2023-02-21T09:33:05.581" v="823" actId="1035"/>
        <pc:sldMkLst>
          <pc:docMk/>
          <pc:sldMk cId="0" sldId="258"/>
        </pc:sldMkLst>
        <pc:spChg chg="mod">
          <ac:chgData name="TSEKERIDOU Sofia" userId="e671cac8-a953-4288-972e-e2b1264ad7d1" providerId="ADAL" clId="{E43452A3-1411-487D-BF39-D7D0152959E2}" dt="2023-02-21T09:33:05.581" v="823" actId="1035"/>
          <ac:spMkLst>
            <pc:docMk/>
            <pc:sldMk cId="0" sldId="258"/>
            <ac:spMk id="4" creationId="{00000000-0000-0000-0000-000000000000}"/>
          </ac:spMkLst>
        </pc:spChg>
        <pc:spChg chg="mod">
          <ac:chgData name="TSEKERIDOU Sofia" userId="e671cac8-a953-4288-972e-e2b1264ad7d1" providerId="ADAL" clId="{E43452A3-1411-487D-BF39-D7D0152959E2}" dt="2023-02-21T09:21:12.959" v="194" actId="403"/>
          <ac:spMkLst>
            <pc:docMk/>
            <pc:sldMk cId="0" sldId="258"/>
            <ac:spMk id="6" creationId="{00000000-0000-0000-0000-000000000000}"/>
          </ac:spMkLst>
        </pc:spChg>
      </pc:sldChg>
      <pc:sldChg chg="modSp mod">
        <pc:chgData name="TSEKERIDOU Sofia" userId="e671cac8-a953-4288-972e-e2b1264ad7d1" providerId="ADAL" clId="{E43452A3-1411-487D-BF39-D7D0152959E2}" dt="2023-02-21T09:31:51.697" v="809"/>
        <pc:sldMkLst>
          <pc:docMk/>
          <pc:sldMk cId="2100850319" sldId="260"/>
        </pc:sldMkLst>
        <pc:spChg chg="mod">
          <ac:chgData name="TSEKERIDOU Sofia" userId="e671cac8-a953-4288-972e-e2b1264ad7d1" providerId="ADAL" clId="{E43452A3-1411-487D-BF39-D7D0152959E2}" dt="2023-02-21T09:31:51.697" v="809"/>
          <ac:spMkLst>
            <pc:docMk/>
            <pc:sldMk cId="2100850319" sldId="260"/>
            <ac:spMk id="4" creationId="{00000000-0000-0000-0000-000000000000}"/>
          </ac:spMkLst>
        </pc:spChg>
      </pc:sldChg>
      <pc:sldChg chg="addSp delSp modSp mod">
        <pc:chgData name="TSEKERIDOU Sofia" userId="e671cac8-a953-4288-972e-e2b1264ad7d1" providerId="ADAL" clId="{E43452A3-1411-487D-BF39-D7D0152959E2}" dt="2023-02-21T09:18:45.270" v="143" actId="1036"/>
        <pc:sldMkLst>
          <pc:docMk/>
          <pc:sldMk cId="3264842731" sldId="1169"/>
        </pc:sldMkLst>
        <pc:spChg chg="mod">
          <ac:chgData name="TSEKERIDOU Sofia" userId="e671cac8-a953-4288-972e-e2b1264ad7d1" providerId="ADAL" clId="{E43452A3-1411-487D-BF39-D7D0152959E2}" dt="2023-02-21T09:18:16.250" v="135" actId="27636"/>
          <ac:spMkLst>
            <pc:docMk/>
            <pc:sldMk cId="3264842731" sldId="1169"/>
            <ac:spMk id="2" creationId="{00000000-0000-0000-0000-000000000000}"/>
          </ac:spMkLst>
        </pc:spChg>
        <pc:spChg chg="del">
          <ac:chgData name="TSEKERIDOU Sofia" userId="e671cac8-a953-4288-972e-e2b1264ad7d1" providerId="ADAL" clId="{E43452A3-1411-487D-BF39-D7D0152959E2}" dt="2023-02-21T09:17:54.533" v="105" actId="478"/>
          <ac:spMkLst>
            <pc:docMk/>
            <pc:sldMk cId="3264842731" sldId="1169"/>
            <ac:spMk id="4" creationId="{00000000-0000-0000-0000-000000000000}"/>
          </ac:spMkLst>
        </pc:spChg>
        <pc:spChg chg="mod">
          <ac:chgData name="TSEKERIDOU Sofia" userId="e671cac8-a953-4288-972e-e2b1264ad7d1" providerId="ADAL" clId="{E43452A3-1411-487D-BF39-D7D0152959E2}" dt="2023-02-21T09:18:45.270" v="143" actId="1036"/>
          <ac:spMkLst>
            <pc:docMk/>
            <pc:sldMk cId="3264842731" sldId="1169"/>
            <ac:spMk id="10" creationId="{845E91AD-BEA0-46D6-9F51-F76A215D125C}"/>
          </ac:spMkLst>
        </pc:spChg>
        <pc:picChg chg="add mod">
          <ac:chgData name="TSEKERIDOU Sofia" userId="e671cac8-a953-4288-972e-e2b1264ad7d1" providerId="ADAL" clId="{E43452A3-1411-487D-BF39-D7D0152959E2}" dt="2023-02-21T09:17:52.111" v="104" actId="1076"/>
          <ac:picMkLst>
            <pc:docMk/>
            <pc:sldMk cId="3264842731" sldId="1169"/>
            <ac:picMk id="3" creationId="{184716D5-BFFA-69D2-9AB6-8728F42C3291}"/>
          </ac:picMkLst>
        </pc:picChg>
        <pc:picChg chg="del mod">
          <ac:chgData name="TSEKERIDOU Sofia" userId="e671cac8-a953-4288-972e-e2b1264ad7d1" providerId="ADAL" clId="{E43452A3-1411-487D-BF39-D7D0152959E2}" dt="2023-02-21T09:17:41.952" v="101" actId="478"/>
          <ac:picMkLst>
            <pc:docMk/>
            <pc:sldMk cId="3264842731" sldId="1169"/>
            <ac:picMk id="6" creationId="{2BBA9352-A66E-48CC-BFD4-0154D5EB24EB}"/>
          </ac:picMkLst>
        </pc:picChg>
      </pc:sldChg>
      <pc:sldChg chg="modSp mod">
        <pc:chgData name="TSEKERIDOU Sofia" userId="e671cac8-a953-4288-972e-e2b1264ad7d1" providerId="ADAL" clId="{E43452A3-1411-487D-BF39-D7D0152959E2}" dt="2023-02-21T09:16:28.984" v="99" actId="20577"/>
        <pc:sldMkLst>
          <pc:docMk/>
          <pc:sldMk cId="3837885267" sldId="1196"/>
        </pc:sldMkLst>
        <pc:spChg chg="mod">
          <ac:chgData name="TSEKERIDOU Sofia" userId="e671cac8-a953-4288-972e-e2b1264ad7d1" providerId="ADAL" clId="{E43452A3-1411-487D-BF39-D7D0152959E2}" dt="2023-02-21T09:16:28.984" v="99" actId="20577"/>
          <ac:spMkLst>
            <pc:docMk/>
            <pc:sldMk cId="3837885267" sldId="1196"/>
            <ac:spMk id="6" creationId="{DA12878E-40BC-40BE-BD21-327781B0E9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5CB8AB8-81FB-4F4A-9F92-118AC81D9A6D}" type="datetimeFigureOut">
              <a:rPr lang="en-GB" smtClean="0"/>
              <a:t>21/02/2023</a:t>
            </a:fld>
            <a:endParaRPr lang="en-GB"/>
          </a:p>
        </p:txBody>
      </p:sp>
      <p:sp>
        <p:nvSpPr>
          <p:cNvPr id="4" name="Θέση εικόνας διαφάνειας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C6F6361-1404-4AC7-AD7A-A820CD52FD2D}" type="slidenum">
              <a:rPr lang="en-GB" smtClean="0"/>
              <a:t>‹#›</a:t>
            </a:fld>
            <a:endParaRPr lang="en-GB"/>
          </a:p>
        </p:txBody>
      </p:sp>
    </p:spTree>
    <p:extLst>
      <p:ext uri="{BB962C8B-B14F-4D97-AF65-F5344CB8AC3E}">
        <p14:creationId xmlns:p14="http://schemas.microsoft.com/office/powerpoint/2010/main" val="1165345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bg>
      <p:bgPr>
        <a:solidFill>
          <a:schemeClr val="bg1"/>
        </a:solidFill>
        <a:effectLst/>
      </p:bgPr>
    </p:bg>
    <p:spTree>
      <p:nvGrpSpPr>
        <p:cNvPr id="1" name=""/>
        <p:cNvGrpSpPr/>
        <p:nvPr/>
      </p:nvGrpSpPr>
      <p:grpSpPr bwMode="auto">
        <a:xfrm>
          <a:off x="0" y="0"/>
          <a:ext cx="0" cy="0"/>
          <a:chOff x="0" y="0"/>
          <a:chExt cx="0" cy="0"/>
        </a:xfrm>
      </p:grpSpPr>
      <p:sp>
        <p:nvSpPr>
          <p:cNvPr id="4" name="Title 1"/>
          <p:cNvSpPr>
            <a:spLocks noGrp="1"/>
          </p:cNvSpPr>
          <p:nvPr>
            <p:ph type="ctrTitle" hasCustomPrompt="1"/>
          </p:nvPr>
        </p:nvSpPr>
        <p:spPr bwMode="auto">
          <a:xfrm>
            <a:off x="876299" y="1847850"/>
            <a:ext cx="10439400" cy="1314449"/>
          </a:xfrm>
        </p:spPr>
        <p:txBody>
          <a:bodyPr anchor="b">
            <a:normAutofit/>
          </a:bodyPr>
          <a:lstStyle>
            <a:lvl1pPr algn="ctr">
              <a:defRPr sz="4400">
                <a:solidFill>
                  <a:schemeClr val="bg1">
                    <a:lumMod val="75000"/>
                  </a:schemeClr>
                </a:solidFill>
                <a:latin typeface="+mn-lt"/>
              </a:defRPr>
            </a:lvl1pPr>
          </a:lstStyle>
          <a:p>
            <a:pPr>
              <a:defRPr/>
            </a:pPr>
            <a:r>
              <a:rPr lang="en-US"/>
              <a:t>Thank you for your attention!</a:t>
            </a:r>
            <a:br>
              <a:rPr lang="en-US"/>
            </a:br>
            <a:r>
              <a:rPr lang="en-US"/>
              <a:t>Any questions?</a:t>
            </a:r>
            <a:endParaRPr/>
          </a:p>
        </p:txBody>
      </p:sp>
      <p:sp>
        <p:nvSpPr>
          <p:cNvPr id="5" name="Text Placeholder 7"/>
          <p:cNvSpPr>
            <a:spLocks noGrp="1"/>
          </p:cNvSpPr>
          <p:nvPr>
            <p:ph type="body" sz="quarter" idx="10" hasCustomPrompt="1"/>
          </p:nvPr>
        </p:nvSpPr>
        <p:spPr bwMode="auto">
          <a:xfrm>
            <a:off x="876299" y="4000500"/>
            <a:ext cx="5219700" cy="600076"/>
          </a:xfrm>
        </p:spPr>
        <p:txBody>
          <a:bodyPr/>
          <a:lstStyle>
            <a:lvl1pPr marL="0" indent="0">
              <a:buNone/>
              <a:defRPr>
                <a:solidFill>
                  <a:schemeClr val="bg1">
                    <a:lumMod val="75000"/>
                  </a:schemeClr>
                </a:solidFill>
              </a:defRPr>
            </a:lvl1pPr>
            <a:lvl2pPr marL="457200" indent="0">
              <a:buNone/>
              <a:defRPr>
                <a:solidFill>
                  <a:schemeClr val="bg1">
                    <a:lumMod val="75000"/>
                  </a:schemeClr>
                </a:solidFill>
              </a:defRPr>
            </a:lvl2pPr>
          </a:lstStyle>
          <a:p>
            <a:pPr lvl="0">
              <a:defRPr/>
            </a:pPr>
            <a:r>
              <a:rPr lang="en-US"/>
              <a:t>Presenter/Organisation</a:t>
            </a:r>
            <a:endParaRPr/>
          </a:p>
          <a:p>
            <a:pPr lvl="1">
              <a:defRPr/>
            </a:pPr>
            <a:endParaRPr lang="en-US"/>
          </a:p>
        </p:txBody>
      </p:sp>
      <p:sp>
        <p:nvSpPr>
          <p:cNvPr id="6" name="Picture Placeholder 9"/>
          <p:cNvSpPr>
            <a:spLocks noGrp="1"/>
          </p:cNvSpPr>
          <p:nvPr>
            <p:ph type="pic" sz="quarter" idx="11" hasCustomPrompt="1"/>
          </p:nvPr>
        </p:nvSpPr>
        <p:spPr bwMode="auto">
          <a:xfrm>
            <a:off x="9239250" y="428625"/>
            <a:ext cx="1924050" cy="1333500"/>
          </a:xfrm>
        </p:spPr>
        <p:txBody>
          <a:bodyPr/>
          <a:lstStyle>
            <a:lvl1pPr marL="0" indent="0">
              <a:buNone/>
              <a:defRPr>
                <a:solidFill>
                  <a:schemeClr val="bg1">
                    <a:lumMod val="75000"/>
                  </a:schemeClr>
                </a:solidFill>
              </a:defRPr>
            </a:lvl1pPr>
          </a:lstStyle>
          <a:p>
            <a:pPr>
              <a:defRPr/>
            </a:pPr>
            <a:r>
              <a:rPr lang="en-US"/>
              <a:t>Partner Logo</a:t>
            </a:r>
            <a:endParaRPr/>
          </a:p>
        </p:txBody>
      </p:sp>
      <p:sp>
        <p:nvSpPr>
          <p:cNvPr id="7" name="Text Placeholder 11"/>
          <p:cNvSpPr>
            <a:spLocks noGrp="1"/>
          </p:cNvSpPr>
          <p:nvPr>
            <p:ph type="body" sz="quarter" idx="12" hasCustomPrompt="1"/>
          </p:nvPr>
        </p:nvSpPr>
        <p:spPr bwMode="auto">
          <a:xfrm>
            <a:off x="876299" y="5181600"/>
            <a:ext cx="5219700" cy="514350"/>
          </a:xfrm>
        </p:spPr>
        <p:txBody>
          <a:bodyPr/>
          <a:lstStyle>
            <a:lvl1pPr marL="0" indent="0">
              <a:buNone/>
              <a:defRPr>
                <a:solidFill>
                  <a:schemeClr val="bg1">
                    <a:lumMod val="75000"/>
                  </a:schemeClr>
                </a:solidFill>
              </a:defRPr>
            </a:lvl1pPr>
          </a:lstStyle>
          <a:p>
            <a:pPr lvl="0">
              <a:defRPr/>
            </a:pPr>
            <a:r>
              <a:rPr lang="en-US"/>
              <a:t>Event/Date</a:t>
            </a:r>
            <a:endParaRPr/>
          </a:p>
          <a:p>
            <a:pPr lvl="0">
              <a:defRPr/>
            </a:pPr>
            <a:endParaRPr lang="en-US"/>
          </a:p>
        </p:txBody>
      </p:sp>
      <p:pic>
        <p:nvPicPr>
          <p:cNvPr id="8" name="Picture 8"/>
          <p:cNvPicPr>
            <a:picLocks noChangeAspect="1"/>
          </p:cNvPicPr>
          <p:nvPr userDrawn="1"/>
        </p:nvPicPr>
        <p:blipFill>
          <a:blip r:embed="rId2"/>
          <a:stretch/>
        </p:blipFill>
        <p:spPr bwMode="auto">
          <a:xfrm>
            <a:off x="6924676" y="5195888"/>
            <a:ext cx="361950" cy="357145"/>
          </a:xfrm>
          <a:prstGeom prst="rect">
            <a:avLst/>
          </a:prstGeom>
        </p:spPr>
      </p:pic>
      <p:pic>
        <p:nvPicPr>
          <p:cNvPr id="9" name="Picture 14"/>
          <p:cNvPicPr>
            <a:picLocks noChangeAspect="1"/>
          </p:cNvPicPr>
          <p:nvPr userDrawn="1"/>
        </p:nvPicPr>
        <p:blipFill>
          <a:blip r:embed="rId3"/>
          <a:srcRect l="24621" r="24622"/>
          <a:stretch/>
        </p:blipFill>
        <p:spPr bwMode="auto">
          <a:xfrm>
            <a:off x="6941965" y="4721968"/>
            <a:ext cx="297035" cy="307232"/>
          </a:xfrm>
          <a:prstGeom prst="rect">
            <a:avLst/>
          </a:prstGeom>
        </p:spPr>
      </p:pic>
      <p:pic>
        <p:nvPicPr>
          <p:cNvPr id="10" name="Picture 15"/>
          <p:cNvPicPr>
            <a:picLocks noChangeAspect="1"/>
          </p:cNvPicPr>
          <p:nvPr userDrawn="1"/>
        </p:nvPicPr>
        <p:blipFill>
          <a:blip r:embed="rId4"/>
          <a:stretch/>
        </p:blipFill>
        <p:spPr bwMode="auto">
          <a:xfrm>
            <a:off x="6934200" y="4214813"/>
            <a:ext cx="314326" cy="314326"/>
          </a:xfrm>
          <a:prstGeom prst="rect">
            <a:avLst/>
          </a:prstGeom>
        </p:spPr>
      </p:pic>
      <p:pic>
        <p:nvPicPr>
          <p:cNvPr id="11" name="Picture 16"/>
          <p:cNvPicPr>
            <a:picLocks noChangeAspect="1"/>
          </p:cNvPicPr>
          <p:nvPr userDrawn="1"/>
        </p:nvPicPr>
        <p:blipFill>
          <a:blip r:embed="rId5"/>
          <a:stretch/>
        </p:blipFill>
        <p:spPr bwMode="auto">
          <a:xfrm>
            <a:off x="745997" y="76200"/>
            <a:ext cx="1787653" cy="1709661"/>
          </a:xfrm>
          <a:prstGeom prst="rect">
            <a:avLst/>
          </a:prstGeom>
        </p:spPr>
      </p:pic>
      <p:sp>
        <p:nvSpPr>
          <p:cNvPr id="12" name="TextBox 17"/>
          <p:cNvSpPr txBox="1"/>
          <p:nvPr userDrawn="1"/>
        </p:nvSpPr>
        <p:spPr bwMode="auto">
          <a:xfrm>
            <a:off x="7362826" y="4191000"/>
            <a:ext cx="1752599" cy="369332"/>
          </a:xfrm>
          <a:prstGeom prst="rect">
            <a:avLst/>
          </a:prstGeom>
          <a:noFill/>
        </p:spPr>
        <p:txBody>
          <a:bodyPr wrap="square" rtlCol="0">
            <a:spAutoFit/>
          </a:bodyPr>
          <a:lstStyle/>
          <a:p>
            <a:pPr>
              <a:defRPr/>
            </a:pPr>
            <a:r>
              <a:rPr lang="en-US" sz="1800" b="1">
                <a:solidFill>
                  <a:schemeClr val="tx1"/>
                </a:solidFill>
                <a:latin typeface="+mn-lt"/>
                <a:ea typeface="+mn-ea"/>
                <a:cs typeface="+mn-cs"/>
              </a:rPr>
              <a:t>iris-h2020.eu </a:t>
            </a:r>
            <a:endParaRPr lang="en-US"/>
          </a:p>
        </p:txBody>
      </p:sp>
      <p:sp>
        <p:nvSpPr>
          <p:cNvPr id="13" name="TextBox 18"/>
          <p:cNvSpPr txBox="1"/>
          <p:nvPr userDrawn="1"/>
        </p:nvSpPr>
        <p:spPr bwMode="auto">
          <a:xfrm>
            <a:off x="7353300" y="4686300"/>
            <a:ext cx="2114550" cy="369332"/>
          </a:xfrm>
          <a:prstGeom prst="rect">
            <a:avLst/>
          </a:prstGeom>
          <a:noFill/>
        </p:spPr>
        <p:txBody>
          <a:bodyPr wrap="square" rtlCol="0">
            <a:spAutoFit/>
          </a:bodyPr>
          <a:lstStyle/>
          <a:p>
            <a:pPr>
              <a:defRPr/>
            </a:pPr>
            <a:r>
              <a:rPr lang="en-US"/>
              <a:t>IRIS H2020 Project</a:t>
            </a:r>
            <a:endParaRPr/>
          </a:p>
        </p:txBody>
      </p:sp>
      <p:sp>
        <p:nvSpPr>
          <p:cNvPr id="14" name="TextBox 19"/>
          <p:cNvSpPr txBox="1"/>
          <p:nvPr userDrawn="1"/>
        </p:nvSpPr>
        <p:spPr bwMode="auto">
          <a:xfrm>
            <a:off x="7353300" y="5162550"/>
            <a:ext cx="1619250" cy="369332"/>
          </a:xfrm>
          <a:prstGeom prst="rect">
            <a:avLst/>
          </a:prstGeom>
          <a:noFill/>
        </p:spPr>
        <p:txBody>
          <a:bodyPr wrap="square" rtlCol="0">
            <a:spAutoFit/>
          </a:bodyPr>
          <a:lstStyle/>
          <a:p>
            <a:pPr>
              <a:defRPr/>
            </a:pPr>
            <a:r>
              <a:rPr lang="en-US"/>
              <a:t>iris_h2020</a:t>
            </a:r>
            <a:endParaRPr/>
          </a:p>
        </p:txBody>
      </p:sp>
      <p:sp>
        <p:nvSpPr>
          <p:cNvPr id="15" name="Rounded Rectangle 20"/>
          <p:cNvSpPr/>
          <p:nvPr userDrawn="1"/>
        </p:nvSpPr>
        <p:spPr bwMode="auto">
          <a:xfrm>
            <a:off x="11590656" y="0"/>
            <a:ext cx="182880" cy="1846555"/>
          </a:xfrm>
          <a:prstGeom prst="roundRect">
            <a:avLst>
              <a:gd name="adj" fmla="val 16667"/>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a:p>
        </p:txBody>
      </p:sp>
      <p:sp>
        <p:nvSpPr>
          <p:cNvPr id="16" name="Rounded Rectangle 22"/>
          <p:cNvSpPr/>
          <p:nvPr userDrawn="1"/>
        </p:nvSpPr>
        <p:spPr bwMode="auto">
          <a:xfrm>
            <a:off x="11590020" y="2038442"/>
            <a:ext cx="182880" cy="4819558"/>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a:xfrm>
            <a:off x="838200" y="1854200"/>
            <a:ext cx="1051560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Slide Number Placeholder 5"/>
          <p:cNvSpPr>
            <a:spLocks noGrp="1"/>
          </p:cNvSpPr>
          <p:nvPr>
            <p:ph type="sldNum" sz="quarter" idx="12"/>
          </p:nvPr>
        </p:nvSpPr>
        <p:spPr bwMode="auto">
          <a:xfrm>
            <a:off x="11049001" y="6273800"/>
            <a:ext cx="457199" cy="365125"/>
          </a:xfrm>
          <a:prstGeom prst="rect">
            <a:avLst/>
          </a:prstGeom>
        </p:spPr>
        <p:txBody>
          <a:bodyPr/>
          <a:lstStyle>
            <a:lvl1pPr>
              <a:defRPr sz="1100"/>
            </a:lvl1pPr>
          </a:lstStyle>
          <a:p>
            <a:pPr>
              <a:defRPr/>
            </a:pPr>
            <a:fld id="{57AC0E79-F531-4290-B37F-533038CC23F5}" type="slidenum">
              <a:rPr lang="en-US"/>
              <a:t>‹#›</a:t>
            </a:fld>
            <a:endParaRPr lang="en-US"/>
          </a:p>
        </p:txBody>
      </p:sp>
      <p:pic>
        <p:nvPicPr>
          <p:cNvPr id="7" name="Picture 9"/>
          <p:cNvPicPr>
            <a:picLocks noChangeAspect="1"/>
          </p:cNvPicPr>
          <p:nvPr userDrawn="1"/>
        </p:nvPicPr>
        <p:blipFill>
          <a:blip r:embed="rId2"/>
          <a:stretch/>
        </p:blipFill>
        <p:spPr bwMode="auto">
          <a:xfrm>
            <a:off x="9966197" y="0"/>
            <a:ext cx="1787653" cy="1709661"/>
          </a:xfrm>
          <a:prstGeom prst="rect">
            <a:avLst/>
          </a:prstGeom>
        </p:spPr>
      </p:pic>
      <p:sp>
        <p:nvSpPr>
          <p:cNvPr id="8" name="TextBox 7"/>
          <p:cNvSpPr txBox="1"/>
          <p:nvPr userDrawn="1"/>
        </p:nvSpPr>
        <p:spPr bwMode="auto">
          <a:xfrm>
            <a:off x="10644188" y="6596390"/>
            <a:ext cx="1547812" cy="261610"/>
          </a:xfrm>
          <a:prstGeom prst="rect">
            <a:avLst/>
          </a:prstGeom>
          <a:noFill/>
        </p:spPr>
        <p:txBody>
          <a:bodyPr wrap="square" rtlCol="0">
            <a:spAutoFit/>
          </a:bodyPr>
          <a:lstStyle/>
          <a:p>
            <a:pPr>
              <a:defRPr/>
            </a:pPr>
            <a:r>
              <a:rPr lang="en-US" sz="1100"/>
              <a:t>IRIS Project confidential</a:t>
            </a:r>
            <a:endParaRPr/>
          </a:p>
        </p:txBody>
      </p:sp>
      <p:sp>
        <p:nvSpPr>
          <p:cNvPr id="9" name="Rounded Rectangle 8"/>
          <p:cNvSpPr/>
          <p:nvPr userDrawn="1"/>
        </p:nvSpPr>
        <p:spPr bwMode="auto">
          <a:xfrm>
            <a:off x="419100" y="2038442"/>
            <a:ext cx="182880" cy="4819558"/>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a:p>
        </p:txBody>
      </p:sp>
      <p:sp>
        <p:nvSpPr>
          <p:cNvPr id="10" name="Rounded Rectangle 10"/>
          <p:cNvSpPr/>
          <p:nvPr userDrawn="1"/>
        </p:nvSpPr>
        <p:spPr bwMode="auto">
          <a:xfrm>
            <a:off x="419100" y="0"/>
            <a:ext cx="182880" cy="1846555"/>
          </a:xfrm>
          <a:prstGeom prst="roundRect">
            <a:avLst>
              <a:gd name="adj" fmla="val 16667"/>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hasCustomPrompt="1"/>
          </p:nvPr>
        </p:nvSpPr>
        <p:spPr bwMode="auto">
          <a:xfrm>
            <a:off x="800100" y="1371600"/>
            <a:ext cx="10515600" cy="2057400"/>
          </a:xfrm>
          <a:prstGeom prst="rect">
            <a:avLst/>
          </a:prstGeom>
          <a:solidFill>
            <a:schemeClr val="bg1"/>
          </a:solidFill>
        </p:spPr>
        <p:txBody>
          <a:bodyPr anchor="b">
            <a:normAutofit/>
          </a:bodyPr>
          <a:lstStyle>
            <a:lvl1pPr algn="ctr">
              <a:defRPr sz="4800">
                <a:solidFill>
                  <a:schemeClr val="bg1">
                    <a:lumMod val="75000"/>
                  </a:schemeClr>
                </a:solidFill>
              </a:defRPr>
            </a:lvl1pPr>
          </a:lstStyle>
          <a:p>
            <a:pPr>
              <a:defRPr/>
            </a:pPr>
            <a:r>
              <a:rPr lang="en-US"/>
              <a:t>Presentation Title</a:t>
            </a:r>
            <a:br>
              <a:rPr lang="en-US"/>
            </a:br>
            <a:endParaRPr lang="en-US"/>
          </a:p>
        </p:txBody>
      </p:sp>
      <p:sp>
        <p:nvSpPr>
          <p:cNvPr id="5" name="Text Placeholder 2"/>
          <p:cNvSpPr>
            <a:spLocks noGrp="1"/>
          </p:cNvSpPr>
          <p:nvPr>
            <p:ph type="body" idx="1" hasCustomPrompt="1"/>
          </p:nvPr>
        </p:nvSpPr>
        <p:spPr bwMode="auto">
          <a:xfrm>
            <a:off x="876299" y="3922713"/>
            <a:ext cx="5219700" cy="61118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Presenter / Organisation</a:t>
            </a:r>
            <a:endParaRPr/>
          </a:p>
        </p:txBody>
      </p:sp>
      <p:sp>
        <p:nvSpPr>
          <p:cNvPr id="6" name="Text Placeholder 11"/>
          <p:cNvSpPr>
            <a:spLocks noGrp="1"/>
          </p:cNvSpPr>
          <p:nvPr>
            <p:ph type="body" sz="quarter" idx="13" hasCustomPrompt="1"/>
          </p:nvPr>
        </p:nvSpPr>
        <p:spPr bwMode="auto">
          <a:xfrm>
            <a:off x="876299" y="5133975"/>
            <a:ext cx="5219700" cy="561975"/>
          </a:xfrm>
        </p:spPr>
        <p:txBody>
          <a:bodyPr/>
          <a:lstStyle>
            <a:lvl1pPr marL="0" indent="0">
              <a:buNone/>
              <a:defRPr>
                <a:solidFill>
                  <a:schemeClr val="bg1">
                    <a:lumMod val="75000"/>
                  </a:schemeClr>
                </a:solidFill>
              </a:defRPr>
            </a:lvl1pPr>
          </a:lstStyle>
          <a:p>
            <a:pPr lvl="0">
              <a:defRPr/>
            </a:pPr>
            <a:r>
              <a:rPr lang="en-US"/>
              <a:t>Event / Date</a:t>
            </a:r>
            <a:endParaRPr/>
          </a:p>
          <a:p>
            <a:pPr lvl="0">
              <a:defRPr/>
            </a:pPr>
            <a:endParaRPr lang="en-US"/>
          </a:p>
        </p:txBody>
      </p:sp>
      <p:sp>
        <p:nvSpPr>
          <p:cNvPr id="7" name="Picture Placeholder 9"/>
          <p:cNvSpPr>
            <a:spLocks noGrp="1"/>
          </p:cNvSpPr>
          <p:nvPr>
            <p:ph type="pic" sz="quarter" idx="11" hasCustomPrompt="1"/>
          </p:nvPr>
        </p:nvSpPr>
        <p:spPr bwMode="auto">
          <a:xfrm>
            <a:off x="7286625" y="4210050"/>
            <a:ext cx="1924050" cy="1333500"/>
          </a:xfrm>
        </p:spPr>
        <p:txBody>
          <a:bodyPr/>
          <a:lstStyle>
            <a:lvl1pPr marL="0" indent="0">
              <a:buNone/>
              <a:defRPr>
                <a:solidFill>
                  <a:schemeClr val="bg1">
                    <a:lumMod val="75000"/>
                  </a:schemeClr>
                </a:solidFill>
              </a:defRPr>
            </a:lvl1pPr>
          </a:lstStyle>
          <a:p>
            <a:pPr>
              <a:defRPr/>
            </a:pPr>
            <a:r>
              <a:rPr lang="en-US"/>
              <a:t>Partner Logo</a:t>
            </a:r>
            <a:endParaRPr/>
          </a:p>
        </p:txBody>
      </p:sp>
      <p:sp>
        <p:nvSpPr>
          <p:cNvPr id="8" name="TextBox 3"/>
          <p:cNvSpPr txBox="1"/>
          <p:nvPr userDrawn="1"/>
        </p:nvSpPr>
        <p:spPr bwMode="auto">
          <a:xfrm>
            <a:off x="1790699" y="762000"/>
            <a:ext cx="8410575" cy="461665"/>
          </a:xfrm>
          <a:prstGeom prst="rect">
            <a:avLst/>
          </a:prstGeom>
          <a:noFill/>
        </p:spPr>
        <p:txBody>
          <a:bodyPr wrap="square" rtlCol="0">
            <a:spAutoFit/>
          </a:bodyPr>
          <a:lstStyle/>
          <a:p>
            <a:pPr>
              <a:defRPr/>
            </a:pPr>
            <a:r>
              <a:rPr lang="en-US" sz="2400" b="1">
                <a:solidFill>
                  <a:schemeClr val="bg1">
                    <a:lumMod val="65000"/>
                  </a:schemeClr>
                </a:solidFill>
              </a:rPr>
              <a:t>Artificial Intelligence Threat Reporting &amp; Incidence report system</a:t>
            </a:r>
            <a:endParaRPr/>
          </a:p>
        </p:txBody>
      </p:sp>
      <p:pic>
        <p:nvPicPr>
          <p:cNvPr id="9" name="Picture 12"/>
          <p:cNvPicPr>
            <a:picLocks noChangeAspect="1"/>
          </p:cNvPicPr>
          <p:nvPr userDrawn="1"/>
        </p:nvPicPr>
        <p:blipFill>
          <a:blip r:embed="rId2"/>
          <a:stretch/>
        </p:blipFill>
        <p:spPr bwMode="auto">
          <a:xfrm>
            <a:off x="145922" y="-114299"/>
            <a:ext cx="1513846" cy="1447800"/>
          </a:xfrm>
          <a:prstGeom prst="rect">
            <a:avLst/>
          </a:prstGeom>
        </p:spPr>
      </p:pic>
      <p:sp>
        <p:nvSpPr>
          <p:cNvPr id="10" name="Rounded Rectangle 9"/>
          <p:cNvSpPr/>
          <p:nvPr userDrawn="1"/>
        </p:nvSpPr>
        <p:spPr bwMode="auto">
          <a:xfrm>
            <a:off x="11590020" y="2038442"/>
            <a:ext cx="182880" cy="4819558"/>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a:p>
        </p:txBody>
      </p:sp>
      <p:sp>
        <p:nvSpPr>
          <p:cNvPr id="11" name="Rounded Rectangle 14"/>
          <p:cNvSpPr/>
          <p:nvPr userDrawn="1"/>
        </p:nvSpPr>
        <p:spPr bwMode="auto">
          <a:xfrm>
            <a:off x="11590656" y="0"/>
            <a:ext cx="182880" cy="1846555"/>
          </a:xfrm>
          <a:prstGeom prst="roundRect">
            <a:avLst>
              <a:gd name="adj" fmla="val 16667"/>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8200" y="279400"/>
            <a:ext cx="8686800" cy="1092199"/>
          </a:xfrm>
        </p:spPr>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838200" y="1828799"/>
            <a:ext cx="5181600" cy="4348163"/>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half" idx="2"/>
          </p:nvPr>
        </p:nvSpPr>
        <p:spPr bwMode="auto">
          <a:xfrm>
            <a:off x="6172200" y="1828799"/>
            <a:ext cx="5181600" cy="4348163"/>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Slide Number Placeholder 6"/>
          <p:cNvSpPr>
            <a:spLocks noGrp="1"/>
          </p:cNvSpPr>
          <p:nvPr>
            <p:ph type="sldNum" sz="quarter" idx="12"/>
          </p:nvPr>
        </p:nvSpPr>
        <p:spPr bwMode="auto">
          <a:xfrm>
            <a:off x="11058525" y="6273800"/>
            <a:ext cx="447675" cy="365125"/>
          </a:xfrm>
          <a:prstGeom prst="rect">
            <a:avLst/>
          </a:prstGeom>
        </p:spPr>
        <p:txBody>
          <a:bodyPr/>
          <a:lstStyle>
            <a:lvl1pPr>
              <a:defRPr sz="1100"/>
            </a:lvl1pPr>
          </a:lstStyle>
          <a:p>
            <a:pPr>
              <a:defRPr/>
            </a:pPr>
            <a:fld id="{57AC0E79-F531-4290-B37F-533038CC23F5}" type="slidenum">
              <a:rPr lang="en-US"/>
              <a:t>‹#›</a:t>
            </a:fld>
            <a:endParaRPr lang="en-US"/>
          </a:p>
        </p:txBody>
      </p:sp>
      <p:pic>
        <p:nvPicPr>
          <p:cNvPr id="8" name="Picture 8"/>
          <p:cNvPicPr>
            <a:picLocks noChangeAspect="1"/>
          </p:cNvPicPr>
          <p:nvPr userDrawn="1"/>
        </p:nvPicPr>
        <p:blipFill>
          <a:blip r:embed="rId2"/>
          <a:stretch/>
        </p:blipFill>
        <p:spPr bwMode="auto">
          <a:xfrm>
            <a:off x="9966197" y="0"/>
            <a:ext cx="1787653" cy="1709661"/>
          </a:xfrm>
          <a:prstGeom prst="rect">
            <a:avLst/>
          </a:prstGeom>
        </p:spPr>
      </p:pic>
      <p:sp>
        <p:nvSpPr>
          <p:cNvPr id="9" name="TextBox 10"/>
          <p:cNvSpPr txBox="1"/>
          <p:nvPr userDrawn="1"/>
        </p:nvSpPr>
        <p:spPr bwMode="auto">
          <a:xfrm>
            <a:off x="10644188" y="6596390"/>
            <a:ext cx="1724024" cy="261610"/>
          </a:xfrm>
          <a:prstGeom prst="rect">
            <a:avLst/>
          </a:prstGeom>
          <a:noFill/>
        </p:spPr>
        <p:txBody>
          <a:bodyPr wrap="square" rtlCol="0">
            <a:spAutoFit/>
          </a:bodyPr>
          <a:lstStyle/>
          <a:p>
            <a:pPr>
              <a:defRPr/>
            </a:pPr>
            <a:r>
              <a:rPr lang="en-US" sz="1100"/>
              <a:t>IRIS Project confidential</a:t>
            </a:r>
            <a:endParaRPr/>
          </a:p>
        </p:txBody>
      </p:sp>
      <p:sp>
        <p:nvSpPr>
          <p:cNvPr id="10" name="Rounded Rectangle 11"/>
          <p:cNvSpPr/>
          <p:nvPr userDrawn="1"/>
        </p:nvSpPr>
        <p:spPr bwMode="auto">
          <a:xfrm>
            <a:off x="419100" y="0"/>
            <a:ext cx="182880" cy="1846555"/>
          </a:xfrm>
          <a:prstGeom prst="roundRect">
            <a:avLst>
              <a:gd name="adj" fmla="val 16667"/>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a:p>
        </p:txBody>
      </p:sp>
      <p:sp>
        <p:nvSpPr>
          <p:cNvPr id="11" name="Rounded Rectangle 13"/>
          <p:cNvSpPr/>
          <p:nvPr userDrawn="1"/>
        </p:nvSpPr>
        <p:spPr bwMode="auto">
          <a:xfrm>
            <a:off x="419100" y="2038442"/>
            <a:ext cx="182880" cy="4819558"/>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36551"/>
            <a:ext cx="8685212" cy="1035050"/>
          </a:xfrm>
        </p:spPr>
        <p:txBody>
          <a:bodyPr/>
          <a:lstStyle/>
          <a:p>
            <a:pPr>
              <a:defRPr/>
            </a:pPr>
            <a:r>
              <a:rPr lang="en-US"/>
              <a:t>Click to edit Master title style</a:t>
            </a:r>
            <a:endParaRPr/>
          </a:p>
        </p:txBody>
      </p:sp>
      <p:sp>
        <p:nvSpPr>
          <p:cNvPr id="5" name="Text Placeholder 2"/>
          <p:cNvSpPr>
            <a:spLocks noGrp="1"/>
          </p:cNvSpPr>
          <p:nvPr>
            <p:ph type="body" idx="1"/>
          </p:nvPr>
        </p:nvSpPr>
        <p:spPr bwMode="auto">
          <a:xfrm>
            <a:off x="839788" y="1828799"/>
            <a:ext cx="5157787"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ext Placeholder 4"/>
          <p:cNvSpPr>
            <a:spLocks noGrp="1"/>
          </p:cNvSpPr>
          <p:nvPr>
            <p:ph type="body" sz="quarter" idx="3"/>
          </p:nvPr>
        </p:nvSpPr>
        <p:spPr bwMode="auto">
          <a:xfrm>
            <a:off x="6172200" y="1828799"/>
            <a:ext cx="5183188"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 name="Slide Number Placeholder 8"/>
          <p:cNvSpPr>
            <a:spLocks noGrp="1"/>
          </p:cNvSpPr>
          <p:nvPr>
            <p:ph type="sldNum" sz="quarter" idx="12"/>
          </p:nvPr>
        </p:nvSpPr>
        <p:spPr bwMode="auto">
          <a:xfrm>
            <a:off x="11049000" y="6283325"/>
            <a:ext cx="457200" cy="365125"/>
          </a:xfrm>
          <a:prstGeom prst="rect">
            <a:avLst/>
          </a:prstGeom>
        </p:spPr>
        <p:txBody>
          <a:bodyPr/>
          <a:lstStyle>
            <a:lvl1pPr>
              <a:defRPr sz="1100"/>
            </a:lvl1pPr>
          </a:lstStyle>
          <a:p>
            <a:pPr>
              <a:defRPr/>
            </a:pPr>
            <a:fld id="{57AC0E79-F531-4290-B37F-533038CC23F5}" type="slidenum">
              <a:rPr lang="en-US"/>
              <a:t>‹#›</a:t>
            </a:fld>
            <a:endParaRPr lang="en-US"/>
          </a:p>
        </p:txBody>
      </p:sp>
      <p:pic>
        <p:nvPicPr>
          <p:cNvPr id="10" name="Picture 12"/>
          <p:cNvPicPr>
            <a:picLocks noChangeAspect="1"/>
          </p:cNvPicPr>
          <p:nvPr userDrawn="1"/>
        </p:nvPicPr>
        <p:blipFill>
          <a:blip r:embed="rId2"/>
          <a:stretch/>
        </p:blipFill>
        <p:spPr bwMode="auto">
          <a:xfrm>
            <a:off x="9966197" y="0"/>
            <a:ext cx="1787653" cy="1709661"/>
          </a:xfrm>
          <a:prstGeom prst="rect">
            <a:avLst/>
          </a:prstGeom>
        </p:spPr>
      </p:pic>
      <p:sp>
        <p:nvSpPr>
          <p:cNvPr id="11" name="TextBox 10"/>
          <p:cNvSpPr txBox="1"/>
          <p:nvPr userDrawn="1"/>
        </p:nvSpPr>
        <p:spPr bwMode="auto">
          <a:xfrm>
            <a:off x="10644188" y="6596390"/>
            <a:ext cx="1724024" cy="261610"/>
          </a:xfrm>
          <a:prstGeom prst="rect">
            <a:avLst/>
          </a:prstGeom>
          <a:noFill/>
        </p:spPr>
        <p:txBody>
          <a:bodyPr wrap="square" rtlCol="0">
            <a:spAutoFit/>
          </a:bodyPr>
          <a:lstStyle/>
          <a:p>
            <a:pPr>
              <a:defRPr/>
            </a:pPr>
            <a:r>
              <a:rPr lang="en-US" sz="1100"/>
              <a:t>IRIS Project confidential</a:t>
            </a:r>
            <a:endParaRPr/>
          </a:p>
        </p:txBody>
      </p:sp>
      <p:sp>
        <p:nvSpPr>
          <p:cNvPr id="12" name="Rounded Rectangle 11"/>
          <p:cNvSpPr/>
          <p:nvPr userDrawn="1"/>
        </p:nvSpPr>
        <p:spPr bwMode="auto">
          <a:xfrm>
            <a:off x="419100" y="2038442"/>
            <a:ext cx="182880" cy="4819558"/>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a:p>
        </p:txBody>
      </p:sp>
      <p:sp>
        <p:nvSpPr>
          <p:cNvPr id="13" name="Rounded Rectangle 15"/>
          <p:cNvSpPr/>
          <p:nvPr userDrawn="1"/>
        </p:nvSpPr>
        <p:spPr bwMode="auto">
          <a:xfrm>
            <a:off x="419100" y="0"/>
            <a:ext cx="182880" cy="1846555"/>
          </a:xfrm>
          <a:prstGeom prst="roundRect">
            <a:avLst>
              <a:gd name="adj" fmla="val 16667"/>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Slide Number Placeholder 4"/>
          <p:cNvSpPr>
            <a:spLocks noGrp="1"/>
          </p:cNvSpPr>
          <p:nvPr>
            <p:ph type="sldNum" sz="quarter" idx="12"/>
          </p:nvPr>
        </p:nvSpPr>
        <p:spPr bwMode="auto">
          <a:xfrm>
            <a:off x="11049001" y="6302375"/>
            <a:ext cx="457199" cy="365125"/>
          </a:xfrm>
          <a:prstGeom prst="rect">
            <a:avLst/>
          </a:prstGeom>
        </p:spPr>
        <p:txBody>
          <a:bodyPr/>
          <a:lstStyle>
            <a:lvl1pPr>
              <a:defRPr sz="1100"/>
            </a:lvl1pPr>
          </a:lstStyle>
          <a:p>
            <a:pPr>
              <a:defRPr/>
            </a:pPr>
            <a:fld id="{57AC0E79-F531-4290-B37F-533038CC23F5}" type="slidenum">
              <a:rPr lang="en-US"/>
              <a:t>‹#›</a:t>
            </a:fld>
            <a:endParaRPr lang="en-US"/>
          </a:p>
        </p:txBody>
      </p:sp>
      <p:pic>
        <p:nvPicPr>
          <p:cNvPr id="6" name="Picture 8"/>
          <p:cNvPicPr>
            <a:picLocks noChangeAspect="1"/>
          </p:cNvPicPr>
          <p:nvPr userDrawn="1"/>
        </p:nvPicPr>
        <p:blipFill>
          <a:blip r:embed="rId2"/>
          <a:stretch/>
        </p:blipFill>
        <p:spPr bwMode="auto">
          <a:xfrm>
            <a:off x="9966197" y="0"/>
            <a:ext cx="1787653" cy="1709661"/>
          </a:xfrm>
          <a:prstGeom prst="rect">
            <a:avLst/>
          </a:prstGeom>
        </p:spPr>
      </p:pic>
      <p:sp>
        <p:nvSpPr>
          <p:cNvPr id="7" name="TextBox 6"/>
          <p:cNvSpPr txBox="1"/>
          <p:nvPr userDrawn="1"/>
        </p:nvSpPr>
        <p:spPr bwMode="auto">
          <a:xfrm>
            <a:off x="10644188" y="6596390"/>
            <a:ext cx="1724024" cy="261610"/>
          </a:xfrm>
          <a:prstGeom prst="rect">
            <a:avLst/>
          </a:prstGeom>
          <a:noFill/>
        </p:spPr>
        <p:txBody>
          <a:bodyPr wrap="square" rtlCol="0">
            <a:spAutoFit/>
          </a:bodyPr>
          <a:lstStyle/>
          <a:p>
            <a:pPr>
              <a:defRPr/>
            </a:pPr>
            <a:r>
              <a:rPr lang="en-US" sz="1100"/>
              <a:t>IRIS Project confidential</a:t>
            </a:r>
            <a:endParaRPr/>
          </a:p>
        </p:txBody>
      </p:sp>
      <p:sp>
        <p:nvSpPr>
          <p:cNvPr id="8" name="Rounded Rectangle 7"/>
          <p:cNvSpPr/>
          <p:nvPr userDrawn="1"/>
        </p:nvSpPr>
        <p:spPr bwMode="auto">
          <a:xfrm>
            <a:off x="419100" y="0"/>
            <a:ext cx="182880" cy="1846555"/>
          </a:xfrm>
          <a:prstGeom prst="roundRect">
            <a:avLst>
              <a:gd name="adj" fmla="val 16667"/>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a:p>
        </p:txBody>
      </p:sp>
      <p:sp>
        <p:nvSpPr>
          <p:cNvPr id="9" name="Rounded Rectangle 11"/>
          <p:cNvSpPr/>
          <p:nvPr userDrawn="1"/>
        </p:nvSpPr>
        <p:spPr bwMode="auto">
          <a:xfrm>
            <a:off x="419100" y="2038442"/>
            <a:ext cx="182880" cy="4819558"/>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Slide Number Placeholder 3"/>
          <p:cNvSpPr>
            <a:spLocks noGrp="1"/>
          </p:cNvSpPr>
          <p:nvPr>
            <p:ph type="sldNum" sz="quarter" idx="12"/>
          </p:nvPr>
        </p:nvSpPr>
        <p:spPr bwMode="auto">
          <a:xfrm>
            <a:off x="11049000" y="6311900"/>
            <a:ext cx="457200" cy="365125"/>
          </a:xfrm>
          <a:prstGeom prst="rect">
            <a:avLst/>
          </a:prstGeom>
        </p:spPr>
        <p:txBody>
          <a:bodyPr/>
          <a:lstStyle>
            <a:lvl1pPr>
              <a:defRPr sz="1100"/>
            </a:lvl1pPr>
          </a:lstStyle>
          <a:p>
            <a:pPr>
              <a:defRPr/>
            </a:pPr>
            <a:fld id="{57AC0E79-F531-4290-B37F-533038CC23F5}" type="slidenum">
              <a:rPr lang="en-US"/>
              <a:t>‹#›</a:t>
            </a:fld>
            <a:endParaRPr lang="en-US"/>
          </a:p>
        </p:txBody>
      </p:sp>
      <p:pic>
        <p:nvPicPr>
          <p:cNvPr id="5" name="Picture 6"/>
          <p:cNvPicPr>
            <a:picLocks noChangeAspect="1"/>
          </p:cNvPicPr>
          <p:nvPr userDrawn="1"/>
        </p:nvPicPr>
        <p:blipFill>
          <a:blip r:embed="rId2"/>
          <a:stretch/>
        </p:blipFill>
        <p:spPr bwMode="auto">
          <a:xfrm>
            <a:off x="9966197" y="0"/>
            <a:ext cx="1787653" cy="1709661"/>
          </a:xfrm>
          <a:prstGeom prst="rect">
            <a:avLst/>
          </a:prstGeom>
        </p:spPr>
      </p:pic>
      <p:sp>
        <p:nvSpPr>
          <p:cNvPr id="6" name="TextBox 5"/>
          <p:cNvSpPr txBox="1"/>
          <p:nvPr userDrawn="1"/>
        </p:nvSpPr>
        <p:spPr bwMode="auto">
          <a:xfrm>
            <a:off x="10644188" y="6596390"/>
            <a:ext cx="1724024" cy="261610"/>
          </a:xfrm>
          <a:prstGeom prst="rect">
            <a:avLst/>
          </a:prstGeom>
          <a:noFill/>
        </p:spPr>
        <p:txBody>
          <a:bodyPr wrap="square" rtlCol="0">
            <a:spAutoFit/>
          </a:bodyPr>
          <a:lstStyle/>
          <a:p>
            <a:pPr>
              <a:defRPr/>
            </a:pPr>
            <a:r>
              <a:rPr lang="en-US" sz="1100"/>
              <a:t>IRIS Project confidential</a:t>
            </a:r>
            <a:endParaRPr/>
          </a:p>
        </p:txBody>
      </p:sp>
      <p:sp>
        <p:nvSpPr>
          <p:cNvPr id="7" name="Rounded Rectangle 9"/>
          <p:cNvSpPr/>
          <p:nvPr userDrawn="1"/>
        </p:nvSpPr>
        <p:spPr bwMode="auto">
          <a:xfrm>
            <a:off x="419100" y="2038442"/>
            <a:ext cx="182880" cy="4819558"/>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a:p>
        </p:txBody>
      </p:sp>
      <p:sp>
        <p:nvSpPr>
          <p:cNvPr id="8" name="Rounded Rectangle 10"/>
          <p:cNvSpPr/>
          <p:nvPr userDrawn="1"/>
        </p:nvSpPr>
        <p:spPr bwMode="auto">
          <a:xfrm>
            <a:off x="419100" y="0"/>
            <a:ext cx="182880" cy="1846555"/>
          </a:xfrm>
          <a:prstGeom prst="roundRect">
            <a:avLst>
              <a:gd name="adj" fmla="val 16667"/>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36551"/>
            <a:ext cx="8686800" cy="1035050"/>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55"/>
          <p:cNvSpPr txBox="1"/>
          <p:nvPr userDrawn="1"/>
        </p:nvSpPr>
        <p:spPr bwMode="auto">
          <a:xfrm>
            <a:off x="1466849" y="6324600"/>
            <a:ext cx="8839200" cy="409575"/>
          </a:xfrm>
          <a:prstGeom prst="rect">
            <a:avLst/>
          </a:prstGeom>
        </p:spPr>
        <p:txBody>
          <a:bodyPr>
            <a:noAutofit/>
          </a:bodyPr>
          <a:lstStyle>
            <a:lvl1pPr marL="0" indent="0" algn="l" defTabSz="914400">
              <a:lnSpc>
                <a:spcPct val="90000"/>
              </a:lnSpc>
              <a:spcBef>
                <a:spcPts val="1000"/>
              </a:spcBef>
              <a:buClr>
                <a:schemeClr val="tx1"/>
              </a:buClr>
              <a:buFont typeface="Arial"/>
              <a:buNone/>
              <a:defRPr sz="1000">
                <a:solidFill>
                  <a:schemeClr val="bg1">
                    <a:lumMod val="25000"/>
                  </a:schemeClr>
                </a:solidFill>
                <a:latin typeface="+mn-lt"/>
                <a:ea typeface="+mn-ea"/>
                <a:cs typeface="+mn-cs"/>
              </a:defRPr>
            </a:lvl1pPr>
            <a:lvl2pPr marL="457200" indent="0" algn="just" defTabSz="914400">
              <a:lnSpc>
                <a:spcPct val="90000"/>
              </a:lnSpc>
              <a:spcBef>
                <a:spcPts val="500"/>
              </a:spcBef>
              <a:buClr>
                <a:schemeClr val="tx1"/>
              </a:buClr>
              <a:buFont typeface="Courier New"/>
              <a:buNone/>
              <a:defRPr sz="1200">
                <a:solidFill>
                  <a:schemeClr val="bg1">
                    <a:lumMod val="25000"/>
                  </a:schemeClr>
                </a:solidFill>
                <a:latin typeface="+mn-lt"/>
                <a:ea typeface="+mn-ea"/>
                <a:cs typeface="+mn-cs"/>
              </a:defRPr>
            </a:lvl2pPr>
            <a:lvl3pPr marL="914400" indent="0" algn="just" defTabSz="914400">
              <a:lnSpc>
                <a:spcPct val="90000"/>
              </a:lnSpc>
              <a:spcBef>
                <a:spcPts val="500"/>
              </a:spcBef>
              <a:buClr>
                <a:schemeClr val="tx1"/>
              </a:buClr>
              <a:buFont typeface="Wingdings"/>
              <a:buNone/>
              <a:defRPr sz="1200">
                <a:solidFill>
                  <a:schemeClr val="bg1">
                    <a:lumMod val="25000"/>
                  </a:schemeClr>
                </a:solidFill>
                <a:latin typeface="+mn-lt"/>
                <a:ea typeface="+mn-ea"/>
                <a:cs typeface="+mn-cs"/>
              </a:defRPr>
            </a:lvl3pPr>
            <a:lvl4pPr marL="1371600" indent="0" algn="just" defTabSz="914400">
              <a:lnSpc>
                <a:spcPct val="90000"/>
              </a:lnSpc>
              <a:spcBef>
                <a:spcPts val="500"/>
              </a:spcBef>
              <a:buClr>
                <a:schemeClr val="tx1"/>
              </a:buClr>
              <a:buFont typeface="Wingdings"/>
              <a:buNone/>
              <a:defRPr sz="1200">
                <a:solidFill>
                  <a:schemeClr val="bg1">
                    <a:lumMod val="25000"/>
                  </a:schemeClr>
                </a:solidFill>
                <a:latin typeface="+mn-lt"/>
                <a:ea typeface="+mn-ea"/>
                <a:cs typeface="+mn-cs"/>
              </a:defRPr>
            </a:lvl4pPr>
            <a:lvl5pPr marL="1828800" indent="0" algn="just" defTabSz="914400">
              <a:lnSpc>
                <a:spcPct val="90000"/>
              </a:lnSpc>
              <a:spcBef>
                <a:spcPts val="500"/>
              </a:spcBef>
              <a:buClr>
                <a:schemeClr val="tx1"/>
              </a:buClr>
              <a:buFont typeface="Wingdings"/>
              <a:buNone/>
              <a:defRPr sz="1200">
                <a:solidFill>
                  <a:schemeClr val="bg1">
                    <a:lumMod val="25000"/>
                  </a:schemeClr>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l" defTabSz="914400">
              <a:lnSpc>
                <a:spcPct val="100000"/>
              </a:lnSpc>
              <a:spcBef>
                <a:spcPts val="1000"/>
              </a:spcBef>
              <a:spcAft>
                <a:spcPts val="0"/>
              </a:spcAft>
              <a:buClr>
                <a:srgbClr val="660066"/>
              </a:buClr>
              <a:buSzTx/>
              <a:buFont typeface="Arial"/>
              <a:buNone/>
              <a:defRPr/>
            </a:pPr>
            <a:r>
              <a:rPr lang="en-US" sz="1100" b="0" i="0" u="none" strike="noStrike" cap="none" spc="0">
                <a:ln>
                  <a:noFill/>
                </a:ln>
                <a:solidFill>
                  <a:srgbClr val="F2F2F2">
                    <a:lumMod val="25000"/>
                  </a:srgbClr>
                </a:solidFill>
                <a:latin typeface="+mn-lt"/>
                <a:ea typeface="+mn-ea"/>
                <a:cs typeface="+mn-cs"/>
              </a:rPr>
              <a:t>This project has received funding from the European Union’s Horizon 2020 research and innovation programme under grant agreement no 101021727. This material reflects only the authors’ view and European Commission is not responsible for any use that may be made of the information it contains.</a:t>
            </a:r>
            <a:endParaRPr/>
          </a:p>
        </p:txBody>
      </p:sp>
      <p:pic>
        <p:nvPicPr>
          <p:cNvPr id="7" name="Kép 22"/>
          <p:cNvPicPr>
            <a:picLocks noChangeAspect="1"/>
          </p:cNvPicPr>
          <p:nvPr userDrawn="1"/>
        </p:nvPicPr>
        <p:blipFill>
          <a:blip r:embed="rId9"/>
          <a:stretch/>
        </p:blipFill>
        <p:spPr bwMode="auto">
          <a:xfrm>
            <a:off x="871970" y="6362699"/>
            <a:ext cx="537730" cy="36464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a:lnSpc>
          <a:spcPct val="90000"/>
        </a:lnSpc>
        <a:spcBef>
          <a:spcPts val="0"/>
        </a:spcBef>
        <a:buNone/>
        <a:defRPr sz="4000">
          <a:solidFill>
            <a:srgbClr val="838487"/>
          </a:solidFill>
          <a:latin typeface="+mn-lt"/>
          <a:ea typeface="+mj-ea"/>
          <a:cs typeface="+mj-cs"/>
        </a:defRPr>
      </a:lvl1pPr>
    </p:titleStyle>
    <p:bodyStyle>
      <a:lvl1pPr marL="228600" indent="-228600" algn="l" defTabSz="914400">
        <a:lnSpc>
          <a:spcPct val="90000"/>
        </a:lnSpc>
        <a:spcBef>
          <a:spcPts val="1000"/>
        </a:spcBef>
        <a:buFont typeface="Arial"/>
        <a:buChar char="•"/>
        <a:defRPr sz="2400">
          <a:solidFill>
            <a:srgbClr val="838487"/>
          </a:solidFill>
          <a:latin typeface="+mn-lt"/>
          <a:ea typeface="+mn-ea"/>
          <a:cs typeface="+mn-cs"/>
        </a:defRPr>
      </a:lvl1pPr>
      <a:lvl2pPr marL="685800" indent="-228600" algn="l" defTabSz="914400">
        <a:lnSpc>
          <a:spcPct val="90000"/>
        </a:lnSpc>
        <a:spcBef>
          <a:spcPts val="500"/>
        </a:spcBef>
        <a:buFont typeface="Wingdings"/>
        <a:buChar char="ü"/>
        <a:defRPr sz="2000">
          <a:solidFill>
            <a:srgbClr val="838487"/>
          </a:solidFill>
          <a:latin typeface="+mn-lt"/>
          <a:ea typeface="+mn-ea"/>
          <a:cs typeface="+mn-cs"/>
        </a:defRPr>
      </a:lvl2pPr>
      <a:lvl3pPr marL="1143000" indent="-228600" algn="l" defTabSz="914400">
        <a:lnSpc>
          <a:spcPct val="90000"/>
        </a:lnSpc>
        <a:spcBef>
          <a:spcPts val="500"/>
        </a:spcBef>
        <a:buFont typeface="Wingdings"/>
        <a:buChar char="Ø"/>
        <a:defRPr sz="1800">
          <a:solidFill>
            <a:srgbClr val="838487"/>
          </a:solidFill>
          <a:latin typeface="+mn-lt"/>
          <a:ea typeface="+mn-ea"/>
          <a:cs typeface="+mn-cs"/>
        </a:defRPr>
      </a:lvl3pPr>
      <a:lvl4pPr marL="1600200" indent="-228600" algn="l" defTabSz="914400">
        <a:lnSpc>
          <a:spcPct val="90000"/>
        </a:lnSpc>
        <a:spcBef>
          <a:spcPts val="500"/>
        </a:spcBef>
        <a:buFont typeface="Arial"/>
        <a:buChar char="•"/>
        <a:defRPr sz="1600">
          <a:solidFill>
            <a:srgbClr val="838487"/>
          </a:solidFill>
          <a:latin typeface="+mn-lt"/>
          <a:ea typeface="+mn-ea"/>
          <a:cs typeface="+mn-cs"/>
        </a:defRPr>
      </a:lvl4pPr>
      <a:lvl5pPr marL="2057400" indent="-228600" algn="l" defTabSz="914400">
        <a:lnSpc>
          <a:spcPct val="90000"/>
        </a:lnSpc>
        <a:spcBef>
          <a:spcPts val="500"/>
        </a:spcBef>
        <a:buFont typeface="Arial"/>
        <a:buChar char="•"/>
        <a:defRPr sz="1600">
          <a:solidFill>
            <a:srgbClr val="838487"/>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mitrios.skias@netcompany-intrasoft.com" TargetMode="External"/><Relationship Id="rId2" Type="http://schemas.openxmlformats.org/officeDocument/2006/relationships/hyperlink" Target="mailto:sofia.tsekeridou@netcompany-Intrasoft.com" TargetMode="Externa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ithub.com/cerebrate-projec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00100" y="2084716"/>
            <a:ext cx="10515600" cy="1344282"/>
          </a:xfrm>
        </p:spPr>
        <p:txBody>
          <a:bodyPr vertOverflow="overflow" horzOverflow="clip" vert="horz" wrap="square" lIns="91440" tIns="45720" rIns="91440" bIns="45720" numCol="1" spcCol="0" rtlCol="0" fromWordArt="0" anchor="b" anchorCtr="0" forceAA="0" compatLnSpc="0">
            <a:noAutofit/>
          </a:bodyPr>
          <a:lstStyle/>
          <a:p>
            <a:pPr>
              <a:defRPr/>
            </a:pPr>
            <a:r>
              <a:rPr lang="en-GB" sz="3400" dirty="0">
                <a:solidFill>
                  <a:schemeClr val="tx2"/>
                </a:solidFill>
              </a:rPr>
              <a:t>IRIS-enhanced </a:t>
            </a:r>
            <a:r>
              <a:rPr lang="en-GB" sz="3400" dirty="0" err="1">
                <a:solidFill>
                  <a:schemeClr val="tx2"/>
                </a:solidFill>
              </a:rPr>
              <a:t>MeliCERTes</a:t>
            </a:r>
            <a:r>
              <a:rPr lang="en-GB" sz="3400" dirty="0">
                <a:solidFill>
                  <a:schemeClr val="tx2"/>
                </a:solidFill>
              </a:rPr>
              <a:t> Ecosystem</a:t>
            </a:r>
            <a:endParaRPr sz="3400" dirty="0">
              <a:solidFill>
                <a:schemeClr val="tx2"/>
              </a:solidFill>
            </a:endParaRPr>
          </a:p>
        </p:txBody>
      </p:sp>
      <p:sp>
        <p:nvSpPr>
          <p:cNvPr id="5" name="Text Placeholder 2"/>
          <p:cNvSpPr>
            <a:spLocks noGrp="1"/>
          </p:cNvSpPr>
          <p:nvPr>
            <p:ph type="body" idx="1"/>
          </p:nvPr>
        </p:nvSpPr>
        <p:spPr bwMode="auto">
          <a:xfrm>
            <a:off x="821881" y="4663900"/>
            <a:ext cx="7434359" cy="1357388"/>
          </a:xfrm>
        </p:spPr>
        <p:txBody>
          <a:bodyPr vertOverflow="overflow" horzOverflow="clip" vert="horz" wrap="square" lIns="91440" tIns="45720" rIns="91440" bIns="45720" numCol="1" spcCol="0" rtlCol="0" fromWordArt="0" anchor="t" anchorCtr="0" forceAA="0" compatLnSpc="0">
            <a:normAutofit/>
          </a:bodyPr>
          <a:lstStyle/>
          <a:p>
            <a:pPr>
              <a:defRPr/>
            </a:pPr>
            <a:r>
              <a:rPr lang="en-US" sz="2000" dirty="0">
                <a:solidFill>
                  <a:schemeClr val="accent1">
                    <a:lumMod val="50000"/>
                  </a:schemeClr>
                </a:solidFill>
              </a:rPr>
              <a:t>Dr. Sofia Tsekeridou, </a:t>
            </a:r>
            <a:r>
              <a:rPr lang="en-US" sz="2000" dirty="0">
                <a:solidFill>
                  <a:schemeClr val="accent1">
                    <a:lumMod val="50000"/>
                  </a:schemeClr>
                </a:solidFill>
                <a:hlinkClick r:id="rId2"/>
              </a:rPr>
              <a:t>sofia.tsekeridou@netcompany-intrasoft.com</a:t>
            </a:r>
            <a:r>
              <a:rPr lang="en-US" sz="2000" dirty="0">
                <a:solidFill>
                  <a:schemeClr val="accent1">
                    <a:lumMod val="50000"/>
                  </a:schemeClr>
                </a:solidFill>
              </a:rPr>
              <a:t> </a:t>
            </a:r>
          </a:p>
          <a:p>
            <a:pPr>
              <a:defRPr/>
            </a:pPr>
            <a:r>
              <a:rPr lang="en-US" sz="2000" dirty="0">
                <a:solidFill>
                  <a:schemeClr val="accent1">
                    <a:lumMod val="50000"/>
                  </a:schemeClr>
                </a:solidFill>
              </a:rPr>
              <a:t>Dimitrios Skias, </a:t>
            </a:r>
            <a:r>
              <a:rPr lang="en-US" sz="2000" dirty="0" err="1">
                <a:solidFill>
                  <a:schemeClr val="accent1">
                    <a:lumMod val="50000"/>
                  </a:schemeClr>
                </a:solidFill>
              </a:rPr>
              <a:t>M.Sc</a:t>
            </a:r>
            <a:r>
              <a:rPr lang="en-US" sz="2000" dirty="0">
                <a:solidFill>
                  <a:schemeClr val="accent1">
                    <a:lumMod val="50000"/>
                  </a:schemeClr>
                </a:solidFill>
              </a:rPr>
              <a:t>, </a:t>
            </a:r>
            <a:r>
              <a:rPr lang="en-US" sz="2000" dirty="0">
                <a:solidFill>
                  <a:schemeClr val="accent1">
                    <a:lumMod val="50000"/>
                  </a:schemeClr>
                </a:solidFill>
                <a:hlinkClick r:id="rId3"/>
              </a:rPr>
              <a:t>dmitrios.skias@netcompany-intrasoft.com</a:t>
            </a:r>
            <a:r>
              <a:rPr lang="en-US" sz="2000" dirty="0">
                <a:solidFill>
                  <a:schemeClr val="accent1">
                    <a:lumMod val="50000"/>
                  </a:schemeClr>
                </a:solidFill>
              </a:rPr>
              <a:t> </a:t>
            </a:r>
            <a:endParaRPr sz="2000" dirty="0">
              <a:solidFill>
                <a:schemeClr val="tx2"/>
              </a:solidFill>
            </a:endParaRPr>
          </a:p>
        </p:txBody>
      </p:sp>
      <p:sp>
        <p:nvSpPr>
          <p:cNvPr id="7" name="TextBox 6"/>
          <p:cNvSpPr txBox="1"/>
          <p:nvPr/>
        </p:nvSpPr>
        <p:spPr bwMode="auto">
          <a:xfrm>
            <a:off x="3101005" y="3428998"/>
            <a:ext cx="5989990" cy="374141"/>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ctr">
              <a:defRPr/>
            </a:pPr>
            <a:r>
              <a:rPr lang="en-GB" dirty="0"/>
              <a:t>1st Stakeholders and Industrial Workshop | 22nd Feb. 2023</a:t>
            </a:r>
            <a:endParaRPr dirty="0"/>
          </a:p>
        </p:txBody>
      </p:sp>
      <p:pic>
        <p:nvPicPr>
          <p:cNvPr id="8" name="Εικόνα 7">
            <a:extLst>
              <a:ext uri="{FF2B5EF4-FFF2-40B4-BE49-F238E27FC236}">
                <a16:creationId xmlns:a16="http://schemas.microsoft.com/office/drawing/2014/main" id="{BE153A8A-AD67-42CC-81A9-4861C52CFE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8256240" y="4340438"/>
            <a:ext cx="2796628" cy="13573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lstStyle/>
          <a:p>
            <a:r>
              <a:rPr lang="en-US" dirty="0"/>
              <a:t>IRIS-EME Cerebrate authentication	</a:t>
            </a:r>
            <a:endParaRPr lang="en-GB" dirty="0"/>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10</a:t>
            </a:fld>
            <a:endParaRPr lang="en-US"/>
          </a:p>
        </p:txBody>
      </p:sp>
      <p:pic>
        <p:nvPicPr>
          <p:cNvPr id="3" name="Εικόνα 2">
            <a:extLst>
              <a:ext uri="{FF2B5EF4-FFF2-40B4-BE49-F238E27FC236}">
                <a16:creationId xmlns:a16="http://schemas.microsoft.com/office/drawing/2014/main" id="{46B17FC4-70C9-40B4-8F67-C7493F8B1103}"/>
              </a:ext>
            </a:extLst>
          </p:cNvPr>
          <p:cNvPicPr>
            <a:picLocks noChangeAspect="1"/>
          </p:cNvPicPr>
          <p:nvPr/>
        </p:nvPicPr>
        <p:blipFill>
          <a:blip r:embed="rId2"/>
          <a:stretch>
            <a:fillRect/>
          </a:stretch>
        </p:blipFill>
        <p:spPr>
          <a:xfrm>
            <a:off x="1196480" y="2204864"/>
            <a:ext cx="10081120" cy="3831474"/>
          </a:xfrm>
          <a:prstGeom prst="rect">
            <a:avLst/>
          </a:prstGeom>
        </p:spPr>
      </p:pic>
    </p:spTree>
    <p:extLst>
      <p:ext uri="{BB962C8B-B14F-4D97-AF65-F5344CB8AC3E}">
        <p14:creationId xmlns:p14="http://schemas.microsoft.com/office/powerpoint/2010/main" val="3127436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lstStyle/>
          <a:p>
            <a:r>
              <a:rPr lang="en-US" dirty="0" err="1"/>
              <a:t>MeliCERTes</a:t>
            </a:r>
            <a:r>
              <a:rPr lang="en-US" dirty="0"/>
              <a:t> v2 – Cerebrate	</a:t>
            </a:r>
            <a:endParaRPr lang="en-GB" dirty="0"/>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11</a:t>
            </a:fld>
            <a:endParaRPr lang="en-US"/>
          </a:p>
        </p:txBody>
      </p:sp>
      <p:pic>
        <p:nvPicPr>
          <p:cNvPr id="5" name="Εικόνα 4">
            <a:extLst>
              <a:ext uri="{FF2B5EF4-FFF2-40B4-BE49-F238E27FC236}">
                <a16:creationId xmlns:a16="http://schemas.microsoft.com/office/drawing/2014/main" id="{B54D176A-5D9A-419B-9A3F-241B3F927FE1}"/>
              </a:ext>
            </a:extLst>
          </p:cNvPr>
          <p:cNvPicPr>
            <a:picLocks noChangeAspect="1"/>
          </p:cNvPicPr>
          <p:nvPr/>
        </p:nvPicPr>
        <p:blipFill>
          <a:blip r:embed="rId2"/>
          <a:stretch>
            <a:fillRect/>
          </a:stretch>
        </p:blipFill>
        <p:spPr>
          <a:xfrm>
            <a:off x="2496816" y="1556792"/>
            <a:ext cx="7198368" cy="4380840"/>
          </a:xfrm>
          <a:prstGeom prst="rect">
            <a:avLst/>
          </a:prstGeom>
        </p:spPr>
      </p:pic>
    </p:spTree>
    <p:extLst>
      <p:ext uri="{BB962C8B-B14F-4D97-AF65-F5344CB8AC3E}">
        <p14:creationId xmlns:p14="http://schemas.microsoft.com/office/powerpoint/2010/main" val="640156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normAutofit fontScale="90000"/>
          </a:bodyPr>
          <a:lstStyle/>
          <a:p>
            <a:r>
              <a:rPr lang="en-US" dirty="0" err="1"/>
              <a:t>MeliCERTes</a:t>
            </a:r>
            <a:r>
              <a:rPr lang="en-US" dirty="0"/>
              <a:t> v2 – Cerebrate (Contact List)	</a:t>
            </a:r>
            <a:endParaRPr lang="en-GB" dirty="0"/>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12</a:t>
            </a:fld>
            <a:endParaRPr lang="en-US"/>
          </a:p>
        </p:txBody>
      </p:sp>
      <p:pic>
        <p:nvPicPr>
          <p:cNvPr id="5" name="Εικόνα 4">
            <a:extLst>
              <a:ext uri="{FF2B5EF4-FFF2-40B4-BE49-F238E27FC236}">
                <a16:creationId xmlns:a16="http://schemas.microsoft.com/office/drawing/2014/main" id="{B54D176A-5D9A-419B-9A3F-241B3F927F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96816" y="1770443"/>
            <a:ext cx="7198368" cy="3953537"/>
          </a:xfrm>
          <a:prstGeom prst="rect">
            <a:avLst/>
          </a:prstGeom>
        </p:spPr>
      </p:pic>
    </p:spTree>
    <p:extLst>
      <p:ext uri="{BB962C8B-B14F-4D97-AF65-F5344CB8AC3E}">
        <p14:creationId xmlns:p14="http://schemas.microsoft.com/office/powerpoint/2010/main" val="988427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lstStyle/>
          <a:p>
            <a:r>
              <a:rPr lang="en-US" dirty="0"/>
              <a:t>EME – </a:t>
            </a:r>
            <a:r>
              <a:rPr lang="en-US" dirty="0" err="1"/>
              <a:t>Keycloak</a:t>
            </a:r>
            <a:r>
              <a:rPr lang="en-US" dirty="0"/>
              <a:t> Authentication</a:t>
            </a:r>
            <a:endParaRPr lang="en-GB" dirty="0"/>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13</a:t>
            </a:fld>
            <a:endParaRPr lang="en-US"/>
          </a:p>
        </p:txBody>
      </p:sp>
      <p:sp>
        <p:nvSpPr>
          <p:cNvPr id="6" name="Θέση περιεχομένου 2">
            <a:extLst>
              <a:ext uri="{FF2B5EF4-FFF2-40B4-BE49-F238E27FC236}">
                <a16:creationId xmlns:a16="http://schemas.microsoft.com/office/drawing/2014/main" id="{A88B798F-2A32-4EBB-BA50-815A9A750A2B}"/>
              </a:ext>
            </a:extLst>
          </p:cNvPr>
          <p:cNvSpPr>
            <a:spLocks noGrp="1"/>
          </p:cNvSpPr>
          <p:nvPr>
            <p:ph idx="1"/>
          </p:nvPr>
        </p:nvSpPr>
        <p:spPr>
          <a:xfrm>
            <a:off x="838200" y="1854200"/>
            <a:ext cx="5833864" cy="4351338"/>
          </a:xfrm>
        </p:spPr>
        <p:txBody>
          <a:bodyPr/>
          <a:lstStyle/>
          <a:p>
            <a:r>
              <a:rPr lang="en-US" i="1" dirty="0"/>
              <a:t>OpenID Connect</a:t>
            </a:r>
          </a:p>
          <a:p>
            <a:pPr lvl="1"/>
            <a:r>
              <a:rPr lang="en-US" dirty="0"/>
              <a:t> authentication protocol that is an extension of OAuth 2.0</a:t>
            </a:r>
          </a:p>
          <a:p>
            <a:pPr lvl="1"/>
            <a:r>
              <a:rPr lang="en-US" dirty="0"/>
              <a:t>Uses JSON Web Token (JWT) standards</a:t>
            </a:r>
          </a:p>
          <a:p>
            <a:pPr lvl="1">
              <a:buFont typeface="Arial" panose="020B0604020202020204" pitchFamily="34" charset="0"/>
              <a:buChar char="•"/>
            </a:pPr>
            <a:endParaRPr lang="en-GB" dirty="0"/>
          </a:p>
          <a:p>
            <a:r>
              <a:rPr lang="en-US" dirty="0"/>
              <a:t>SAML – Security Assertion Markup Language</a:t>
            </a:r>
          </a:p>
          <a:p>
            <a:pPr lvl="1"/>
            <a:r>
              <a:rPr lang="en-US" dirty="0"/>
              <a:t>Cross-domain single sign-on (SSO)</a:t>
            </a:r>
          </a:p>
          <a:p>
            <a:pPr>
              <a:buFont typeface="Arial" panose="020B0604020202020204" pitchFamily="34" charset="0"/>
              <a:buChar char="•"/>
            </a:pPr>
            <a:endParaRPr lang="en-GB" dirty="0"/>
          </a:p>
          <a:p>
            <a:pPr>
              <a:buFont typeface="Arial" panose="020B0604020202020204" pitchFamily="34" charset="0"/>
              <a:buChar char="•"/>
            </a:pPr>
            <a:r>
              <a:rPr lang="en-GB" dirty="0" err="1"/>
              <a:t>mTLS</a:t>
            </a:r>
            <a:r>
              <a:rPr lang="en-GB" dirty="0"/>
              <a:t> service authentication</a:t>
            </a:r>
          </a:p>
        </p:txBody>
      </p:sp>
      <p:pic>
        <p:nvPicPr>
          <p:cNvPr id="8" name="Picture 4">
            <a:extLst>
              <a:ext uri="{FF2B5EF4-FFF2-40B4-BE49-F238E27FC236}">
                <a16:creationId xmlns:a16="http://schemas.microsoft.com/office/drawing/2014/main" id="{6CE70B26-E4C7-422C-AB6E-5653E1E539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04112" y="2180541"/>
            <a:ext cx="4558306" cy="3698656"/>
          </a:xfrm>
          <a:prstGeom prst="rect">
            <a:avLst/>
          </a:prstGeom>
          <a:noFill/>
          <a:ln>
            <a:noFill/>
          </a:ln>
        </p:spPr>
      </p:pic>
    </p:spTree>
    <p:extLst>
      <p:ext uri="{BB962C8B-B14F-4D97-AF65-F5344CB8AC3E}">
        <p14:creationId xmlns:p14="http://schemas.microsoft.com/office/powerpoint/2010/main" val="114472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lstStyle/>
          <a:p>
            <a:r>
              <a:rPr lang="en-US" dirty="0"/>
              <a:t>EME – Unified Dashboard	</a:t>
            </a:r>
            <a:endParaRPr lang="en-GB" dirty="0"/>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14</a:t>
            </a:fld>
            <a:endParaRPr lang="en-US"/>
          </a:p>
        </p:txBody>
      </p:sp>
      <p:sp>
        <p:nvSpPr>
          <p:cNvPr id="6" name="Θέση περιεχομένου 2">
            <a:extLst>
              <a:ext uri="{FF2B5EF4-FFF2-40B4-BE49-F238E27FC236}">
                <a16:creationId xmlns:a16="http://schemas.microsoft.com/office/drawing/2014/main" id="{A88B798F-2A32-4EBB-BA50-815A9A750A2B}"/>
              </a:ext>
            </a:extLst>
          </p:cNvPr>
          <p:cNvSpPr>
            <a:spLocks noGrp="1"/>
          </p:cNvSpPr>
          <p:nvPr>
            <p:ph idx="1"/>
          </p:nvPr>
        </p:nvSpPr>
        <p:spPr>
          <a:xfrm>
            <a:off x="838200" y="1854200"/>
            <a:ext cx="10515600" cy="4351338"/>
          </a:xfrm>
        </p:spPr>
        <p:txBody>
          <a:bodyPr>
            <a:normAutofit/>
          </a:bodyPr>
          <a:lstStyle/>
          <a:p>
            <a:r>
              <a:rPr lang="en-GB" dirty="0"/>
              <a:t>CTI information sharing home page: Presenting the CTI threats detected by the platform</a:t>
            </a:r>
          </a:p>
          <a:p>
            <a:r>
              <a:rPr lang="en-GB" dirty="0"/>
              <a:t>CTI orchestration information</a:t>
            </a:r>
          </a:p>
          <a:p>
            <a:pPr lvl="1"/>
            <a:r>
              <a:rPr lang="en-GB" dirty="0"/>
              <a:t>Presenting CTI mitigation actions’ workflows to the IRIS users</a:t>
            </a:r>
          </a:p>
          <a:p>
            <a:pPr lvl="1"/>
            <a:r>
              <a:rPr lang="en-GB" dirty="0"/>
              <a:t>Collecting IRIS users’ feedback</a:t>
            </a:r>
          </a:p>
          <a:p>
            <a:pPr lvl="0"/>
            <a:r>
              <a:rPr lang="en-GB" dirty="0"/>
              <a:t>IRIS generated AI/IoT CTI relevant information structured in a standardized format.                     </a:t>
            </a:r>
          </a:p>
          <a:p>
            <a:r>
              <a:rPr lang="en-GB" dirty="0"/>
              <a:t>Information governance models and sharing policies for CTI exchanges and relevant standard operating procedures for the management of threats and attacks</a:t>
            </a:r>
          </a:p>
          <a:p>
            <a:pPr lvl="1">
              <a:buFont typeface="Arial" panose="020B0604020202020204" pitchFamily="34" charset="0"/>
              <a:buChar char="•"/>
            </a:pPr>
            <a:endParaRPr lang="en-GB" dirty="0"/>
          </a:p>
        </p:txBody>
      </p:sp>
    </p:spTree>
    <p:extLst>
      <p:ext uri="{BB962C8B-B14F-4D97-AF65-F5344CB8AC3E}">
        <p14:creationId xmlns:p14="http://schemas.microsoft.com/office/powerpoint/2010/main" val="348878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lstStyle/>
          <a:p>
            <a:r>
              <a:rPr lang="en-US" dirty="0"/>
              <a:t>EME – Unified Dashboard design	</a:t>
            </a:r>
            <a:endParaRPr lang="en-GB" dirty="0"/>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15</a:t>
            </a:fld>
            <a:endParaRPr lang="en-US"/>
          </a:p>
        </p:txBody>
      </p:sp>
      <p:pic>
        <p:nvPicPr>
          <p:cNvPr id="7" name="Εικόνα 6">
            <a:extLst>
              <a:ext uri="{FF2B5EF4-FFF2-40B4-BE49-F238E27FC236}">
                <a16:creationId xmlns:a16="http://schemas.microsoft.com/office/drawing/2014/main" id="{6287B6DE-A577-4E2F-8FA5-8EFBCDACDB3E}"/>
              </a:ext>
            </a:extLst>
          </p:cNvPr>
          <p:cNvPicPr>
            <a:picLocks noChangeAspect="1"/>
          </p:cNvPicPr>
          <p:nvPr/>
        </p:nvPicPr>
        <p:blipFill>
          <a:blip r:embed="rId2"/>
          <a:stretch>
            <a:fillRect/>
          </a:stretch>
        </p:blipFill>
        <p:spPr>
          <a:xfrm>
            <a:off x="1197158" y="1772429"/>
            <a:ext cx="9219322" cy="4970346"/>
          </a:xfrm>
          <a:prstGeom prst="rect">
            <a:avLst/>
          </a:prstGeom>
        </p:spPr>
      </p:pic>
      <p:sp>
        <p:nvSpPr>
          <p:cNvPr id="8" name="Ορθογώνιο: Στρογγύλεμα γωνιών 7">
            <a:extLst>
              <a:ext uri="{FF2B5EF4-FFF2-40B4-BE49-F238E27FC236}">
                <a16:creationId xmlns:a16="http://schemas.microsoft.com/office/drawing/2014/main" id="{FF04126D-78E1-49BC-8B4F-C77F4EBCC533}"/>
              </a:ext>
            </a:extLst>
          </p:cNvPr>
          <p:cNvSpPr/>
          <p:nvPr/>
        </p:nvSpPr>
        <p:spPr>
          <a:xfrm>
            <a:off x="1487488" y="3429000"/>
            <a:ext cx="1584176"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7957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7" name="Group 5">
            <a:extLst>
              <a:ext uri="{FF2B5EF4-FFF2-40B4-BE49-F238E27FC236}">
                <a16:creationId xmlns:a16="http://schemas.microsoft.com/office/drawing/2014/main" id="{20A2A8C9-BE80-49D4-8247-F7B2B7E04981}"/>
              </a:ext>
            </a:extLst>
          </p:cNvPr>
          <p:cNvGrpSpPr/>
          <p:nvPr/>
        </p:nvGrpSpPr>
        <p:grpSpPr>
          <a:xfrm>
            <a:off x="1072849" y="894523"/>
            <a:ext cx="10235780" cy="4899795"/>
            <a:chOff x="1033469" y="0"/>
            <a:chExt cx="11354244" cy="5928753"/>
          </a:xfrm>
        </p:grpSpPr>
        <p:sp>
          <p:nvSpPr>
            <p:cNvPr id="8" name="Rectangle 6">
              <a:extLst>
                <a:ext uri="{FF2B5EF4-FFF2-40B4-BE49-F238E27FC236}">
                  <a16:creationId xmlns:a16="http://schemas.microsoft.com/office/drawing/2014/main" id="{CD53875A-790D-4F8C-B80B-F790592AB795}"/>
                </a:ext>
              </a:extLst>
            </p:cNvPr>
            <p:cNvSpPr/>
            <p:nvPr/>
          </p:nvSpPr>
          <p:spPr>
            <a:xfrm>
              <a:off x="1033469" y="0"/>
              <a:ext cx="11354244" cy="5928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white"/>
                </a:solidFill>
                <a:effectLst/>
                <a:uLnTx/>
                <a:uFillTx/>
                <a:latin typeface="Calibri"/>
                <a:cs typeface="Arial"/>
              </a:endParaRPr>
            </a:p>
          </p:txBody>
        </p:sp>
        <p:grpSp>
          <p:nvGrpSpPr>
            <p:cNvPr id="9" name="Group 8">
              <a:extLst>
                <a:ext uri="{FF2B5EF4-FFF2-40B4-BE49-F238E27FC236}">
                  <a16:creationId xmlns:a16="http://schemas.microsoft.com/office/drawing/2014/main" id="{1E2609AD-4929-4090-9E43-3F4741B395F5}"/>
                </a:ext>
              </a:extLst>
            </p:cNvPr>
            <p:cNvGrpSpPr/>
            <p:nvPr/>
          </p:nvGrpSpPr>
          <p:grpSpPr>
            <a:xfrm>
              <a:off x="1305033" y="120096"/>
              <a:ext cx="10983817" cy="3812499"/>
              <a:chOff x="716096" y="695027"/>
              <a:chExt cx="10983817" cy="3812499"/>
            </a:xfrm>
          </p:grpSpPr>
          <p:sp>
            <p:nvSpPr>
              <p:cNvPr id="17" name="Rounded Rectangle 16">
                <a:extLst>
                  <a:ext uri="{FF2B5EF4-FFF2-40B4-BE49-F238E27FC236}">
                    <a16:creationId xmlns:a16="http://schemas.microsoft.com/office/drawing/2014/main" id="{B449F42E-0ACA-44B9-86D4-B892CD6705DD}"/>
                  </a:ext>
                </a:extLst>
              </p:cNvPr>
              <p:cNvSpPr/>
              <p:nvPr/>
            </p:nvSpPr>
            <p:spPr>
              <a:xfrm>
                <a:off x="716096" y="695027"/>
                <a:ext cx="10983817" cy="478267"/>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tx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cs typeface="Arial"/>
                  </a:rPr>
                  <a:t>Collaborative Threat Intelligence (CTI) – Unified Dashboard</a:t>
                </a:r>
                <a:endParaRPr kumimoji="0" lang="en-PT" sz="1400" b="1" i="0" u="none" strike="noStrike" kern="0" cap="none" spc="0" normalizeH="0" baseline="0" noProof="0" dirty="0">
                  <a:ln>
                    <a:noFill/>
                  </a:ln>
                  <a:solidFill>
                    <a:prstClr val="white"/>
                  </a:solidFill>
                  <a:effectLst/>
                  <a:uLnTx/>
                  <a:uFillTx/>
                  <a:latin typeface="Calibri"/>
                  <a:cs typeface="Arial"/>
                </a:endParaRPr>
              </a:p>
            </p:txBody>
          </p:sp>
          <p:grpSp>
            <p:nvGrpSpPr>
              <p:cNvPr id="25" name="Group 24">
                <a:extLst>
                  <a:ext uri="{FF2B5EF4-FFF2-40B4-BE49-F238E27FC236}">
                    <a16:creationId xmlns:a16="http://schemas.microsoft.com/office/drawing/2014/main" id="{161CEE99-4DE8-4EC6-B54C-1CF13DF16A58}"/>
                  </a:ext>
                </a:extLst>
              </p:cNvPr>
              <p:cNvGrpSpPr/>
              <p:nvPr/>
            </p:nvGrpSpPr>
            <p:grpSpPr>
              <a:xfrm>
                <a:off x="7834429" y="4358562"/>
                <a:ext cx="1447640" cy="148964"/>
                <a:chOff x="8056233" y="5170112"/>
                <a:chExt cx="3754804" cy="351249"/>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A6E9CCCA-FBF9-4B88-A0D0-38F9F337AA8E}"/>
                        </a:ext>
                      </a:extLst>
                    </p:cNvPr>
                    <p:cNvSpPr/>
                    <p:nvPr/>
                  </p:nvSpPr>
                  <p:spPr>
                    <a:xfrm>
                      <a:off x="11196706" y="5170112"/>
                      <a:ext cx="614331" cy="351249"/>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 b="0" i="0" u="none" strike="noStrike" kern="0" cap="none" spc="0" normalizeH="0" baseline="0" noProof="0">
                                <a:ln>
                                  <a:noFill/>
                                </a:ln>
                                <a:solidFill>
                                  <a:srgbClr val="838487"/>
                                </a:solidFill>
                                <a:effectLst/>
                                <a:uLnTx/>
                                <a:uFillTx/>
                                <a:latin typeface="Cambria Math" panose="02040503050406030204" pitchFamily="18" charset="0"/>
                              </a:rPr>
                              <m:t>⋯</m:t>
                            </m:r>
                          </m:oMath>
                        </m:oMathPara>
                      </a14:m>
                      <a:endParaRPr kumimoji="0" lang="pt-PT" sz="200" b="0" i="0" u="none" strike="noStrike" kern="0" cap="none" spc="0" normalizeH="0" baseline="0" noProof="0" dirty="0">
                        <a:ln>
                          <a:noFill/>
                        </a:ln>
                        <a:solidFill>
                          <a:srgbClr val="838487"/>
                        </a:solidFill>
                        <a:effectLst/>
                        <a:uLnTx/>
                        <a:uFillTx/>
                        <a:latin typeface="Cambria Math" panose="02040503050406030204" pitchFamily="18" charset="0"/>
                        <a:cs typeface="Arial"/>
                      </a:endParaRPr>
                    </a:p>
                  </p:txBody>
                </p:sp>
              </mc:Choice>
              <mc:Fallback xmlns="">
                <p:sp>
                  <p:nvSpPr>
                    <p:cNvPr id="44" name="Rectangle 43"/>
                    <p:cNvSpPr>
                      <a:spLocks noRot="1" noChangeAspect="1" noMove="1" noResize="1" noEditPoints="1" noAdjustHandles="1" noChangeArrowheads="1" noChangeShapeType="1" noTextEdit="1"/>
                    </p:cNvSpPr>
                    <p:nvPr/>
                  </p:nvSpPr>
                  <p:spPr>
                    <a:xfrm>
                      <a:off x="11196706" y="5170112"/>
                      <a:ext cx="614331" cy="351249"/>
                    </a:xfrm>
                    <a:prstGeom prst="rect">
                      <a:avLst/>
                    </a:prstGeom>
                    <a:blipFill>
                      <a:blip r:embed="rId3"/>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F1B794FA-7717-4130-84FF-04E700D28607}"/>
                        </a:ext>
                      </a:extLst>
                    </p:cNvPr>
                    <p:cNvSpPr/>
                    <p:nvPr/>
                  </p:nvSpPr>
                  <p:spPr>
                    <a:xfrm>
                      <a:off x="8056233" y="5170112"/>
                      <a:ext cx="614331" cy="351249"/>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 b="0" i="0" u="none" strike="noStrike" kern="0" cap="none" spc="0" normalizeH="0" baseline="0" noProof="0">
                                <a:ln>
                                  <a:noFill/>
                                </a:ln>
                                <a:solidFill>
                                  <a:srgbClr val="838487"/>
                                </a:solidFill>
                                <a:effectLst/>
                                <a:uLnTx/>
                                <a:uFillTx/>
                                <a:latin typeface="Cambria Math" panose="02040503050406030204" pitchFamily="18" charset="0"/>
                              </a:rPr>
                              <m:t>⋯</m:t>
                            </m:r>
                          </m:oMath>
                        </m:oMathPara>
                      </a14:m>
                      <a:endParaRPr kumimoji="0" lang="pt-PT" sz="200" b="0" i="0" u="none" strike="noStrike" kern="0" cap="none" spc="0" normalizeH="0" baseline="0" noProof="0" dirty="0">
                        <a:ln>
                          <a:noFill/>
                        </a:ln>
                        <a:solidFill>
                          <a:srgbClr val="838487"/>
                        </a:solidFill>
                        <a:effectLst/>
                        <a:uLnTx/>
                        <a:uFillTx/>
                        <a:latin typeface="Cambria Math" panose="02040503050406030204" pitchFamily="18" charset="0"/>
                        <a:cs typeface="Arial"/>
                      </a:endParaRPr>
                    </a:p>
                  </p:txBody>
                </p:sp>
              </mc:Choice>
              <mc:Fallback xmlns="">
                <p:sp>
                  <p:nvSpPr>
                    <p:cNvPr id="45" name="Rectangle 44"/>
                    <p:cNvSpPr>
                      <a:spLocks noRot="1" noChangeAspect="1" noMove="1" noResize="1" noEditPoints="1" noAdjustHandles="1" noChangeArrowheads="1" noChangeShapeType="1" noTextEdit="1"/>
                    </p:cNvSpPr>
                    <p:nvPr/>
                  </p:nvSpPr>
                  <p:spPr>
                    <a:xfrm>
                      <a:off x="8056233" y="5170112"/>
                      <a:ext cx="614331" cy="351249"/>
                    </a:xfrm>
                    <a:prstGeom prst="rect">
                      <a:avLst/>
                    </a:prstGeom>
                    <a:blipFill>
                      <a:blip r:embed="rId3"/>
                      <a:stretch>
                        <a:fillRect/>
                      </a:stretch>
                    </a:blipFill>
                  </p:spPr>
                  <p:txBody>
                    <a:bodyPr/>
                    <a:lstStyle/>
                    <a:p>
                      <a:r>
                        <a:rPr lang="pt-PT">
                          <a:noFill/>
                        </a:rPr>
                        <a:t> </a:t>
                      </a:r>
                    </a:p>
                  </p:txBody>
                </p:sp>
              </mc:Fallback>
            </mc:AlternateContent>
          </p:grpSp>
        </p:grpSp>
      </p:grpSp>
      <p:sp>
        <p:nvSpPr>
          <p:cNvPr id="5" name="Slide Number Placeholder 2"/>
          <p:cNvSpPr>
            <a:spLocks noGrp="1"/>
          </p:cNvSpPr>
          <p:nvPr>
            <p:ph type="sldNum" sz="quarter" idx="12"/>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57AC0E79-F531-4290-B37F-533038CC23F5}" type="slidenum">
              <a:rPr kumimoji="0" lang="en-US" sz="1100" b="0" i="0" u="none" strike="noStrike" kern="0" cap="none" spc="0" normalizeH="0" baseline="0" noProof="0">
                <a:ln>
                  <a:noFill/>
                </a:ln>
                <a:solidFill>
                  <a:srgbClr val="838487"/>
                </a:solidFill>
                <a:effectLst/>
                <a:uLnTx/>
                <a:uFillTx/>
                <a:latin typeface="Calibri"/>
                <a:cs typeface="Arial"/>
              </a:rPr>
              <a:pPr marL="0" marR="0" lvl="0" indent="0" algn="l" defTabSz="914400" eaLnBrk="1" fontAlgn="auto" latinLnBrk="0" hangingPunct="1">
                <a:lnSpc>
                  <a:spcPct val="100000"/>
                </a:lnSpc>
                <a:spcBef>
                  <a:spcPts val="0"/>
                </a:spcBef>
                <a:spcAft>
                  <a:spcPts val="0"/>
                </a:spcAft>
                <a:buClrTx/>
                <a:buSzTx/>
                <a:buFontTx/>
                <a:buNone/>
                <a:tabLst/>
                <a:defRPr/>
              </a:pPr>
              <a:t>16</a:t>
            </a:fld>
            <a:endParaRPr kumimoji="0" lang="en-US" sz="1100" b="0" i="0" u="none" strike="noStrike" kern="0" cap="none" spc="0" normalizeH="0" baseline="0" noProof="0">
              <a:ln>
                <a:noFill/>
              </a:ln>
              <a:solidFill>
                <a:srgbClr val="838487"/>
              </a:solidFill>
              <a:effectLst/>
              <a:uLnTx/>
              <a:uFillTx/>
              <a:latin typeface="Calibri"/>
              <a:cs typeface="Arial"/>
            </a:endParaRPr>
          </a:p>
        </p:txBody>
      </p:sp>
      <p:sp>
        <p:nvSpPr>
          <p:cNvPr id="91" name="Rounded Rectangle 32">
            <a:extLst>
              <a:ext uri="{FF2B5EF4-FFF2-40B4-BE49-F238E27FC236}">
                <a16:creationId xmlns:a16="http://schemas.microsoft.com/office/drawing/2014/main" id="{AF6E51BD-FD7B-4D4F-BE6C-2EC2EFA12AD3}"/>
              </a:ext>
            </a:extLst>
          </p:cNvPr>
          <p:cNvSpPr/>
          <p:nvPr/>
        </p:nvSpPr>
        <p:spPr bwMode="auto">
          <a:xfrm>
            <a:off x="6155734" y="5746504"/>
            <a:ext cx="2237057" cy="56884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838487"/>
                </a:solidFill>
                <a:effectLst/>
                <a:uLnTx/>
                <a:uFillTx/>
                <a:latin typeface="Calibri"/>
                <a:cs typeface="Arial"/>
              </a:rPr>
              <a:t>CERT / CSIRT</a:t>
            </a:r>
            <a:endParaRPr kumimoji="0" lang="pt-PT" sz="1400" b="0" i="0" u="none" strike="noStrike" kern="0" cap="none" spc="0" normalizeH="0" baseline="0" noProof="0" dirty="0">
              <a:ln>
                <a:noFill/>
              </a:ln>
              <a:solidFill>
                <a:srgbClr val="838487"/>
              </a:solidFill>
              <a:effectLst/>
              <a:uLnTx/>
              <a:uFillTx/>
              <a:latin typeface="Calibri"/>
              <a:cs typeface="Arial"/>
            </a:endParaRPr>
          </a:p>
        </p:txBody>
      </p:sp>
      <p:cxnSp>
        <p:nvCxnSpPr>
          <p:cNvPr id="111" name="Straight Arrow Connector 34">
            <a:extLst>
              <a:ext uri="{FF2B5EF4-FFF2-40B4-BE49-F238E27FC236}">
                <a16:creationId xmlns:a16="http://schemas.microsoft.com/office/drawing/2014/main" id="{B99D166C-85F9-42F5-8503-E2027EA98D45}"/>
              </a:ext>
            </a:extLst>
          </p:cNvPr>
          <p:cNvCxnSpPr>
            <a:cxnSpLocks/>
          </p:cNvCxnSpPr>
          <p:nvPr/>
        </p:nvCxnSpPr>
        <p:spPr bwMode="auto">
          <a:xfrm>
            <a:off x="5409828" y="7125143"/>
            <a:ext cx="4653273" cy="17806"/>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Rounded Rectangle 32">
            <a:extLst>
              <a:ext uri="{FF2B5EF4-FFF2-40B4-BE49-F238E27FC236}">
                <a16:creationId xmlns:a16="http://schemas.microsoft.com/office/drawing/2014/main" id="{EF3DE1ED-6C7A-451D-BBC5-68211FEC6A4A}"/>
              </a:ext>
            </a:extLst>
          </p:cNvPr>
          <p:cNvSpPr/>
          <p:nvPr/>
        </p:nvSpPr>
        <p:spPr bwMode="auto">
          <a:xfrm>
            <a:off x="3678980" y="5766472"/>
            <a:ext cx="2237057" cy="56884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838487"/>
                </a:solidFill>
                <a:effectLst/>
                <a:uLnTx/>
                <a:uFillTx/>
                <a:latin typeface="Calibri"/>
                <a:cs typeface="Arial"/>
              </a:rPr>
              <a:t>AI services &amp; infrastructure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838487"/>
                </a:solidFill>
                <a:effectLst/>
                <a:uLnTx/>
                <a:uFillTx/>
                <a:latin typeface="Calibri"/>
                <a:cs typeface="Arial"/>
              </a:rPr>
              <a:t>Operator</a:t>
            </a:r>
            <a:endParaRPr kumimoji="0" lang="pt-PT" sz="1400" b="0" i="0" u="none" strike="noStrike" kern="0" cap="none" spc="0" normalizeH="0" baseline="0" noProof="0" dirty="0">
              <a:ln>
                <a:noFill/>
              </a:ln>
              <a:solidFill>
                <a:srgbClr val="838487"/>
              </a:solidFill>
              <a:effectLst/>
              <a:uLnTx/>
              <a:uFillTx/>
              <a:latin typeface="Calibri"/>
              <a:cs typeface="Arial"/>
            </a:endParaRPr>
          </a:p>
        </p:txBody>
      </p:sp>
      <p:sp>
        <p:nvSpPr>
          <p:cNvPr id="133" name="Rounded Rectangle 36">
            <a:extLst>
              <a:ext uri="{FF2B5EF4-FFF2-40B4-BE49-F238E27FC236}">
                <a16:creationId xmlns:a16="http://schemas.microsoft.com/office/drawing/2014/main" id="{DA4D597B-57E1-4771-87D3-D1868CEC3E5E}"/>
              </a:ext>
            </a:extLst>
          </p:cNvPr>
          <p:cNvSpPr/>
          <p:nvPr/>
        </p:nvSpPr>
        <p:spPr bwMode="auto">
          <a:xfrm>
            <a:off x="9773593" y="3581480"/>
            <a:ext cx="2129246" cy="194833"/>
          </a:xfrm>
          <a:prstGeom prst="roundRect">
            <a:avLst/>
          </a:prstGeom>
          <a:no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PT" sz="1200" b="1" i="0" u="none" strike="noStrike" kern="0" cap="none" spc="0" normalizeH="0" baseline="0" noProof="0" dirty="0">
              <a:ln>
                <a:noFill/>
              </a:ln>
              <a:solidFill>
                <a:srgbClr val="7F4F9F"/>
              </a:solidFill>
              <a:effectLst/>
              <a:uLnTx/>
              <a:uFillTx/>
              <a:latin typeface="Calibri"/>
              <a:cs typeface="Arial"/>
            </a:endParaRPr>
          </a:p>
        </p:txBody>
      </p:sp>
      <p:sp>
        <p:nvSpPr>
          <p:cNvPr id="120" name="Rounded Rectangle 13">
            <a:extLst>
              <a:ext uri="{FF2B5EF4-FFF2-40B4-BE49-F238E27FC236}">
                <a16:creationId xmlns:a16="http://schemas.microsoft.com/office/drawing/2014/main" id="{A4F110D5-A1CA-48EF-B917-B6A1A4A9FF70}"/>
              </a:ext>
            </a:extLst>
          </p:cNvPr>
          <p:cNvSpPr/>
          <p:nvPr/>
        </p:nvSpPr>
        <p:spPr>
          <a:xfrm>
            <a:off x="1335789" y="1670858"/>
            <a:ext cx="9857493" cy="3940233"/>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white"/>
              </a:solidFill>
              <a:effectLst/>
              <a:uLnTx/>
              <a:uFillTx/>
              <a:latin typeface="Calibri"/>
              <a:cs typeface="Arial"/>
            </a:endParaRPr>
          </a:p>
        </p:txBody>
      </p:sp>
      <p:sp>
        <p:nvSpPr>
          <p:cNvPr id="84" name="Rounded Rectangle 11">
            <a:extLst>
              <a:ext uri="{FF2B5EF4-FFF2-40B4-BE49-F238E27FC236}">
                <a16:creationId xmlns:a16="http://schemas.microsoft.com/office/drawing/2014/main" id="{8E136A61-2D4D-4B7E-9E65-4439BDC3F946}"/>
              </a:ext>
            </a:extLst>
          </p:cNvPr>
          <p:cNvSpPr/>
          <p:nvPr/>
        </p:nvSpPr>
        <p:spPr bwMode="auto">
          <a:xfrm>
            <a:off x="1491942" y="3218073"/>
            <a:ext cx="1752920" cy="40239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PT" sz="1600" kern="0" dirty="0">
                <a:solidFill>
                  <a:schemeClr val="accent1">
                    <a:lumMod val="75000"/>
                  </a:schemeClr>
                </a:solidFill>
                <a:latin typeface="Calibri"/>
                <a:cs typeface="Arial"/>
              </a:rPr>
              <a:t>CTI Sharing</a:t>
            </a:r>
          </a:p>
        </p:txBody>
      </p:sp>
      <p:sp>
        <p:nvSpPr>
          <p:cNvPr id="32" name="Rounded Rectangle 11">
            <a:extLst>
              <a:ext uri="{FF2B5EF4-FFF2-40B4-BE49-F238E27FC236}">
                <a16:creationId xmlns:a16="http://schemas.microsoft.com/office/drawing/2014/main" id="{B6067DB5-264D-4591-8491-2C81F205BA51}"/>
              </a:ext>
            </a:extLst>
          </p:cNvPr>
          <p:cNvSpPr/>
          <p:nvPr/>
        </p:nvSpPr>
        <p:spPr bwMode="auto">
          <a:xfrm>
            <a:off x="4085383" y="2675599"/>
            <a:ext cx="6056144" cy="2511543"/>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pt-PT" sz="1600" kern="0" dirty="0">
              <a:solidFill>
                <a:schemeClr val="accent1">
                  <a:lumMod val="75000"/>
                </a:schemeClr>
              </a:solidFill>
              <a:latin typeface="Calibri"/>
              <a:cs typeface="Arial"/>
            </a:endParaRPr>
          </a:p>
        </p:txBody>
      </p:sp>
      <p:sp>
        <p:nvSpPr>
          <p:cNvPr id="33" name="Rounded Rectangle 11">
            <a:extLst>
              <a:ext uri="{FF2B5EF4-FFF2-40B4-BE49-F238E27FC236}">
                <a16:creationId xmlns:a16="http://schemas.microsoft.com/office/drawing/2014/main" id="{27F229E8-0D79-4B2D-A8C3-6FCC07ECF183}"/>
              </a:ext>
            </a:extLst>
          </p:cNvPr>
          <p:cNvSpPr/>
          <p:nvPr/>
        </p:nvSpPr>
        <p:spPr bwMode="auto">
          <a:xfrm>
            <a:off x="1491942" y="3741394"/>
            <a:ext cx="1752920" cy="40239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PT" sz="1600" kern="0" dirty="0">
                <a:solidFill>
                  <a:schemeClr val="accent1">
                    <a:lumMod val="75000"/>
                  </a:schemeClr>
                </a:solidFill>
                <a:latin typeface="Calibri"/>
                <a:cs typeface="Arial"/>
              </a:rPr>
              <a:t>CTI orchestration </a:t>
            </a:r>
          </a:p>
        </p:txBody>
      </p:sp>
      <p:sp>
        <p:nvSpPr>
          <p:cNvPr id="34" name="Rounded Rectangle 11">
            <a:extLst>
              <a:ext uri="{FF2B5EF4-FFF2-40B4-BE49-F238E27FC236}">
                <a16:creationId xmlns:a16="http://schemas.microsoft.com/office/drawing/2014/main" id="{FE37DDBF-2E6B-4221-BBF7-835F262C34E0}"/>
              </a:ext>
            </a:extLst>
          </p:cNvPr>
          <p:cNvSpPr/>
          <p:nvPr/>
        </p:nvSpPr>
        <p:spPr bwMode="auto">
          <a:xfrm>
            <a:off x="1491942" y="4264715"/>
            <a:ext cx="1752920" cy="40239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PT" sz="1600" kern="0" dirty="0">
                <a:solidFill>
                  <a:schemeClr val="accent1">
                    <a:lumMod val="75000"/>
                  </a:schemeClr>
                </a:solidFill>
                <a:latin typeface="Calibri"/>
                <a:cs typeface="Arial"/>
              </a:rPr>
              <a:t>MISP</a:t>
            </a:r>
          </a:p>
        </p:txBody>
      </p:sp>
      <p:pic>
        <p:nvPicPr>
          <p:cNvPr id="3" name="Εικόνα 2">
            <a:extLst>
              <a:ext uri="{FF2B5EF4-FFF2-40B4-BE49-F238E27FC236}">
                <a16:creationId xmlns:a16="http://schemas.microsoft.com/office/drawing/2014/main" id="{58828B39-DC03-49C7-B2BB-FB70258A3E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2980" y="1787219"/>
            <a:ext cx="2181225" cy="762000"/>
          </a:xfrm>
          <a:prstGeom prst="rect">
            <a:avLst/>
          </a:prstGeom>
        </p:spPr>
      </p:pic>
      <p:sp>
        <p:nvSpPr>
          <p:cNvPr id="11" name="TextBox 10">
            <a:extLst>
              <a:ext uri="{FF2B5EF4-FFF2-40B4-BE49-F238E27FC236}">
                <a16:creationId xmlns:a16="http://schemas.microsoft.com/office/drawing/2014/main" id="{9E1F90EC-671B-48F7-BA67-0C64B2303FED}"/>
              </a:ext>
            </a:extLst>
          </p:cNvPr>
          <p:cNvSpPr txBox="1"/>
          <p:nvPr/>
        </p:nvSpPr>
        <p:spPr>
          <a:xfrm>
            <a:off x="4515314" y="2989685"/>
            <a:ext cx="4417758" cy="646331"/>
          </a:xfrm>
          <a:prstGeom prst="rect">
            <a:avLst/>
          </a:prstGeom>
          <a:noFill/>
        </p:spPr>
        <p:txBody>
          <a:bodyPr wrap="square" rtlCol="0">
            <a:spAutoFit/>
          </a:bodyPr>
          <a:lstStyle/>
          <a:p>
            <a:pPr marL="285750" indent="-285750">
              <a:buFont typeface="Arial" panose="020B0604020202020204" pitchFamily="34" charset="0"/>
              <a:buChar char="•"/>
            </a:pPr>
            <a:r>
              <a:rPr lang="en-US" dirty="0"/>
              <a:t>Organizations and Users sharing policies</a:t>
            </a:r>
          </a:p>
          <a:p>
            <a:pPr marL="285750" indent="-285750">
              <a:buFont typeface="Arial" panose="020B0604020202020204" pitchFamily="34" charset="0"/>
              <a:buChar char="•"/>
            </a:pPr>
            <a:endParaRPr lang="en-GB" dirty="0"/>
          </a:p>
        </p:txBody>
      </p:sp>
      <p:sp>
        <p:nvSpPr>
          <p:cNvPr id="46" name="Rounded Rectangle 11">
            <a:extLst>
              <a:ext uri="{FF2B5EF4-FFF2-40B4-BE49-F238E27FC236}">
                <a16:creationId xmlns:a16="http://schemas.microsoft.com/office/drawing/2014/main" id="{97ED2C3A-B511-425F-9C36-B70A9D50C5C6}"/>
              </a:ext>
            </a:extLst>
          </p:cNvPr>
          <p:cNvSpPr/>
          <p:nvPr/>
        </p:nvSpPr>
        <p:spPr bwMode="auto">
          <a:xfrm>
            <a:off x="1508905" y="4823624"/>
            <a:ext cx="1752920" cy="363518"/>
          </a:xfrm>
          <a:prstGeom prst="roundRect">
            <a:avLst/>
          </a:prstGeom>
          <a:gradFill>
            <a:gsLst>
              <a:gs pos="0">
                <a:schemeClr val="accent1">
                  <a:tint val="66000"/>
                  <a:satMod val="160000"/>
                  <a:alpha val="42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PT" sz="1500" kern="0" dirty="0">
                <a:solidFill>
                  <a:schemeClr val="accent1">
                    <a:lumMod val="75000"/>
                  </a:schemeClr>
                </a:solidFill>
                <a:latin typeface="Calibri"/>
                <a:cs typeface="Arial"/>
              </a:rPr>
              <a:t>Honeypot UI</a:t>
            </a:r>
            <a:endParaRPr kumimoji="0" lang="pt-PT" sz="1500" b="0" i="0" u="none" strike="noStrike" kern="0" cap="none" spc="0" normalizeH="0" baseline="0" noProof="0" dirty="0">
              <a:ln>
                <a:noFill/>
              </a:ln>
              <a:solidFill>
                <a:schemeClr val="accent1">
                  <a:lumMod val="75000"/>
                </a:schemeClr>
              </a:solidFill>
              <a:effectLst/>
              <a:uLnTx/>
              <a:uFillTx/>
              <a:latin typeface="Calibri"/>
              <a:cs typeface="Arial"/>
            </a:endParaRPr>
          </a:p>
        </p:txBody>
      </p:sp>
      <p:pic>
        <p:nvPicPr>
          <p:cNvPr id="26" name="Εικόνα 25">
            <a:extLst>
              <a:ext uri="{FF2B5EF4-FFF2-40B4-BE49-F238E27FC236}">
                <a16:creationId xmlns:a16="http://schemas.microsoft.com/office/drawing/2014/main" id="{7E21856F-6364-4751-B34A-89494D516636}"/>
              </a:ext>
            </a:extLst>
          </p:cNvPr>
          <p:cNvPicPr>
            <a:picLocks noChangeAspect="1"/>
          </p:cNvPicPr>
          <p:nvPr/>
        </p:nvPicPr>
        <p:blipFill>
          <a:blip r:embed="rId5"/>
          <a:stretch>
            <a:fillRect/>
          </a:stretch>
        </p:blipFill>
        <p:spPr>
          <a:xfrm>
            <a:off x="5831198" y="3460393"/>
            <a:ext cx="2400904" cy="1461162"/>
          </a:xfrm>
          <a:prstGeom prst="rect">
            <a:avLst/>
          </a:prstGeom>
        </p:spPr>
      </p:pic>
      <p:sp>
        <p:nvSpPr>
          <p:cNvPr id="24" name="Rounded Rectangle 11">
            <a:extLst>
              <a:ext uri="{FF2B5EF4-FFF2-40B4-BE49-F238E27FC236}">
                <a16:creationId xmlns:a16="http://schemas.microsoft.com/office/drawing/2014/main" id="{D786E1C5-140A-49E1-BDD9-B4A1EB14525D}"/>
              </a:ext>
            </a:extLst>
          </p:cNvPr>
          <p:cNvSpPr/>
          <p:nvPr/>
        </p:nvSpPr>
        <p:spPr bwMode="auto">
          <a:xfrm>
            <a:off x="1491942" y="2694752"/>
            <a:ext cx="1752920" cy="40239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PT" sz="1600" kern="0" dirty="0">
                <a:solidFill>
                  <a:schemeClr val="accent1">
                    <a:lumMod val="75000"/>
                  </a:schemeClr>
                </a:solidFill>
                <a:latin typeface="Calibri"/>
                <a:cs typeface="Arial"/>
              </a:rPr>
              <a:t>CTI events </a:t>
            </a:r>
          </a:p>
        </p:txBody>
      </p:sp>
    </p:spTree>
    <p:extLst>
      <p:ext uri="{BB962C8B-B14F-4D97-AF65-F5344CB8AC3E}">
        <p14:creationId xmlns:p14="http://schemas.microsoft.com/office/powerpoint/2010/main" val="2098827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7" name="Group 5">
            <a:extLst>
              <a:ext uri="{FF2B5EF4-FFF2-40B4-BE49-F238E27FC236}">
                <a16:creationId xmlns:a16="http://schemas.microsoft.com/office/drawing/2014/main" id="{20A2A8C9-BE80-49D4-8247-F7B2B7E04981}"/>
              </a:ext>
            </a:extLst>
          </p:cNvPr>
          <p:cNvGrpSpPr/>
          <p:nvPr/>
        </p:nvGrpSpPr>
        <p:grpSpPr>
          <a:xfrm>
            <a:off x="1072849" y="894523"/>
            <a:ext cx="10235780" cy="4899795"/>
            <a:chOff x="1033469" y="0"/>
            <a:chExt cx="11354244" cy="5928753"/>
          </a:xfrm>
        </p:grpSpPr>
        <p:sp>
          <p:nvSpPr>
            <p:cNvPr id="8" name="Rectangle 6">
              <a:extLst>
                <a:ext uri="{FF2B5EF4-FFF2-40B4-BE49-F238E27FC236}">
                  <a16:creationId xmlns:a16="http://schemas.microsoft.com/office/drawing/2014/main" id="{CD53875A-790D-4F8C-B80B-F790592AB795}"/>
                </a:ext>
              </a:extLst>
            </p:cNvPr>
            <p:cNvSpPr/>
            <p:nvPr/>
          </p:nvSpPr>
          <p:spPr>
            <a:xfrm>
              <a:off x="1033469" y="0"/>
              <a:ext cx="11354244" cy="5928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white"/>
                </a:solidFill>
                <a:effectLst/>
                <a:uLnTx/>
                <a:uFillTx/>
                <a:latin typeface="Calibri"/>
                <a:cs typeface="Arial"/>
              </a:endParaRPr>
            </a:p>
          </p:txBody>
        </p:sp>
        <p:grpSp>
          <p:nvGrpSpPr>
            <p:cNvPr id="9" name="Group 8">
              <a:extLst>
                <a:ext uri="{FF2B5EF4-FFF2-40B4-BE49-F238E27FC236}">
                  <a16:creationId xmlns:a16="http://schemas.microsoft.com/office/drawing/2014/main" id="{1E2609AD-4929-4090-9E43-3F4741B395F5}"/>
                </a:ext>
              </a:extLst>
            </p:cNvPr>
            <p:cNvGrpSpPr/>
            <p:nvPr/>
          </p:nvGrpSpPr>
          <p:grpSpPr>
            <a:xfrm>
              <a:off x="1305033" y="120096"/>
              <a:ext cx="10983817" cy="3812499"/>
              <a:chOff x="716096" y="695027"/>
              <a:chExt cx="10983817" cy="3812499"/>
            </a:xfrm>
          </p:grpSpPr>
          <p:sp>
            <p:nvSpPr>
              <p:cNvPr id="17" name="Rounded Rectangle 16">
                <a:extLst>
                  <a:ext uri="{FF2B5EF4-FFF2-40B4-BE49-F238E27FC236}">
                    <a16:creationId xmlns:a16="http://schemas.microsoft.com/office/drawing/2014/main" id="{B449F42E-0ACA-44B9-86D4-B892CD6705DD}"/>
                  </a:ext>
                </a:extLst>
              </p:cNvPr>
              <p:cNvSpPr/>
              <p:nvPr/>
            </p:nvSpPr>
            <p:spPr>
              <a:xfrm>
                <a:off x="716096" y="695027"/>
                <a:ext cx="10983817" cy="478267"/>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tx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cs typeface="Arial"/>
                  </a:rPr>
                  <a:t>Collaborative Threat Intelligence (CTI) – Unified Dashboard</a:t>
                </a:r>
                <a:endParaRPr kumimoji="0" lang="en-PT" sz="1400" b="1" i="0" u="none" strike="noStrike" kern="0" cap="none" spc="0" normalizeH="0" baseline="0" noProof="0" dirty="0">
                  <a:ln>
                    <a:noFill/>
                  </a:ln>
                  <a:solidFill>
                    <a:prstClr val="white"/>
                  </a:solidFill>
                  <a:effectLst/>
                  <a:uLnTx/>
                  <a:uFillTx/>
                  <a:latin typeface="Calibri"/>
                  <a:cs typeface="Arial"/>
                </a:endParaRPr>
              </a:p>
            </p:txBody>
          </p:sp>
          <p:grpSp>
            <p:nvGrpSpPr>
              <p:cNvPr id="25" name="Group 24">
                <a:extLst>
                  <a:ext uri="{FF2B5EF4-FFF2-40B4-BE49-F238E27FC236}">
                    <a16:creationId xmlns:a16="http://schemas.microsoft.com/office/drawing/2014/main" id="{161CEE99-4DE8-4EC6-B54C-1CF13DF16A58}"/>
                  </a:ext>
                </a:extLst>
              </p:cNvPr>
              <p:cNvGrpSpPr/>
              <p:nvPr/>
            </p:nvGrpSpPr>
            <p:grpSpPr>
              <a:xfrm>
                <a:off x="7834429" y="4358562"/>
                <a:ext cx="1447640" cy="148964"/>
                <a:chOff x="8056233" y="5170112"/>
                <a:chExt cx="3754804" cy="351249"/>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A6E9CCCA-FBF9-4B88-A0D0-38F9F337AA8E}"/>
                        </a:ext>
                      </a:extLst>
                    </p:cNvPr>
                    <p:cNvSpPr/>
                    <p:nvPr/>
                  </p:nvSpPr>
                  <p:spPr>
                    <a:xfrm>
                      <a:off x="11196706" y="5170112"/>
                      <a:ext cx="614331" cy="351249"/>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 b="0" i="0" u="none" strike="noStrike" kern="0" cap="none" spc="0" normalizeH="0" baseline="0" noProof="0">
                                <a:ln>
                                  <a:noFill/>
                                </a:ln>
                                <a:solidFill>
                                  <a:srgbClr val="838487"/>
                                </a:solidFill>
                                <a:effectLst/>
                                <a:uLnTx/>
                                <a:uFillTx/>
                                <a:latin typeface="Cambria Math" panose="02040503050406030204" pitchFamily="18" charset="0"/>
                              </a:rPr>
                              <m:t>⋯</m:t>
                            </m:r>
                          </m:oMath>
                        </m:oMathPara>
                      </a14:m>
                      <a:endParaRPr kumimoji="0" lang="pt-PT" sz="200" b="0" i="0" u="none" strike="noStrike" kern="0" cap="none" spc="0" normalizeH="0" baseline="0" noProof="0" dirty="0">
                        <a:ln>
                          <a:noFill/>
                        </a:ln>
                        <a:solidFill>
                          <a:srgbClr val="838487"/>
                        </a:solidFill>
                        <a:effectLst/>
                        <a:uLnTx/>
                        <a:uFillTx/>
                        <a:latin typeface="Cambria Math" panose="02040503050406030204" pitchFamily="18" charset="0"/>
                        <a:cs typeface="Arial"/>
                      </a:endParaRPr>
                    </a:p>
                  </p:txBody>
                </p:sp>
              </mc:Choice>
              <mc:Fallback xmlns="">
                <p:sp>
                  <p:nvSpPr>
                    <p:cNvPr id="44" name="Rectangle 43"/>
                    <p:cNvSpPr>
                      <a:spLocks noRot="1" noChangeAspect="1" noMove="1" noResize="1" noEditPoints="1" noAdjustHandles="1" noChangeArrowheads="1" noChangeShapeType="1" noTextEdit="1"/>
                    </p:cNvSpPr>
                    <p:nvPr/>
                  </p:nvSpPr>
                  <p:spPr>
                    <a:xfrm>
                      <a:off x="11196706" y="5170112"/>
                      <a:ext cx="614331" cy="351249"/>
                    </a:xfrm>
                    <a:prstGeom prst="rect">
                      <a:avLst/>
                    </a:prstGeom>
                    <a:blipFill>
                      <a:blip r:embed="rId3"/>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F1B794FA-7717-4130-84FF-04E700D28607}"/>
                        </a:ext>
                      </a:extLst>
                    </p:cNvPr>
                    <p:cNvSpPr/>
                    <p:nvPr/>
                  </p:nvSpPr>
                  <p:spPr>
                    <a:xfrm>
                      <a:off x="8056233" y="5170112"/>
                      <a:ext cx="614331" cy="351249"/>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 b="0" i="0" u="none" strike="noStrike" kern="0" cap="none" spc="0" normalizeH="0" baseline="0" noProof="0">
                                <a:ln>
                                  <a:noFill/>
                                </a:ln>
                                <a:solidFill>
                                  <a:srgbClr val="838487"/>
                                </a:solidFill>
                                <a:effectLst/>
                                <a:uLnTx/>
                                <a:uFillTx/>
                                <a:latin typeface="Cambria Math" panose="02040503050406030204" pitchFamily="18" charset="0"/>
                              </a:rPr>
                              <m:t>⋯</m:t>
                            </m:r>
                          </m:oMath>
                        </m:oMathPara>
                      </a14:m>
                      <a:endParaRPr kumimoji="0" lang="pt-PT" sz="200" b="0" i="0" u="none" strike="noStrike" kern="0" cap="none" spc="0" normalizeH="0" baseline="0" noProof="0" dirty="0">
                        <a:ln>
                          <a:noFill/>
                        </a:ln>
                        <a:solidFill>
                          <a:srgbClr val="838487"/>
                        </a:solidFill>
                        <a:effectLst/>
                        <a:uLnTx/>
                        <a:uFillTx/>
                        <a:latin typeface="Cambria Math" panose="02040503050406030204" pitchFamily="18" charset="0"/>
                        <a:cs typeface="Arial"/>
                      </a:endParaRPr>
                    </a:p>
                  </p:txBody>
                </p:sp>
              </mc:Choice>
              <mc:Fallback xmlns="">
                <p:sp>
                  <p:nvSpPr>
                    <p:cNvPr id="45" name="Rectangle 44"/>
                    <p:cNvSpPr>
                      <a:spLocks noRot="1" noChangeAspect="1" noMove="1" noResize="1" noEditPoints="1" noAdjustHandles="1" noChangeArrowheads="1" noChangeShapeType="1" noTextEdit="1"/>
                    </p:cNvSpPr>
                    <p:nvPr/>
                  </p:nvSpPr>
                  <p:spPr>
                    <a:xfrm>
                      <a:off x="8056233" y="5170112"/>
                      <a:ext cx="614331" cy="351249"/>
                    </a:xfrm>
                    <a:prstGeom prst="rect">
                      <a:avLst/>
                    </a:prstGeom>
                    <a:blipFill>
                      <a:blip r:embed="rId3"/>
                      <a:stretch>
                        <a:fillRect/>
                      </a:stretch>
                    </a:blipFill>
                  </p:spPr>
                  <p:txBody>
                    <a:bodyPr/>
                    <a:lstStyle/>
                    <a:p>
                      <a:r>
                        <a:rPr lang="pt-PT">
                          <a:noFill/>
                        </a:rPr>
                        <a:t> </a:t>
                      </a:r>
                    </a:p>
                  </p:txBody>
                </p:sp>
              </mc:Fallback>
            </mc:AlternateContent>
          </p:grpSp>
        </p:grpSp>
      </p:grpSp>
      <p:sp>
        <p:nvSpPr>
          <p:cNvPr id="5" name="Slide Number Placeholder 2"/>
          <p:cNvSpPr>
            <a:spLocks noGrp="1"/>
          </p:cNvSpPr>
          <p:nvPr>
            <p:ph type="sldNum" sz="quarter" idx="12"/>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57AC0E79-F531-4290-B37F-533038CC23F5}" type="slidenum">
              <a:rPr kumimoji="0" lang="en-US" sz="1100" b="0" i="0" u="none" strike="noStrike" kern="0" cap="none" spc="0" normalizeH="0" baseline="0" noProof="0">
                <a:ln>
                  <a:noFill/>
                </a:ln>
                <a:solidFill>
                  <a:srgbClr val="838487"/>
                </a:solidFill>
                <a:effectLst/>
                <a:uLnTx/>
                <a:uFillTx/>
                <a:latin typeface="Calibri"/>
                <a:cs typeface="Arial"/>
              </a:rPr>
              <a:pPr marL="0" marR="0" lvl="0" indent="0" algn="l" defTabSz="914400" eaLnBrk="1" fontAlgn="auto" latinLnBrk="0" hangingPunct="1">
                <a:lnSpc>
                  <a:spcPct val="100000"/>
                </a:lnSpc>
                <a:spcBef>
                  <a:spcPts val="0"/>
                </a:spcBef>
                <a:spcAft>
                  <a:spcPts val="0"/>
                </a:spcAft>
                <a:buClrTx/>
                <a:buSzTx/>
                <a:buFontTx/>
                <a:buNone/>
                <a:tabLst/>
                <a:defRPr/>
              </a:pPr>
              <a:t>17</a:t>
            </a:fld>
            <a:endParaRPr kumimoji="0" lang="en-US" sz="1100" b="0" i="0" u="none" strike="noStrike" kern="0" cap="none" spc="0" normalizeH="0" baseline="0" noProof="0">
              <a:ln>
                <a:noFill/>
              </a:ln>
              <a:solidFill>
                <a:srgbClr val="838487"/>
              </a:solidFill>
              <a:effectLst/>
              <a:uLnTx/>
              <a:uFillTx/>
              <a:latin typeface="Calibri"/>
              <a:cs typeface="Arial"/>
            </a:endParaRPr>
          </a:p>
        </p:txBody>
      </p:sp>
      <p:sp>
        <p:nvSpPr>
          <p:cNvPr id="91" name="Rounded Rectangle 32">
            <a:extLst>
              <a:ext uri="{FF2B5EF4-FFF2-40B4-BE49-F238E27FC236}">
                <a16:creationId xmlns:a16="http://schemas.microsoft.com/office/drawing/2014/main" id="{AF6E51BD-FD7B-4D4F-BE6C-2EC2EFA12AD3}"/>
              </a:ext>
            </a:extLst>
          </p:cNvPr>
          <p:cNvSpPr/>
          <p:nvPr/>
        </p:nvSpPr>
        <p:spPr bwMode="auto">
          <a:xfrm>
            <a:off x="6155734" y="5746504"/>
            <a:ext cx="2237057" cy="56884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838487"/>
                </a:solidFill>
                <a:effectLst/>
                <a:uLnTx/>
                <a:uFillTx/>
                <a:latin typeface="Calibri"/>
                <a:cs typeface="Arial"/>
              </a:rPr>
              <a:t>CERT / CSIRT</a:t>
            </a:r>
            <a:endParaRPr kumimoji="0" lang="pt-PT" sz="1400" b="0" i="0" u="none" strike="noStrike" kern="0" cap="none" spc="0" normalizeH="0" baseline="0" noProof="0" dirty="0">
              <a:ln>
                <a:noFill/>
              </a:ln>
              <a:solidFill>
                <a:srgbClr val="838487"/>
              </a:solidFill>
              <a:effectLst/>
              <a:uLnTx/>
              <a:uFillTx/>
              <a:latin typeface="Calibri"/>
              <a:cs typeface="Arial"/>
            </a:endParaRPr>
          </a:p>
        </p:txBody>
      </p:sp>
      <p:cxnSp>
        <p:nvCxnSpPr>
          <p:cNvPr id="111" name="Straight Arrow Connector 34">
            <a:extLst>
              <a:ext uri="{FF2B5EF4-FFF2-40B4-BE49-F238E27FC236}">
                <a16:creationId xmlns:a16="http://schemas.microsoft.com/office/drawing/2014/main" id="{B99D166C-85F9-42F5-8503-E2027EA98D45}"/>
              </a:ext>
            </a:extLst>
          </p:cNvPr>
          <p:cNvCxnSpPr>
            <a:cxnSpLocks/>
          </p:cNvCxnSpPr>
          <p:nvPr/>
        </p:nvCxnSpPr>
        <p:spPr bwMode="auto">
          <a:xfrm>
            <a:off x="5409828" y="7125143"/>
            <a:ext cx="4653273" cy="17806"/>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Rounded Rectangle 32">
            <a:extLst>
              <a:ext uri="{FF2B5EF4-FFF2-40B4-BE49-F238E27FC236}">
                <a16:creationId xmlns:a16="http://schemas.microsoft.com/office/drawing/2014/main" id="{EF3DE1ED-6C7A-451D-BBC5-68211FEC6A4A}"/>
              </a:ext>
            </a:extLst>
          </p:cNvPr>
          <p:cNvSpPr/>
          <p:nvPr/>
        </p:nvSpPr>
        <p:spPr bwMode="auto">
          <a:xfrm>
            <a:off x="3678980" y="5766472"/>
            <a:ext cx="2237057" cy="56884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838487"/>
                </a:solidFill>
                <a:effectLst/>
                <a:uLnTx/>
                <a:uFillTx/>
                <a:latin typeface="Calibri"/>
                <a:cs typeface="Arial"/>
              </a:rPr>
              <a:t>AI services &amp; infrastructure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838487"/>
                </a:solidFill>
                <a:effectLst/>
                <a:uLnTx/>
                <a:uFillTx/>
                <a:latin typeface="Calibri"/>
                <a:cs typeface="Arial"/>
              </a:rPr>
              <a:t>Operator</a:t>
            </a:r>
            <a:endParaRPr kumimoji="0" lang="pt-PT" sz="1400" b="0" i="0" u="none" strike="noStrike" kern="0" cap="none" spc="0" normalizeH="0" baseline="0" noProof="0" dirty="0">
              <a:ln>
                <a:noFill/>
              </a:ln>
              <a:solidFill>
                <a:srgbClr val="838487"/>
              </a:solidFill>
              <a:effectLst/>
              <a:uLnTx/>
              <a:uFillTx/>
              <a:latin typeface="Calibri"/>
              <a:cs typeface="Arial"/>
            </a:endParaRPr>
          </a:p>
        </p:txBody>
      </p:sp>
      <p:sp>
        <p:nvSpPr>
          <p:cNvPr id="133" name="Rounded Rectangle 36">
            <a:extLst>
              <a:ext uri="{FF2B5EF4-FFF2-40B4-BE49-F238E27FC236}">
                <a16:creationId xmlns:a16="http://schemas.microsoft.com/office/drawing/2014/main" id="{DA4D597B-57E1-4771-87D3-D1868CEC3E5E}"/>
              </a:ext>
            </a:extLst>
          </p:cNvPr>
          <p:cNvSpPr/>
          <p:nvPr/>
        </p:nvSpPr>
        <p:spPr bwMode="auto">
          <a:xfrm>
            <a:off x="9773593" y="3581480"/>
            <a:ext cx="2129246" cy="194833"/>
          </a:xfrm>
          <a:prstGeom prst="roundRect">
            <a:avLst/>
          </a:prstGeom>
          <a:no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PT" sz="1200" b="1" i="0" u="none" strike="noStrike" kern="0" cap="none" spc="0" normalizeH="0" baseline="0" noProof="0" dirty="0">
              <a:ln>
                <a:noFill/>
              </a:ln>
              <a:solidFill>
                <a:srgbClr val="7F4F9F"/>
              </a:solidFill>
              <a:effectLst/>
              <a:uLnTx/>
              <a:uFillTx/>
              <a:latin typeface="Calibri"/>
              <a:cs typeface="Arial"/>
            </a:endParaRPr>
          </a:p>
        </p:txBody>
      </p:sp>
      <p:sp>
        <p:nvSpPr>
          <p:cNvPr id="120" name="Rounded Rectangle 13">
            <a:extLst>
              <a:ext uri="{FF2B5EF4-FFF2-40B4-BE49-F238E27FC236}">
                <a16:creationId xmlns:a16="http://schemas.microsoft.com/office/drawing/2014/main" id="{A4F110D5-A1CA-48EF-B917-B6A1A4A9FF70}"/>
              </a:ext>
            </a:extLst>
          </p:cNvPr>
          <p:cNvSpPr/>
          <p:nvPr/>
        </p:nvSpPr>
        <p:spPr>
          <a:xfrm>
            <a:off x="1335789" y="1670858"/>
            <a:ext cx="9857493" cy="3940233"/>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white"/>
              </a:solidFill>
              <a:effectLst/>
              <a:uLnTx/>
              <a:uFillTx/>
              <a:latin typeface="Calibri"/>
              <a:cs typeface="Arial"/>
            </a:endParaRPr>
          </a:p>
        </p:txBody>
      </p:sp>
      <p:sp>
        <p:nvSpPr>
          <p:cNvPr id="32" name="Rounded Rectangle 11">
            <a:extLst>
              <a:ext uri="{FF2B5EF4-FFF2-40B4-BE49-F238E27FC236}">
                <a16:creationId xmlns:a16="http://schemas.microsoft.com/office/drawing/2014/main" id="{B6067DB5-264D-4591-8491-2C81F205BA51}"/>
              </a:ext>
            </a:extLst>
          </p:cNvPr>
          <p:cNvSpPr/>
          <p:nvPr/>
        </p:nvSpPr>
        <p:spPr bwMode="auto">
          <a:xfrm>
            <a:off x="4085383" y="2675599"/>
            <a:ext cx="6056144" cy="2511543"/>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pt-PT" sz="1600" kern="0" dirty="0">
              <a:solidFill>
                <a:schemeClr val="accent1">
                  <a:lumMod val="75000"/>
                </a:schemeClr>
              </a:solidFill>
              <a:latin typeface="Calibri"/>
              <a:cs typeface="Arial"/>
            </a:endParaRPr>
          </a:p>
        </p:txBody>
      </p:sp>
      <p:pic>
        <p:nvPicPr>
          <p:cNvPr id="3" name="Εικόνα 2">
            <a:extLst>
              <a:ext uri="{FF2B5EF4-FFF2-40B4-BE49-F238E27FC236}">
                <a16:creationId xmlns:a16="http://schemas.microsoft.com/office/drawing/2014/main" id="{58828B39-DC03-49C7-B2BB-FB70258A3E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2980" y="1787219"/>
            <a:ext cx="2181225" cy="762000"/>
          </a:xfrm>
          <a:prstGeom prst="rect">
            <a:avLst/>
          </a:prstGeom>
        </p:spPr>
      </p:pic>
      <p:sp>
        <p:nvSpPr>
          <p:cNvPr id="11" name="TextBox 10">
            <a:extLst>
              <a:ext uri="{FF2B5EF4-FFF2-40B4-BE49-F238E27FC236}">
                <a16:creationId xmlns:a16="http://schemas.microsoft.com/office/drawing/2014/main" id="{9E1F90EC-671B-48F7-BA67-0C64B2303FED}"/>
              </a:ext>
            </a:extLst>
          </p:cNvPr>
          <p:cNvSpPr txBox="1"/>
          <p:nvPr/>
        </p:nvSpPr>
        <p:spPr>
          <a:xfrm>
            <a:off x="4445617" y="2826646"/>
            <a:ext cx="3711962" cy="369332"/>
          </a:xfrm>
          <a:prstGeom prst="rect">
            <a:avLst/>
          </a:prstGeom>
          <a:noFill/>
        </p:spPr>
        <p:txBody>
          <a:bodyPr wrap="square" rtlCol="0">
            <a:spAutoFit/>
          </a:bodyPr>
          <a:lstStyle/>
          <a:p>
            <a:pPr marL="285750" indent="-285750">
              <a:buFont typeface="Arial" panose="020B0604020202020204" pitchFamily="34" charset="0"/>
              <a:buChar char="•"/>
            </a:pPr>
            <a:r>
              <a:rPr lang="en-US" dirty="0"/>
              <a:t>Workflows associated to CTI threat</a:t>
            </a:r>
            <a:endParaRPr lang="en-GB" dirty="0"/>
          </a:p>
        </p:txBody>
      </p:sp>
      <p:pic>
        <p:nvPicPr>
          <p:cNvPr id="2" name="Εικόνα 1">
            <a:extLst>
              <a:ext uri="{FF2B5EF4-FFF2-40B4-BE49-F238E27FC236}">
                <a16:creationId xmlns:a16="http://schemas.microsoft.com/office/drawing/2014/main" id="{D0F4E57F-0EF9-41E9-879F-3FC31E8593F1}"/>
              </a:ext>
            </a:extLst>
          </p:cNvPr>
          <p:cNvPicPr>
            <a:picLocks noChangeAspect="1"/>
          </p:cNvPicPr>
          <p:nvPr/>
        </p:nvPicPr>
        <p:blipFill>
          <a:blip r:embed="rId5"/>
          <a:stretch>
            <a:fillRect/>
          </a:stretch>
        </p:blipFill>
        <p:spPr>
          <a:xfrm>
            <a:off x="5749109" y="3254932"/>
            <a:ext cx="2408470" cy="1873256"/>
          </a:xfrm>
          <a:prstGeom prst="rect">
            <a:avLst/>
          </a:prstGeom>
        </p:spPr>
      </p:pic>
      <p:sp>
        <p:nvSpPr>
          <p:cNvPr id="24" name="Rounded Rectangle 11">
            <a:extLst>
              <a:ext uri="{FF2B5EF4-FFF2-40B4-BE49-F238E27FC236}">
                <a16:creationId xmlns:a16="http://schemas.microsoft.com/office/drawing/2014/main" id="{33CE2FFA-806B-4344-8F87-93EC25C26246}"/>
              </a:ext>
            </a:extLst>
          </p:cNvPr>
          <p:cNvSpPr/>
          <p:nvPr/>
        </p:nvSpPr>
        <p:spPr bwMode="auto">
          <a:xfrm>
            <a:off x="1508905" y="3780745"/>
            <a:ext cx="1752920" cy="40239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PT" sz="1600" kern="0" dirty="0">
                <a:solidFill>
                  <a:schemeClr val="accent1">
                    <a:lumMod val="75000"/>
                  </a:schemeClr>
                </a:solidFill>
                <a:latin typeface="Calibri"/>
                <a:cs typeface="Arial"/>
              </a:rPr>
              <a:t>CTI orchestration</a:t>
            </a:r>
          </a:p>
        </p:txBody>
      </p:sp>
      <p:sp>
        <p:nvSpPr>
          <p:cNvPr id="26" name="Rounded Rectangle 11">
            <a:extLst>
              <a:ext uri="{FF2B5EF4-FFF2-40B4-BE49-F238E27FC236}">
                <a16:creationId xmlns:a16="http://schemas.microsoft.com/office/drawing/2014/main" id="{C655DB86-B9C2-4180-BA73-5C1604242D3F}"/>
              </a:ext>
            </a:extLst>
          </p:cNvPr>
          <p:cNvSpPr/>
          <p:nvPr/>
        </p:nvSpPr>
        <p:spPr bwMode="auto">
          <a:xfrm>
            <a:off x="1508905" y="3253661"/>
            <a:ext cx="1752920" cy="40239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PT" sz="1600" kern="0" dirty="0">
                <a:solidFill>
                  <a:schemeClr val="accent1">
                    <a:lumMod val="75000"/>
                  </a:schemeClr>
                </a:solidFill>
                <a:latin typeface="Calibri"/>
                <a:cs typeface="Arial"/>
              </a:rPr>
              <a:t>CTI sharing </a:t>
            </a:r>
          </a:p>
        </p:txBody>
      </p:sp>
      <p:sp>
        <p:nvSpPr>
          <p:cNvPr id="27" name="Rounded Rectangle 11">
            <a:extLst>
              <a:ext uri="{FF2B5EF4-FFF2-40B4-BE49-F238E27FC236}">
                <a16:creationId xmlns:a16="http://schemas.microsoft.com/office/drawing/2014/main" id="{52038B5A-EA20-4186-896F-34E675FCD96C}"/>
              </a:ext>
            </a:extLst>
          </p:cNvPr>
          <p:cNvSpPr/>
          <p:nvPr/>
        </p:nvSpPr>
        <p:spPr bwMode="auto">
          <a:xfrm>
            <a:off x="1491942" y="4264715"/>
            <a:ext cx="1752920" cy="40239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PT" sz="1600" kern="0" dirty="0">
                <a:solidFill>
                  <a:schemeClr val="accent1">
                    <a:lumMod val="75000"/>
                  </a:schemeClr>
                </a:solidFill>
                <a:latin typeface="Calibri"/>
                <a:cs typeface="Arial"/>
              </a:rPr>
              <a:t>MISP</a:t>
            </a:r>
          </a:p>
        </p:txBody>
      </p:sp>
      <p:sp>
        <p:nvSpPr>
          <p:cNvPr id="28" name="Rounded Rectangle 11">
            <a:extLst>
              <a:ext uri="{FF2B5EF4-FFF2-40B4-BE49-F238E27FC236}">
                <a16:creationId xmlns:a16="http://schemas.microsoft.com/office/drawing/2014/main" id="{86496B31-B256-4557-9025-574868532CE9}"/>
              </a:ext>
            </a:extLst>
          </p:cNvPr>
          <p:cNvSpPr/>
          <p:nvPr/>
        </p:nvSpPr>
        <p:spPr bwMode="auto">
          <a:xfrm>
            <a:off x="1508905" y="4823624"/>
            <a:ext cx="1752920" cy="363518"/>
          </a:xfrm>
          <a:prstGeom prst="roundRect">
            <a:avLst/>
          </a:prstGeom>
          <a:gradFill>
            <a:gsLst>
              <a:gs pos="0">
                <a:schemeClr val="accent1">
                  <a:tint val="66000"/>
                  <a:satMod val="160000"/>
                  <a:alpha val="42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PT" sz="1500" kern="0" dirty="0">
                <a:solidFill>
                  <a:schemeClr val="accent1">
                    <a:lumMod val="75000"/>
                  </a:schemeClr>
                </a:solidFill>
                <a:latin typeface="Calibri"/>
                <a:cs typeface="Arial"/>
              </a:rPr>
              <a:t>Honeypot UI</a:t>
            </a:r>
            <a:endParaRPr kumimoji="0" lang="pt-PT" sz="1500" b="0" i="0" u="none" strike="noStrike" kern="0" cap="none" spc="0" normalizeH="0" baseline="0" noProof="0" dirty="0">
              <a:ln>
                <a:noFill/>
              </a:ln>
              <a:solidFill>
                <a:schemeClr val="accent1">
                  <a:lumMod val="75000"/>
                </a:schemeClr>
              </a:solidFill>
              <a:effectLst/>
              <a:uLnTx/>
              <a:uFillTx/>
              <a:latin typeface="Calibri"/>
              <a:cs typeface="Arial"/>
            </a:endParaRPr>
          </a:p>
        </p:txBody>
      </p:sp>
      <p:sp>
        <p:nvSpPr>
          <p:cNvPr id="29" name="Rounded Rectangle 11">
            <a:extLst>
              <a:ext uri="{FF2B5EF4-FFF2-40B4-BE49-F238E27FC236}">
                <a16:creationId xmlns:a16="http://schemas.microsoft.com/office/drawing/2014/main" id="{53C84C4F-C58A-4804-8539-BA0610530BDB}"/>
              </a:ext>
            </a:extLst>
          </p:cNvPr>
          <p:cNvSpPr/>
          <p:nvPr/>
        </p:nvSpPr>
        <p:spPr bwMode="auto">
          <a:xfrm>
            <a:off x="1491942" y="2694752"/>
            <a:ext cx="1752920" cy="40239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PT" sz="1600" kern="0" dirty="0">
                <a:solidFill>
                  <a:schemeClr val="accent1">
                    <a:lumMod val="75000"/>
                  </a:schemeClr>
                </a:solidFill>
                <a:latin typeface="Calibri"/>
                <a:cs typeface="Arial"/>
              </a:rPr>
              <a:t>CTI events </a:t>
            </a:r>
          </a:p>
        </p:txBody>
      </p:sp>
    </p:spTree>
    <p:extLst>
      <p:ext uri="{BB962C8B-B14F-4D97-AF65-F5344CB8AC3E}">
        <p14:creationId xmlns:p14="http://schemas.microsoft.com/office/powerpoint/2010/main" val="2806989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7" name="Group 5">
            <a:extLst>
              <a:ext uri="{FF2B5EF4-FFF2-40B4-BE49-F238E27FC236}">
                <a16:creationId xmlns:a16="http://schemas.microsoft.com/office/drawing/2014/main" id="{20A2A8C9-BE80-49D4-8247-F7B2B7E04981}"/>
              </a:ext>
            </a:extLst>
          </p:cNvPr>
          <p:cNvGrpSpPr/>
          <p:nvPr/>
        </p:nvGrpSpPr>
        <p:grpSpPr>
          <a:xfrm>
            <a:off x="1072849" y="894523"/>
            <a:ext cx="10235780" cy="4899795"/>
            <a:chOff x="1033469" y="0"/>
            <a:chExt cx="11354244" cy="5928753"/>
          </a:xfrm>
        </p:grpSpPr>
        <p:sp>
          <p:nvSpPr>
            <p:cNvPr id="8" name="Rectangle 6">
              <a:extLst>
                <a:ext uri="{FF2B5EF4-FFF2-40B4-BE49-F238E27FC236}">
                  <a16:creationId xmlns:a16="http://schemas.microsoft.com/office/drawing/2014/main" id="{CD53875A-790D-4F8C-B80B-F790592AB795}"/>
                </a:ext>
              </a:extLst>
            </p:cNvPr>
            <p:cNvSpPr/>
            <p:nvPr/>
          </p:nvSpPr>
          <p:spPr>
            <a:xfrm>
              <a:off x="1033469" y="0"/>
              <a:ext cx="11354244" cy="5928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white"/>
                </a:solidFill>
                <a:effectLst/>
                <a:uLnTx/>
                <a:uFillTx/>
                <a:latin typeface="Calibri"/>
                <a:cs typeface="Arial"/>
              </a:endParaRPr>
            </a:p>
          </p:txBody>
        </p:sp>
        <p:grpSp>
          <p:nvGrpSpPr>
            <p:cNvPr id="9" name="Group 8">
              <a:extLst>
                <a:ext uri="{FF2B5EF4-FFF2-40B4-BE49-F238E27FC236}">
                  <a16:creationId xmlns:a16="http://schemas.microsoft.com/office/drawing/2014/main" id="{1E2609AD-4929-4090-9E43-3F4741B395F5}"/>
                </a:ext>
              </a:extLst>
            </p:cNvPr>
            <p:cNvGrpSpPr/>
            <p:nvPr/>
          </p:nvGrpSpPr>
          <p:grpSpPr>
            <a:xfrm>
              <a:off x="1305033" y="120096"/>
              <a:ext cx="10983817" cy="3812499"/>
              <a:chOff x="716096" y="695027"/>
              <a:chExt cx="10983817" cy="3812499"/>
            </a:xfrm>
          </p:grpSpPr>
          <p:sp>
            <p:nvSpPr>
              <p:cNvPr id="17" name="Rounded Rectangle 16">
                <a:extLst>
                  <a:ext uri="{FF2B5EF4-FFF2-40B4-BE49-F238E27FC236}">
                    <a16:creationId xmlns:a16="http://schemas.microsoft.com/office/drawing/2014/main" id="{B449F42E-0ACA-44B9-86D4-B892CD6705DD}"/>
                  </a:ext>
                </a:extLst>
              </p:cNvPr>
              <p:cNvSpPr/>
              <p:nvPr/>
            </p:nvSpPr>
            <p:spPr>
              <a:xfrm>
                <a:off x="716096" y="695027"/>
                <a:ext cx="10983817" cy="478267"/>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tx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cs typeface="Arial"/>
                  </a:rPr>
                  <a:t>Collaborative Threat Intelligence (CTI) – Unified Dashboard</a:t>
                </a:r>
                <a:endParaRPr kumimoji="0" lang="en-PT" sz="1400" b="1" i="0" u="none" strike="noStrike" kern="0" cap="none" spc="0" normalizeH="0" baseline="0" noProof="0" dirty="0">
                  <a:ln>
                    <a:noFill/>
                  </a:ln>
                  <a:solidFill>
                    <a:prstClr val="white"/>
                  </a:solidFill>
                  <a:effectLst/>
                  <a:uLnTx/>
                  <a:uFillTx/>
                  <a:latin typeface="Calibri"/>
                  <a:cs typeface="Arial"/>
                </a:endParaRPr>
              </a:p>
            </p:txBody>
          </p:sp>
          <p:grpSp>
            <p:nvGrpSpPr>
              <p:cNvPr id="25" name="Group 24">
                <a:extLst>
                  <a:ext uri="{FF2B5EF4-FFF2-40B4-BE49-F238E27FC236}">
                    <a16:creationId xmlns:a16="http://schemas.microsoft.com/office/drawing/2014/main" id="{161CEE99-4DE8-4EC6-B54C-1CF13DF16A58}"/>
                  </a:ext>
                </a:extLst>
              </p:cNvPr>
              <p:cNvGrpSpPr/>
              <p:nvPr/>
            </p:nvGrpSpPr>
            <p:grpSpPr>
              <a:xfrm>
                <a:off x="7834429" y="4358562"/>
                <a:ext cx="1447640" cy="148964"/>
                <a:chOff x="8056233" y="5170112"/>
                <a:chExt cx="3754804" cy="351249"/>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A6E9CCCA-FBF9-4B88-A0D0-38F9F337AA8E}"/>
                        </a:ext>
                      </a:extLst>
                    </p:cNvPr>
                    <p:cNvSpPr/>
                    <p:nvPr/>
                  </p:nvSpPr>
                  <p:spPr>
                    <a:xfrm>
                      <a:off x="11196706" y="5170112"/>
                      <a:ext cx="614331" cy="351249"/>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 b="0" i="0" u="none" strike="noStrike" kern="0" cap="none" spc="0" normalizeH="0" baseline="0" noProof="0">
                                <a:ln>
                                  <a:noFill/>
                                </a:ln>
                                <a:solidFill>
                                  <a:srgbClr val="838487"/>
                                </a:solidFill>
                                <a:effectLst/>
                                <a:uLnTx/>
                                <a:uFillTx/>
                                <a:latin typeface="Cambria Math" panose="02040503050406030204" pitchFamily="18" charset="0"/>
                              </a:rPr>
                              <m:t>⋯</m:t>
                            </m:r>
                          </m:oMath>
                        </m:oMathPara>
                      </a14:m>
                      <a:endParaRPr kumimoji="0" lang="pt-PT" sz="200" b="0" i="0" u="none" strike="noStrike" kern="0" cap="none" spc="0" normalizeH="0" baseline="0" noProof="0" dirty="0">
                        <a:ln>
                          <a:noFill/>
                        </a:ln>
                        <a:solidFill>
                          <a:srgbClr val="838487"/>
                        </a:solidFill>
                        <a:effectLst/>
                        <a:uLnTx/>
                        <a:uFillTx/>
                        <a:latin typeface="Cambria Math" panose="02040503050406030204" pitchFamily="18" charset="0"/>
                        <a:cs typeface="Arial"/>
                      </a:endParaRPr>
                    </a:p>
                  </p:txBody>
                </p:sp>
              </mc:Choice>
              <mc:Fallback xmlns="">
                <p:sp>
                  <p:nvSpPr>
                    <p:cNvPr id="44" name="Rectangle 43"/>
                    <p:cNvSpPr>
                      <a:spLocks noRot="1" noChangeAspect="1" noMove="1" noResize="1" noEditPoints="1" noAdjustHandles="1" noChangeArrowheads="1" noChangeShapeType="1" noTextEdit="1"/>
                    </p:cNvSpPr>
                    <p:nvPr/>
                  </p:nvSpPr>
                  <p:spPr>
                    <a:xfrm>
                      <a:off x="11196706" y="5170112"/>
                      <a:ext cx="614331" cy="351249"/>
                    </a:xfrm>
                    <a:prstGeom prst="rect">
                      <a:avLst/>
                    </a:prstGeom>
                    <a:blipFill>
                      <a:blip r:embed="rId3"/>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F1B794FA-7717-4130-84FF-04E700D28607}"/>
                        </a:ext>
                      </a:extLst>
                    </p:cNvPr>
                    <p:cNvSpPr/>
                    <p:nvPr/>
                  </p:nvSpPr>
                  <p:spPr>
                    <a:xfrm>
                      <a:off x="8056233" y="5170112"/>
                      <a:ext cx="614331" cy="351249"/>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 b="0" i="0" u="none" strike="noStrike" kern="0" cap="none" spc="0" normalizeH="0" baseline="0" noProof="0">
                                <a:ln>
                                  <a:noFill/>
                                </a:ln>
                                <a:solidFill>
                                  <a:srgbClr val="838487"/>
                                </a:solidFill>
                                <a:effectLst/>
                                <a:uLnTx/>
                                <a:uFillTx/>
                                <a:latin typeface="Cambria Math" panose="02040503050406030204" pitchFamily="18" charset="0"/>
                              </a:rPr>
                              <m:t>⋯</m:t>
                            </m:r>
                          </m:oMath>
                        </m:oMathPara>
                      </a14:m>
                      <a:endParaRPr kumimoji="0" lang="pt-PT" sz="200" b="0" i="0" u="none" strike="noStrike" kern="0" cap="none" spc="0" normalizeH="0" baseline="0" noProof="0" dirty="0">
                        <a:ln>
                          <a:noFill/>
                        </a:ln>
                        <a:solidFill>
                          <a:srgbClr val="838487"/>
                        </a:solidFill>
                        <a:effectLst/>
                        <a:uLnTx/>
                        <a:uFillTx/>
                        <a:latin typeface="Cambria Math" panose="02040503050406030204" pitchFamily="18" charset="0"/>
                        <a:cs typeface="Arial"/>
                      </a:endParaRPr>
                    </a:p>
                  </p:txBody>
                </p:sp>
              </mc:Choice>
              <mc:Fallback xmlns="">
                <p:sp>
                  <p:nvSpPr>
                    <p:cNvPr id="45" name="Rectangle 44"/>
                    <p:cNvSpPr>
                      <a:spLocks noRot="1" noChangeAspect="1" noMove="1" noResize="1" noEditPoints="1" noAdjustHandles="1" noChangeArrowheads="1" noChangeShapeType="1" noTextEdit="1"/>
                    </p:cNvSpPr>
                    <p:nvPr/>
                  </p:nvSpPr>
                  <p:spPr>
                    <a:xfrm>
                      <a:off x="8056233" y="5170112"/>
                      <a:ext cx="614331" cy="351249"/>
                    </a:xfrm>
                    <a:prstGeom prst="rect">
                      <a:avLst/>
                    </a:prstGeom>
                    <a:blipFill>
                      <a:blip r:embed="rId3"/>
                      <a:stretch>
                        <a:fillRect/>
                      </a:stretch>
                    </a:blipFill>
                  </p:spPr>
                  <p:txBody>
                    <a:bodyPr/>
                    <a:lstStyle/>
                    <a:p>
                      <a:r>
                        <a:rPr lang="pt-PT">
                          <a:noFill/>
                        </a:rPr>
                        <a:t> </a:t>
                      </a:r>
                    </a:p>
                  </p:txBody>
                </p:sp>
              </mc:Fallback>
            </mc:AlternateContent>
          </p:grpSp>
        </p:grpSp>
      </p:grpSp>
      <p:sp>
        <p:nvSpPr>
          <p:cNvPr id="5" name="Slide Number Placeholder 2"/>
          <p:cNvSpPr>
            <a:spLocks noGrp="1"/>
          </p:cNvSpPr>
          <p:nvPr>
            <p:ph type="sldNum" sz="quarter" idx="12"/>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57AC0E79-F531-4290-B37F-533038CC23F5}" type="slidenum">
              <a:rPr kumimoji="0" lang="en-US" sz="1100" b="0" i="0" u="none" strike="noStrike" kern="0" cap="none" spc="0" normalizeH="0" baseline="0" noProof="0">
                <a:ln>
                  <a:noFill/>
                </a:ln>
                <a:solidFill>
                  <a:srgbClr val="838487"/>
                </a:solidFill>
                <a:effectLst/>
                <a:uLnTx/>
                <a:uFillTx/>
                <a:latin typeface="Calibri"/>
                <a:cs typeface="Arial"/>
              </a:rPr>
              <a:pPr marL="0" marR="0" lvl="0" indent="0" algn="l" defTabSz="914400" eaLnBrk="1" fontAlgn="auto" latinLnBrk="0" hangingPunct="1">
                <a:lnSpc>
                  <a:spcPct val="100000"/>
                </a:lnSpc>
                <a:spcBef>
                  <a:spcPts val="0"/>
                </a:spcBef>
                <a:spcAft>
                  <a:spcPts val="0"/>
                </a:spcAft>
                <a:buClrTx/>
                <a:buSzTx/>
                <a:buFontTx/>
                <a:buNone/>
                <a:tabLst/>
                <a:defRPr/>
              </a:pPr>
              <a:t>18</a:t>
            </a:fld>
            <a:endParaRPr kumimoji="0" lang="en-US" sz="1100" b="0" i="0" u="none" strike="noStrike" kern="0" cap="none" spc="0" normalizeH="0" baseline="0" noProof="0">
              <a:ln>
                <a:noFill/>
              </a:ln>
              <a:solidFill>
                <a:srgbClr val="838487"/>
              </a:solidFill>
              <a:effectLst/>
              <a:uLnTx/>
              <a:uFillTx/>
              <a:latin typeface="Calibri"/>
              <a:cs typeface="Arial"/>
            </a:endParaRPr>
          </a:p>
        </p:txBody>
      </p:sp>
      <p:sp>
        <p:nvSpPr>
          <p:cNvPr id="91" name="Rounded Rectangle 32">
            <a:extLst>
              <a:ext uri="{FF2B5EF4-FFF2-40B4-BE49-F238E27FC236}">
                <a16:creationId xmlns:a16="http://schemas.microsoft.com/office/drawing/2014/main" id="{AF6E51BD-FD7B-4D4F-BE6C-2EC2EFA12AD3}"/>
              </a:ext>
            </a:extLst>
          </p:cNvPr>
          <p:cNvSpPr/>
          <p:nvPr/>
        </p:nvSpPr>
        <p:spPr bwMode="auto">
          <a:xfrm>
            <a:off x="6155734" y="5746504"/>
            <a:ext cx="2237057" cy="56884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838487"/>
                </a:solidFill>
                <a:effectLst/>
                <a:uLnTx/>
                <a:uFillTx/>
                <a:latin typeface="Calibri"/>
                <a:cs typeface="Arial"/>
              </a:rPr>
              <a:t>CERT / CSIRT</a:t>
            </a:r>
            <a:endParaRPr kumimoji="0" lang="pt-PT" sz="1400" b="0" i="0" u="none" strike="noStrike" kern="0" cap="none" spc="0" normalizeH="0" baseline="0" noProof="0" dirty="0">
              <a:ln>
                <a:noFill/>
              </a:ln>
              <a:solidFill>
                <a:srgbClr val="838487"/>
              </a:solidFill>
              <a:effectLst/>
              <a:uLnTx/>
              <a:uFillTx/>
              <a:latin typeface="Calibri"/>
              <a:cs typeface="Arial"/>
            </a:endParaRPr>
          </a:p>
        </p:txBody>
      </p:sp>
      <p:cxnSp>
        <p:nvCxnSpPr>
          <p:cNvPr id="111" name="Straight Arrow Connector 34">
            <a:extLst>
              <a:ext uri="{FF2B5EF4-FFF2-40B4-BE49-F238E27FC236}">
                <a16:creationId xmlns:a16="http://schemas.microsoft.com/office/drawing/2014/main" id="{B99D166C-85F9-42F5-8503-E2027EA98D45}"/>
              </a:ext>
            </a:extLst>
          </p:cNvPr>
          <p:cNvCxnSpPr>
            <a:cxnSpLocks/>
          </p:cNvCxnSpPr>
          <p:nvPr/>
        </p:nvCxnSpPr>
        <p:spPr bwMode="auto">
          <a:xfrm>
            <a:off x="5409828" y="7125143"/>
            <a:ext cx="4653273" cy="17806"/>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Rounded Rectangle 32">
            <a:extLst>
              <a:ext uri="{FF2B5EF4-FFF2-40B4-BE49-F238E27FC236}">
                <a16:creationId xmlns:a16="http://schemas.microsoft.com/office/drawing/2014/main" id="{EF3DE1ED-6C7A-451D-BBC5-68211FEC6A4A}"/>
              </a:ext>
            </a:extLst>
          </p:cNvPr>
          <p:cNvSpPr/>
          <p:nvPr/>
        </p:nvSpPr>
        <p:spPr bwMode="auto">
          <a:xfrm>
            <a:off x="3678980" y="5766472"/>
            <a:ext cx="2237057" cy="56884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838487"/>
                </a:solidFill>
                <a:effectLst/>
                <a:uLnTx/>
                <a:uFillTx/>
                <a:latin typeface="Calibri"/>
                <a:cs typeface="Arial"/>
              </a:rPr>
              <a:t>AI services &amp; infrastructure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838487"/>
                </a:solidFill>
                <a:effectLst/>
                <a:uLnTx/>
                <a:uFillTx/>
                <a:latin typeface="Calibri"/>
                <a:cs typeface="Arial"/>
              </a:rPr>
              <a:t>Operator</a:t>
            </a:r>
            <a:endParaRPr kumimoji="0" lang="pt-PT" sz="1400" b="0" i="0" u="none" strike="noStrike" kern="0" cap="none" spc="0" normalizeH="0" baseline="0" noProof="0" dirty="0">
              <a:ln>
                <a:noFill/>
              </a:ln>
              <a:solidFill>
                <a:srgbClr val="838487"/>
              </a:solidFill>
              <a:effectLst/>
              <a:uLnTx/>
              <a:uFillTx/>
              <a:latin typeface="Calibri"/>
              <a:cs typeface="Arial"/>
            </a:endParaRPr>
          </a:p>
        </p:txBody>
      </p:sp>
      <p:sp>
        <p:nvSpPr>
          <p:cNvPr id="133" name="Rounded Rectangle 36">
            <a:extLst>
              <a:ext uri="{FF2B5EF4-FFF2-40B4-BE49-F238E27FC236}">
                <a16:creationId xmlns:a16="http://schemas.microsoft.com/office/drawing/2014/main" id="{DA4D597B-57E1-4771-87D3-D1868CEC3E5E}"/>
              </a:ext>
            </a:extLst>
          </p:cNvPr>
          <p:cNvSpPr/>
          <p:nvPr/>
        </p:nvSpPr>
        <p:spPr bwMode="auto">
          <a:xfrm>
            <a:off x="9773593" y="3581480"/>
            <a:ext cx="2129246" cy="194833"/>
          </a:xfrm>
          <a:prstGeom prst="roundRect">
            <a:avLst/>
          </a:prstGeom>
          <a:no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PT" sz="1200" b="1" i="0" u="none" strike="noStrike" kern="0" cap="none" spc="0" normalizeH="0" baseline="0" noProof="0" dirty="0">
              <a:ln>
                <a:noFill/>
              </a:ln>
              <a:solidFill>
                <a:srgbClr val="7F4F9F"/>
              </a:solidFill>
              <a:effectLst/>
              <a:uLnTx/>
              <a:uFillTx/>
              <a:latin typeface="Calibri"/>
              <a:cs typeface="Arial"/>
            </a:endParaRPr>
          </a:p>
        </p:txBody>
      </p:sp>
      <p:sp>
        <p:nvSpPr>
          <p:cNvPr id="120" name="Rounded Rectangle 13">
            <a:extLst>
              <a:ext uri="{FF2B5EF4-FFF2-40B4-BE49-F238E27FC236}">
                <a16:creationId xmlns:a16="http://schemas.microsoft.com/office/drawing/2014/main" id="{A4F110D5-A1CA-48EF-B917-B6A1A4A9FF70}"/>
              </a:ext>
            </a:extLst>
          </p:cNvPr>
          <p:cNvSpPr/>
          <p:nvPr/>
        </p:nvSpPr>
        <p:spPr>
          <a:xfrm>
            <a:off x="1335789" y="1670858"/>
            <a:ext cx="9857493" cy="3940233"/>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white"/>
              </a:solidFill>
              <a:effectLst/>
              <a:uLnTx/>
              <a:uFillTx/>
              <a:latin typeface="Calibri"/>
              <a:cs typeface="Arial"/>
            </a:endParaRPr>
          </a:p>
        </p:txBody>
      </p:sp>
      <p:sp>
        <p:nvSpPr>
          <p:cNvPr id="84" name="Rounded Rectangle 11">
            <a:extLst>
              <a:ext uri="{FF2B5EF4-FFF2-40B4-BE49-F238E27FC236}">
                <a16:creationId xmlns:a16="http://schemas.microsoft.com/office/drawing/2014/main" id="{8E136A61-2D4D-4B7E-9E65-4439BDC3F946}"/>
              </a:ext>
            </a:extLst>
          </p:cNvPr>
          <p:cNvSpPr/>
          <p:nvPr/>
        </p:nvSpPr>
        <p:spPr bwMode="auto">
          <a:xfrm>
            <a:off x="1524725" y="3244187"/>
            <a:ext cx="1752920" cy="40239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PT" sz="1600" kern="0" dirty="0">
                <a:solidFill>
                  <a:schemeClr val="accent1">
                    <a:lumMod val="75000"/>
                  </a:schemeClr>
                </a:solidFill>
              </a:rPr>
              <a:t>CTI Sharing</a:t>
            </a:r>
          </a:p>
        </p:txBody>
      </p:sp>
      <p:sp>
        <p:nvSpPr>
          <p:cNvPr id="32" name="Rounded Rectangle 11">
            <a:extLst>
              <a:ext uri="{FF2B5EF4-FFF2-40B4-BE49-F238E27FC236}">
                <a16:creationId xmlns:a16="http://schemas.microsoft.com/office/drawing/2014/main" id="{B6067DB5-264D-4591-8491-2C81F205BA51}"/>
              </a:ext>
            </a:extLst>
          </p:cNvPr>
          <p:cNvSpPr/>
          <p:nvPr/>
        </p:nvSpPr>
        <p:spPr bwMode="auto">
          <a:xfrm>
            <a:off x="4085383" y="2675599"/>
            <a:ext cx="6056144" cy="2511543"/>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pt-PT" sz="1600" kern="0" dirty="0">
              <a:solidFill>
                <a:schemeClr val="accent1">
                  <a:lumMod val="75000"/>
                </a:schemeClr>
              </a:solidFill>
              <a:latin typeface="Calibri"/>
              <a:cs typeface="Arial"/>
            </a:endParaRPr>
          </a:p>
        </p:txBody>
      </p:sp>
      <p:sp>
        <p:nvSpPr>
          <p:cNvPr id="33" name="Rounded Rectangle 11">
            <a:extLst>
              <a:ext uri="{FF2B5EF4-FFF2-40B4-BE49-F238E27FC236}">
                <a16:creationId xmlns:a16="http://schemas.microsoft.com/office/drawing/2014/main" id="{27F229E8-0D79-4B2D-A8C3-6FCC07ECF183}"/>
              </a:ext>
            </a:extLst>
          </p:cNvPr>
          <p:cNvSpPr/>
          <p:nvPr/>
        </p:nvSpPr>
        <p:spPr bwMode="auto">
          <a:xfrm>
            <a:off x="1524725" y="3767508"/>
            <a:ext cx="1752920" cy="40239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PT" sz="1600" kern="0" dirty="0">
                <a:solidFill>
                  <a:schemeClr val="accent1">
                    <a:lumMod val="75000"/>
                  </a:schemeClr>
                </a:solidFill>
              </a:rPr>
              <a:t>CTI orchestration </a:t>
            </a:r>
          </a:p>
        </p:txBody>
      </p:sp>
      <p:sp>
        <p:nvSpPr>
          <p:cNvPr id="34" name="Rounded Rectangle 11">
            <a:extLst>
              <a:ext uri="{FF2B5EF4-FFF2-40B4-BE49-F238E27FC236}">
                <a16:creationId xmlns:a16="http://schemas.microsoft.com/office/drawing/2014/main" id="{FE37DDBF-2E6B-4221-BBF7-835F262C34E0}"/>
              </a:ext>
            </a:extLst>
          </p:cNvPr>
          <p:cNvSpPr/>
          <p:nvPr/>
        </p:nvSpPr>
        <p:spPr bwMode="auto">
          <a:xfrm>
            <a:off x="1524725" y="4290829"/>
            <a:ext cx="1752920" cy="40239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PT" sz="1600" kern="0" dirty="0">
                <a:solidFill>
                  <a:schemeClr val="accent1">
                    <a:lumMod val="75000"/>
                  </a:schemeClr>
                </a:solidFill>
                <a:latin typeface="Calibri"/>
                <a:cs typeface="Arial"/>
              </a:rPr>
              <a:t>MISP</a:t>
            </a:r>
          </a:p>
        </p:txBody>
      </p:sp>
      <p:pic>
        <p:nvPicPr>
          <p:cNvPr id="3" name="Εικόνα 2">
            <a:extLst>
              <a:ext uri="{FF2B5EF4-FFF2-40B4-BE49-F238E27FC236}">
                <a16:creationId xmlns:a16="http://schemas.microsoft.com/office/drawing/2014/main" id="{58828B39-DC03-49C7-B2BB-FB70258A3E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2980" y="1787219"/>
            <a:ext cx="2181225" cy="762000"/>
          </a:xfrm>
          <a:prstGeom prst="rect">
            <a:avLst/>
          </a:prstGeom>
        </p:spPr>
      </p:pic>
      <p:sp>
        <p:nvSpPr>
          <p:cNvPr id="46" name="Rounded Rectangle 11">
            <a:extLst>
              <a:ext uri="{FF2B5EF4-FFF2-40B4-BE49-F238E27FC236}">
                <a16:creationId xmlns:a16="http://schemas.microsoft.com/office/drawing/2014/main" id="{97ED2C3A-B511-425F-9C36-B70A9D50C5C6}"/>
              </a:ext>
            </a:extLst>
          </p:cNvPr>
          <p:cNvSpPr/>
          <p:nvPr/>
        </p:nvSpPr>
        <p:spPr bwMode="auto">
          <a:xfrm>
            <a:off x="1508905" y="4823624"/>
            <a:ext cx="1752920" cy="363518"/>
          </a:xfrm>
          <a:prstGeom prst="roundRect">
            <a:avLst/>
          </a:prstGeom>
          <a:gradFill>
            <a:gsLst>
              <a:gs pos="0">
                <a:schemeClr val="accent1">
                  <a:tint val="66000"/>
                  <a:satMod val="160000"/>
                  <a:alpha val="42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PT" sz="1500" kern="0" dirty="0">
                <a:solidFill>
                  <a:schemeClr val="accent1">
                    <a:lumMod val="75000"/>
                  </a:schemeClr>
                </a:solidFill>
                <a:latin typeface="Calibri"/>
                <a:cs typeface="Arial"/>
              </a:rPr>
              <a:t>Honeypot UI</a:t>
            </a:r>
            <a:endParaRPr kumimoji="0" lang="pt-PT" sz="1500" b="0" i="0" u="none" strike="noStrike" kern="0" cap="none" spc="0" normalizeH="0" baseline="0" noProof="0" dirty="0">
              <a:ln>
                <a:noFill/>
              </a:ln>
              <a:solidFill>
                <a:schemeClr val="accent1">
                  <a:lumMod val="75000"/>
                </a:schemeClr>
              </a:solidFill>
              <a:effectLst/>
              <a:uLnTx/>
              <a:uFillTx/>
              <a:latin typeface="Calibri"/>
              <a:cs typeface="Arial"/>
            </a:endParaRPr>
          </a:p>
        </p:txBody>
      </p:sp>
      <p:pic>
        <p:nvPicPr>
          <p:cNvPr id="2" name="Εικόνα 1">
            <a:extLst>
              <a:ext uri="{FF2B5EF4-FFF2-40B4-BE49-F238E27FC236}">
                <a16:creationId xmlns:a16="http://schemas.microsoft.com/office/drawing/2014/main" id="{EF584F49-DE55-4F64-A762-7AFCA9D1A084}"/>
              </a:ext>
            </a:extLst>
          </p:cNvPr>
          <p:cNvPicPr>
            <a:picLocks noChangeAspect="1"/>
          </p:cNvPicPr>
          <p:nvPr/>
        </p:nvPicPr>
        <p:blipFill>
          <a:blip r:embed="rId5"/>
          <a:stretch>
            <a:fillRect/>
          </a:stretch>
        </p:blipFill>
        <p:spPr>
          <a:xfrm>
            <a:off x="5248634" y="3218589"/>
            <a:ext cx="3729642" cy="1785426"/>
          </a:xfrm>
          <a:prstGeom prst="rect">
            <a:avLst/>
          </a:prstGeom>
        </p:spPr>
      </p:pic>
      <p:sp>
        <p:nvSpPr>
          <p:cNvPr id="26" name="TextBox 25">
            <a:extLst>
              <a:ext uri="{FF2B5EF4-FFF2-40B4-BE49-F238E27FC236}">
                <a16:creationId xmlns:a16="http://schemas.microsoft.com/office/drawing/2014/main" id="{A55E7545-0ED8-4262-BE57-1487509159C6}"/>
              </a:ext>
            </a:extLst>
          </p:cNvPr>
          <p:cNvSpPr txBox="1"/>
          <p:nvPr/>
        </p:nvSpPr>
        <p:spPr bwMode="auto">
          <a:xfrm>
            <a:off x="4797508" y="2794640"/>
            <a:ext cx="4417758" cy="646331"/>
          </a:xfrm>
          <a:prstGeom prst="rect">
            <a:avLst/>
          </a:prstGeom>
          <a:noFill/>
        </p:spPr>
        <p:txBody>
          <a:bodyPr wrap="square" rtlCol="0">
            <a:spAutoFit/>
          </a:bodyPr>
          <a:lstStyle/>
          <a:p>
            <a:pPr marL="285750" indent="-285750">
              <a:buFont typeface="Arial" panose="020B0604020202020204" pitchFamily="34" charset="0"/>
              <a:buChar char="•"/>
            </a:pPr>
            <a:r>
              <a:rPr lang="en-US" dirty="0"/>
              <a:t>MISP instance</a:t>
            </a:r>
          </a:p>
          <a:p>
            <a:pPr marL="285750" indent="-285750">
              <a:buFont typeface="Arial" panose="020B0604020202020204" pitchFamily="34" charset="0"/>
              <a:buChar char="•"/>
            </a:pPr>
            <a:endParaRPr lang="en-GB" dirty="0"/>
          </a:p>
        </p:txBody>
      </p:sp>
      <p:sp>
        <p:nvSpPr>
          <p:cNvPr id="24" name="Rounded Rectangle 11">
            <a:extLst>
              <a:ext uri="{FF2B5EF4-FFF2-40B4-BE49-F238E27FC236}">
                <a16:creationId xmlns:a16="http://schemas.microsoft.com/office/drawing/2014/main" id="{EB8F11FD-C4C1-40CC-B333-40204490C215}"/>
              </a:ext>
            </a:extLst>
          </p:cNvPr>
          <p:cNvSpPr/>
          <p:nvPr/>
        </p:nvSpPr>
        <p:spPr bwMode="auto">
          <a:xfrm>
            <a:off x="1545187" y="2727971"/>
            <a:ext cx="1752920" cy="40239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PT" sz="1600" kern="0" dirty="0">
                <a:solidFill>
                  <a:schemeClr val="accent1">
                    <a:lumMod val="75000"/>
                  </a:schemeClr>
                </a:solidFill>
              </a:rPr>
              <a:t>CTI events</a:t>
            </a:r>
          </a:p>
        </p:txBody>
      </p:sp>
    </p:spTree>
    <p:extLst>
      <p:ext uri="{BB962C8B-B14F-4D97-AF65-F5344CB8AC3E}">
        <p14:creationId xmlns:p14="http://schemas.microsoft.com/office/powerpoint/2010/main" val="2233854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Slide Number Placeholder 2"/>
          <p:cNvSpPr>
            <a:spLocks noGrp="1"/>
          </p:cNvSpPr>
          <p:nvPr>
            <p:ph type="sldNum" sz="quarter" idx="12"/>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57AC0E79-F531-4290-B37F-533038CC23F5}" type="slidenum">
              <a:rPr kumimoji="0" lang="en-US" sz="1100" b="0" i="0" u="none" strike="noStrike" kern="0" cap="none" spc="0" normalizeH="0" baseline="0" noProof="0">
                <a:ln>
                  <a:noFill/>
                </a:ln>
                <a:solidFill>
                  <a:srgbClr val="838487"/>
                </a:solidFill>
                <a:effectLst/>
                <a:uLnTx/>
                <a:uFillTx/>
                <a:latin typeface="Calibri"/>
                <a:cs typeface="Arial"/>
              </a:rPr>
              <a:pPr marL="0" marR="0" lvl="0" indent="0" algn="l" defTabSz="914400" eaLnBrk="1" fontAlgn="auto" latinLnBrk="0" hangingPunct="1">
                <a:lnSpc>
                  <a:spcPct val="100000"/>
                </a:lnSpc>
                <a:spcBef>
                  <a:spcPts val="0"/>
                </a:spcBef>
                <a:spcAft>
                  <a:spcPts val="0"/>
                </a:spcAft>
                <a:buClrTx/>
                <a:buSzTx/>
                <a:buFontTx/>
                <a:buNone/>
                <a:tabLst/>
                <a:defRPr/>
              </a:pPr>
              <a:t>19</a:t>
            </a:fld>
            <a:endParaRPr kumimoji="0" lang="en-US" sz="1100" b="0" i="0" u="none" strike="noStrike" kern="0" cap="none" spc="0" normalizeH="0" baseline="0" noProof="0">
              <a:ln>
                <a:noFill/>
              </a:ln>
              <a:solidFill>
                <a:srgbClr val="838487"/>
              </a:solidFill>
              <a:effectLst/>
              <a:uLnTx/>
              <a:uFillTx/>
              <a:latin typeface="Calibri"/>
              <a:cs typeface="Arial"/>
            </a:endParaRPr>
          </a:p>
        </p:txBody>
      </p:sp>
      <p:cxnSp>
        <p:nvCxnSpPr>
          <p:cNvPr id="111" name="Straight Arrow Connector 34">
            <a:extLst>
              <a:ext uri="{FF2B5EF4-FFF2-40B4-BE49-F238E27FC236}">
                <a16:creationId xmlns:a16="http://schemas.microsoft.com/office/drawing/2014/main" id="{B99D166C-85F9-42F5-8503-E2027EA98D45}"/>
              </a:ext>
            </a:extLst>
          </p:cNvPr>
          <p:cNvCxnSpPr>
            <a:cxnSpLocks/>
          </p:cNvCxnSpPr>
          <p:nvPr/>
        </p:nvCxnSpPr>
        <p:spPr bwMode="auto">
          <a:xfrm>
            <a:off x="5409828" y="7125143"/>
            <a:ext cx="4653273" cy="17806"/>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 name="Rounded Rectangle 36">
            <a:extLst>
              <a:ext uri="{FF2B5EF4-FFF2-40B4-BE49-F238E27FC236}">
                <a16:creationId xmlns:a16="http://schemas.microsoft.com/office/drawing/2014/main" id="{DA4D597B-57E1-4771-87D3-D1868CEC3E5E}"/>
              </a:ext>
            </a:extLst>
          </p:cNvPr>
          <p:cNvSpPr/>
          <p:nvPr/>
        </p:nvSpPr>
        <p:spPr bwMode="auto">
          <a:xfrm>
            <a:off x="9773593" y="3581480"/>
            <a:ext cx="2129246" cy="194833"/>
          </a:xfrm>
          <a:prstGeom prst="roundRect">
            <a:avLst/>
          </a:prstGeom>
          <a:no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PT" sz="1200" b="1" i="0" u="none" strike="noStrike" kern="0" cap="none" spc="0" normalizeH="0" baseline="0" noProof="0" dirty="0">
              <a:ln>
                <a:noFill/>
              </a:ln>
              <a:solidFill>
                <a:srgbClr val="7F4F9F"/>
              </a:solidFill>
              <a:effectLst/>
              <a:uLnTx/>
              <a:uFillTx/>
              <a:latin typeface="Calibri"/>
              <a:cs typeface="Arial"/>
            </a:endParaRPr>
          </a:p>
        </p:txBody>
      </p:sp>
      <p:pic>
        <p:nvPicPr>
          <p:cNvPr id="3" name="Εικόνα 2">
            <a:extLst>
              <a:ext uri="{FF2B5EF4-FFF2-40B4-BE49-F238E27FC236}">
                <a16:creationId xmlns:a16="http://schemas.microsoft.com/office/drawing/2014/main" id="{C60C5505-AD2A-46C0-9A81-7D19A2D3C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032"/>
            <a:ext cx="12192000" cy="5969935"/>
          </a:xfrm>
          <a:prstGeom prst="rect">
            <a:avLst/>
          </a:prstGeom>
        </p:spPr>
      </p:pic>
    </p:spTree>
    <p:extLst>
      <p:ext uri="{BB962C8B-B14F-4D97-AF65-F5344CB8AC3E}">
        <p14:creationId xmlns:p14="http://schemas.microsoft.com/office/powerpoint/2010/main" val="71077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7"/>
          <p:cNvSpPr>
            <a:spLocks noGrp="1"/>
          </p:cNvSpPr>
          <p:nvPr>
            <p:ph idx="1"/>
          </p:nvPr>
        </p:nvSpPr>
        <p:spPr bwMode="auto">
          <a:xfrm>
            <a:off x="838198" y="1844824"/>
            <a:ext cx="10874426" cy="4536504"/>
          </a:xfrm>
        </p:spPr>
        <p:txBody>
          <a:bodyPr vertOverflow="overflow" horzOverflow="clip" vert="horz" wrap="square" lIns="91440" tIns="45720" rIns="91440" bIns="45720" numCol="1" spcCol="0" rtlCol="0" fromWordArt="0" anchor="t" anchorCtr="0" forceAA="0" compatLnSpc="0">
            <a:normAutofit lnSpcReduction="10000"/>
          </a:bodyPr>
          <a:lstStyle/>
          <a:p>
            <a:pPr marL="0" indent="0">
              <a:buFont typeface="Arial"/>
              <a:buNone/>
              <a:defRPr/>
            </a:pPr>
            <a:r>
              <a:rPr lang="en-US" sz="2400" b="1" i="0" u="none" strike="noStrike" cap="none" spc="0" dirty="0">
                <a:solidFill>
                  <a:srgbClr val="707174"/>
                </a:solidFill>
                <a:latin typeface="Trebuchet MS"/>
                <a:ea typeface="Trebuchet MS"/>
                <a:cs typeface="Trebuchet MS"/>
              </a:rPr>
              <a:t>Key objective: </a:t>
            </a:r>
            <a:r>
              <a:rPr lang="en-US" dirty="0"/>
              <a:t>Extend</a:t>
            </a:r>
            <a:r>
              <a:rPr lang="en-US" sz="2400" b="0" i="0" u="none" strike="noStrike" cap="none" spc="0" dirty="0">
                <a:solidFill>
                  <a:srgbClr val="838487"/>
                </a:solidFill>
                <a:latin typeface="+mn-lt"/>
                <a:ea typeface="+mn-ea"/>
                <a:cs typeface="+mn-cs"/>
              </a:rPr>
              <a:t> </a:t>
            </a:r>
            <a:r>
              <a:rPr lang="en-US" sz="2400" b="0" i="0" u="none" strike="noStrike" cap="none" spc="0" dirty="0" err="1">
                <a:solidFill>
                  <a:srgbClr val="838487"/>
                </a:solidFill>
                <a:latin typeface="+mn-lt"/>
                <a:ea typeface="+mn-ea"/>
                <a:cs typeface="+mn-cs"/>
              </a:rPr>
              <a:t>MeliCERTes</a:t>
            </a:r>
            <a:r>
              <a:rPr lang="en-US" sz="2400" b="0" i="0" u="none" strike="noStrike" cap="none" spc="0" dirty="0">
                <a:solidFill>
                  <a:srgbClr val="838487"/>
                </a:solidFill>
                <a:latin typeface="+mn-lt"/>
                <a:ea typeface="+mn-ea"/>
                <a:cs typeface="+mn-cs"/>
              </a:rPr>
              <a:t> v2 open-source platform incorporating IRIS CTI developments to enable:</a:t>
            </a:r>
            <a:endParaRPr dirty="0"/>
          </a:p>
          <a:p>
            <a:r>
              <a:rPr lang="en-GB" b="1" dirty="0"/>
              <a:t>Secure and efficient security information representation </a:t>
            </a:r>
            <a:r>
              <a:rPr lang="en-GB" dirty="0"/>
              <a:t>in </a:t>
            </a:r>
            <a:r>
              <a:rPr lang="en-GB" b="1" dirty="0"/>
              <a:t>standardized</a:t>
            </a:r>
            <a:r>
              <a:rPr lang="en-GB" dirty="0"/>
              <a:t> format</a:t>
            </a:r>
          </a:p>
          <a:p>
            <a:r>
              <a:rPr lang="en-GB" b="1" dirty="0"/>
              <a:t>Secure disclosable AI-relevant CTI information sharing with sharing/governance policies</a:t>
            </a:r>
          </a:p>
          <a:p>
            <a:pPr lvl="1"/>
            <a:r>
              <a:rPr lang="en-GB" dirty="0"/>
              <a:t>Promote wider awareness, better preparation, detection and response capabilities </a:t>
            </a:r>
            <a:r>
              <a:rPr lang="en-GB" sz="2000" b="1" dirty="0"/>
              <a:t>across all involved stakeholders </a:t>
            </a:r>
            <a:endParaRPr lang="en-GB" dirty="0"/>
          </a:p>
          <a:p>
            <a:pPr lvl="1"/>
            <a:r>
              <a:rPr lang="en-GB" dirty="0"/>
              <a:t>Define sharing policies and communities of trust</a:t>
            </a:r>
          </a:p>
          <a:p>
            <a:r>
              <a:rPr lang="en-GB" b="1" dirty="0"/>
              <a:t>Online communities' interaction in a trusted manner</a:t>
            </a:r>
          </a:p>
          <a:p>
            <a:pPr lvl="1"/>
            <a:r>
              <a:rPr lang="en-GB" dirty="0"/>
              <a:t>Capitalizing on an </a:t>
            </a:r>
            <a:r>
              <a:rPr lang="en-GB" b="1" dirty="0"/>
              <a:t>extended base of stakeholders</a:t>
            </a:r>
            <a:r>
              <a:rPr lang="en-GB" dirty="0"/>
              <a:t>: Critical Infrastructure/OES owners, ISACs, CERTs/CSIRTs, European Agencies, etc. with </a:t>
            </a:r>
            <a:r>
              <a:rPr lang="en-GB" b="1" dirty="0"/>
              <a:t>diverse roles/rights</a:t>
            </a:r>
            <a:r>
              <a:rPr lang="en-GB" dirty="0"/>
              <a:t> for access to CTI and </a:t>
            </a:r>
            <a:r>
              <a:rPr lang="en-GB" b="1" dirty="0"/>
              <a:t>own instances with customized dashboards</a:t>
            </a:r>
          </a:p>
          <a:p>
            <a:pPr lvl="1"/>
            <a:r>
              <a:rPr lang="en-GB" dirty="0"/>
              <a:t>Securely communicate and collaborate with CERT/CSIRT authorities </a:t>
            </a:r>
            <a:r>
              <a:rPr lang="en-GB" sz="2000" dirty="0"/>
              <a:t>and CI operators / Security operators</a:t>
            </a:r>
            <a:endParaRPr lang="en-GB" dirty="0"/>
          </a:p>
        </p:txBody>
      </p:sp>
      <p:sp>
        <p:nvSpPr>
          <p:cNvPr id="5" name="Slide Number Placeholder 2"/>
          <p:cNvSpPr>
            <a:spLocks noGrp="1"/>
          </p:cNvSpPr>
          <p:nvPr>
            <p:ph type="sldNum" sz="quarter" idx="12"/>
          </p:nvPr>
        </p:nvSpPr>
        <p:spPr bwMode="auto"/>
        <p:txBody>
          <a:bodyPr/>
          <a:lstStyle/>
          <a:p>
            <a:pPr>
              <a:defRPr/>
            </a:pPr>
            <a:fld id="{57AC0E79-F531-4290-B37F-533038CC23F5}" type="slidenum">
              <a:rPr lang="en-US"/>
              <a:t>2</a:t>
            </a:fld>
            <a:endParaRPr lang="en-US"/>
          </a:p>
        </p:txBody>
      </p:sp>
      <p:sp>
        <p:nvSpPr>
          <p:cNvPr id="6" name="Title 1"/>
          <p:cNvSpPr>
            <a:spLocks noGrp="1"/>
          </p:cNvSpPr>
          <p:nvPr>
            <p:ph type="title"/>
          </p:nvPr>
        </p:nvSpPr>
        <p:spPr bwMode="auto">
          <a:xfrm>
            <a:off x="838198" y="336550"/>
            <a:ext cx="8686800" cy="1035049"/>
          </a:xfrm>
        </p:spPr>
        <p:txBody>
          <a:bodyPr vertOverflow="overflow" horzOverflow="clip" vert="horz" wrap="square" lIns="91440" tIns="45720" rIns="91440" bIns="45720" numCol="1" spcCol="0" rtlCol="0" fromWordArt="0" anchor="ctr" anchorCtr="0" forceAA="0" compatLnSpc="0">
            <a:noAutofit/>
          </a:bodyPr>
          <a:lstStyle/>
          <a:p>
            <a:pPr>
              <a:defRPr/>
            </a:pPr>
            <a:r>
              <a:rPr lang="en-GB" sz="3600" dirty="0">
                <a:solidFill>
                  <a:schemeClr val="tx2"/>
                </a:solidFill>
              </a:rPr>
              <a:t>IRIS-enhanced </a:t>
            </a:r>
            <a:r>
              <a:rPr lang="en-GB" sz="3600" dirty="0" err="1">
                <a:solidFill>
                  <a:schemeClr val="tx2"/>
                </a:solidFill>
              </a:rPr>
              <a:t>MeliCERTes</a:t>
            </a:r>
            <a:r>
              <a:rPr lang="en-GB" sz="3600" dirty="0">
                <a:solidFill>
                  <a:schemeClr val="tx2"/>
                </a:solidFill>
              </a:rPr>
              <a:t> Ecosystem</a:t>
            </a:r>
            <a:endParaRPr sz="3600" dirty="0"/>
          </a:p>
        </p:txBody>
      </p:sp>
    </p:spTree>
    <p:extLst>
      <p:ext uri="{BB962C8B-B14F-4D97-AF65-F5344CB8AC3E}">
        <p14:creationId xmlns:p14="http://schemas.microsoft.com/office/powerpoint/2010/main" val="210085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Slide Number Placeholder 2"/>
          <p:cNvSpPr>
            <a:spLocks noGrp="1"/>
          </p:cNvSpPr>
          <p:nvPr>
            <p:ph type="sldNum" sz="quarter" idx="12"/>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57AC0E79-F531-4290-B37F-533038CC23F5}" type="slidenum">
              <a:rPr kumimoji="0" lang="en-US" sz="1100" b="0" i="0" u="none" strike="noStrike" kern="0" cap="none" spc="0" normalizeH="0" baseline="0" noProof="0">
                <a:ln>
                  <a:noFill/>
                </a:ln>
                <a:solidFill>
                  <a:srgbClr val="838487"/>
                </a:solidFill>
                <a:effectLst/>
                <a:uLnTx/>
                <a:uFillTx/>
                <a:latin typeface="Calibri"/>
                <a:cs typeface="Arial"/>
              </a:rPr>
              <a:pPr marL="0" marR="0" lvl="0" indent="0" algn="l" defTabSz="914400" eaLnBrk="1" fontAlgn="auto" latinLnBrk="0" hangingPunct="1">
                <a:lnSpc>
                  <a:spcPct val="100000"/>
                </a:lnSpc>
                <a:spcBef>
                  <a:spcPts val="0"/>
                </a:spcBef>
                <a:spcAft>
                  <a:spcPts val="0"/>
                </a:spcAft>
                <a:buClrTx/>
                <a:buSzTx/>
                <a:buFontTx/>
                <a:buNone/>
                <a:tabLst/>
                <a:defRPr/>
              </a:pPr>
              <a:t>20</a:t>
            </a:fld>
            <a:endParaRPr kumimoji="0" lang="en-US" sz="1100" b="0" i="0" u="none" strike="noStrike" kern="0" cap="none" spc="0" normalizeH="0" baseline="0" noProof="0">
              <a:ln>
                <a:noFill/>
              </a:ln>
              <a:solidFill>
                <a:srgbClr val="838487"/>
              </a:solidFill>
              <a:effectLst/>
              <a:uLnTx/>
              <a:uFillTx/>
              <a:latin typeface="Calibri"/>
              <a:cs typeface="Arial"/>
            </a:endParaRPr>
          </a:p>
        </p:txBody>
      </p:sp>
      <p:cxnSp>
        <p:nvCxnSpPr>
          <p:cNvPr id="111" name="Straight Arrow Connector 34">
            <a:extLst>
              <a:ext uri="{FF2B5EF4-FFF2-40B4-BE49-F238E27FC236}">
                <a16:creationId xmlns:a16="http://schemas.microsoft.com/office/drawing/2014/main" id="{B99D166C-85F9-42F5-8503-E2027EA98D45}"/>
              </a:ext>
            </a:extLst>
          </p:cNvPr>
          <p:cNvCxnSpPr>
            <a:cxnSpLocks/>
          </p:cNvCxnSpPr>
          <p:nvPr/>
        </p:nvCxnSpPr>
        <p:spPr bwMode="auto">
          <a:xfrm>
            <a:off x="5409828" y="7125143"/>
            <a:ext cx="4653273" cy="17806"/>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 name="Rounded Rectangle 36">
            <a:extLst>
              <a:ext uri="{FF2B5EF4-FFF2-40B4-BE49-F238E27FC236}">
                <a16:creationId xmlns:a16="http://schemas.microsoft.com/office/drawing/2014/main" id="{DA4D597B-57E1-4771-87D3-D1868CEC3E5E}"/>
              </a:ext>
            </a:extLst>
          </p:cNvPr>
          <p:cNvSpPr/>
          <p:nvPr/>
        </p:nvSpPr>
        <p:spPr bwMode="auto">
          <a:xfrm>
            <a:off x="9773593" y="3581480"/>
            <a:ext cx="2129246" cy="194833"/>
          </a:xfrm>
          <a:prstGeom prst="roundRect">
            <a:avLst/>
          </a:prstGeom>
          <a:no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PT" sz="1200" b="1" i="0" u="none" strike="noStrike" kern="0" cap="none" spc="0" normalizeH="0" baseline="0" noProof="0" dirty="0">
              <a:ln>
                <a:noFill/>
              </a:ln>
              <a:solidFill>
                <a:srgbClr val="7F4F9F"/>
              </a:solidFill>
              <a:effectLst/>
              <a:uLnTx/>
              <a:uFillTx/>
              <a:latin typeface="Calibri"/>
              <a:cs typeface="Arial"/>
            </a:endParaRPr>
          </a:p>
        </p:txBody>
      </p:sp>
      <p:pic>
        <p:nvPicPr>
          <p:cNvPr id="3" name="Εικόνα 2">
            <a:extLst>
              <a:ext uri="{FF2B5EF4-FFF2-40B4-BE49-F238E27FC236}">
                <a16:creationId xmlns:a16="http://schemas.microsoft.com/office/drawing/2014/main" id="{60C35376-C030-4BA5-A113-F31DFC89A666}"/>
              </a:ext>
            </a:extLst>
          </p:cNvPr>
          <p:cNvPicPr>
            <a:picLocks noChangeAspect="1"/>
          </p:cNvPicPr>
          <p:nvPr/>
        </p:nvPicPr>
        <p:blipFill>
          <a:blip r:embed="rId2"/>
          <a:stretch>
            <a:fillRect/>
          </a:stretch>
        </p:blipFill>
        <p:spPr>
          <a:xfrm>
            <a:off x="0" y="312703"/>
            <a:ext cx="12192000" cy="6537553"/>
          </a:xfrm>
          <a:prstGeom prst="rect">
            <a:avLst/>
          </a:prstGeom>
        </p:spPr>
      </p:pic>
    </p:spTree>
    <p:extLst>
      <p:ext uri="{BB962C8B-B14F-4D97-AF65-F5344CB8AC3E}">
        <p14:creationId xmlns:p14="http://schemas.microsoft.com/office/powerpoint/2010/main" val="1461725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299" y="1847850"/>
            <a:ext cx="10439400" cy="1869182"/>
          </a:xfrm>
        </p:spPr>
        <p:txBody>
          <a:bodyPr>
            <a:normAutofit fontScale="90000"/>
          </a:bodyPr>
          <a:lstStyle/>
          <a:p>
            <a:r>
              <a:rPr lang="en-US" dirty="0"/>
              <a:t>Thank you! </a:t>
            </a:r>
            <a:br>
              <a:rPr lang="en-US" dirty="0"/>
            </a:br>
            <a:br>
              <a:rPr lang="en-US" dirty="0"/>
            </a:br>
            <a:r>
              <a:rPr lang="en-US" dirty="0"/>
              <a:t>Questions? </a:t>
            </a:r>
          </a:p>
        </p:txBody>
      </p:sp>
      <p:sp>
        <p:nvSpPr>
          <p:cNvPr id="10" name="Θέση κειμένου 9">
            <a:extLst>
              <a:ext uri="{FF2B5EF4-FFF2-40B4-BE49-F238E27FC236}">
                <a16:creationId xmlns:a16="http://schemas.microsoft.com/office/drawing/2014/main" id="{845E91AD-BEA0-46D6-9F51-F76A215D125C}"/>
              </a:ext>
            </a:extLst>
          </p:cNvPr>
          <p:cNvSpPr>
            <a:spLocks noGrp="1"/>
          </p:cNvSpPr>
          <p:nvPr>
            <p:ph type="body" sz="quarter" idx="12"/>
          </p:nvPr>
        </p:nvSpPr>
        <p:spPr>
          <a:xfrm>
            <a:off x="623392" y="5146898"/>
            <a:ext cx="6011789" cy="514350"/>
          </a:xfrm>
        </p:spPr>
        <p:txBody>
          <a:bodyPr>
            <a:normAutofit fontScale="77500" lnSpcReduction="20000"/>
          </a:bodyPr>
          <a:lstStyle/>
          <a:p>
            <a:pPr algn="ctr">
              <a:defRPr/>
            </a:pPr>
            <a:r>
              <a:rPr lang="en-GB" dirty="0"/>
              <a:t>1st Stakeholders and Industrial Workshop | 22nd Feb. 2023</a:t>
            </a:r>
          </a:p>
        </p:txBody>
      </p:sp>
      <p:pic>
        <p:nvPicPr>
          <p:cNvPr id="3" name="Εικόνα 7">
            <a:extLst>
              <a:ext uri="{FF2B5EF4-FFF2-40B4-BE49-F238E27FC236}">
                <a16:creationId xmlns:a16="http://schemas.microsoft.com/office/drawing/2014/main" id="{184716D5-BFFA-69D2-9AB6-8728F42C32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auto">
          <a:xfrm>
            <a:off x="8547011" y="428868"/>
            <a:ext cx="2796628" cy="1357388"/>
          </a:xfrm>
          <a:prstGeom prst="rect">
            <a:avLst/>
          </a:prstGeom>
        </p:spPr>
      </p:pic>
    </p:spTree>
    <p:extLst>
      <p:ext uri="{BB962C8B-B14F-4D97-AF65-F5344CB8AC3E}">
        <p14:creationId xmlns:p14="http://schemas.microsoft.com/office/powerpoint/2010/main" val="3264842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Slide Number Placeholder 2"/>
          <p:cNvSpPr>
            <a:spLocks noGrp="1"/>
          </p:cNvSpPr>
          <p:nvPr>
            <p:ph type="sldNum" sz="quarter" idx="12"/>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57AC0E79-F531-4290-B37F-533038CC23F5}" type="slidenum">
              <a:rPr kumimoji="0" lang="en-US" sz="1100" b="0" i="0" u="none" strike="noStrike" kern="0" cap="none" spc="0" normalizeH="0" baseline="0" noProof="0">
                <a:ln>
                  <a:noFill/>
                </a:ln>
                <a:solidFill>
                  <a:srgbClr val="838487"/>
                </a:solidFill>
                <a:effectLst/>
                <a:uLnTx/>
                <a:uFillTx/>
                <a:latin typeface="Calibri"/>
                <a:cs typeface="Arial"/>
              </a:rPr>
              <a:pPr marL="0" marR="0" lvl="0" indent="0" algn="l" defTabSz="914400" eaLnBrk="1" fontAlgn="auto" latinLnBrk="0" hangingPunct="1">
                <a:lnSpc>
                  <a:spcPct val="100000"/>
                </a:lnSpc>
                <a:spcBef>
                  <a:spcPts val="0"/>
                </a:spcBef>
                <a:spcAft>
                  <a:spcPts val="0"/>
                </a:spcAft>
                <a:buClrTx/>
                <a:buSzTx/>
                <a:buFontTx/>
                <a:buNone/>
                <a:tabLst/>
                <a:defRPr/>
              </a:pPr>
              <a:t>22</a:t>
            </a:fld>
            <a:endParaRPr kumimoji="0" lang="en-US" sz="1100" b="0" i="0" u="none" strike="noStrike" kern="0" cap="none" spc="0" normalizeH="0" baseline="0" noProof="0">
              <a:ln>
                <a:noFill/>
              </a:ln>
              <a:solidFill>
                <a:srgbClr val="838487"/>
              </a:solidFill>
              <a:effectLst/>
              <a:uLnTx/>
              <a:uFillTx/>
              <a:latin typeface="Calibri"/>
              <a:cs typeface="Arial"/>
            </a:endParaRPr>
          </a:p>
        </p:txBody>
      </p:sp>
      <p:cxnSp>
        <p:nvCxnSpPr>
          <p:cNvPr id="111" name="Straight Arrow Connector 34">
            <a:extLst>
              <a:ext uri="{FF2B5EF4-FFF2-40B4-BE49-F238E27FC236}">
                <a16:creationId xmlns:a16="http://schemas.microsoft.com/office/drawing/2014/main" id="{B99D166C-85F9-42F5-8503-E2027EA98D45}"/>
              </a:ext>
            </a:extLst>
          </p:cNvPr>
          <p:cNvCxnSpPr>
            <a:cxnSpLocks/>
          </p:cNvCxnSpPr>
          <p:nvPr/>
        </p:nvCxnSpPr>
        <p:spPr bwMode="auto">
          <a:xfrm>
            <a:off x="5409828" y="7125143"/>
            <a:ext cx="4653273" cy="17806"/>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 name="Rounded Rectangle 36">
            <a:extLst>
              <a:ext uri="{FF2B5EF4-FFF2-40B4-BE49-F238E27FC236}">
                <a16:creationId xmlns:a16="http://schemas.microsoft.com/office/drawing/2014/main" id="{DA4D597B-57E1-4771-87D3-D1868CEC3E5E}"/>
              </a:ext>
            </a:extLst>
          </p:cNvPr>
          <p:cNvSpPr/>
          <p:nvPr/>
        </p:nvSpPr>
        <p:spPr bwMode="auto">
          <a:xfrm>
            <a:off x="9773593" y="3581480"/>
            <a:ext cx="2129246" cy="194833"/>
          </a:xfrm>
          <a:prstGeom prst="roundRect">
            <a:avLst/>
          </a:prstGeom>
          <a:no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PT" sz="1200" b="1" i="0" u="none" strike="noStrike" kern="0" cap="none" spc="0" normalizeH="0" baseline="0" noProof="0" dirty="0">
              <a:ln>
                <a:noFill/>
              </a:ln>
              <a:solidFill>
                <a:srgbClr val="7F4F9F"/>
              </a:solidFill>
              <a:effectLst/>
              <a:uLnTx/>
              <a:uFillTx/>
              <a:latin typeface="Calibri"/>
              <a:cs typeface="Arial"/>
            </a:endParaRPr>
          </a:p>
        </p:txBody>
      </p:sp>
      <p:pic>
        <p:nvPicPr>
          <p:cNvPr id="3" name="Εικόνα 2">
            <a:extLst>
              <a:ext uri="{FF2B5EF4-FFF2-40B4-BE49-F238E27FC236}">
                <a16:creationId xmlns:a16="http://schemas.microsoft.com/office/drawing/2014/main" id="{EF577774-BAAE-4382-AEEF-E67426B8F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801"/>
            <a:ext cx="12192000" cy="6552397"/>
          </a:xfrm>
          <a:prstGeom prst="rect">
            <a:avLst/>
          </a:prstGeom>
        </p:spPr>
      </p:pic>
    </p:spTree>
    <p:extLst>
      <p:ext uri="{BB962C8B-B14F-4D97-AF65-F5344CB8AC3E}">
        <p14:creationId xmlns:p14="http://schemas.microsoft.com/office/powerpoint/2010/main" val="241446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7"/>
          <p:cNvSpPr>
            <a:spLocks noGrp="1"/>
          </p:cNvSpPr>
          <p:nvPr>
            <p:ph idx="1"/>
          </p:nvPr>
        </p:nvSpPr>
        <p:spPr bwMode="auto">
          <a:xfrm>
            <a:off x="838198" y="1700808"/>
            <a:ext cx="10946434" cy="4667252"/>
          </a:xfrm>
        </p:spPr>
        <p:txBody>
          <a:bodyPr vertOverflow="overflow" horzOverflow="clip" vert="horz" wrap="square" lIns="91440" tIns="45720" rIns="91440" bIns="45720" numCol="1" spcCol="0" rtlCol="0" fromWordArt="0" anchor="t" anchorCtr="0" forceAA="0" compatLnSpc="0">
            <a:normAutofit fontScale="92500" lnSpcReduction="10000"/>
          </a:bodyPr>
          <a:lstStyle/>
          <a:p>
            <a:r>
              <a:rPr lang="en-GB" b="1" dirty="0"/>
              <a:t>Secure storage and augmentation </a:t>
            </a:r>
            <a:r>
              <a:rPr lang="en-GB" dirty="0"/>
              <a:t>of the </a:t>
            </a:r>
            <a:r>
              <a:rPr lang="en-GB" b="1" dirty="0"/>
              <a:t>IoT and AI focused cybersecurity knowledge base </a:t>
            </a:r>
            <a:r>
              <a:rPr lang="en-GB" dirty="0"/>
              <a:t>at a </a:t>
            </a:r>
            <a:r>
              <a:rPr lang="en-GB" b="1" dirty="0"/>
              <a:t>European level</a:t>
            </a:r>
          </a:p>
          <a:p>
            <a:r>
              <a:rPr lang="en-GB" dirty="0"/>
              <a:t>Provision of </a:t>
            </a:r>
            <a:r>
              <a:rPr lang="en-GB" b="1" dirty="0"/>
              <a:t>advanced and unified dashboard for situational awareness, incident reporting, response and mitigation actions recommendations</a:t>
            </a:r>
          </a:p>
          <a:p>
            <a:pPr lvl="1"/>
            <a:r>
              <a:rPr lang="en-GB" dirty="0"/>
              <a:t>Customized operational views, with incident reporting and response/mitigation actions capabilities per type of user/role</a:t>
            </a:r>
          </a:p>
          <a:p>
            <a:pPr lvl="1"/>
            <a:r>
              <a:rPr lang="en-GB" dirty="0"/>
              <a:t>Access control and access rights to shared data based on </a:t>
            </a:r>
          </a:p>
          <a:p>
            <a:pPr lvl="2"/>
            <a:r>
              <a:rPr lang="en-GB" sz="1600" dirty="0"/>
              <a:t>the type of user/operator</a:t>
            </a:r>
          </a:p>
          <a:p>
            <a:pPr lvl="2"/>
            <a:r>
              <a:rPr lang="en-GB" sz="1600" dirty="0"/>
              <a:t>the type of service/infrastructure they provide or monitor</a:t>
            </a:r>
          </a:p>
          <a:p>
            <a:pPr lvl="1"/>
            <a:r>
              <a:rPr lang="en-GB" sz="1800" dirty="0"/>
              <a:t>Advanced and fused interactive information visualization for better situational awareness and decision support</a:t>
            </a:r>
          </a:p>
          <a:p>
            <a:r>
              <a:rPr lang="en-GB" dirty="0"/>
              <a:t>Offering</a:t>
            </a:r>
            <a:r>
              <a:rPr lang="en-GB" b="1" dirty="0"/>
              <a:t> </a:t>
            </a:r>
            <a:r>
              <a:rPr lang="en-GB" dirty="0"/>
              <a:t>Authentication and Authorization </a:t>
            </a:r>
            <a:r>
              <a:rPr lang="en-GB" b="1" dirty="0"/>
              <a:t>AAA </a:t>
            </a:r>
            <a:r>
              <a:rPr lang="en-GB" dirty="0"/>
              <a:t>services </a:t>
            </a:r>
          </a:p>
          <a:p>
            <a:pPr lvl="1"/>
            <a:r>
              <a:rPr lang="en-GB" dirty="0"/>
              <a:t>OATH2, SAML, PKI etc.</a:t>
            </a:r>
          </a:p>
          <a:p>
            <a:pPr lvl="1"/>
            <a:r>
              <a:rPr lang="en-GB" dirty="0"/>
              <a:t>CTI log auditing (via DPA)</a:t>
            </a:r>
          </a:p>
          <a:p>
            <a:r>
              <a:rPr lang="en-GB" b="1" dirty="0"/>
              <a:t>Distributed architecture – ecosystem</a:t>
            </a:r>
          </a:p>
          <a:p>
            <a:pPr lvl="1"/>
            <a:r>
              <a:rPr lang="en-GB" dirty="0"/>
              <a:t>Instances deployed at diverse stakeholders’ premises</a:t>
            </a:r>
          </a:p>
        </p:txBody>
      </p:sp>
      <p:sp>
        <p:nvSpPr>
          <p:cNvPr id="5" name="Slide Number Placeholder 2"/>
          <p:cNvSpPr>
            <a:spLocks noGrp="1"/>
          </p:cNvSpPr>
          <p:nvPr>
            <p:ph type="sldNum" sz="quarter" idx="12"/>
          </p:nvPr>
        </p:nvSpPr>
        <p:spPr bwMode="auto"/>
        <p:txBody>
          <a:bodyPr/>
          <a:lstStyle/>
          <a:p>
            <a:pPr>
              <a:defRPr/>
            </a:pPr>
            <a:fld id="{57AC0E79-F531-4290-B37F-533038CC23F5}" type="slidenum">
              <a:rPr lang="en-US"/>
              <a:t>3</a:t>
            </a:fld>
            <a:endParaRPr lang="en-US"/>
          </a:p>
        </p:txBody>
      </p:sp>
      <p:sp>
        <p:nvSpPr>
          <p:cNvPr id="6" name="Title 1"/>
          <p:cNvSpPr>
            <a:spLocks noGrp="1"/>
          </p:cNvSpPr>
          <p:nvPr>
            <p:ph type="title"/>
          </p:nvPr>
        </p:nvSpPr>
        <p:spPr bwMode="auto">
          <a:xfrm>
            <a:off x="838198" y="336550"/>
            <a:ext cx="8686800" cy="1035049"/>
          </a:xfrm>
        </p:spPr>
        <p:txBody>
          <a:bodyPr vertOverflow="overflow" horzOverflow="clip" vert="horz" wrap="square" lIns="91440" tIns="45720" rIns="91440" bIns="45720" numCol="1" spcCol="0" rtlCol="0" fromWordArt="0" anchor="ctr" anchorCtr="0" forceAA="0" compatLnSpc="0">
            <a:noAutofit/>
          </a:bodyPr>
          <a:lstStyle/>
          <a:p>
            <a:pPr>
              <a:defRPr/>
            </a:pPr>
            <a:r>
              <a:rPr lang="en-GB" sz="3600" dirty="0">
                <a:solidFill>
                  <a:schemeClr val="tx2"/>
                </a:solidFill>
              </a:rPr>
              <a:t>IRIS-enhanced </a:t>
            </a:r>
            <a:r>
              <a:rPr lang="en-GB" sz="3600" dirty="0" err="1">
                <a:solidFill>
                  <a:schemeClr val="tx2"/>
                </a:solidFill>
              </a:rPr>
              <a:t>MeliCERTes</a:t>
            </a:r>
            <a:r>
              <a:rPr lang="en-GB" sz="3600" dirty="0">
                <a:solidFill>
                  <a:schemeClr val="tx2"/>
                </a:solidFill>
              </a:rPr>
              <a:t> Ecosystem</a:t>
            </a:r>
            <a:endParaRPr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lstStyle/>
          <a:p>
            <a:r>
              <a:rPr lang="en-GB" dirty="0">
                <a:solidFill>
                  <a:schemeClr val="tx2"/>
                </a:solidFill>
              </a:rPr>
              <a:t>EME in IRIS architecture</a:t>
            </a:r>
            <a:endParaRPr lang="en-GB" dirty="0"/>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4</a:t>
            </a:fld>
            <a:endParaRPr lang="en-US"/>
          </a:p>
        </p:txBody>
      </p:sp>
      <p:pic>
        <p:nvPicPr>
          <p:cNvPr id="7" name="Picture 17">
            <a:extLst>
              <a:ext uri="{FF2B5EF4-FFF2-40B4-BE49-F238E27FC236}">
                <a16:creationId xmlns:a16="http://schemas.microsoft.com/office/drawing/2014/main" id="{070FE880-94BA-4AFB-AF8E-BEFBA26D735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27448" y="1371601"/>
            <a:ext cx="8778864" cy="4799926"/>
          </a:xfrm>
          <a:prstGeom prst="rect">
            <a:avLst/>
          </a:prstGeom>
        </p:spPr>
      </p:pic>
    </p:spTree>
    <p:extLst>
      <p:ext uri="{BB962C8B-B14F-4D97-AF65-F5344CB8AC3E}">
        <p14:creationId xmlns:p14="http://schemas.microsoft.com/office/powerpoint/2010/main" val="1978905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lstStyle/>
          <a:p>
            <a:r>
              <a:rPr lang="en-GB" dirty="0">
                <a:solidFill>
                  <a:schemeClr val="tx2"/>
                </a:solidFill>
              </a:rPr>
              <a:t>IRIS-EME modules overview</a:t>
            </a:r>
            <a:endParaRPr lang="en-GB" dirty="0"/>
          </a:p>
        </p:txBody>
      </p:sp>
      <p:sp>
        <p:nvSpPr>
          <p:cNvPr id="3" name="Θέση περιεχομένου 2">
            <a:extLst>
              <a:ext uri="{FF2B5EF4-FFF2-40B4-BE49-F238E27FC236}">
                <a16:creationId xmlns:a16="http://schemas.microsoft.com/office/drawing/2014/main" id="{224DB6D0-E706-4C47-95D2-6E7ED5AA2BB5}"/>
              </a:ext>
            </a:extLst>
          </p:cNvPr>
          <p:cNvSpPr>
            <a:spLocks noGrp="1"/>
          </p:cNvSpPr>
          <p:nvPr>
            <p:ph idx="1"/>
          </p:nvPr>
        </p:nvSpPr>
        <p:spPr/>
        <p:txBody>
          <a:bodyPr>
            <a:normAutofit fontScale="92500" lnSpcReduction="20000"/>
          </a:bodyPr>
          <a:lstStyle/>
          <a:p>
            <a:r>
              <a:rPr lang="en-GB" dirty="0"/>
              <a:t>Cerebrate</a:t>
            </a:r>
          </a:p>
          <a:p>
            <a:pPr lvl="1"/>
            <a:r>
              <a:rPr lang="en-GB" dirty="0"/>
              <a:t>open source platform meant to act as a trusted contact information provider and interconnection orchestrator.</a:t>
            </a:r>
          </a:p>
          <a:p>
            <a:pPr lvl="1"/>
            <a:r>
              <a:rPr lang="en-GB" dirty="0"/>
              <a:t>supports the IRIS users and organizations definitions offering a visual environment for managing IRIS roles and entities that results to the description of Trusted Circles (TC). </a:t>
            </a:r>
          </a:p>
          <a:p>
            <a:r>
              <a:rPr lang="en-GB" dirty="0"/>
              <a:t>MISP</a:t>
            </a:r>
          </a:p>
          <a:p>
            <a:pPr lvl="1"/>
            <a:r>
              <a:rPr lang="en-GB" dirty="0"/>
              <a:t>open source threat intelligence platform providing effective threat intelligence, by sharing indicators of compromise.</a:t>
            </a:r>
          </a:p>
          <a:p>
            <a:pPr lvl="1"/>
            <a:r>
              <a:rPr lang="en-GB" dirty="0"/>
              <a:t>collect enriched IRIS generated CTI data such as threats, attacks and vulnerabilities that are targeted to IoT and AI-driven ICT systems. </a:t>
            </a:r>
          </a:p>
          <a:p>
            <a:pPr lvl="1"/>
            <a:r>
              <a:rPr lang="en-GB" dirty="0"/>
              <a:t>EME hosts a MISP instance that will support the CTI communication towards the IRIS users. </a:t>
            </a:r>
          </a:p>
          <a:p>
            <a:r>
              <a:rPr lang="en-GB" dirty="0"/>
              <a:t>INTELMQ</a:t>
            </a:r>
          </a:p>
          <a:p>
            <a:pPr lvl="1"/>
            <a:r>
              <a:rPr lang="en-GB" dirty="0"/>
              <a:t>Open source technical solution for IT security teams (CERTs/CSIRTs/SOCs) for collecting and processing security feeds using a message queuing protocol.</a:t>
            </a:r>
          </a:p>
          <a:p>
            <a:pPr lvl="1"/>
            <a:r>
              <a:rPr lang="en-GB" dirty="0"/>
              <a:t>EME will incorporate INTELMQ as an auxiliary communication channel that will support the collection and processing of security feeds through a message queuing protocol.</a:t>
            </a:r>
          </a:p>
          <a:p>
            <a:pPr lvl="1"/>
            <a:endParaRPr lang="en-GB" dirty="0"/>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5</a:t>
            </a:fld>
            <a:endParaRPr lang="en-US"/>
          </a:p>
        </p:txBody>
      </p:sp>
    </p:spTree>
    <p:extLst>
      <p:ext uri="{BB962C8B-B14F-4D97-AF65-F5344CB8AC3E}">
        <p14:creationId xmlns:p14="http://schemas.microsoft.com/office/powerpoint/2010/main" val="342831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lstStyle/>
          <a:p>
            <a:r>
              <a:rPr lang="en-GB" dirty="0">
                <a:solidFill>
                  <a:schemeClr val="tx2"/>
                </a:solidFill>
              </a:rPr>
              <a:t>IRIS-EME modules overview</a:t>
            </a:r>
            <a:endParaRPr lang="en-GB" dirty="0"/>
          </a:p>
        </p:txBody>
      </p:sp>
      <p:sp>
        <p:nvSpPr>
          <p:cNvPr id="3" name="Θέση περιεχομένου 2">
            <a:extLst>
              <a:ext uri="{FF2B5EF4-FFF2-40B4-BE49-F238E27FC236}">
                <a16:creationId xmlns:a16="http://schemas.microsoft.com/office/drawing/2014/main" id="{224DB6D0-E706-4C47-95D2-6E7ED5AA2BB5}"/>
              </a:ext>
            </a:extLst>
          </p:cNvPr>
          <p:cNvSpPr>
            <a:spLocks noGrp="1"/>
          </p:cNvSpPr>
          <p:nvPr>
            <p:ph idx="1"/>
          </p:nvPr>
        </p:nvSpPr>
        <p:spPr/>
        <p:txBody>
          <a:bodyPr>
            <a:normAutofit/>
          </a:bodyPr>
          <a:lstStyle/>
          <a:p>
            <a:r>
              <a:rPr lang="en-GB" dirty="0"/>
              <a:t>KEYCLOAK</a:t>
            </a:r>
          </a:p>
          <a:p>
            <a:pPr lvl="1"/>
            <a:r>
              <a:rPr lang="en-GB" dirty="0"/>
              <a:t>open source software product to allow single sign-on with Identity and Access Management (IAM) aimed at modern applications and services</a:t>
            </a:r>
          </a:p>
          <a:p>
            <a:pPr lvl="1"/>
            <a:r>
              <a:rPr lang="en-GB" dirty="0"/>
              <a:t>EME builds its AAA offered services through KEYCLOAK ensuring that the right people in a company have appropriate access to resources.</a:t>
            </a:r>
          </a:p>
          <a:p>
            <a:r>
              <a:rPr lang="en-GB" dirty="0"/>
              <a:t>EME Unified Dashboard (UI) &amp; SIEM</a:t>
            </a:r>
          </a:p>
          <a:p>
            <a:pPr lvl="1"/>
            <a:r>
              <a:rPr lang="en-GB" dirty="0"/>
              <a:t>In house developed web application acting as the main visual interface (UI) of the EME ecosystem.</a:t>
            </a:r>
          </a:p>
          <a:p>
            <a:pPr lvl="1"/>
            <a:r>
              <a:rPr lang="en-GB" dirty="0"/>
              <a:t>Integrates </a:t>
            </a:r>
            <a:r>
              <a:rPr lang="en-GB" u="sng" dirty="0"/>
              <a:t>all the IRIS provided visual environments</a:t>
            </a:r>
            <a:r>
              <a:rPr lang="en-GB" dirty="0"/>
              <a:t>, safeguarding the coherence of the IRIS platform towards its users.</a:t>
            </a:r>
          </a:p>
          <a:p>
            <a:pPr lvl="2"/>
            <a:r>
              <a:rPr lang="en-GB" b="1" dirty="0"/>
              <a:t>CTI overview</a:t>
            </a:r>
          </a:p>
          <a:p>
            <a:pPr lvl="2"/>
            <a:r>
              <a:rPr lang="en-GB" b="1" dirty="0"/>
              <a:t>CTI mitigation actions and associated workflows</a:t>
            </a:r>
          </a:p>
          <a:p>
            <a:pPr lvl="1"/>
            <a:endParaRPr lang="en-GB" dirty="0"/>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6</a:t>
            </a:fld>
            <a:endParaRPr lang="en-US"/>
          </a:p>
        </p:txBody>
      </p:sp>
    </p:spTree>
    <p:extLst>
      <p:ext uri="{BB962C8B-B14F-4D97-AF65-F5344CB8AC3E}">
        <p14:creationId xmlns:p14="http://schemas.microsoft.com/office/powerpoint/2010/main" val="3497927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lstStyle/>
          <a:p>
            <a:r>
              <a:rPr lang="en-GB" dirty="0">
                <a:solidFill>
                  <a:schemeClr val="tx2"/>
                </a:solidFill>
              </a:rPr>
              <a:t>IRIS-EME architecture</a:t>
            </a:r>
            <a:endParaRPr lang="en-GB" dirty="0"/>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7</a:t>
            </a:fld>
            <a:endParaRPr lang="en-US"/>
          </a:p>
        </p:txBody>
      </p:sp>
      <p:pic>
        <p:nvPicPr>
          <p:cNvPr id="5" name="Εικόνα 4">
            <a:extLst>
              <a:ext uri="{FF2B5EF4-FFF2-40B4-BE49-F238E27FC236}">
                <a16:creationId xmlns:a16="http://schemas.microsoft.com/office/drawing/2014/main" id="{1CBD59FC-DDC7-4974-BFA3-C7F4DBBA96F4}"/>
              </a:ext>
            </a:extLst>
          </p:cNvPr>
          <p:cNvPicPr/>
          <p:nvPr/>
        </p:nvPicPr>
        <p:blipFill>
          <a:blip r:embed="rId2">
            <a:extLst>
              <a:ext uri="{28A0092B-C50C-407E-A947-70E740481C1C}">
                <a14:useLocalDpi xmlns:a14="http://schemas.microsoft.com/office/drawing/2010/main" val="0"/>
              </a:ext>
            </a:extLst>
          </a:blip>
          <a:stretch>
            <a:fillRect/>
          </a:stretch>
        </p:blipFill>
        <p:spPr>
          <a:xfrm>
            <a:off x="1487488" y="1556792"/>
            <a:ext cx="8208912" cy="4394240"/>
          </a:xfrm>
          <a:prstGeom prst="rect">
            <a:avLst/>
          </a:prstGeom>
        </p:spPr>
      </p:pic>
    </p:spTree>
    <p:extLst>
      <p:ext uri="{BB962C8B-B14F-4D97-AF65-F5344CB8AC3E}">
        <p14:creationId xmlns:p14="http://schemas.microsoft.com/office/powerpoint/2010/main" val="176324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lstStyle/>
          <a:p>
            <a:r>
              <a:rPr lang="en-GB" dirty="0">
                <a:solidFill>
                  <a:schemeClr val="tx2"/>
                </a:solidFill>
              </a:rPr>
              <a:t>IRIS-EME Users</a:t>
            </a:r>
            <a:endParaRPr lang="en-GB" dirty="0"/>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8</a:t>
            </a:fld>
            <a:endParaRPr lang="en-US"/>
          </a:p>
        </p:txBody>
      </p:sp>
      <p:sp>
        <p:nvSpPr>
          <p:cNvPr id="6" name="Θέση περιεχομένου 2">
            <a:extLst>
              <a:ext uri="{FF2B5EF4-FFF2-40B4-BE49-F238E27FC236}">
                <a16:creationId xmlns:a16="http://schemas.microsoft.com/office/drawing/2014/main" id="{DA12878E-40BC-40BE-BD21-327781B0E9CA}"/>
              </a:ext>
            </a:extLst>
          </p:cNvPr>
          <p:cNvSpPr>
            <a:spLocks noGrp="1"/>
          </p:cNvSpPr>
          <p:nvPr>
            <p:ph idx="1"/>
          </p:nvPr>
        </p:nvSpPr>
        <p:spPr>
          <a:xfrm>
            <a:off x="838200" y="1854200"/>
            <a:ext cx="10515600" cy="4351338"/>
          </a:xfrm>
        </p:spPr>
        <p:txBody>
          <a:bodyPr>
            <a:normAutofit lnSpcReduction="10000"/>
          </a:bodyPr>
          <a:lstStyle/>
          <a:p>
            <a:r>
              <a:rPr lang="en-GB" dirty="0"/>
              <a:t>IRIS-EME aims to provide tailored CTI related information to its stakeholders</a:t>
            </a:r>
          </a:p>
          <a:p>
            <a:pPr lvl="1"/>
            <a:r>
              <a:rPr lang="en-GB" dirty="0"/>
              <a:t>Customized CTI visualization and content</a:t>
            </a:r>
          </a:p>
          <a:p>
            <a:endParaRPr lang="en-GB" dirty="0"/>
          </a:p>
          <a:p>
            <a:r>
              <a:rPr lang="en-GB" dirty="0"/>
              <a:t>IRIS-enabled CI </a:t>
            </a:r>
          </a:p>
          <a:p>
            <a:pPr lvl="1"/>
            <a:r>
              <a:rPr lang="en-GB" dirty="0"/>
              <a:t>Security operator</a:t>
            </a:r>
          </a:p>
          <a:p>
            <a:pPr lvl="1"/>
            <a:r>
              <a:rPr lang="en-GB" dirty="0"/>
              <a:t>Owner/administrator</a:t>
            </a:r>
          </a:p>
          <a:p>
            <a:r>
              <a:rPr lang="en-GB" dirty="0"/>
              <a:t>Cybersecurity authority</a:t>
            </a:r>
          </a:p>
          <a:p>
            <a:pPr lvl="1"/>
            <a:r>
              <a:rPr lang="en-GB" dirty="0"/>
              <a:t>CERT</a:t>
            </a:r>
          </a:p>
          <a:p>
            <a:pPr lvl="1"/>
            <a:r>
              <a:rPr lang="en-GB" dirty="0"/>
              <a:t>CSIRT</a:t>
            </a:r>
          </a:p>
          <a:p>
            <a:pPr lvl="1"/>
            <a:r>
              <a:rPr lang="en-GB" dirty="0"/>
              <a:t>Other?</a:t>
            </a:r>
          </a:p>
          <a:p>
            <a:r>
              <a:rPr lang="en-GB" dirty="0"/>
              <a:t>Additional CI clusters</a:t>
            </a:r>
          </a:p>
          <a:p>
            <a:pPr lvl="1"/>
            <a:r>
              <a:rPr lang="en-GB" dirty="0"/>
              <a:t>ISACs </a:t>
            </a:r>
          </a:p>
          <a:p>
            <a:pPr lvl="1"/>
            <a:endParaRPr lang="en-GB" dirty="0"/>
          </a:p>
        </p:txBody>
      </p:sp>
    </p:spTree>
    <p:extLst>
      <p:ext uri="{BB962C8B-B14F-4D97-AF65-F5344CB8AC3E}">
        <p14:creationId xmlns:p14="http://schemas.microsoft.com/office/powerpoint/2010/main" val="3837885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lstStyle/>
          <a:p>
            <a:r>
              <a:rPr lang="en-GB" dirty="0">
                <a:solidFill>
                  <a:schemeClr val="tx2"/>
                </a:solidFill>
              </a:rPr>
              <a:t>IRIS-EME Cerebrate</a:t>
            </a:r>
            <a:endParaRPr lang="en-GB" dirty="0"/>
          </a:p>
        </p:txBody>
      </p:sp>
      <p:sp>
        <p:nvSpPr>
          <p:cNvPr id="3" name="Θέση περιεχομένου 2">
            <a:extLst>
              <a:ext uri="{FF2B5EF4-FFF2-40B4-BE49-F238E27FC236}">
                <a16:creationId xmlns:a16="http://schemas.microsoft.com/office/drawing/2014/main" id="{224DB6D0-E706-4C47-95D2-6E7ED5AA2BB5}"/>
              </a:ext>
            </a:extLst>
          </p:cNvPr>
          <p:cNvSpPr>
            <a:spLocks noGrp="1"/>
          </p:cNvSpPr>
          <p:nvPr>
            <p:ph idx="1"/>
          </p:nvPr>
        </p:nvSpPr>
        <p:spPr/>
        <p:txBody>
          <a:bodyPr/>
          <a:lstStyle/>
          <a:p>
            <a:r>
              <a:rPr lang="en-GB" dirty="0"/>
              <a:t>Cerebrate is an </a:t>
            </a:r>
            <a:r>
              <a:rPr lang="en-GB" dirty="0">
                <a:hlinkClick r:id="rId2"/>
              </a:rPr>
              <a:t>open-source platform</a:t>
            </a:r>
            <a:r>
              <a:rPr lang="en-GB" dirty="0"/>
              <a:t> meant to act as a trusted contact information provider and interconnection orchestrator for other security tools</a:t>
            </a:r>
          </a:p>
          <a:p>
            <a:r>
              <a:rPr lang="en-GB" dirty="0"/>
              <a:t>Features</a:t>
            </a:r>
          </a:p>
          <a:p>
            <a:pPr lvl="1"/>
            <a:r>
              <a:rPr lang="en-GB" dirty="0"/>
              <a:t>Advanced repository to manage individuals and organisations</a:t>
            </a:r>
          </a:p>
          <a:p>
            <a:pPr lvl="2"/>
            <a:r>
              <a:rPr lang="en-GB" dirty="0"/>
              <a:t>Management of individuals and their affiliations to each organisations</a:t>
            </a:r>
          </a:p>
          <a:p>
            <a:pPr lvl="2"/>
            <a:r>
              <a:rPr lang="en-GB" dirty="0"/>
              <a:t>Dynamic model for creating new organisational structures (FIRST.org, EU CSIRTs)</a:t>
            </a:r>
          </a:p>
          <a:p>
            <a:pPr lvl="1"/>
            <a:r>
              <a:rPr lang="en-GB" dirty="0"/>
              <a:t>Distributed synchronisation model</a:t>
            </a:r>
          </a:p>
          <a:p>
            <a:pPr lvl="1"/>
            <a:r>
              <a:rPr lang="en-GB" dirty="0"/>
              <a:t>Key store for public encryption and signing cryptographic keys</a:t>
            </a:r>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9</a:t>
            </a:fld>
            <a:endParaRPr lang="en-US"/>
          </a:p>
        </p:txBody>
      </p:sp>
    </p:spTree>
    <p:extLst>
      <p:ext uri="{BB962C8B-B14F-4D97-AF65-F5344CB8AC3E}">
        <p14:creationId xmlns:p14="http://schemas.microsoft.com/office/powerpoint/2010/main" val="3043845815"/>
      </p:ext>
    </p:extLst>
  </p:cSld>
  <p:clrMapOvr>
    <a:masterClrMapping/>
  </p:clrMapOvr>
</p:sld>
</file>

<file path=ppt/theme/theme1.xml><?xml version="1.0" encoding="utf-8"?>
<a:theme xmlns:a="http://schemas.openxmlformats.org/drawingml/2006/main" name="Office Theme">
  <a:themeElements>
    <a:clrScheme name="IRIS">
      <a:dk1>
        <a:srgbClr val="838487"/>
      </a:dk1>
      <a:lt1>
        <a:sysClr val="window" lastClr="FFFFFF"/>
      </a:lt1>
      <a:dk2>
        <a:srgbClr val="838487"/>
      </a:dk2>
      <a:lt2>
        <a:srgbClr val="838487"/>
      </a:lt2>
      <a:accent1>
        <a:srgbClr val="7F4F9F"/>
      </a:accent1>
      <a:accent2>
        <a:srgbClr val="546CB2"/>
      </a:accent2>
      <a:accent3>
        <a:srgbClr val="838487"/>
      </a:accent3>
      <a:accent4>
        <a:srgbClr val="A6A381"/>
      </a:accent4>
      <a:accent5>
        <a:srgbClr val="546CB2"/>
      </a:accent5>
      <a:accent6>
        <a:srgbClr val="7F4F9F"/>
      </a:accent6>
      <a:hlink>
        <a:srgbClr val="838487"/>
      </a:hlink>
      <a:folHlink>
        <a:srgbClr val="838487"/>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2716</TotalTime>
  <Words>924</Words>
  <Application>Microsoft Office PowerPoint</Application>
  <DocSecurity>0</DocSecurity>
  <PresentationFormat>Widescreen</PresentationFormat>
  <Paragraphs>147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 Math</vt:lpstr>
      <vt:lpstr>Trebuchet MS</vt:lpstr>
      <vt:lpstr>Wingdings</vt:lpstr>
      <vt:lpstr>Office Theme</vt:lpstr>
      <vt:lpstr>IRIS-enhanced MeliCERTes Ecosystem</vt:lpstr>
      <vt:lpstr>IRIS-enhanced MeliCERTes Ecosystem</vt:lpstr>
      <vt:lpstr>IRIS-enhanced MeliCERTes Ecosystem</vt:lpstr>
      <vt:lpstr>EME in IRIS architecture</vt:lpstr>
      <vt:lpstr>IRIS-EME modules overview</vt:lpstr>
      <vt:lpstr>IRIS-EME modules overview</vt:lpstr>
      <vt:lpstr>IRIS-EME architecture</vt:lpstr>
      <vt:lpstr>IRIS-EME Users</vt:lpstr>
      <vt:lpstr>IRIS-EME Cerebrate</vt:lpstr>
      <vt:lpstr>IRIS-EME Cerebrate authentication </vt:lpstr>
      <vt:lpstr>MeliCERTes v2 – Cerebrate </vt:lpstr>
      <vt:lpstr>MeliCERTes v2 – Cerebrate (Contact List) </vt:lpstr>
      <vt:lpstr>EME – Keycloak Authentication</vt:lpstr>
      <vt:lpstr>EME – Unified Dashboard </vt:lpstr>
      <vt:lpstr>EME – Unified Dashboard design </vt:lpstr>
      <vt:lpstr>PowerPoint Presentation</vt:lpstr>
      <vt:lpstr>PowerPoint Presentation</vt:lpstr>
      <vt:lpstr>PowerPoint Presentation</vt:lpstr>
      <vt:lpstr>PowerPoint Presentation</vt:lpstr>
      <vt:lpstr>PowerPoint Presentation</vt:lpstr>
      <vt:lpstr>Thank you!   Questions?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Maria Tsirigoti</dc:creator>
  <cp:keywords/>
  <dc:description/>
  <cp:lastModifiedBy>TSEKERIDOU Sofia</cp:lastModifiedBy>
  <cp:revision>134</cp:revision>
  <dcterms:created xsi:type="dcterms:W3CDTF">2021-07-15T10:26:45Z</dcterms:created>
  <dcterms:modified xsi:type="dcterms:W3CDTF">2023-02-21T09:33:12Z</dcterms:modified>
  <cp:category/>
  <dc:identifier/>
  <cp:contentStatus/>
  <dc:language/>
  <cp:version/>
</cp:coreProperties>
</file>