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9" r:id="rId3"/>
    <p:sldId id="273" r:id="rId4"/>
    <p:sldId id="274" r:id="rId5"/>
    <p:sldId id="276" r:id="rId6"/>
    <p:sldId id="278"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OS PAPOUTSIS" initials="AP" lastIdx="82" clrIdx="0">
    <p:extLst>
      <p:ext uri="{19B8F6BF-5375-455C-9EA6-DF929625EA0E}">
        <p15:presenceInfo xmlns:p15="http://schemas.microsoft.com/office/powerpoint/2012/main" userId="ANGELOS PAPOUTS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8487"/>
    <a:srgbClr val="7F4F9F"/>
    <a:srgbClr val="B082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3135" autoAdjust="0"/>
  </p:normalViewPr>
  <p:slideViewPr>
    <p:cSldViewPr snapToGrid="0" showGuides="1">
      <p:cViewPr varScale="1">
        <p:scale>
          <a:sx n="81" d="100"/>
          <a:sy n="81" d="100"/>
        </p:scale>
        <p:origin x="71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DD375-4F28-43C5-BC85-D746878930D4}" type="datetimeFigureOut">
              <a:rPr lang="en-US" smtClean="0"/>
              <a:t>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1340F-5D9E-4DDE-9DEA-64D060B81CED}" type="slidenum">
              <a:rPr lang="en-US" smtClean="0"/>
              <a:t>‹#›</a:t>
            </a:fld>
            <a:endParaRPr lang="en-US"/>
          </a:p>
        </p:txBody>
      </p:sp>
    </p:spTree>
    <p:extLst>
      <p:ext uri="{BB962C8B-B14F-4D97-AF65-F5344CB8AC3E}">
        <p14:creationId xmlns:p14="http://schemas.microsoft.com/office/powerpoint/2010/main" val="1787799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6300" y="1847850"/>
            <a:ext cx="10439400" cy="1314449"/>
          </a:xfrm>
        </p:spPr>
        <p:txBody>
          <a:bodyPr anchor="b">
            <a:normAutofit/>
          </a:bodyPr>
          <a:lstStyle>
            <a:lvl1pPr algn="ctr">
              <a:defRPr sz="4400">
                <a:solidFill>
                  <a:schemeClr val="bg1">
                    <a:lumMod val="75000"/>
                  </a:schemeClr>
                </a:solidFill>
                <a:latin typeface="+mn-lt"/>
              </a:defRPr>
            </a:lvl1pPr>
          </a:lstStyle>
          <a:p>
            <a:r>
              <a:rPr lang="en-US" dirty="0"/>
              <a:t>Thank you for your attention!</a:t>
            </a:r>
            <a:br>
              <a:rPr lang="en-US" dirty="0"/>
            </a:br>
            <a:r>
              <a:rPr lang="en-US" dirty="0"/>
              <a:t>Any questions?</a:t>
            </a:r>
          </a:p>
        </p:txBody>
      </p:sp>
      <p:sp>
        <p:nvSpPr>
          <p:cNvPr id="8" name="Text Placeholder 7"/>
          <p:cNvSpPr>
            <a:spLocks noGrp="1"/>
          </p:cNvSpPr>
          <p:nvPr>
            <p:ph type="body" sz="quarter" idx="10" hasCustomPrompt="1"/>
          </p:nvPr>
        </p:nvSpPr>
        <p:spPr>
          <a:xfrm>
            <a:off x="876300" y="4000500"/>
            <a:ext cx="5219700" cy="600076"/>
          </a:xfrm>
        </p:spPr>
        <p:txBody>
          <a:bodyPr/>
          <a:lstStyle>
            <a:lvl1pPr marL="0" indent="0">
              <a:buNone/>
              <a:defRPr>
                <a:solidFill>
                  <a:schemeClr val="bg1">
                    <a:lumMod val="75000"/>
                  </a:schemeClr>
                </a:solidFill>
              </a:defRPr>
            </a:lvl1pPr>
            <a:lvl2pPr marL="457200" indent="0">
              <a:buNone/>
              <a:defRPr>
                <a:solidFill>
                  <a:schemeClr val="bg1">
                    <a:lumMod val="75000"/>
                  </a:schemeClr>
                </a:solidFill>
              </a:defRPr>
            </a:lvl2pPr>
          </a:lstStyle>
          <a:p>
            <a:pPr lvl="0"/>
            <a:r>
              <a:rPr lang="en-US" dirty="0"/>
              <a:t>Presenter/Organisation</a:t>
            </a:r>
          </a:p>
          <a:p>
            <a:pPr lvl="1"/>
            <a:endParaRPr lang="en-US" dirty="0"/>
          </a:p>
        </p:txBody>
      </p:sp>
      <p:sp>
        <p:nvSpPr>
          <p:cNvPr id="10" name="Picture Placeholder 9"/>
          <p:cNvSpPr>
            <a:spLocks noGrp="1"/>
          </p:cNvSpPr>
          <p:nvPr>
            <p:ph type="pic" sz="quarter" idx="11" hasCustomPrompt="1"/>
          </p:nvPr>
        </p:nvSpPr>
        <p:spPr>
          <a:xfrm>
            <a:off x="9239250" y="428625"/>
            <a:ext cx="1924050" cy="1333500"/>
          </a:xfrm>
        </p:spPr>
        <p:txBody>
          <a:bodyPr/>
          <a:lstStyle>
            <a:lvl1pPr marL="0" indent="0">
              <a:buNone/>
              <a:defRPr>
                <a:solidFill>
                  <a:schemeClr val="bg1">
                    <a:lumMod val="75000"/>
                  </a:schemeClr>
                </a:solidFill>
              </a:defRPr>
            </a:lvl1pPr>
          </a:lstStyle>
          <a:p>
            <a:r>
              <a:rPr lang="en-US" dirty="0"/>
              <a:t>Partner Logo</a:t>
            </a:r>
          </a:p>
        </p:txBody>
      </p:sp>
      <p:sp>
        <p:nvSpPr>
          <p:cNvPr id="12" name="Text Placeholder 11"/>
          <p:cNvSpPr>
            <a:spLocks noGrp="1"/>
          </p:cNvSpPr>
          <p:nvPr>
            <p:ph type="body" sz="quarter" idx="12" hasCustomPrompt="1"/>
          </p:nvPr>
        </p:nvSpPr>
        <p:spPr>
          <a:xfrm>
            <a:off x="876300" y="5181600"/>
            <a:ext cx="5219700" cy="514350"/>
          </a:xfrm>
        </p:spPr>
        <p:txBody>
          <a:bodyPr/>
          <a:lstStyle>
            <a:lvl1pPr marL="0" indent="0">
              <a:buNone/>
              <a:defRPr>
                <a:solidFill>
                  <a:schemeClr val="bg1">
                    <a:lumMod val="75000"/>
                  </a:schemeClr>
                </a:solidFill>
              </a:defRPr>
            </a:lvl1pPr>
          </a:lstStyle>
          <a:p>
            <a:pPr lvl="0"/>
            <a:r>
              <a:rPr lang="en-US" dirty="0"/>
              <a:t>Event/Date</a:t>
            </a:r>
          </a:p>
          <a:p>
            <a:pPr lvl="0"/>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24676" y="5195888"/>
            <a:ext cx="361950" cy="357145"/>
          </a:xfrm>
          <a:prstGeom prst="rect">
            <a:avLst/>
          </a:prstGeom>
        </p:spPr>
      </p:pic>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l="24621" r="24622"/>
          <a:stretch/>
        </p:blipFill>
        <p:spPr>
          <a:xfrm>
            <a:off x="6941965" y="4721968"/>
            <a:ext cx="297035" cy="307232"/>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34200" y="4214813"/>
            <a:ext cx="314326" cy="314326"/>
          </a:xfrm>
          <a:prstGeom prst="rect">
            <a:avLst/>
          </a:prstGeom>
        </p:spPr>
      </p:pic>
      <p:pic>
        <p:nvPicPr>
          <p:cNvPr id="17" name="Picture 1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5997" y="76200"/>
            <a:ext cx="1787653" cy="1709661"/>
          </a:xfrm>
          <a:prstGeom prst="rect">
            <a:avLst/>
          </a:prstGeom>
        </p:spPr>
      </p:pic>
      <p:sp>
        <p:nvSpPr>
          <p:cNvPr id="18" name="TextBox 17"/>
          <p:cNvSpPr txBox="1"/>
          <p:nvPr userDrawn="1"/>
        </p:nvSpPr>
        <p:spPr>
          <a:xfrm>
            <a:off x="7362826" y="4191000"/>
            <a:ext cx="1752600" cy="369332"/>
          </a:xfrm>
          <a:prstGeom prst="rect">
            <a:avLst/>
          </a:prstGeom>
          <a:noFill/>
        </p:spPr>
        <p:txBody>
          <a:bodyPr wrap="square" rtlCol="0">
            <a:spAutoFit/>
          </a:bodyPr>
          <a:lstStyle/>
          <a:p>
            <a:r>
              <a:rPr lang="en-US" sz="1800" b="1" kern="1200" dirty="0">
                <a:solidFill>
                  <a:schemeClr val="tx1"/>
                </a:solidFill>
                <a:effectLst/>
                <a:latin typeface="+mn-lt"/>
                <a:ea typeface="+mn-ea"/>
                <a:cs typeface="+mn-cs"/>
              </a:rPr>
              <a:t>iris-h2020.eu </a:t>
            </a:r>
            <a:endParaRPr lang="en-US" dirty="0"/>
          </a:p>
        </p:txBody>
      </p:sp>
      <p:sp>
        <p:nvSpPr>
          <p:cNvPr id="19" name="TextBox 18"/>
          <p:cNvSpPr txBox="1"/>
          <p:nvPr userDrawn="1"/>
        </p:nvSpPr>
        <p:spPr>
          <a:xfrm>
            <a:off x="7353300" y="4686300"/>
            <a:ext cx="2114550" cy="369332"/>
          </a:xfrm>
          <a:prstGeom prst="rect">
            <a:avLst/>
          </a:prstGeom>
          <a:noFill/>
        </p:spPr>
        <p:txBody>
          <a:bodyPr wrap="square" rtlCol="0">
            <a:spAutoFit/>
          </a:bodyPr>
          <a:lstStyle/>
          <a:p>
            <a:r>
              <a:rPr lang="en-US" dirty="0"/>
              <a:t>IRIS H2020 Project</a:t>
            </a:r>
          </a:p>
        </p:txBody>
      </p:sp>
      <p:sp>
        <p:nvSpPr>
          <p:cNvPr id="20" name="TextBox 19"/>
          <p:cNvSpPr txBox="1"/>
          <p:nvPr userDrawn="1"/>
        </p:nvSpPr>
        <p:spPr>
          <a:xfrm>
            <a:off x="7353300" y="5162550"/>
            <a:ext cx="1619250" cy="369332"/>
          </a:xfrm>
          <a:prstGeom prst="rect">
            <a:avLst/>
          </a:prstGeom>
          <a:noFill/>
        </p:spPr>
        <p:txBody>
          <a:bodyPr wrap="square" rtlCol="0">
            <a:spAutoFit/>
          </a:bodyPr>
          <a:lstStyle/>
          <a:p>
            <a:r>
              <a:rPr lang="en-US" dirty="0"/>
              <a:t>iris_h2020</a:t>
            </a:r>
          </a:p>
        </p:txBody>
      </p:sp>
      <p:sp>
        <p:nvSpPr>
          <p:cNvPr id="21" name="Rounded Rectangle 20"/>
          <p:cNvSpPr/>
          <p:nvPr userDrawn="1"/>
        </p:nvSpPr>
        <p:spPr>
          <a:xfrm>
            <a:off x="11590656"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Rounded Rectangle 22"/>
          <p:cNvSpPr/>
          <p:nvPr userDrawn="1"/>
        </p:nvSpPr>
        <p:spPr>
          <a:xfrm>
            <a:off x="1159002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48361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54200"/>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049001" y="6273800"/>
            <a:ext cx="457199"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8" name="TextBox 7"/>
          <p:cNvSpPr txBox="1"/>
          <p:nvPr userDrawn="1"/>
        </p:nvSpPr>
        <p:spPr>
          <a:xfrm>
            <a:off x="10644188" y="6596390"/>
            <a:ext cx="1547812" cy="261610"/>
          </a:xfrm>
          <a:prstGeom prst="rect">
            <a:avLst/>
          </a:prstGeom>
          <a:noFill/>
        </p:spPr>
        <p:txBody>
          <a:bodyPr wrap="square" rtlCol="0">
            <a:spAutoFit/>
          </a:bodyPr>
          <a:lstStyle/>
          <a:p>
            <a:r>
              <a:rPr lang="en-US" sz="1100" dirty="0"/>
              <a:t>IRIS Project confidential</a:t>
            </a:r>
          </a:p>
        </p:txBody>
      </p:sp>
      <p:sp>
        <p:nvSpPr>
          <p:cNvPr id="9" name="Rounded Rectangle 8"/>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ounded Rectangle 10"/>
          <p:cNvSpPr/>
          <p:nvPr userDrawn="1"/>
        </p:nvSpPr>
        <p:spPr>
          <a:xfrm>
            <a:off x="419100"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95083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0100" y="1371600"/>
            <a:ext cx="10515600" cy="2057400"/>
          </a:xfrm>
          <a:solidFill>
            <a:schemeClr val="bg1"/>
          </a:solidFill>
        </p:spPr>
        <p:txBody>
          <a:bodyPr anchor="b">
            <a:normAutofit/>
          </a:bodyPr>
          <a:lstStyle>
            <a:lvl1pPr algn="ctr">
              <a:defRPr sz="4800">
                <a:solidFill>
                  <a:schemeClr val="bg1">
                    <a:lumMod val="75000"/>
                  </a:schemeClr>
                </a:solidFill>
              </a:defRPr>
            </a:lvl1pPr>
          </a:lstStyle>
          <a:p>
            <a:r>
              <a:rPr lang="en-US" dirty="0"/>
              <a:t>Presentation Title</a:t>
            </a:r>
            <a:br>
              <a:rPr lang="en-US" dirty="0"/>
            </a:br>
            <a:endParaRPr lang="en-US" dirty="0"/>
          </a:p>
        </p:txBody>
      </p:sp>
      <p:sp>
        <p:nvSpPr>
          <p:cNvPr id="3" name="Text Placeholder 2"/>
          <p:cNvSpPr>
            <a:spLocks noGrp="1"/>
          </p:cNvSpPr>
          <p:nvPr>
            <p:ph type="body" idx="1" hasCustomPrompt="1"/>
          </p:nvPr>
        </p:nvSpPr>
        <p:spPr>
          <a:xfrm>
            <a:off x="876300" y="3922713"/>
            <a:ext cx="5219700" cy="611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Presenter / Organisation</a:t>
            </a:r>
          </a:p>
        </p:txBody>
      </p:sp>
      <p:sp>
        <p:nvSpPr>
          <p:cNvPr id="9" name="Text Placeholder 11"/>
          <p:cNvSpPr>
            <a:spLocks noGrp="1"/>
          </p:cNvSpPr>
          <p:nvPr>
            <p:ph type="body" sz="quarter" idx="13" hasCustomPrompt="1"/>
          </p:nvPr>
        </p:nvSpPr>
        <p:spPr>
          <a:xfrm>
            <a:off x="876300" y="5133975"/>
            <a:ext cx="5219700" cy="561975"/>
          </a:xfrm>
        </p:spPr>
        <p:txBody>
          <a:bodyPr/>
          <a:lstStyle>
            <a:lvl1pPr marL="0" indent="0">
              <a:buNone/>
              <a:defRPr>
                <a:solidFill>
                  <a:schemeClr val="bg1">
                    <a:lumMod val="75000"/>
                  </a:schemeClr>
                </a:solidFill>
              </a:defRPr>
            </a:lvl1pPr>
          </a:lstStyle>
          <a:p>
            <a:pPr lvl="0"/>
            <a:r>
              <a:rPr lang="en-US" dirty="0"/>
              <a:t>Event / Date</a:t>
            </a:r>
          </a:p>
          <a:p>
            <a:pPr lvl="0"/>
            <a:endParaRPr lang="en-US" dirty="0"/>
          </a:p>
        </p:txBody>
      </p:sp>
      <p:sp>
        <p:nvSpPr>
          <p:cNvPr id="12" name="Picture Placeholder 9"/>
          <p:cNvSpPr>
            <a:spLocks noGrp="1"/>
          </p:cNvSpPr>
          <p:nvPr>
            <p:ph type="pic" sz="quarter" idx="11" hasCustomPrompt="1"/>
          </p:nvPr>
        </p:nvSpPr>
        <p:spPr>
          <a:xfrm>
            <a:off x="7286625" y="4210050"/>
            <a:ext cx="1924050" cy="1333500"/>
          </a:xfrm>
        </p:spPr>
        <p:txBody>
          <a:bodyPr/>
          <a:lstStyle>
            <a:lvl1pPr marL="0" indent="0">
              <a:buNone/>
              <a:defRPr>
                <a:solidFill>
                  <a:schemeClr val="bg1">
                    <a:lumMod val="75000"/>
                  </a:schemeClr>
                </a:solidFill>
              </a:defRPr>
            </a:lvl1pPr>
          </a:lstStyle>
          <a:p>
            <a:r>
              <a:rPr lang="en-US" dirty="0"/>
              <a:t>Partner Logo</a:t>
            </a:r>
          </a:p>
        </p:txBody>
      </p:sp>
      <p:sp>
        <p:nvSpPr>
          <p:cNvPr id="4" name="TextBox 3"/>
          <p:cNvSpPr txBox="1"/>
          <p:nvPr userDrawn="1"/>
        </p:nvSpPr>
        <p:spPr>
          <a:xfrm>
            <a:off x="1790699" y="762000"/>
            <a:ext cx="8410575" cy="461665"/>
          </a:xfrm>
          <a:prstGeom prst="rect">
            <a:avLst/>
          </a:prstGeom>
          <a:noFill/>
        </p:spPr>
        <p:txBody>
          <a:bodyPr wrap="square" rtlCol="0">
            <a:spAutoFit/>
          </a:bodyPr>
          <a:lstStyle/>
          <a:p>
            <a:r>
              <a:rPr lang="en-US" sz="2400" b="1" dirty="0">
                <a:solidFill>
                  <a:schemeClr val="bg1">
                    <a:lumMod val="65000"/>
                  </a:schemeClr>
                </a:solidFill>
              </a:rPr>
              <a:t>Artificial Intelligence Threat Reporting &amp; Incidence report system</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923" y="-114299"/>
            <a:ext cx="1513846" cy="1447800"/>
          </a:xfrm>
          <a:prstGeom prst="rect">
            <a:avLst/>
          </a:prstGeom>
        </p:spPr>
      </p:pic>
      <p:sp>
        <p:nvSpPr>
          <p:cNvPr id="10" name="Rounded Rectangle 9"/>
          <p:cNvSpPr/>
          <p:nvPr userDrawn="1"/>
        </p:nvSpPr>
        <p:spPr>
          <a:xfrm>
            <a:off x="1159002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ounded Rectangle 14"/>
          <p:cNvSpPr/>
          <p:nvPr userDrawn="1"/>
        </p:nvSpPr>
        <p:spPr>
          <a:xfrm>
            <a:off x="11590656"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89901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79400"/>
            <a:ext cx="8686800" cy="1092199"/>
          </a:xfrm>
        </p:spPr>
        <p:txBody>
          <a:bodyPr/>
          <a:lstStyle/>
          <a:p>
            <a:r>
              <a:rPr lang="en-US"/>
              <a:t>Click to edit Master title style</a:t>
            </a:r>
          </a:p>
        </p:txBody>
      </p:sp>
      <p:sp>
        <p:nvSpPr>
          <p:cNvPr id="3" name="Content Placeholder 2"/>
          <p:cNvSpPr>
            <a:spLocks noGrp="1"/>
          </p:cNvSpPr>
          <p:nvPr>
            <p:ph sz="half" idx="1"/>
          </p:nvPr>
        </p:nvSpPr>
        <p:spPr>
          <a:xfrm>
            <a:off x="838200" y="1828799"/>
            <a:ext cx="5181600" cy="434816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8799"/>
            <a:ext cx="5181600" cy="43481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11058525" y="6273800"/>
            <a:ext cx="447675"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11" name="TextBox 10"/>
          <p:cNvSpPr txBox="1"/>
          <p:nvPr userDrawn="1"/>
        </p:nvSpPr>
        <p:spPr>
          <a:xfrm>
            <a:off x="10644188" y="6596390"/>
            <a:ext cx="1724024" cy="261610"/>
          </a:xfrm>
          <a:prstGeom prst="rect">
            <a:avLst/>
          </a:prstGeom>
          <a:noFill/>
        </p:spPr>
        <p:txBody>
          <a:bodyPr wrap="square" rtlCol="0">
            <a:spAutoFit/>
          </a:bodyPr>
          <a:lstStyle/>
          <a:p>
            <a:r>
              <a:rPr lang="en-US" sz="1100" dirty="0"/>
              <a:t>IRIS Project confidential</a:t>
            </a:r>
          </a:p>
        </p:txBody>
      </p:sp>
      <p:sp>
        <p:nvSpPr>
          <p:cNvPr id="12" name="Rounded Rectangle 11"/>
          <p:cNvSpPr/>
          <p:nvPr userDrawn="1"/>
        </p:nvSpPr>
        <p:spPr>
          <a:xfrm>
            <a:off x="419100"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ounded Rectangle 13"/>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79586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36551"/>
            <a:ext cx="8685212" cy="1035050"/>
          </a:xfrm>
        </p:spPr>
        <p:txBody>
          <a:bodyPr/>
          <a:lstStyle/>
          <a:p>
            <a:r>
              <a:rPr lang="en-US"/>
              <a:t>Click to edit Master title style</a:t>
            </a:r>
          </a:p>
        </p:txBody>
      </p:sp>
      <p:sp>
        <p:nvSpPr>
          <p:cNvPr id="3" name="Text Placeholder 2"/>
          <p:cNvSpPr>
            <a:spLocks noGrp="1"/>
          </p:cNvSpPr>
          <p:nvPr>
            <p:ph type="body" idx="1"/>
          </p:nvPr>
        </p:nvSpPr>
        <p:spPr>
          <a:xfrm>
            <a:off x="839788" y="1828799"/>
            <a:ext cx="5157787" cy="676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828799"/>
            <a:ext cx="5183188" cy="676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11049000" y="6283325"/>
            <a:ext cx="457200"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11" name="TextBox 10"/>
          <p:cNvSpPr txBox="1"/>
          <p:nvPr userDrawn="1"/>
        </p:nvSpPr>
        <p:spPr>
          <a:xfrm>
            <a:off x="10644188" y="6596390"/>
            <a:ext cx="1724024" cy="261610"/>
          </a:xfrm>
          <a:prstGeom prst="rect">
            <a:avLst/>
          </a:prstGeom>
          <a:noFill/>
        </p:spPr>
        <p:txBody>
          <a:bodyPr wrap="square" rtlCol="0">
            <a:spAutoFit/>
          </a:bodyPr>
          <a:lstStyle/>
          <a:p>
            <a:r>
              <a:rPr lang="en-US" sz="1100" dirty="0"/>
              <a:t>IRIS Project confidential</a:t>
            </a:r>
          </a:p>
        </p:txBody>
      </p:sp>
      <p:sp>
        <p:nvSpPr>
          <p:cNvPr id="12" name="Rounded Rectangle 11"/>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ounded Rectangle 15"/>
          <p:cNvSpPr/>
          <p:nvPr userDrawn="1"/>
        </p:nvSpPr>
        <p:spPr>
          <a:xfrm>
            <a:off x="419100"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80357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11049001" y="6302375"/>
            <a:ext cx="457199"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7" name="TextBox 6"/>
          <p:cNvSpPr txBox="1"/>
          <p:nvPr userDrawn="1"/>
        </p:nvSpPr>
        <p:spPr>
          <a:xfrm>
            <a:off x="10644188" y="6596390"/>
            <a:ext cx="1724024" cy="261610"/>
          </a:xfrm>
          <a:prstGeom prst="rect">
            <a:avLst/>
          </a:prstGeom>
          <a:noFill/>
        </p:spPr>
        <p:txBody>
          <a:bodyPr wrap="square" rtlCol="0">
            <a:spAutoFit/>
          </a:bodyPr>
          <a:lstStyle/>
          <a:p>
            <a:r>
              <a:rPr lang="en-US" sz="1100" dirty="0"/>
              <a:t>IRIS Project confidential</a:t>
            </a:r>
          </a:p>
        </p:txBody>
      </p:sp>
      <p:sp>
        <p:nvSpPr>
          <p:cNvPr id="8" name="Rounded Rectangle 7"/>
          <p:cNvSpPr/>
          <p:nvPr userDrawn="1"/>
        </p:nvSpPr>
        <p:spPr>
          <a:xfrm>
            <a:off x="419100"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ounded Rectangle 11"/>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49273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049000" y="6311900"/>
            <a:ext cx="457200"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6" name="TextBox 5"/>
          <p:cNvSpPr txBox="1"/>
          <p:nvPr userDrawn="1"/>
        </p:nvSpPr>
        <p:spPr>
          <a:xfrm>
            <a:off x="10644188" y="6596390"/>
            <a:ext cx="1724024" cy="261610"/>
          </a:xfrm>
          <a:prstGeom prst="rect">
            <a:avLst/>
          </a:prstGeom>
          <a:noFill/>
        </p:spPr>
        <p:txBody>
          <a:bodyPr wrap="square" rtlCol="0">
            <a:spAutoFit/>
          </a:bodyPr>
          <a:lstStyle/>
          <a:p>
            <a:r>
              <a:rPr lang="en-US" sz="1100" dirty="0"/>
              <a:t>IRIS Project confidential</a:t>
            </a:r>
          </a:p>
        </p:txBody>
      </p:sp>
      <p:sp>
        <p:nvSpPr>
          <p:cNvPr id="10" name="Rounded Rectangle 9"/>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ounded Rectangle 10"/>
          <p:cNvSpPr/>
          <p:nvPr userDrawn="1"/>
        </p:nvSpPr>
        <p:spPr>
          <a:xfrm>
            <a:off x="419100"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86367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36551"/>
            <a:ext cx="8686800" cy="10350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55">
            <a:extLst>
              <a:ext uri="{FF2B5EF4-FFF2-40B4-BE49-F238E27FC236}">
                <a16:creationId xmlns:a16="http://schemas.microsoft.com/office/drawing/2014/main" id="{BE128059-0344-4B15-AFAE-F3673707EE58}"/>
              </a:ext>
            </a:extLst>
          </p:cNvPr>
          <p:cNvSpPr txBox="1">
            <a:spLocks/>
          </p:cNvSpPr>
          <p:nvPr userDrawn="1"/>
        </p:nvSpPr>
        <p:spPr>
          <a:xfrm>
            <a:off x="1466850" y="6324600"/>
            <a:ext cx="8839200" cy="409575"/>
          </a:xfrm>
          <a:prstGeom prst="rect">
            <a:avLst/>
          </a:prstGeom>
        </p:spPr>
        <p:txBody>
          <a:bodyPr>
            <a:noAutofit/>
          </a:bodyPr>
          <a:lstStyle>
            <a:lvl1pPr marL="0" indent="0" algn="l" defTabSz="914400" rtl="0" eaLnBrk="1" latinLnBrk="0" hangingPunct="1">
              <a:lnSpc>
                <a:spcPct val="90000"/>
              </a:lnSpc>
              <a:spcBef>
                <a:spcPts val="1000"/>
              </a:spcBef>
              <a:buClr>
                <a:schemeClr val="tx1"/>
              </a:buClr>
              <a:buFont typeface="Arial" panose="020B0604020202020204" pitchFamily="34" charset="0"/>
              <a:buNone/>
              <a:defRPr sz="1000" kern="1200">
                <a:solidFill>
                  <a:schemeClr val="bg1">
                    <a:lumMod val="25000"/>
                  </a:schemeClr>
                </a:solidFill>
                <a:latin typeface="+mn-lt"/>
                <a:ea typeface="+mn-ea"/>
                <a:cs typeface="+mn-cs"/>
              </a:defRPr>
            </a:lvl1pPr>
            <a:lvl2pPr marL="457200" indent="0" algn="just" defTabSz="914400" rtl="0" eaLnBrk="1" latinLnBrk="0" hangingPunct="1">
              <a:lnSpc>
                <a:spcPct val="90000"/>
              </a:lnSpc>
              <a:spcBef>
                <a:spcPts val="500"/>
              </a:spcBef>
              <a:buClr>
                <a:schemeClr val="tx1"/>
              </a:buClr>
              <a:buFont typeface="Courier New" panose="02070309020205020404" pitchFamily="49" charset="0"/>
              <a:buNone/>
              <a:defRPr sz="1200" kern="1200">
                <a:solidFill>
                  <a:schemeClr val="bg1">
                    <a:lumMod val="25000"/>
                  </a:schemeClr>
                </a:solidFill>
                <a:latin typeface="+mn-lt"/>
                <a:ea typeface="+mn-ea"/>
                <a:cs typeface="+mn-cs"/>
              </a:defRPr>
            </a:lvl2pPr>
            <a:lvl3pPr marL="9144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3pPr>
            <a:lvl4pPr marL="13716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4pPr>
            <a:lvl5pPr marL="18288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660066"/>
              </a:buClr>
              <a:buSzTx/>
              <a:buFont typeface="Arial" panose="020B0604020202020204" pitchFamily="34" charset="0"/>
              <a:buNone/>
              <a:tabLst/>
              <a:defRPr/>
            </a:pPr>
            <a:r>
              <a:rPr kumimoji="0" lang="en-US" sz="1100" b="0" i="0" u="none" strike="noStrike" kern="1200" cap="none" spc="0" normalizeH="0" baseline="0" noProof="0" dirty="0">
                <a:ln>
                  <a:noFill/>
                </a:ln>
                <a:solidFill>
                  <a:srgbClr val="F2F2F2">
                    <a:lumMod val="25000"/>
                  </a:srgbClr>
                </a:solidFill>
                <a:effectLst/>
                <a:uLnTx/>
                <a:uFillTx/>
                <a:latin typeface="+mn-lt"/>
                <a:ea typeface="+mn-ea"/>
                <a:cs typeface="+mn-cs"/>
              </a:rPr>
              <a:t>This project has received funding from the European Union’s Horizon 2020 research and innovation programme under grant agreement no 101021727. This material reflects only the authors’ view and European Commission is not responsible for any use that may be made of the information it contains.</a:t>
            </a:r>
          </a:p>
        </p:txBody>
      </p:sp>
      <p:pic>
        <p:nvPicPr>
          <p:cNvPr id="12" name="Kép 22">
            <a:extLst>
              <a:ext uri="{FF2B5EF4-FFF2-40B4-BE49-F238E27FC236}">
                <a16:creationId xmlns:a16="http://schemas.microsoft.com/office/drawing/2014/main" id="{525EECDF-2A65-4716-8F0E-F5A37559EAE6}"/>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71970" y="6362699"/>
            <a:ext cx="537730" cy="364645"/>
          </a:xfrm>
          <a:prstGeom prst="rect">
            <a:avLst/>
          </a:prstGeom>
          <a:noFill/>
        </p:spPr>
      </p:pic>
    </p:spTree>
    <p:extLst>
      <p:ext uri="{BB962C8B-B14F-4D97-AF65-F5344CB8AC3E}">
        <p14:creationId xmlns:p14="http://schemas.microsoft.com/office/powerpoint/2010/main" val="167424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defTabSz="914400" rtl="0" eaLnBrk="1" latinLnBrk="0" hangingPunct="1">
        <a:lnSpc>
          <a:spcPct val="90000"/>
        </a:lnSpc>
        <a:spcBef>
          <a:spcPct val="0"/>
        </a:spcBef>
        <a:buNone/>
        <a:defRPr sz="4000" kern="1200">
          <a:solidFill>
            <a:srgbClr val="8384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838487"/>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ü"/>
        <a:defRPr sz="2000" kern="1200">
          <a:solidFill>
            <a:srgbClr val="838487"/>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Ø"/>
        <a:defRPr sz="1800" kern="1200">
          <a:solidFill>
            <a:srgbClr val="83848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838487"/>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83848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416" userDrawn="1">
          <p15:clr>
            <a:srgbClr val="F26B43"/>
          </p15:clr>
        </p15:guide>
        <p15:guide id="3" pos="7248" userDrawn="1">
          <p15:clr>
            <a:srgbClr val="F26B43"/>
          </p15:clr>
        </p15:guide>
        <p15:guide id="4" orient="horz" pos="3072" userDrawn="1">
          <p15:clr>
            <a:srgbClr val="F26B43"/>
          </p15:clr>
        </p15:guide>
        <p15:guide id="5" pos="264" userDrawn="1">
          <p15:clr>
            <a:srgbClr val="F26B43"/>
          </p15:clr>
        </p15:guide>
        <p15:guide id="6" pos="420" userDrawn="1">
          <p15:clr>
            <a:srgbClr val="F26B43"/>
          </p15:clr>
        </p15:guide>
        <p15:guide id="7" orient="horz" pos="864" userDrawn="1">
          <p15:clr>
            <a:srgbClr val="F26B43"/>
          </p15:clr>
        </p15:guide>
        <p15:guide id="8" orient="horz" pos="1152" userDrawn="1">
          <p15:clr>
            <a:srgbClr val="F26B43"/>
          </p15:clr>
        </p15:guide>
        <p15:guide id="9" orient="horz" pos="7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381760"/>
            <a:ext cx="10515600" cy="2047240"/>
          </a:xfrm>
        </p:spPr>
        <p:txBody>
          <a:bodyPr/>
          <a:lstStyle/>
          <a:p>
            <a:r>
              <a:rPr lang="en-US" dirty="0" smtClean="0"/>
              <a:t>Cyber-Threat </a:t>
            </a:r>
            <a:r>
              <a:rPr lang="en-US" dirty="0"/>
              <a:t>Intelligence </a:t>
            </a:r>
            <a:r>
              <a:rPr lang="en-US" dirty="0" smtClean="0"/>
              <a:t>Storing and Sharing</a:t>
            </a:r>
            <a:endParaRPr lang="en-US" dirty="0"/>
          </a:p>
        </p:txBody>
      </p:sp>
      <p:sp>
        <p:nvSpPr>
          <p:cNvPr id="3" name="Text Placeholder 2"/>
          <p:cNvSpPr>
            <a:spLocks noGrp="1"/>
          </p:cNvSpPr>
          <p:nvPr>
            <p:ph type="body" idx="1"/>
          </p:nvPr>
        </p:nvSpPr>
        <p:spPr/>
        <p:txBody>
          <a:bodyPr/>
          <a:lstStyle/>
          <a:p>
            <a:r>
              <a:rPr lang="en-US" dirty="0"/>
              <a:t>CERTH</a:t>
            </a:r>
          </a:p>
        </p:txBody>
      </p:sp>
      <p:sp>
        <p:nvSpPr>
          <p:cNvPr id="4" name="Text Placeholder 3"/>
          <p:cNvSpPr>
            <a:spLocks noGrp="1"/>
          </p:cNvSpPr>
          <p:nvPr>
            <p:ph type="body" sz="quarter" idx="13"/>
          </p:nvPr>
        </p:nvSpPr>
        <p:spPr>
          <a:xfrm>
            <a:off x="876299" y="5133975"/>
            <a:ext cx="6005267" cy="561975"/>
          </a:xfrm>
        </p:spPr>
        <p:txBody>
          <a:bodyPr>
            <a:normAutofit/>
          </a:bodyPr>
          <a:lstStyle/>
          <a:p>
            <a:r>
              <a:rPr lang="en-US" dirty="0" smtClean="0"/>
              <a:t>1</a:t>
            </a:r>
            <a:r>
              <a:rPr lang="en-US" baseline="30000" dirty="0" smtClean="0"/>
              <a:t>st</a:t>
            </a:r>
            <a:r>
              <a:rPr lang="en-US" dirty="0" smtClean="0"/>
              <a:t> Stakeholders’ Workshop | 22 February 2023</a:t>
            </a:r>
            <a:endParaRPr lang="en-US" dirty="0"/>
          </a:p>
        </p:txBody>
      </p:sp>
      <p:pic>
        <p:nvPicPr>
          <p:cNvPr id="6" name="Google Shape;893;p45">
            <a:extLst>
              <a:ext uri="{FF2B5EF4-FFF2-40B4-BE49-F238E27FC236}">
                <a16:creationId xmlns:a16="http://schemas.microsoft.com/office/drawing/2014/main" id="{B49C117A-54A5-491E-AFC4-4EC28956E7E7}"/>
              </a:ext>
            </a:extLst>
          </p:cNvPr>
          <p:cNvPicPr preferRelativeResize="0"/>
          <p:nvPr/>
        </p:nvPicPr>
        <p:blipFill rotWithShape="1">
          <a:blip r:embed="rId2">
            <a:alphaModFix/>
          </a:blip>
          <a:srcRect/>
          <a:stretch/>
        </p:blipFill>
        <p:spPr>
          <a:xfrm>
            <a:off x="7700504" y="4173900"/>
            <a:ext cx="2418070" cy="720000"/>
          </a:xfrm>
          <a:prstGeom prst="rect">
            <a:avLst/>
          </a:prstGeom>
          <a:noFill/>
          <a:ln>
            <a:noFill/>
          </a:ln>
        </p:spPr>
      </p:pic>
    </p:spTree>
    <p:extLst>
      <p:ext uri="{BB962C8B-B14F-4D97-AF65-F5344CB8AC3E}">
        <p14:creationId xmlns:p14="http://schemas.microsoft.com/office/powerpoint/2010/main" val="225682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IRIS Taxonomies and Ontologies </a:t>
            </a:r>
            <a:endParaRPr lang="el-GR" dirty="0"/>
          </a:p>
        </p:txBody>
      </p:sp>
      <p:sp>
        <p:nvSpPr>
          <p:cNvPr id="3" name="Content Placeholder 2"/>
          <p:cNvSpPr>
            <a:spLocks noGrp="1"/>
          </p:cNvSpPr>
          <p:nvPr>
            <p:ph idx="1"/>
          </p:nvPr>
        </p:nvSpPr>
        <p:spPr/>
        <p:txBody>
          <a:bodyPr/>
          <a:lstStyle/>
          <a:p>
            <a:pPr lvl="1"/>
            <a:r>
              <a:rPr lang="en-US" dirty="0"/>
              <a:t>Creation of a dynamic knowledge repository of evolving threats which target </a:t>
            </a:r>
            <a:r>
              <a:rPr lang="en-US" dirty="0" err="1"/>
              <a:t>IoT</a:t>
            </a:r>
            <a:r>
              <a:rPr lang="en-US" dirty="0"/>
              <a:t> and AI-driven ICT systems</a:t>
            </a:r>
          </a:p>
          <a:p>
            <a:pPr lvl="1"/>
            <a:r>
              <a:rPr lang="en-US" dirty="0"/>
              <a:t>MISP will be utilized, adapted (as part of the </a:t>
            </a:r>
            <a:r>
              <a:rPr lang="en-US" dirty="0" err="1"/>
              <a:t>MeliCERTes</a:t>
            </a:r>
            <a:r>
              <a:rPr lang="en-US" dirty="0"/>
              <a:t> platform) and will be used for the storage of the information that will generate dynamic taxonomies and ontologies based on existing data.</a:t>
            </a:r>
          </a:p>
          <a:p>
            <a:pPr lvl="1"/>
            <a:r>
              <a:rPr lang="en-US" dirty="0"/>
              <a:t>Techniques for generating dynamic taxonomies and ontologies in a (semi-) automatic way </a:t>
            </a:r>
            <a:r>
              <a:rPr lang="en-US" dirty="0" smtClean="0"/>
              <a:t>have been </a:t>
            </a:r>
            <a:r>
              <a:rPr lang="en-US" dirty="0"/>
              <a:t>proposed </a:t>
            </a:r>
            <a:r>
              <a:rPr lang="en-US" dirty="0" err="1"/>
              <a:t>utilising</a:t>
            </a:r>
            <a:r>
              <a:rPr lang="en-US" dirty="0"/>
              <a:t> rule-based and machine learning-based methods</a:t>
            </a:r>
          </a:p>
          <a:p>
            <a:pPr lvl="1"/>
            <a:r>
              <a:rPr lang="en-US" dirty="0"/>
              <a:t>Named entities, concepts of interest, and the relations on what they represent will be extracted automatically. </a:t>
            </a:r>
          </a:p>
          <a:p>
            <a:pPr lvl="1"/>
            <a:r>
              <a:rPr lang="en-US" dirty="0"/>
              <a:t>Ontology merging techniques </a:t>
            </a:r>
            <a:r>
              <a:rPr lang="en-US" dirty="0" smtClean="0"/>
              <a:t>will </a:t>
            </a:r>
            <a:r>
              <a:rPr lang="en-US" dirty="0"/>
              <a:t>be examined to facilitate the ontology maintenance generated in IRIS project. </a:t>
            </a:r>
          </a:p>
        </p:txBody>
      </p:sp>
      <p:sp>
        <p:nvSpPr>
          <p:cNvPr id="4" name="Slide Number Placeholder 3"/>
          <p:cNvSpPr>
            <a:spLocks noGrp="1"/>
          </p:cNvSpPr>
          <p:nvPr>
            <p:ph type="sldNum" sz="quarter" idx="12"/>
          </p:nvPr>
        </p:nvSpPr>
        <p:spPr/>
        <p:txBody>
          <a:bodyPr/>
          <a:lstStyle/>
          <a:p>
            <a:fld id="{57AC0E79-F531-4290-B37F-533038CC23F5}" type="slidenum">
              <a:rPr lang="en-US" smtClean="0"/>
              <a:pPr/>
              <a:t>2</a:t>
            </a:fld>
            <a:endParaRPr lang="en-US" dirty="0"/>
          </a:p>
        </p:txBody>
      </p:sp>
    </p:spTree>
    <p:extLst>
      <p:ext uri="{BB962C8B-B14F-4D97-AF65-F5344CB8AC3E}">
        <p14:creationId xmlns:p14="http://schemas.microsoft.com/office/powerpoint/2010/main" val="7520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551"/>
            <a:ext cx="9248335" cy="1035050"/>
          </a:xfrm>
        </p:spPr>
        <p:txBody>
          <a:bodyPr>
            <a:normAutofit/>
          </a:bodyPr>
          <a:lstStyle/>
          <a:p>
            <a:r>
              <a:rPr lang="en-US" dirty="0" smtClean="0"/>
              <a:t>Taxonomies </a:t>
            </a:r>
            <a:r>
              <a:rPr lang="en-US" dirty="0"/>
              <a:t>models (1/5)</a:t>
            </a:r>
          </a:p>
        </p:txBody>
      </p:sp>
      <p:sp>
        <p:nvSpPr>
          <p:cNvPr id="8" name="Content Placeholder 7"/>
          <p:cNvSpPr>
            <a:spLocks noGrp="1"/>
          </p:cNvSpPr>
          <p:nvPr>
            <p:ph idx="1"/>
          </p:nvPr>
        </p:nvSpPr>
        <p:spPr/>
        <p:txBody>
          <a:bodyPr>
            <a:normAutofit lnSpcReduction="10000"/>
          </a:bodyPr>
          <a:lstStyle/>
          <a:p>
            <a:pPr marL="0" indent="0">
              <a:buNone/>
            </a:pPr>
            <a:r>
              <a:rPr lang="en-US" sz="2600" b="1" i="0" dirty="0">
                <a:effectLst/>
              </a:rPr>
              <a:t>Name Entity Recognition (NER)</a:t>
            </a:r>
          </a:p>
          <a:p>
            <a:pPr marL="0" indent="0">
              <a:buNone/>
            </a:pPr>
            <a:endParaRPr lang="en-US" sz="2600" b="0" i="0" dirty="0">
              <a:effectLst/>
            </a:endParaRPr>
          </a:p>
          <a:p>
            <a:pPr marL="0" indent="0">
              <a:buNone/>
            </a:pPr>
            <a:r>
              <a:rPr lang="en-US" sz="2200" b="1" i="0" dirty="0">
                <a:effectLst/>
              </a:rPr>
              <a:t>Bene</a:t>
            </a:r>
            <a:r>
              <a:rPr lang="en-US" sz="2200" b="1" dirty="0"/>
              <a:t>fits:</a:t>
            </a:r>
          </a:p>
          <a:p>
            <a:r>
              <a:rPr lang="en-US" sz="2000" b="0" i="0" dirty="0">
                <a:effectLst/>
              </a:rPr>
              <a:t>A </a:t>
            </a:r>
            <a:r>
              <a:rPr lang="en-US" sz="2000" dirty="0"/>
              <a:t>powerful technique for term identification, extraction and classification</a:t>
            </a:r>
          </a:p>
          <a:p>
            <a:pPr marL="0" indent="0">
              <a:buNone/>
            </a:pPr>
            <a:endParaRPr lang="en-US" sz="2200" b="0" i="0" dirty="0">
              <a:effectLst/>
            </a:endParaRPr>
          </a:p>
          <a:p>
            <a:pPr marL="0" indent="0">
              <a:buNone/>
            </a:pPr>
            <a:r>
              <a:rPr lang="en-US" sz="2200" b="1" dirty="0"/>
              <a:t>Drawbacks: </a:t>
            </a:r>
          </a:p>
          <a:p>
            <a:r>
              <a:rPr lang="en-US" sz="2000" dirty="0"/>
              <a:t>The model is as good as it’s training procedures. Maybe some key terms (i.e., threats) cannot be identified or can be classified under a wrong label.</a:t>
            </a:r>
          </a:p>
          <a:p>
            <a:endParaRPr lang="en-US" sz="2200" b="1" dirty="0"/>
          </a:p>
          <a:p>
            <a:pPr marL="0" indent="0">
              <a:buNone/>
            </a:pPr>
            <a:r>
              <a:rPr lang="en-US" sz="2200" b="1" dirty="0"/>
              <a:t>Why we chose NER:</a:t>
            </a:r>
          </a:p>
          <a:p>
            <a:r>
              <a:rPr lang="en-US" sz="2000" dirty="0"/>
              <a:t>NER procedure pretrained on a big Cyber Threat Intelligence (CTI) dataset</a:t>
            </a:r>
            <a:endParaRPr lang="en-US" sz="2000" b="0" i="0" dirty="0">
              <a:effectLst/>
            </a:endParaRPr>
          </a:p>
          <a:p>
            <a:endParaRPr lang="en-US" sz="2200" b="1" dirty="0"/>
          </a:p>
        </p:txBody>
      </p:sp>
      <p:sp>
        <p:nvSpPr>
          <p:cNvPr id="3" name="Slide Number Placeholder 2"/>
          <p:cNvSpPr>
            <a:spLocks noGrp="1"/>
          </p:cNvSpPr>
          <p:nvPr>
            <p:ph type="sldNum" sz="quarter" idx="12"/>
          </p:nvPr>
        </p:nvSpPr>
        <p:spPr/>
        <p:txBody>
          <a:bodyPr/>
          <a:lstStyle/>
          <a:p>
            <a:fld id="{57AC0E79-F531-4290-B37F-533038CC23F5}" type="slidenum">
              <a:rPr lang="en-US" smtClean="0"/>
              <a:pPr/>
              <a:t>3</a:t>
            </a:fld>
            <a:endParaRPr lang="en-US" dirty="0"/>
          </a:p>
        </p:txBody>
      </p:sp>
    </p:spTree>
    <p:extLst>
      <p:ext uri="{BB962C8B-B14F-4D97-AF65-F5344CB8AC3E}">
        <p14:creationId xmlns:p14="http://schemas.microsoft.com/office/powerpoint/2010/main" val="2937153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551"/>
            <a:ext cx="9248335" cy="1035050"/>
          </a:xfrm>
        </p:spPr>
        <p:txBody>
          <a:bodyPr>
            <a:normAutofit/>
          </a:bodyPr>
          <a:lstStyle/>
          <a:p>
            <a:r>
              <a:rPr lang="en-US" dirty="0" smtClean="0"/>
              <a:t>Taxonomies </a:t>
            </a:r>
            <a:r>
              <a:rPr lang="en-US" dirty="0"/>
              <a:t>models (2/5)</a:t>
            </a:r>
          </a:p>
        </p:txBody>
      </p:sp>
      <p:sp>
        <p:nvSpPr>
          <p:cNvPr id="8" name="Content Placeholder 7"/>
          <p:cNvSpPr>
            <a:spLocks noGrp="1"/>
          </p:cNvSpPr>
          <p:nvPr>
            <p:ph idx="1"/>
          </p:nvPr>
        </p:nvSpPr>
        <p:spPr/>
        <p:txBody>
          <a:bodyPr>
            <a:normAutofit/>
          </a:bodyPr>
          <a:lstStyle/>
          <a:p>
            <a:pPr marL="0" indent="0">
              <a:buNone/>
            </a:pPr>
            <a:r>
              <a:rPr lang="en-US" sz="2600" b="1" i="0" dirty="0">
                <a:effectLst/>
              </a:rPr>
              <a:t>NER Results (Examples)</a:t>
            </a:r>
          </a:p>
          <a:p>
            <a:pPr marL="0" indent="0">
              <a:buNone/>
            </a:pPr>
            <a:endParaRPr lang="en-US" sz="2600" b="0" i="0" dirty="0">
              <a:effectLst/>
            </a:endParaRPr>
          </a:p>
          <a:p>
            <a:pPr marL="0" indent="0">
              <a:buNone/>
            </a:pPr>
            <a:r>
              <a:rPr lang="en-US" sz="2200" b="1" dirty="0"/>
              <a:t>Sentence:</a:t>
            </a:r>
            <a:r>
              <a:rPr lang="en-US" sz="2200" b="1" i="1" dirty="0"/>
              <a:t> </a:t>
            </a:r>
            <a:r>
              <a:rPr lang="en-US" sz="2200" i="1" dirty="0"/>
              <a:t>It was possible to access the JBoss JMX Management Console at hyperlink</a:t>
            </a:r>
          </a:p>
          <a:p>
            <a:r>
              <a:rPr lang="en-US" sz="2200" b="1" dirty="0"/>
              <a:t>Entity: </a:t>
            </a:r>
            <a:r>
              <a:rPr lang="en-US" sz="2200" dirty="0"/>
              <a:t>Tool, </a:t>
            </a:r>
            <a:r>
              <a:rPr lang="en-US" sz="2200" b="1" dirty="0"/>
              <a:t>Token: </a:t>
            </a:r>
            <a:r>
              <a:rPr lang="en-US" sz="2200" dirty="0" err="1"/>
              <a:t>Jboss</a:t>
            </a:r>
            <a:r>
              <a:rPr lang="en-US" sz="2200" dirty="0"/>
              <a:t> JMX</a:t>
            </a:r>
          </a:p>
          <a:p>
            <a:endParaRPr lang="en-US" sz="2200" dirty="0"/>
          </a:p>
          <a:p>
            <a:pPr marL="0" indent="0">
              <a:buNone/>
            </a:pPr>
            <a:r>
              <a:rPr lang="en-US" sz="2200" b="1" dirty="0"/>
              <a:t>Sentence: </a:t>
            </a:r>
            <a:r>
              <a:rPr lang="en-US" sz="2200" i="1" dirty="0"/>
              <a:t>CWE-26447531424-616e-4ef8-a121-451bcfdd4589 JBoss Console and Web Management Misconfiguration Vulnerability - Web application abuses 2021-12-10 T09:09:00.</a:t>
            </a:r>
          </a:p>
          <a:p>
            <a:r>
              <a:rPr lang="en-US" sz="2200" b="1" dirty="0"/>
              <a:t>Entity: </a:t>
            </a:r>
            <a:r>
              <a:rPr lang="en-US" sz="2200" dirty="0" err="1"/>
              <a:t>HackOrg</a:t>
            </a:r>
            <a:r>
              <a:rPr lang="en-US" sz="2200" dirty="0"/>
              <a:t>, </a:t>
            </a:r>
            <a:r>
              <a:rPr lang="en-US" sz="2200" b="1" dirty="0"/>
              <a:t>Token: </a:t>
            </a:r>
            <a:r>
              <a:rPr lang="en-US" sz="2200" dirty="0"/>
              <a:t>CWE - 26447531424</a:t>
            </a:r>
          </a:p>
          <a:p>
            <a:pPr marL="0" indent="0">
              <a:buNone/>
            </a:pPr>
            <a:endParaRPr lang="en-US" sz="2200" dirty="0"/>
          </a:p>
        </p:txBody>
      </p:sp>
      <p:sp>
        <p:nvSpPr>
          <p:cNvPr id="3" name="Slide Number Placeholder 2"/>
          <p:cNvSpPr>
            <a:spLocks noGrp="1"/>
          </p:cNvSpPr>
          <p:nvPr>
            <p:ph type="sldNum" sz="quarter" idx="12"/>
          </p:nvPr>
        </p:nvSpPr>
        <p:spPr/>
        <p:txBody>
          <a:bodyPr/>
          <a:lstStyle/>
          <a:p>
            <a:fld id="{57AC0E79-F531-4290-B37F-533038CC23F5}" type="slidenum">
              <a:rPr lang="en-US" smtClean="0"/>
              <a:pPr/>
              <a:t>4</a:t>
            </a:fld>
            <a:endParaRPr lang="en-US" dirty="0"/>
          </a:p>
        </p:txBody>
      </p:sp>
    </p:spTree>
    <p:extLst>
      <p:ext uri="{BB962C8B-B14F-4D97-AF65-F5344CB8AC3E}">
        <p14:creationId xmlns:p14="http://schemas.microsoft.com/office/powerpoint/2010/main" val="771769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551"/>
            <a:ext cx="9248335" cy="1035050"/>
          </a:xfrm>
        </p:spPr>
        <p:txBody>
          <a:bodyPr>
            <a:normAutofit/>
          </a:bodyPr>
          <a:lstStyle/>
          <a:p>
            <a:r>
              <a:rPr lang="en-US" dirty="0" smtClean="0"/>
              <a:t>Taxonomies </a:t>
            </a:r>
            <a:r>
              <a:rPr lang="en-US" dirty="0"/>
              <a:t>models (4/5)</a:t>
            </a:r>
          </a:p>
        </p:txBody>
      </p:sp>
      <p:sp>
        <p:nvSpPr>
          <p:cNvPr id="8" name="Content Placeholder 7"/>
          <p:cNvSpPr>
            <a:spLocks noGrp="1"/>
          </p:cNvSpPr>
          <p:nvPr>
            <p:ph idx="1"/>
          </p:nvPr>
        </p:nvSpPr>
        <p:spPr/>
        <p:txBody>
          <a:bodyPr>
            <a:normAutofit fontScale="85000" lnSpcReduction="20000"/>
          </a:bodyPr>
          <a:lstStyle/>
          <a:p>
            <a:pPr marL="0" indent="0">
              <a:buNone/>
            </a:pPr>
            <a:r>
              <a:rPr lang="en-US" sz="2600" b="1" dirty="0"/>
              <a:t>Topic modeling</a:t>
            </a:r>
            <a:endParaRPr lang="en-US" sz="2600" b="1" i="0" dirty="0">
              <a:effectLst/>
            </a:endParaRPr>
          </a:p>
          <a:p>
            <a:pPr marL="0" indent="0">
              <a:buNone/>
            </a:pPr>
            <a:endParaRPr lang="en-US" sz="2600" b="0" i="0" dirty="0">
              <a:effectLst/>
            </a:endParaRPr>
          </a:p>
          <a:p>
            <a:pPr marL="0" indent="0">
              <a:buNone/>
            </a:pPr>
            <a:r>
              <a:rPr lang="en-US" sz="2200" dirty="0"/>
              <a:t>“</a:t>
            </a:r>
            <a:r>
              <a:rPr lang="en-US" sz="2200" dirty="0" err="1"/>
              <a:t>BERTopic</a:t>
            </a:r>
            <a:r>
              <a:rPr lang="en-US" sz="2200" dirty="0"/>
              <a:t> is a topic modeling technique that leverages transformers and c-TF-IDF to create dense clusters allowing for easily interpretable topics whilst keeping important words in the topic descriptions”</a:t>
            </a:r>
          </a:p>
          <a:p>
            <a:pPr marL="0" indent="0">
              <a:buNone/>
            </a:pPr>
            <a:endParaRPr lang="en-US" sz="2200" dirty="0"/>
          </a:p>
          <a:p>
            <a:pPr marL="0" indent="0">
              <a:buNone/>
            </a:pPr>
            <a:r>
              <a:rPr lang="en-US" b="1" i="0" dirty="0">
                <a:effectLst/>
              </a:rPr>
              <a:t>Bene</a:t>
            </a:r>
            <a:r>
              <a:rPr lang="en-US" b="1" dirty="0"/>
              <a:t>fits:</a:t>
            </a:r>
          </a:p>
          <a:p>
            <a:r>
              <a:rPr lang="en-US" sz="2000" dirty="0"/>
              <a:t>State of the art models</a:t>
            </a:r>
          </a:p>
          <a:p>
            <a:pPr marL="0" indent="0">
              <a:buNone/>
            </a:pPr>
            <a:endParaRPr lang="en-US" sz="2200" dirty="0"/>
          </a:p>
          <a:p>
            <a:pPr marL="0" indent="0">
              <a:buNone/>
            </a:pPr>
            <a:r>
              <a:rPr lang="en-US" sz="2400" b="1" i="0" dirty="0">
                <a:effectLst/>
              </a:rPr>
              <a:t>Drawbacks</a:t>
            </a:r>
            <a:r>
              <a:rPr lang="en-US" sz="2400" b="1" dirty="0"/>
              <a:t>:</a:t>
            </a:r>
          </a:p>
          <a:p>
            <a:r>
              <a:rPr lang="en-US" sz="2000" dirty="0"/>
              <a:t>Need for large inputs</a:t>
            </a:r>
          </a:p>
          <a:p>
            <a:pPr marL="0" indent="0">
              <a:buNone/>
            </a:pPr>
            <a:endParaRPr lang="en-US" sz="2000" dirty="0"/>
          </a:p>
          <a:p>
            <a:pPr marL="0" indent="0">
              <a:buNone/>
            </a:pPr>
            <a:r>
              <a:rPr lang="en-US" sz="2000" b="1" dirty="0"/>
              <a:t>Why we </a:t>
            </a:r>
            <a:r>
              <a:rPr lang="en-US" sz="2000" b="1" dirty="0" smtClean="0"/>
              <a:t>chose </a:t>
            </a:r>
            <a:r>
              <a:rPr lang="en-US" sz="2000" b="1" dirty="0"/>
              <a:t>Topic modeling:</a:t>
            </a:r>
          </a:p>
          <a:p>
            <a:r>
              <a:rPr lang="en-US" sz="2000" dirty="0"/>
              <a:t>To identify terms that cannot be “captured” using NER</a:t>
            </a:r>
          </a:p>
          <a:p>
            <a:pPr marL="0" indent="0">
              <a:buNone/>
            </a:pPr>
            <a:endParaRPr lang="en-US" sz="2000" b="1" dirty="0"/>
          </a:p>
          <a:p>
            <a:endParaRPr lang="en-US" sz="2000" dirty="0"/>
          </a:p>
          <a:p>
            <a:pPr marL="0" indent="0">
              <a:buNone/>
            </a:pPr>
            <a:endParaRPr lang="en-US" sz="2200" dirty="0"/>
          </a:p>
        </p:txBody>
      </p:sp>
      <p:sp>
        <p:nvSpPr>
          <p:cNvPr id="3" name="Slide Number Placeholder 2"/>
          <p:cNvSpPr>
            <a:spLocks noGrp="1"/>
          </p:cNvSpPr>
          <p:nvPr>
            <p:ph type="sldNum" sz="quarter" idx="12"/>
          </p:nvPr>
        </p:nvSpPr>
        <p:spPr/>
        <p:txBody>
          <a:bodyPr/>
          <a:lstStyle/>
          <a:p>
            <a:fld id="{57AC0E79-F531-4290-B37F-533038CC23F5}" type="slidenum">
              <a:rPr lang="en-US" smtClean="0"/>
              <a:pPr/>
              <a:t>5</a:t>
            </a:fld>
            <a:endParaRPr lang="en-US" dirty="0"/>
          </a:p>
        </p:txBody>
      </p:sp>
    </p:spTree>
    <p:extLst>
      <p:ext uri="{BB962C8B-B14F-4D97-AF65-F5344CB8AC3E}">
        <p14:creationId xmlns:p14="http://schemas.microsoft.com/office/powerpoint/2010/main" val="978880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551"/>
            <a:ext cx="9248335" cy="1035050"/>
          </a:xfrm>
        </p:spPr>
        <p:txBody>
          <a:bodyPr>
            <a:normAutofit/>
          </a:bodyPr>
          <a:lstStyle/>
          <a:p>
            <a:r>
              <a:rPr lang="en-US" dirty="0" smtClean="0"/>
              <a:t>Ontologies</a:t>
            </a:r>
            <a:endParaRPr lang="en-US" dirty="0"/>
          </a:p>
        </p:txBody>
      </p:sp>
      <p:sp>
        <p:nvSpPr>
          <p:cNvPr id="8" name="Content Placeholder 7"/>
          <p:cNvSpPr>
            <a:spLocks noGrp="1"/>
          </p:cNvSpPr>
          <p:nvPr>
            <p:ph idx="1"/>
          </p:nvPr>
        </p:nvSpPr>
        <p:spPr>
          <a:xfrm>
            <a:off x="815228" y="1612900"/>
            <a:ext cx="10515600" cy="4660900"/>
          </a:xfrm>
        </p:spPr>
        <p:txBody>
          <a:bodyPr>
            <a:normAutofit/>
          </a:bodyPr>
          <a:lstStyle/>
          <a:p>
            <a:r>
              <a:rPr lang="en-US" sz="1800" dirty="0"/>
              <a:t>Identification of existing ontologies</a:t>
            </a:r>
          </a:p>
          <a:p>
            <a:endParaRPr lang="en-US" sz="1800" dirty="0" smtClean="0"/>
          </a:p>
          <a:p>
            <a:r>
              <a:rPr lang="en-US" sz="1800" dirty="0"/>
              <a:t>B</a:t>
            </a:r>
            <a:r>
              <a:rPr lang="en-US" sz="1800" dirty="0" smtClean="0"/>
              <a:t>uilt </a:t>
            </a:r>
            <a:r>
              <a:rPr lang="en-US" sz="1800" dirty="0"/>
              <a:t>ontologies </a:t>
            </a:r>
            <a:r>
              <a:rPr lang="en-US" sz="1800" dirty="0" smtClean="0"/>
              <a:t>manually </a:t>
            </a:r>
            <a:r>
              <a:rPr lang="en-US" sz="1800" dirty="0"/>
              <a:t>using PROTÉGÉ</a:t>
            </a:r>
          </a:p>
          <a:p>
            <a:endParaRPr lang="en-US" sz="1800" dirty="0"/>
          </a:p>
          <a:p>
            <a:r>
              <a:rPr lang="en-US" sz="1800" dirty="0"/>
              <a:t>Research on ontologies merging techniques</a:t>
            </a:r>
          </a:p>
          <a:p>
            <a:pPr lvl="1"/>
            <a:r>
              <a:rPr lang="en-US" sz="1600" dirty="0"/>
              <a:t>Ontology merging and alignment</a:t>
            </a:r>
          </a:p>
          <a:p>
            <a:endParaRPr lang="en-US" sz="1800" dirty="0"/>
          </a:p>
          <a:p>
            <a:r>
              <a:rPr lang="en-US" sz="1800" dirty="0"/>
              <a:t>Investigation of relation extraction techniques</a:t>
            </a:r>
          </a:p>
          <a:p>
            <a:pPr lvl="1"/>
            <a:r>
              <a:rPr lang="en-US" sz="1600" dirty="0" smtClean="0"/>
              <a:t>REBEL</a:t>
            </a:r>
            <a:endParaRPr lang="en-US" sz="1600" dirty="0"/>
          </a:p>
          <a:p>
            <a:pPr marL="0" indent="0">
              <a:buNone/>
            </a:pPr>
            <a:endParaRPr lang="en-US" sz="1800" dirty="0"/>
          </a:p>
          <a:p>
            <a:r>
              <a:rPr lang="en-US" sz="1800" dirty="0"/>
              <a:t>Starting investigating automate ontologies procedures using OWLready2</a:t>
            </a:r>
          </a:p>
          <a:p>
            <a:pPr marL="0" indent="0">
              <a:buNone/>
            </a:pPr>
            <a:endParaRPr lang="en-US" sz="1800" b="1" dirty="0"/>
          </a:p>
          <a:p>
            <a:pPr marL="0" indent="0">
              <a:buNone/>
            </a:pPr>
            <a:endParaRPr lang="en-US" sz="2200" b="1" i="0" dirty="0">
              <a:effectLst/>
            </a:endParaRPr>
          </a:p>
        </p:txBody>
      </p:sp>
      <p:sp>
        <p:nvSpPr>
          <p:cNvPr id="3" name="Slide Number Placeholder 2"/>
          <p:cNvSpPr>
            <a:spLocks noGrp="1"/>
          </p:cNvSpPr>
          <p:nvPr>
            <p:ph type="sldNum" sz="quarter" idx="12"/>
          </p:nvPr>
        </p:nvSpPr>
        <p:spPr/>
        <p:txBody>
          <a:bodyPr/>
          <a:lstStyle/>
          <a:p>
            <a:fld id="{57AC0E79-F531-4290-B37F-533038CC23F5}" type="slidenum">
              <a:rPr lang="en-US" smtClean="0"/>
              <a:pPr/>
              <a:t>6</a:t>
            </a:fld>
            <a:endParaRPr lang="en-US" dirty="0"/>
          </a:p>
        </p:txBody>
      </p:sp>
    </p:spTree>
    <p:extLst>
      <p:ext uri="{BB962C8B-B14F-4D97-AF65-F5344CB8AC3E}">
        <p14:creationId xmlns:p14="http://schemas.microsoft.com/office/powerpoint/2010/main" val="2474695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 for your attention!</a:t>
            </a:r>
            <a:br>
              <a:rPr lang="en-US" dirty="0"/>
            </a:br>
            <a:r>
              <a:rPr lang="en-US" dirty="0"/>
              <a:t>Any questions?</a:t>
            </a:r>
          </a:p>
        </p:txBody>
      </p:sp>
      <p:sp>
        <p:nvSpPr>
          <p:cNvPr id="3" name="Text Placeholder 2"/>
          <p:cNvSpPr>
            <a:spLocks noGrp="1"/>
          </p:cNvSpPr>
          <p:nvPr>
            <p:ph type="body" sz="quarter" idx="10"/>
          </p:nvPr>
        </p:nvSpPr>
        <p:spPr>
          <a:xfrm>
            <a:off x="876300" y="3640500"/>
            <a:ext cx="5219700" cy="1314448"/>
          </a:xfrm>
        </p:spPr>
        <p:txBody>
          <a:bodyPr>
            <a:normAutofit/>
          </a:bodyPr>
          <a:lstStyle/>
          <a:p>
            <a:r>
              <a:rPr lang="en-US" dirty="0"/>
              <a:t>CERTH</a:t>
            </a:r>
          </a:p>
        </p:txBody>
      </p:sp>
      <p:sp>
        <p:nvSpPr>
          <p:cNvPr id="5" name="Text Placeholder 4"/>
          <p:cNvSpPr>
            <a:spLocks noGrp="1"/>
          </p:cNvSpPr>
          <p:nvPr>
            <p:ph type="body" sz="quarter" idx="12"/>
          </p:nvPr>
        </p:nvSpPr>
        <p:spPr/>
        <p:txBody>
          <a:bodyPr>
            <a:normAutofit fontScale="85000" lnSpcReduction="10000"/>
          </a:bodyPr>
          <a:lstStyle/>
          <a:p>
            <a:r>
              <a:rPr lang="en-US" dirty="0"/>
              <a:t>1</a:t>
            </a:r>
            <a:r>
              <a:rPr lang="en-US" baseline="30000" dirty="0"/>
              <a:t>st</a:t>
            </a:r>
            <a:r>
              <a:rPr lang="en-US" dirty="0"/>
              <a:t> Stakeholders’ Workshop | 22 February </a:t>
            </a:r>
            <a:r>
              <a:rPr lang="en-US" dirty="0" smtClean="0"/>
              <a:t>2023</a:t>
            </a:r>
            <a:endParaRPr lang="en-US" dirty="0"/>
          </a:p>
        </p:txBody>
      </p:sp>
      <p:pic>
        <p:nvPicPr>
          <p:cNvPr id="7" name="Google Shape;893;p45">
            <a:extLst>
              <a:ext uri="{FF2B5EF4-FFF2-40B4-BE49-F238E27FC236}">
                <a16:creationId xmlns:a16="http://schemas.microsoft.com/office/drawing/2014/main" id="{B49C117A-54A5-491E-AFC4-4EC28956E7E7}"/>
              </a:ext>
            </a:extLst>
          </p:cNvPr>
          <p:cNvPicPr preferRelativeResize="0"/>
          <p:nvPr/>
        </p:nvPicPr>
        <p:blipFill rotWithShape="1">
          <a:blip r:embed="rId2">
            <a:alphaModFix/>
          </a:blip>
          <a:srcRect/>
          <a:stretch/>
        </p:blipFill>
        <p:spPr>
          <a:xfrm>
            <a:off x="8628971" y="649649"/>
            <a:ext cx="2418070" cy="720000"/>
          </a:xfrm>
          <a:prstGeom prst="rect">
            <a:avLst/>
          </a:prstGeom>
          <a:noFill/>
          <a:ln>
            <a:noFill/>
          </a:ln>
        </p:spPr>
      </p:pic>
    </p:spTree>
    <p:extLst>
      <p:ext uri="{BB962C8B-B14F-4D97-AF65-F5344CB8AC3E}">
        <p14:creationId xmlns:p14="http://schemas.microsoft.com/office/powerpoint/2010/main" val="3996873487"/>
      </p:ext>
    </p:extLst>
  </p:cSld>
  <p:clrMapOvr>
    <a:masterClrMapping/>
  </p:clrMapOvr>
</p:sld>
</file>

<file path=ppt/theme/theme1.xml><?xml version="1.0" encoding="utf-8"?>
<a:theme xmlns:a="http://schemas.openxmlformats.org/drawingml/2006/main" name="Office Theme">
  <a:themeElements>
    <a:clrScheme name="IRIS">
      <a:dk1>
        <a:srgbClr val="838487"/>
      </a:dk1>
      <a:lt1>
        <a:sysClr val="window" lastClr="FFFFFF"/>
      </a:lt1>
      <a:dk2>
        <a:srgbClr val="838487"/>
      </a:dk2>
      <a:lt2>
        <a:srgbClr val="838487"/>
      </a:lt2>
      <a:accent1>
        <a:srgbClr val="7F4F9F"/>
      </a:accent1>
      <a:accent2>
        <a:srgbClr val="546CB2"/>
      </a:accent2>
      <a:accent3>
        <a:srgbClr val="838487"/>
      </a:accent3>
      <a:accent4>
        <a:srgbClr val="A6A381"/>
      </a:accent4>
      <a:accent5>
        <a:srgbClr val="546CB2"/>
      </a:accent5>
      <a:accent6>
        <a:srgbClr val="7F4F9F"/>
      </a:accent6>
      <a:hlink>
        <a:srgbClr val="838487"/>
      </a:hlink>
      <a:folHlink>
        <a:srgbClr val="83848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12674</TotalTime>
  <Words>383</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Cyber-Threat Intelligence Storing and Sharing</vt:lpstr>
      <vt:lpstr>IRIS Taxonomies and Ontologies </vt:lpstr>
      <vt:lpstr>Taxonomies models (1/5)</vt:lpstr>
      <vt:lpstr>Taxonomies models (2/5)</vt:lpstr>
      <vt:lpstr>Taxonomies models (4/5)</vt:lpstr>
      <vt:lpstr>Ontologies</vt:lpstr>
      <vt:lpstr>Thank you for your attention!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Tsirigoti</dc:creator>
  <cp:lastModifiedBy>Eleni Darra</cp:lastModifiedBy>
  <cp:revision>210</cp:revision>
  <dcterms:created xsi:type="dcterms:W3CDTF">2021-07-15T10:26:45Z</dcterms:created>
  <dcterms:modified xsi:type="dcterms:W3CDTF">2023-02-20T07:43:12Z</dcterms:modified>
</cp:coreProperties>
</file>