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9" r:id="rId3"/>
    <p:sldId id="273" r:id="rId4"/>
    <p:sldId id="274" r:id="rId5"/>
    <p:sldId id="276" r:id="rId6"/>
    <p:sldId id="278"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OS PAPOUTSIS" initials="AP" lastIdx="82" clrIdx="0">
    <p:extLst>
      <p:ext uri="{19B8F6BF-5375-455C-9EA6-DF929625EA0E}">
        <p15:presenceInfo xmlns:p15="http://schemas.microsoft.com/office/powerpoint/2012/main" userId="ANGELOS PAPOUTS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8487"/>
    <a:srgbClr val="7F4F9F"/>
    <a:srgbClr val="B08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3135" autoAdjust="0"/>
  </p:normalViewPr>
  <p:slideViewPr>
    <p:cSldViewPr snapToGrid="0" showGuides="1">
      <p:cViewPr varScale="1">
        <p:scale>
          <a:sx n="81" d="100"/>
          <a:sy n="81" d="100"/>
        </p:scale>
        <p:origin x="71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DD375-4F28-43C5-BC85-D746878930D4}" type="datetimeFigureOut">
              <a:rPr lang="en-US" smtClean="0"/>
              <a:t>2/20/2023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1340F-5D9E-4DDE-9DEA-64D060B81CED}" type="slidenum">
              <a:rPr lang="en-US" smtClean="0"/>
              <a:t>‹#›</a:t>
            </a:fld>
            <a:endParaRPr lang="en-US"/>
          </a:p>
        </p:txBody>
      </p:sp>
    </p:spTree>
    <p:extLst>
      <p:ext uri="{BB962C8B-B14F-4D97-AF65-F5344CB8AC3E}">
        <p14:creationId xmlns:p14="http://schemas.microsoft.com/office/powerpoint/2010/main" val="178779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76300" y="1847850"/>
            <a:ext cx="10439400" cy="1314449"/>
          </a:xfrm>
        </p:spPr>
        <p:txBody>
          <a:bodyPr anchor="b">
            <a:normAutofit/>
          </a:bodyPr>
          <a:lstStyle>
            <a:lvl1pPr algn="ctr">
              <a:defRPr sz="4400">
                <a:solidFill>
                  <a:schemeClr val="bg1">
                    <a:lumMod val="75000"/>
                  </a:schemeClr>
                </a:solidFill>
                <a:latin typeface="+mn-lt"/>
              </a:defRPr>
            </a:lvl1pPr>
          </a:lstStyle>
          <a:p>
            <a:r>
              <a:rPr lang="en-US" dirty="0"/>
              <a:t>Thank you for your attention!</a:t>
            </a:r>
            <a:br>
              <a:rPr lang="en-US" dirty="0"/>
            </a:br>
            <a:r>
              <a:rPr lang="en-US" dirty="0"/>
              <a:t>Any questions?</a:t>
            </a:r>
          </a:p>
        </p:txBody>
      </p:sp>
      <p:sp>
        <p:nvSpPr>
          <p:cNvPr id="8" name="Text Placeholder 7"/>
          <p:cNvSpPr>
            <a:spLocks noGrp="1"/>
          </p:cNvSpPr>
          <p:nvPr>
            <p:ph type="body" sz="quarter" idx="10" hasCustomPrompt="1"/>
          </p:nvPr>
        </p:nvSpPr>
        <p:spPr>
          <a:xfrm>
            <a:off x="876300" y="4000500"/>
            <a:ext cx="5219700" cy="600076"/>
          </a:xfrm>
        </p:spPr>
        <p:txBody>
          <a:bodyPr/>
          <a:lstStyle>
            <a:lvl1pPr marL="0" indent="0">
              <a:buNone/>
              <a:defRPr>
                <a:solidFill>
                  <a:schemeClr val="bg1">
                    <a:lumMod val="75000"/>
                  </a:schemeClr>
                </a:solidFill>
              </a:defRPr>
            </a:lvl1pPr>
            <a:lvl2pPr marL="457200" indent="0">
              <a:buNone/>
              <a:defRPr>
                <a:solidFill>
                  <a:schemeClr val="bg1">
                    <a:lumMod val="75000"/>
                  </a:schemeClr>
                </a:solidFill>
              </a:defRPr>
            </a:lvl2pPr>
          </a:lstStyle>
          <a:p>
            <a:pPr lvl="0"/>
            <a:r>
              <a:rPr lang="en-US" dirty="0"/>
              <a:t>Presenter/Organisation</a:t>
            </a:r>
          </a:p>
          <a:p>
            <a:pPr lvl="1"/>
            <a:endParaRPr lang="en-US" dirty="0"/>
          </a:p>
        </p:txBody>
      </p:sp>
      <p:sp>
        <p:nvSpPr>
          <p:cNvPr id="10" name="Picture Placeholder 9"/>
          <p:cNvSpPr>
            <a:spLocks noGrp="1"/>
          </p:cNvSpPr>
          <p:nvPr>
            <p:ph type="pic" sz="quarter" idx="11" hasCustomPrompt="1"/>
          </p:nvPr>
        </p:nvSpPr>
        <p:spPr>
          <a:xfrm>
            <a:off x="9239250" y="428625"/>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12" name="Text Placeholder 11"/>
          <p:cNvSpPr>
            <a:spLocks noGrp="1"/>
          </p:cNvSpPr>
          <p:nvPr>
            <p:ph type="body" sz="quarter" idx="12" hasCustomPrompt="1"/>
          </p:nvPr>
        </p:nvSpPr>
        <p:spPr>
          <a:xfrm>
            <a:off x="876300" y="5181600"/>
            <a:ext cx="5219700" cy="514350"/>
          </a:xfrm>
        </p:spPr>
        <p:txBody>
          <a:bodyPr/>
          <a:lstStyle>
            <a:lvl1pPr marL="0" indent="0">
              <a:buNone/>
              <a:defRPr>
                <a:solidFill>
                  <a:schemeClr val="bg1">
                    <a:lumMod val="75000"/>
                  </a:schemeClr>
                </a:solidFill>
              </a:defRPr>
            </a:lvl1pPr>
          </a:lstStyle>
          <a:p>
            <a:pPr lvl="0"/>
            <a:r>
              <a:rPr lang="en-US" dirty="0"/>
              <a:t>Event/Date</a:t>
            </a:r>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24676" y="5195888"/>
            <a:ext cx="361950" cy="357145"/>
          </a:xfrm>
          <a:prstGeom prst="rect">
            <a:avLst/>
          </a:prstGeom>
        </p:spPr>
      </p:pic>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l="24621" r="24622"/>
          <a:stretch/>
        </p:blipFill>
        <p:spPr>
          <a:xfrm>
            <a:off x="6941965" y="4721968"/>
            <a:ext cx="297035" cy="307232"/>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34200" y="4214813"/>
            <a:ext cx="314326" cy="314326"/>
          </a:xfrm>
          <a:prstGeom prst="rect">
            <a:avLst/>
          </a:prstGeom>
        </p:spPr>
      </p:pic>
      <p:pic>
        <p:nvPicPr>
          <p:cNvPr id="17" name="Picture 1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5997" y="76200"/>
            <a:ext cx="1787653" cy="1709661"/>
          </a:xfrm>
          <a:prstGeom prst="rect">
            <a:avLst/>
          </a:prstGeom>
        </p:spPr>
      </p:pic>
      <p:sp>
        <p:nvSpPr>
          <p:cNvPr id="18" name="TextBox 17"/>
          <p:cNvSpPr txBox="1"/>
          <p:nvPr userDrawn="1"/>
        </p:nvSpPr>
        <p:spPr>
          <a:xfrm>
            <a:off x="7362826" y="4191000"/>
            <a:ext cx="1752600" cy="369332"/>
          </a:xfrm>
          <a:prstGeom prst="rect">
            <a:avLst/>
          </a:prstGeom>
          <a:noFill/>
        </p:spPr>
        <p:txBody>
          <a:bodyPr wrap="square" rtlCol="0">
            <a:spAutoFit/>
          </a:bodyPr>
          <a:lstStyle/>
          <a:p>
            <a:r>
              <a:rPr lang="en-US" sz="1800" b="1" kern="1200" dirty="0">
                <a:solidFill>
                  <a:schemeClr val="tx1"/>
                </a:solidFill>
                <a:effectLst/>
                <a:latin typeface="+mn-lt"/>
                <a:ea typeface="+mn-ea"/>
                <a:cs typeface="+mn-cs"/>
              </a:rPr>
              <a:t>iris-h2020.eu </a:t>
            </a:r>
            <a:endParaRPr lang="en-US" dirty="0"/>
          </a:p>
        </p:txBody>
      </p:sp>
      <p:sp>
        <p:nvSpPr>
          <p:cNvPr id="19" name="TextBox 18"/>
          <p:cNvSpPr txBox="1"/>
          <p:nvPr userDrawn="1"/>
        </p:nvSpPr>
        <p:spPr>
          <a:xfrm>
            <a:off x="7353300" y="4686300"/>
            <a:ext cx="2114550" cy="369332"/>
          </a:xfrm>
          <a:prstGeom prst="rect">
            <a:avLst/>
          </a:prstGeom>
          <a:noFill/>
        </p:spPr>
        <p:txBody>
          <a:bodyPr wrap="square" rtlCol="0">
            <a:spAutoFit/>
          </a:bodyPr>
          <a:lstStyle/>
          <a:p>
            <a:r>
              <a:rPr lang="en-US" dirty="0"/>
              <a:t>IRIS H2020 Project</a:t>
            </a:r>
          </a:p>
        </p:txBody>
      </p:sp>
      <p:sp>
        <p:nvSpPr>
          <p:cNvPr id="20" name="TextBox 19"/>
          <p:cNvSpPr txBox="1"/>
          <p:nvPr userDrawn="1"/>
        </p:nvSpPr>
        <p:spPr>
          <a:xfrm>
            <a:off x="7353300" y="5162550"/>
            <a:ext cx="1619250" cy="369332"/>
          </a:xfrm>
          <a:prstGeom prst="rect">
            <a:avLst/>
          </a:prstGeom>
          <a:noFill/>
        </p:spPr>
        <p:txBody>
          <a:bodyPr wrap="square" rtlCol="0">
            <a:spAutoFit/>
          </a:bodyPr>
          <a:lstStyle/>
          <a:p>
            <a:r>
              <a:rPr lang="en-US" dirty="0"/>
              <a:t>iris_h2020</a:t>
            </a:r>
          </a:p>
        </p:txBody>
      </p:sp>
      <p:sp>
        <p:nvSpPr>
          <p:cNvPr id="21" name="Rounded Rectangle 20"/>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Rounded Rectangle 22"/>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48361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54200"/>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049001" y="6273800"/>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8" name="TextBox 7"/>
          <p:cNvSpPr txBox="1"/>
          <p:nvPr userDrawn="1"/>
        </p:nvSpPr>
        <p:spPr>
          <a:xfrm>
            <a:off x="10644188" y="6596390"/>
            <a:ext cx="1547812" cy="261610"/>
          </a:xfrm>
          <a:prstGeom prst="rect">
            <a:avLst/>
          </a:prstGeom>
          <a:noFill/>
        </p:spPr>
        <p:txBody>
          <a:bodyPr wrap="square" rtlCol="0">
            <a:spAutoFit/>
          </a:bodyPr>
          <a:lstStyle/>
          <a:p>
            <a:r>
              <a:rPr lang="en-US" sz="1100" dirty="0"/>
              <a:t>IRIS Project confidential</a:t>
            </a:r>
          </a:p>
        </p:txBody>
      </p:sp>
      <p:sp>
        <p:nvSpPr>
          <p:cNvPr id="9" name="Rounded Rectangle 8"/>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95083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0100" y="1371600"/>
            <a:ext cx="10515600" cy="2057400"/>
          </a:xfrm>
          <a:solidFill>
            <a:schemeClr val="bg1"/>
          </a:solidFill>
        </p:spPr>
        <p:txBody>
          <a:bodyPr anchor="b">
            <a:normAutofit/>
          </a:bodyPr>
          <a:lstStyle>
            <a:lvl1pPr algn="ctr">
              <a:defRPr sz="4800">
                <a:solidFill>
                  <a:schemeClr val="bg1">
                    <a:lumMod val="75000"/>
                  </a:schemeClr>
                </a:solidFill>
              </a:defRPr>
            </a:lvl1pPr>
          </a:lstStyle>
          <a:p>
            <a:r>
              <a:rPr lang="en-US" dirty="0"/>
              <a:t>Presentation Title</a:t>
            </a:r>
            <a:br>
              <a:rPr lang="en-US" dirty="0"/>
            </a:br>
            <a:endParaRPr lang="en-US" dirty="0"/>
          </a:p>
        </p:txBody>
      </p:sp>
      <p:sp>
        <p:nvSpPr>
          <p:cNvPr id="3" name="Text Placeholder 2"/>
          <p:cNvSpPr>
            <a:spLocks noGrp="1"/>
          </p:cNvSpPr>
          <p:nvPr>
            <p:ph type="body" idx="1" hasCustomPrompt="1"/>
          </p:nvPr>
        </p:nvSpPr>
        <p:spPr>
          <a:xfrm>
            <a:off x="876300" y="3922713"/>
            <a:ext cx="5219700" cy="611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Presenter / Organisation</a:t>
            </a:r>
          </a:p>
        </p:txBody>
      </p:sp>
      <p:sp>
        <p:nvSpPr>
          <p:cNvPr id="9" name="Text Placeholder 11"/>
          <p:cNvSpPr>
            <a:spLocks noGrp="1"/>
          </p:cNvSpPr>
          <p:nvPr>
            <p:ph type="body" sz="quarter" idx="13" hasCustomPrompt="1"/>
          </p:nvPr>
        </p:nvSpPr>
        <p:spPr>
          <a:xfrm>
            <a:off x="876300" y="5133975"/>
            <a:ext cx="5219700" cy="561975"/>
          </a:xfrm>
        </p:spPr>
        <p:txBody>
          <a:bodyPr/>
          <a:lstStyle>
            <a:lvl1pPr marL="0" indent="0">
              <a:buNone/>
              <a:defRPr>
                <a:solidFill>
                  <a:schemeClr val="bg1">
                    <a:lumMod val="75000"/>
                  </a:schemeClr>
                </a:solidFill>
              </a:defRPr>
            </a:lvl1pPr>
          </a:lstStyle>
          <a:p>
            <a:pPr lvl="0"/>
            <a:r>
              <a:rPr lang="en-US" dirty="0"/>
              <a:t>Event / Date</a:t>
            </a:r>
          </a:p>
          <a:p>
            <a:pPr lvl="0"/>
            <a:endParaRPr lang="en-US" dirty="0"/>
          </a:p>
        </p:txBody>
      </p:sp>
      <p:sp>
        <p:nvSpPr>
          <p:cNvPr id="12" name="Picture Placeholder 9"/>
          <p:cNvSpPr>
            <a:spLocks noGrp="1"/>
          </p:cNvSpPr>
          <p:nvPr>
            <p:ph type="pic" sz="quarter" idx="11" hasCustomPrompt="1"/>
          </p:nvPr>
        </p:nvSpPr>
        <p:spPr>
          <a:xfrm>
            <a:off x="7286625" y="4210050"/>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4" name="TextBox 3"/>
          <p:cNvSpPr txBox="1"/>
          <p:nvPr userDrawn="1"/>
        </p:nvSpPr>
        <p:spPr>
          <a:xfrm>
            <a:off x="1790699" y="762000"/>
            <a:ext cx="8410575" cy="461665"/>
          </a:xfrm>
          <a:prstGeom prst="rect">
            <a:avLst/>
          </a:prstGeom>
          <a:noFill/>
        </p:spPr>
        <p:txBody>
          <a:bodyPr wrap="square" rtlCol="0">
            <a:spAutoFit/>
          </a:bodyPr>
          <a:lstStyle/>
          <a:p>
            <a:r>
              <a:rPr lang="en-US" sz="2400" b="1" dirty="0">
                <a:solidFill>
                  <a:schemeClr val="bg1">
                    <a:lumMod val="65000"/>
                  </a:schemeClr>
                </a:solidFill>
              </a:rPr>
              <a:t>Artificial Intelligence Threat Reporting &amp; Incidence report system</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23" y="-114299"/>
            <a:ext cx="1513846" cy="1447800"/>
          </a:xfrm>
          <a:prstGeom prst="rect">
            <a:avLst/>
          </a:prstGeom>
        </p:spPr>
      </p:pic>
      <p:sp>
        <p:nvSpPr>
          <p:cNvPr id="10" name="Rounded Rectangle 9"/>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9901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79400"/>
            <a:ext cx="8686800" cy="1092199"/>
          </a:xfrm>
        </p:spPr>
        <p:txBody>
          <a:bodyPr/>
          <a:lstStyle/>
          <a:p>
            <a:r>
              <a:rPr lang="en-US"/>
              <a:t>Click to edit Master title style</a:t>
            </a:r>
          </a:p>
        </p:txBody>
      </p:sp>
      <p:sp>
        <p:nvSpPr>
          <p:cNvPr id="3" name="Content Placeholder 2"/>
          <p:cNvSpPr>
            <a:spLocks noGrp="1"/>
          </p:cNvSpPr>
          <p:nvPr>
            <p:ph sz="half" idx="1"/>
          </p:nvPr>
        </p:nvSpPr>
        <p:spPr>
          <a:xfrm>
            <a:off x="838200" y="1828799"/>
            <a:ext cx="5181600" cy="434816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8799"/>
            <a:ext cx="5181600" cy="4348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11058525" y="6273800"/>
            <a:ext cx="447675"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1" name="TextBox 10"/>
          <p:cNvSpPr txBox="1"/>
          <p:nvPr userDrawn="1"/>
        </p:nvSpPr>
        <p:spPr>
          <a:xfrm>
            <a:off x="10644188" y="6596390"/>
            <a:ext cx="1724024" cy="261610"/>
          </a:xfrm>
          <a:prstGeom prst="rect">
            <a:avLst/>
          </a:prstGeom>
          <a:noFill/>
        </p:spPr>
        <p:txBody>
          <a:bodyPr wrap="square" rtlCol="0">
            <a:spAutoFit/>
          </a:bodyPr>
          <a:lstStyle/>
          <a:p>
            <a:r>
              <a:rPr lang="en-US" sz="1100" dirty="0"/>
              <a:t>IRIS Project confidential</a:t>
            </a:r>
          </a:p>
        </p:txBody>
      </p:sp>
      <p:sp>
        <p:nvSpPr>
          <p:cNvPr id="12" name="Rounded Rectangle 11"/>
          <p:cNvSpPr/>
          <p:nvPr userDrawn="1"/>
        </p:nvSpPr>
        <p:spPr>
          <a:xfrm>
            <a:off x="419100"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ounded Rectangle 13"/>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79586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36551"/>
            <a:ext cx="8685212" cy="1035050"/>
          </a:xfrm>
        </p:spPr>
        <p:txBody>
          <a:bodyPr/>
          <a:lstStyle/>
          <a:p>
            <a:r>
              <a:rPr lang="en-US"/>
              <a:t>Click to edit Master title style</a:t>
            </a:r>
          </a:p>
        </p:txBody>
      </p:sp>
      <p:sp>
        <p:nvSpPr>
          <p:cNvPr id="3" name="Text Placeholder 2"/>
          <p:cNvSpPr>
            <a:spLocks noGrp="1"/>
          </p:cNvSpPr>
          <p:nvPr>
            <p:ph type="body" idx="1"/>
          </p:nvPr>
        </p:nvSpPr>
        <p:spPr>
          <a:xfrm>
            <a:off x="839788" y="1828799"/>
            <a:ext cx="5157787"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828799"/>
            <a:ext cx="5183188"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11049000" y="6283325"/>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1" name="TextBox 10"/>
          <p:cNvSpPr txBox="1"/>
          <p:nvPr userDrawn="1"/>
        </p:nvSpPr>
        <p:spPr>
          <a:xfrm>
            <a:off x="10644188" y="6596390"/>
            <a:ext cx="1724024" cy="261610"/>
          </a:xfrm>
          <a:prstGeom prst="rect">
            <a:avLst/>
          </a:prstGeom>
          <a:noFill/>
        </p:spPr>
        <p:txBody>
          <a:bodyPr wrap="square" rtlCol="0">
            <a:spAutoFit/>
          </a:bodyPr>
          <a:lstStyle/>
          <a:p>
            <a:r>
              <a:rPr lang="en-US" sz="1100" dirty="0"/>
              <a:t>IRIS Project confidential</a:t>
            </a:r>
          </a:p>
        </p:txBody>
      </p:sp>
      <p:sp>
        <p:nvSpPr>
          <p:cNvPr id="12" name="Rounded Rectangle 11"/>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ounded Rectangle 15"/>
          <p:cNvSpPr/>
          <p:nvPr userDrawn="1"/>
        </p:nvSpPr>
        <p:spPr>
          <a:xfrm>
            <a:off x="419100"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0357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11049001" y="6302375"/>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7" name="TextBox 6"/>
          <p:cNvSpPr txBox="1"/>
          <p:nvPr userDrawn="1"/>
        </p:nvSpPr>
        <p:spPr>
          <a:xfrm>
            <a:off x="10644188" y="6596390"/>
            <a:ext cx="1724024" cy="261610"/>
          </a:xfrm>
          <a:prstGeom prst="rect">
            <a:avLst/>
          </a:prstGeom>
          <a:noFill/>
        </p:spPr>
        <p:txBody>
          <a:bodyPr wrap="square" rtlCol="0">
            <a:spAutoFit/>
          </a:bodyPr>
          <a:lstStyle/>
          <a:p>
            <a:r>
              <a:rPr lang="en-US" sz="1100" dirty="0"/>
              <a:t>IRIS Project confidential</a:t>
            </a:r>
          </a:p>
        </p:txBody>
      </p:sp>
      <p:sp>
        <p:nvSpPr>
          <p:cNvPr id="8" name="Rounded Rectangle 7"/>
          <p:cNvSpPr/>
          <p:nvPr userDrawn="1"/>
        </p:nvSpPr>
        <p:spPr>
          <a:xfrm>
            <a:off x="419100"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ounded Rectangle 11"/>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49273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049000" y="6311900"/>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6" name="TextBox 5"/>
          <p:cNvSpPr txBox="1"/>
          <p:nvPr userDrawn="1"/>
        </p:nvSpPr>
        <p:spPr>
          <a:xfrm>
            <a:off x="10644188" y="6596390"/>
            <a:ext cx="1724024" cy="261610"/>
          </a:xfrm>
          <a:prstGeom prst="rect">
            <a:avLst/>
          </a:prstGeom>
          <a:noFill/>
        </p:spPr>
        <p:txBody>
          <a:bodyPr wrap="square" rtlCol="0">
            <a:spAutoFit/>
          </a:bodyPr>
          <a:lstStyle/>
          <a:p>
            <a:r>
              <a:rPr lang="en-US" sz="1100" dirty="0"/>
              <a:t>IRIS Project confidential</a:t>
            </a:r>
          </a:p>
        </p:txBody>
      </p:sp>
      <p:sp>
        <p:nvSpPr>
          <p:cNvPr id="10" name="Rounded Rectangle 9"/>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6367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36551"/>
            <a:ext cx="8686800" cy="10350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5">
            <a:extLst>
              <a:ext uri="{FF2B5EF4-FFF2-40B4-BE49-F238E27FC236}">
                <a16:creationId xmlns:a16="http://schemas.microsoft.com/office/drawing/2014/main" id="{BE128059-0344-4B15-AFAE-F3673707EE58}"/>
              </a:ext>
            </a:extLst>
          </p:cNvPr>
          <p:cNvSpPr txBox="1">
            <a:spLocks/>
          </p:cNvSpPr>
          <p:nvPr userDrawn="1"/>
        </p:nvSpPr>
        <p:spPr>
          <a:xfrm>
            <a:off x="1466850" y="6324600"/>
            <a:ext cx="8839200" cy="409575"/>
          </a:xfrm>
          <a:prstGeom prst="rect">
            <a:avLst/>
          </a:prstGeom>
        </p:spPr>
        <p:txBody>
          <a:bodyPr>
            <a:noAutofit/>
          </a:bodyPr>
          <a:lstStyle>
            <a:lvl1pPr marL="0" indent="0" algn="l" defTabSz="914400" rtl="0" eaLnBrk="1" latinLnBrk="0" hangingPunct="1">
              <a:lnSpc>
                <a:spcPct val="90000"/>
              </a:lnSpc>
              <a:spcBef>
                <a:spcPts val="1000"/>
              </a:spcBef>
              <a:buClr>
                <a:schemeClr val="tx1"/>
              </a:buClr>
              <a:buFont typeface="Arial" panose="020B0604020202020204" pitchFamily="34" charset="0"/>
              <a:buNone/>
              <a:defRPr sz="1000" kern="1200">
                <a:solidFill>
                  <a:schemeClr val="bg1">
                    <a:lumMod val="25000"/>
                  </a:schemeClr>
                </a:solidFill>
                <a:latin typeface="+mn-lt"/>
                <a:ea typeface="+mn-ea"/>
                <a:cs typeface="+mn-cs"/>
              </a:defRPr>
            </a:lvl1pPr>
            <a:lvl2pPr marL="457200" indent="0" algn="just" defTabSz="914400" rtl="0" eaLnBrk="1" latinLnBrk="0" hangingPunct="1">
              <a:lnSpc>
                <a:spcPct val="90000"/>
              </a:lnSpc>
              <a:spcBef>
                <a:spcPts val="500"/>
              </a:spcBef>
              <a:buClr>
                <a:schemeClr val="tx1"/>
              </a:buClr>
              <a:buFont typeface="Courier New" panose="02070309020205020404" pitchFamily="49" charset="0"/>
              <a:buNone/>
              <a:defRPr sz="1200" kern="1200">
                <a:solidFill>
                  <a:schemeClr val="bg1">
                    <a:lumMod val="25000"/>
                  </a:schemeClr>
                </a:solidFill>
                <a:latin typeface="+mn-lt"/>
                <a:ea typeface="+mn-ea"/>
                <a:cs typeface="+mn-cs"/>
              </a:defRPr>
            </a:lvl2pPr>
            <a:lvl3pPr marL="9144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3pPr>
            <a:lvl4pPr marL="13716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4pPr>
            <a:lvl5pPr marL="18288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660066"/>
              </a:buClr>
              <a:buSzTx/>
              <a:buFont typeface="Arial" panose="020B0604020202020204" pitchFamily="34" charset="0"/>
              <a:buNone/>
              <a:tabLst/>
              <a:defRPr/>
            </a:pPr>
            <a:r>
              <a:rPr kumimoji="0" lang="en-US" sz="1100" b="0" i="0" u="none" strike="noStrike" kern="1200" cap="none" spc="0" normalizeH="0" baseline="0" noProof="0" dirty="0">
                <a:ln>
                  <a:noFill/>
                </a:ln>
                <a:solidFill>
                  <a:srgbClr val="F2F2F2">
                    <a:lumMod val="25000"/>
                  </a:srgbClr>
                </a:solidFill>
                <a:effectLst/>
                <a:uLnTx/>
                <a:uFillTx/>
                <a:latin typeface="+mn-lt"/>
                <a:ea typeface="+mn-ea"/>
                <a:cs typeface="+mn-c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p>
        </p:txBody>
      </p:sp>
      <p:pic>
        <p:nvPicPr>
          <p:cNvPr id="12" name="Kép 22">
            <a:extLst>
              <a:ext uri="{FF2B5EF4-FFF2-40B4-BE49-F238E27FC236}">
                <a16:creationId xmlns:a16="http://schemas.microsoft.com/office/drawing/2014/main" id="{525EECDF-2A65-4716-8F0E-F5A37559EAE6}"/>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71970" y="6362699"/>
            <a:ext cx="537730" cy="364645"/>
          </a:xfrm>
          <a:prstGeom prst="rect">
            <a:avLst/>
          </a:prstGeom>
          <a:noFill/>
        </p:spPr>
      </p:pic>
    </p:spTree>
    <p:extLst>
      <p:ext uri="{BB962C8B-B14F-4D97-AF65-F5344CB8AC3E}">
        <p14:creationId xmlns:p14="http://schemas.microsoft.com/office/powerpoint/2010/main" val="16742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defTabSz="914400" rtl="0" eaLnBrk="1" latinLnBrk="0" hangingPunct="1">
        <a:lnSpc>
          <a:spcPct val="90000"/>
        </a:lnSpc>
        <a:spcBef>
          <a:spcPct val="0"/>
        </a:spcBef>
        <a:buNone/>
        <a:defRPr sz="4000" kern="1200">
          <a:solidFill>
            <a:srgbClr val="8384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838487"/>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000" kern="1200">
          <a:solidFill>
            <a:srgbClr val="838487"/>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1800" kern="1200">
          <a:solidFill>
            <a:srgbClr val="83848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7416" userDrawn="1">
          <p15:clr>
            <a:srgbClr val="F26B43"/>
          </p15:clr>
        </p15:guide>
        <p15:guide id="3" pos="7248" userDrawn="1">
          <p15:clr>
            <a:srgbClr val="F26B43"/>
          </p15:clr>
        </p15:guide>
        <p15:guide id="4" orient="horz" pos="3072" userDrawn="1">
          <p15:clr>
            <a:srgbClr val="F26B43"/>
          </p15:clr>
        </p15:guide>
        <p15:guide id="5" pos="264" userDrawn="1">
          <p15:clr>
            <a:srgbClr val="F26B43"/>
          </p15:clr>
        </p15:guide>
        <p15:guide id="6" pos="420" userDrawn="1">
          <p15:clr>
            <a:srgbClr val="F26B43"/>
          </p15:clr>
        </p15:guide>
        <p15:guide id="7" orient="horz" pos="864" userDrawn="1">
          <p15:clr>
            <a:srgbClr val="F26B43"/>
          </p15:clr>
        </p15:guide>
        <p15:guide id="8" orient="horz" pos="1152" userDrawn="1">
          <p15:clr>
            <a:srgbClr val="F26B43"/>
          </p15:clr>
        </p15:guide>
        <p15:guide id="9" orient="horz" pos="7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381760"/>
            <a:ext cx="10515600" cy="2047240"/>
          </a:xfrm>
        </p:spPr>
        <p:txBody>
          <a:bodyPr/>
          <a:lstStyle/>
          <a:p>
            <a:r>
              <a:rPr lang="en-US" dirty="0" smtClean="0"/>
              <a:t>Cyber-Threat </a:t>
            </a:r>
            <a:r>
              <a:rPr lang="en-US" dirty="0"/>
              <a:t>Intelligence </a:t>
            </a:r>
            <a:r>
              <a:rPr lang="en-US" dirty="0" smtClean="0"/>
              <a:t>Storing and Sharing</a:t>
            </a:r>
            <a:endParaRPr lang="en-US" dirty="0"/>
          </a:p>
        </p:txBody>
      </p:sp>
      <p:sp>
        <p:nvSpPr>
          <p:cNvPr id="3" name="Text Placeholder 2"/>
          <p:cNvSpPr>
            <a:spLocks noGrp="1"/>
          </p:cNvSpPr>
          <p:nvPr>
            <p:ph type="body" idx="1"/>
          </p:nvPr>
        </p:nvSpPr>
        <p:spPr/>
        <p:txBody>
          <a:bodyPr/>
          <a:lstStyle/>
          <a:p>
            <a:r>
              <a:rPr lang="en-US" dirty="0"/>
              <a:t>CERTH</a:t>
            </a:r>
          </a:p>
        </p:txBody>
      </p:sp>
      <p:sp>
        <p:nvSpPr>
          <p:cNvPr id="4" name="Text Placeholder 3"/>
          <p:cNvSpPr>
            <a:spLocks noGrp="1"/>
          </p:cNvSpPr>
          <p:nvPr>
            <p:ph type="body" sz="quarter" idx="13"/>
          </p:nvPr>
        </p:nvSpPr>
        <p:spPr>
          <a:xfrm>
            <a:off x="876299" y="5133975"/>
            <a:ext cx="6005267" cy="561975"/>
          </a:xfrm>
        </p:spPr>
        <p:txBody>
          <a:bodyPr>
            <a:normAutofit/>
          </a:bodyPr>
          <a:lstStyle/>
          <a:p>
            <a:r>
              <a:rPr lang="en-US" dirty="0" smtClean="0"/>
              <a:t>1</a:t>
            </a:r>
            <a:r>
              <a:rPr lang="en-US" baseline="30000" dirty="0" smtClean="0"/>
              <a:t>st</a:t>
            </a:r>
            <a:r>
              <a:rPr lang="en-US" dirty="0" smtClean="0"/>
              <a:t> Stakeholders’ Workshop | 22 February 2023</a:t>
            </a:r>
            <a:endParaRPr lang="en-US" dirty="0"/>
          </a:p>
        </p:txBody>
      </p:sp>
      <p:pic>
        <p:nvPicPr>
          <p:cNvPr id="6" name="Google Shape;893;p45">
            <a:extLst>
              <a:ext uri="{FF2B5EF4-FFF2-40B4-BE49-F238E27FC236}">
                <a16:creationId xmlns:a16="http://schemas.microsoft.com/office/drawing/2014/main" id="{B49C117A-54A5-491E-AFC4-4EC28956E7E7}"/>
              </a:ext>
            </a:extLst>
          </p:cNvPr>
          <p:cNvPicPr preferRelativeResize="0"/>
          <p:nvPr/>
        </p:nvPicPr>
        <p:blipFill rotWithShape="1">
          <a:blip r:embed="rId2">
            <a:alphaModFix/>
          </a:blip>
          <a:srcRect/>
          <a:stretch/>
        </p:blipFill>
        <p:spPr>
          <a:xfrm>
            <a:off x="7700504" y="4173900"/>
            <a:ext cx="2418070" cy="720000"/>
          </a:xfrm>
          <a:prstGeom prst="rect">
            <a:avLst/>
          </a:prstGeom>
          <a:noFill/>
          <a:ln>
            <a:noFill/>
          </a:ln>
        </p:spPr>
      </p:pic>
    </p:spTree>
    <p:extLst>
      <p:ext uri="{BB962C8B-B14F-4D97-AF65-F5344CB8AC3E}">
        <p14:creationId xmlns:p14="http://schemas.microsoft.com/office/powerpoint/2010/main" val="225682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IRIS Taxonomies and Ontologies </a:t>
            </a:r>
            <a:endParaRPr lang="el-GR" dirty="0"/>
          </a:p>
        </p:txBody>
      </p:sp>
      <p:sp>
        <p:nvSpPr>
          <p:cNvPr id="3" name="Content Placeholder 2"/>
          <p:cNvSpPr>
            <a:spLocks noGrp="1"/>
          </p:cNvSpPr>
          <p:nvPr>
            <p:ph idx="1"/>
          </p:nvPr>
        </p:nvSpPr>
        <p:spPr/>
        <p:txBody>
          <a:bodyPr/>
          <a:lstStyle/>
          <a:p>
            <a:pPr lvl="1"/>
            <a:r>
              <a:rPr lang="en-US" dirty="0"/>
              <a:t>Creation of a dynamic knowledge repository of evolving threats which target </a:t>
            </a:r>
            <a:r>
              <a:rPr lang="en-US" dirty="0" err="1"/>
              <a:t>IoT</a:t>
            </a:r>
            <a:r>
              <a:rPr lang="en-US" dirty="0"/>
              <a:t> and AI-driven ICT systems</a:t>
            </a:r>
          </a:p>
          <a:p>
            <a:pPr lvl="1"/>
            <a:r>
              <a:rPr lang="en-US" dirty="0"/>
              <a:t>MISP will be utilized, adapted (as part of the </a:t>
            </a:r>
            <a:r>
              <a:rPr lang="en-US" dirty="0" err="1"/>
              <a:t>MeliCERTes</a:t>
            </a:r>
            <a:r>
              <a:rPr lang="en-US" dirty="0"/>
              <a:t> platform) and will be used for the storage of the information that will generate dynamic taxonomies and ontologies based on existing data.</a:t>
            </a:r>
          </a:p>
          <a:p>
            <a:pPr lvl="1"/>
            <a:r>
              <a:rPr lang="en-US" dirty="0"/>
              <a:t>Techniques for generating dynamic taxonomies and ontologies in a (semi-) automatic way </a:t>
            </a:r>
            <a:r>
              <a:rPr lang="en-US" dirty="0" smtClean="0"/>
              <a:t>have been </a:t>
            </a:r>
            <a:r>
              <a:rPr lang="en-US" dirty="0"/>
              <a:t>proposed </a:t>
            </a:r>
            <a:r>
              <a:rPr lang="en-US" dirty="0" err="1"/>
              <a:t>utilising</a:t>
            </a:r>
            <a:r>
              <a:rPr lang="en-US" dirty="0"/>
              <a:t> rule-based and machine learning-based methods</a:t>
            </a:r>
          </a:p>
          <a:p>
            <a:pPr lvl="1"/>
            <a:r>
              <a:rPr lang="en-US" dirty="0"/>
              <a:t>Named entities, concepts of interest, and the relations on what they represent will be extracted automatically. </a:t>
            </a:r>
          </a:p>
          <a:p>
            <a:pPr lvl="1"/>
            <a:r>
              <a:rPr lang="en-US" dirty="0"/>
              <a:t>Ontology merging techniques </a:t>
            </a:r>
            <a:r>
              <a:rPr lang="en-US" dirty="0" smtClean="0"/>
              <a:t>will </a:t>
            </a:r>
            <a:r>
              <a:rPr lang="en-US" dirty="0"/>
              <a:t>be examined to facilitate the ontology maintenance generated in IRIS project. </a:t>
            </a:r>
          </a:p>
        </p:txBody>
      </p:sp>
      <p:sp>
        <p:nvSpPr>
          <p:cNvPr id="4" name="Slide Number Placeholder 3"/>
          <p:cNvSpPr>
            <a:spLocks noGrp="1"/>
          </p:cNvSpPr>
          <p:nvPr>
            <p:ph type="sldNum" sz="quarter" idx="12"/>
          </p:nvPr>
        </p:nvSpPr>
        <p:spPr/>
        <p:txBody>
          <a:bodyPr/>
          <a:lstStyle/>
          <a:p>
            <a:fld id="{57AC0E79-F531-4290-B37F-533038CC23F5}" type="slidenum">
              <a:rPr lang="en-US" smtClean="0"/>
              <a:pPr/>
              <a:t>2</a:t>
            </a:fld>
            <a:endParaRPr lang="en-US" dirty="0"/>
          </a:p>
        </p:txBody>
      </p:sp>
    </p:spTree>
    <p:extLst>
      <p:ext uri="{BB962C8B-B14F-4D97-AF65-F5344CB8AC3E}">
        <p14:creationId xmlns:p14="http://schemas.microsoft.com/office/powerpoint/2010/main" val="7520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6551"/>
            <a:ext cx="9248335" cy="1035050"/>
          </a:xfrm>
        </p:spPr>
        <p:txBody>
          <a:bodyPr>
            <a:normAutofit/>
          </a:bodyPr>
          <a:lstStyle/>
          <a:p>
            <a:r>
              <a:rPr lang="en-US" dirty="0" smtClean="0"/>
              <a:t>Taxonomies </a:t>
            </a:r>
            <a:r>
              <a:rPr lang="en-US" dirty="0"/>
              <a:t>models (1/5)</a:t>
            </a:r>
          </a:p>
        </p:txBody>
      </p:sp>
      <p:sp>
        <p:nvSpPr>
          <p:cNvPr id="8" name="Content Placeholder 7"/>
          <p:cNvSpPr>
            <a:spLocks noGrp="1"/>
          </p:cNvSpPr>
          <p:nvPr>
            <p:ph idx="1"/>
          </p:nvPr>
        </p:nvSpPr>
        <p:spPr/>
        <p:txBody>
          <a:bodyPr>
            <a:normAutofit lnSpcReduction="10000"/>
          </a:bodyPr>
          <a:lstStyle/>
          <a:p>
            <a:pPr marL="0" indent="0">
              <a:buNone/>
            </a:pPr>
            <a:r>
              <a:rPr lang="en-US" sz="2600" b="1" i="0" dirty="0">
                <a:effectLst/>
              </a:rPr>
              <a:t>Name Entity Recognition (NER)</a:t>
            </a:r>
          </a:p>
          <a:p>
            <a:pPr marL="0" indent="0">
              <a:buNone/>
            </a:pPr>
            <a:endParaRPr lang="en-US" sz="2600" b="0" i="0" dirty="0">
              <a:effectLst/>
            </a:endParaRPr>
          </a:p>
          <a:p>
            <a:pPr marL="0" indent="0">
              <a:buNone/>
            </a:pPr>
            <a:r>
              <a:rPr lang="en-US" sz="2200" b="1" i="0" dirty="0">
                <a:effectLst/>
              </a:rPr>
              <a:t>Bene</a:t>
            </a:r>
            <a:r>
              <a:rPr lang="en-US" sz="2200" b="1" dirty="0"/>
              <a:t>fits:</a:t>
            </a:r>
          </a:p>
          <a:p>
            <a:r>
              <a:rPr lang="en-US" sz="2000" b="0" i="0" dirty="0">
                <a:effectLst/>
              </a:rPr>
              <a:t>A </a:t>
            </a:r>
            <a:r>
              <a:rPr lang="en-US" sz="2000" dirty="0"/>
              <a:t>powerful technique for term identification, extraction and classification</a:t>
            </a:r>
          </a:p>
          <a:p>
            <a:pPr marL="0" indent="0">
              <a:buNone/>
            </a:pPr>
            <a:endParaRPr lang="en-US" sz="2200" b="0" i="0" dirty="0">
              <a:effectLst/>
            </a:endParaRPr>
          </a:p>
          <a:p>
            <a:pPr marL="0" indent="0">
              <a:buNone/>
            </a:pPr>
            <a:r>
              <a:rPr lang="en-US" sz="2200" b="1" dirty="0"/>
              <a:t>Drawbacks: </a:t>
            </a:r>
          </a:p>
          <a:p>
            <a:r>
              <a:rPr lang="en-US" sz="2000" dirty="0"/>
              <a:t>The model is as good as it’s training procedures. Maybe some key terms (i.e., threats) cannot be identified or can be classified under a wrong label.</a:t>
            </a:r>
          </a:p>
          <a:p>
            <a:endParaRPr lang="en-US" sz="2200" b="1" dirty="0"/>
          </a:p>
          <a:p>
            <a:pPr marL="0" indent="0">
              <a:buNone/>
            </a:pPr>
            <a:r>
              <a:rPr lang="en-US" sz="2200" b="1" dirty="0"/>
              <a:t>Why we chose NER:</a:t>
            </a:r>
          </a:p>
          <a:p>
            <a:r>
              <a:rPr lang="en-US" sz="2000" dirty="0"/>
              <a:t>NER procedure pretrained on a big Cyber Threat Intelligence (CTI) dataset</a:t>
            </a:r>
            <a:endParaRPr lang="en-US" sz="2000" b="0" i="0" dirty="0">
              <a:effectLst/>
            </a:endParaRPr>
          </a:p>
          <a:p>
            <a:endParaRPr lang="en-US" sz="2200" b="1" dirty="0"/>
          </a:p>
        </p:txBody>
      </p:sp>
      <p:sp>
        <p:nvSpPr>
          <p:cNvPr id="3" name="Slide Number Placeholder 2"/>
          <p:cNvSpPr>
            <a:spLocks noGrp="1"/>
          </p:cNvSpPr>
          <p:nvPr>
            <p:ph type="sldNum" sz="quarter" idx="12"/>
          </p:nvPr>
        </p:nvSpPr>
        <p:spPr/>
        <p:txBody>
          <a:bodyPr/>
          <a:lstStyle/>
          <a:p>
            <a:fld id="{57AC0E79-F531-4290-B37F-533038CC23F5}" type="slidenum">
              <a:rPr lang="en-US" smtClean="0"/>
              <a:pPr/>
              <a:t>3</a:t>
            </a:fld>
            <a:endParaRPr lang="en-US" dirty="0"/>
          </a:p>
        </p:txBody>
      </p:sp>
    </p:spTree>
    <p:extLst>
      <p:ext uri="{BB962C8B-B14F-4D97-AF65-F5344CB8AC3E}">
        <p14:creationId xmlns:p14="http://schemas.microsoft.com/office/powerpoint/2010/main" val="2937153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6551"/>
            <a:ext cx="9248335" cy="1035050"/>
          </a:xfrm>
        </p:spPr>
        <p:txBody>
          <a:bodyPr>
            <a:normAutofit/>
          </a:bodyPr>
          <a:lstStyle/>
          <a:p>
            <a:r>
              <a:rPr lang="en-US" dirty="0" smtClean="0"/>
              <a:t>Taxonomies </a:t>
            </a:r>
            <a:r>
              <a:rPr lang="en-US" dirty="0"/>
              <a:t>models (2/5)</a:t>
            </a:r>
          </a:p>
        </p:txBody>
      </p:sp>
      <p:sp>
        <p:nvSpPr>
          <p:cNvPr id="8" name="Content Placeholder 7"/>
          <p:cNvSpPr>
            <a:spLocks noGrp="1"/>
          </p:cNvSpPr>
          <p:nvPr>
            <p:ph idx="1"/>
          </p:nvPr>
        </p:nvSpPr>
        <p:spPr/>
        <p:txBody>
          <a:bodyPr>
            <a:normAutofit/>
          </a:bodyPr>
          <a:lstStyle/>
          <a:p>
            <a:pPr marL="0" indent="0">
              <a:buNone/>
            </a:pPr>
            <a:r>
              <a:rPr lang="en-US" sz="2600" b="1" i="0" dirty="0">
                <a:effectLst/>
              </a:rPr>
              <a:t>NER Results (Examples)</a:t>
            </a:r>
          </a:p>
          <a:p>
            <a:pPr marL="0" indent="0">
              <a:buNone/>
            </a:pPr>
            <a:endParaRPr lang="en-US" sz="2600" b="0" i="0" dirty="0">
              <a:effectLst/>
            </a:endParaRPr>
          </a:p>
          <a:p>
            <a:pPr marL="0" indent="0">
              <a:buNone/>
            </a:pPr>
            <a:r>
              <a:rPr lang="en-US" sz="2200" b="1" dirty="0"/>
              <a:t>Sentence:</a:t>
            </a:r>
            <a:r>
              <a:rPr lang="en-US" sz="2200" b="1" i="1" dirty="0"/>
              <a:t> </a:t>
            </a:r>
            <a:r>
              <a:rPr lang="en-US" sz="2200" i="1" dirty="0"/>
              <a:t>It was possible to access the JBoss JMX Management Console at hyperlink</a:t>
            </a:r>
          </a:p>
          <a:p>
            <a:r>
              <a:rPr lang="en-US" sz="2200" b="1" dirty="0"/>
              <a:t>Entity: </a:t>
            </a:r>
            <a:r>
              <a:rPr lang="en-US" sz="2200" dirty="0"/>
              <a:t>Tool, </a:t>
            </a:r>
            <a:r>
              <a:rPr lang="en-US" sz="2200" b="1" dirty="0"/>
              <a:t>Token: </a:t>
            </a:r>
            <a:r>
              <a:rPr lang="en-US" sz="2200" dirty="0" err="1"/>
              <a:t>Jboss</a:t>
            </a:r>
            <a:r>
              <a:rPr lang="en-US" sz="2200" dirty="0"/>
              <a:t> JMX</a:t>
            </a:r>
          </a:p>
          <a:p>
            <a:endParaRPr lang="en-US" sz="2200" dirty="0"/>
          </a:p>
          <a:p>
            <a:pPr marL="0" indent="0">
              <a:buNone/>
            </a:pPr>
            <a:r>
              <a:rPr lang="en-US" sz="2200" b="1" dirty="0"/>
              <a:t>Sentence: </a:t>
            </a:r>
            <a:r>
              <a:rPr lang="en-US" sz="2200" i="1" dirty="0"/>
              <a:t>CWE-26447531424-616e-4ef8-a121-451bcfdd4589 JBoss Console and Web Management Misconfiguration Vulnerability - Web application abuses 2021-12-10 T09:09:00.</a:t>
            </a:r>
          </a:p>
          <a:p>
            <a:r>
              <a:rPr lang="en-US" sz="2200" b="1" dirty="0"/>
              <a:t>Entity: </a:t>
            </a:r>
            <a:r>
              <a:rPr lang="en-US" sz="2200" dirty="0" err="1"/>
              <a:t>HackOrg</a:t>
            </a:r>
            <a:r>
              <a:rPr lang="en-US" sz="2200" dirty="0"/>
              <a:t>, </a:t>
            </a:r>
            <a:r>
              <a:rPr lang="en-US" sz="2200" b="1" dirty="0"/>
              <a:t>Token: </a:t>
            </a:r>
            <a:r>
              <a:rPr lang="en-US" sz="2200" dirty="0"/>
              <a:t>CWE - 26447531424</a:t>
            </a:r>
          </a:p>
          <a:p>
            <a:pPr marL="0" indent="0">
              <a:buNone/>
            </a:pPr>
            <a:endParaRPr lang="en-US" sz="2200" dirty="0"/>
          </a:p>
        </p:txBody>
      </p:sp>
      <p:sp>
        <p:nvSpPr>
          <p:cNvPr id="3" name="Slide Number Placeholder 2"/>
          <p:cNvSpPr>
            <a:spLocks noGrp="1"/>
          </p:cNvSpPr>
          <p:nvPr>
            <p:ph type="sldNum" sz="quarter" idx="12"/>
          </p:nvPr>
        </p:nvSpPr>
        <p:spPr/>
        <p:txBody>
          <a:bodyPr/>
          <a:lstStyle/>
          <a:p>
            <a:fld id="{57AC0E79-F531-4290-B37F-533038CC23F5}" type="slidenum">
              <a:rPr lang="en-US" smtClean="0"/>
              <a:pPr/>
              <a:t>4</a:t>
            </a:fld>
            <a:endParaRPr lang="en-US" dirty="0"/>
          </a:p>
        </p:txBody>
      </p:sp>
    </p:spTree>
    <p:extLst>
      <p:ext uri="{BB962C8B-B14F-4D97-AF65-F5344CB8AC3E}">
        <p14:creationId xmlns:p14="http://schemas.microsoft.com/office/powerpoint/2010/main" val="771769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6551"/>
            <a:ext cx="9248335" cy="1035050"/>
          </a:xfrm>
        </p:spPr>
        <p:txBody>
          <a:bodyPr>
            <a:normAutofit/>
          </a:bodyPr>
          <a:lstStyle/>
          <a:p>
            <a:r>
              <a:rPr lang="en-US" dirty="0" smtClean="0"/>
              <a:t>Taxonomies </a:t>
            </a:r>
            <a:r>
              <a:rPr lang="en-US" dirty="0"/>
              <a:t>models (4/5)</a:t>
            </a:r>
          </a:p>
        </p:txBody>
      </p:sp>
      <p:sp>
        <p:nvSpPr>
          <p:cNvPr id="8" name="Content Placeholder 7"/>
          <p:cNvSpPr>
            <a:spLocks noGrp="1"/>
          </p:cNvSpPr>
          <p:nvPr>
            <p:ph idx="1"/>
          </p:nvPr>
        </p:nvSpPr>
        <p:spPr/>
        <p:txBody>
          <a:bodyPr>
            <a:normAutofit fontScale="85000" lnSpcReduction="20000"/>
          </a:bodyPr>
          <a:lstStyle/>
          <a:p>
            <a:pPr marL="0" indent="0">
              <a:buNone/>
            </a:pPr>
            <a:r>
              <a:rPr lang="en-US" sz="2600" b="1" dirty="0"/>
              <a:t>Topic modeling</a:t>
            </a:r>
            <a:endParaRPr lang="en-US" sz="2600" b="1" i="0" dirty="0">
              <a:effectLst/>
            </a:endParaRPr>
          </a:p>
          <a:p>
            <a:pPr marL="0" indent="0">
              <a:buNone/>
            </a:pPr>
            <a:endParaRPr lang="en-US" sz="2600" b="0" i="0" dirty="0">
              <a:effectLst/>
            </a:endParaRPr>
          </a:p>
          <a:p>
            <a:pPr marL="0" indent="0">
              <a:buNone/>
            </a:pPr>
            <a:r>
              <a:rPr lang="en-US" sz="2200" dirty="0"/>
              <a:t>“</a:t>
            </a:r>
            <a:r>
              <a:rPr lang="en-US" sz="2200" dirty="0" err="1"/>
              <a:t>BERTopic</a:t>
            </a:r>
            <a:r>
              <a:rPr lang="en-US" sz="2200" dirty="0"/>
              <a:t> is a topic modeling technique that leverages transformers and c-TF-IDF to create dense clusters allowing for easily interpretable topics whilst keeping important words in the topic descriptions”</a:t>
            </a:r>
          </a:p>
          <a:p>
            <a:pPr marL="0" indent="0">
              <a:buNone/>
            </a:pPr>
            <a:endParaRPr lang="en-US" sz="2200" dirty="0"/>
          </a:p>
          <a:p>
            <a:pPr marL="0" indent="0">
              <a:buNone/>
            </a:pPr>
            <a:r>
              <a:rPr lang="en-US" b="1" i="0" dirty="0">
                <a:effectLst/>
              </a:rPr>
              <a:t>Bene</a:t>
            </a:r>
            <a:r>
              <a:rPr lang="en-US" b="1" dirty="0"/>
              <a:t>fits:</a:t>
            </a:r>
          </a:p>
          <a:p>
            <a:r>
              <a:rPr lang="en-US" sz="2000" dirty="0"/>
              <a:t>State of the art models</a:t>
            </a:r>
          </a:p>
          <a:p>
            <a:pPr marL="0" indent="0">
              <a:buNone/>
            </a:pPr>
            <a:endParaRPr lang="en-US" sz="2200" dirty="0"/>
          </a:p>
          <a:p>
            <a:pPr marL="0" indent="0">
              <a:buNone/>
            </a:pPr>
            <a:r>
              <a:rPr lang="en-US" sz="2400" b="1" i="0" dirty="0">
                <a:effectLst/>
              </a:rPr>
              <a:t>Drawbacks</a:t>
            </a:r>
            <a:r>
              <a:rPr lang="en-US" sz="2400" b="1" dirty="0"/>
              <a:t>:</a:t>
            </a:r>
          </a:p>
          <a:p>
            <a:r>
              <a:rPr lang="en-US" sz="2000" dirty="0"/>
              <a:t>Need for large inputs</a:t>
            </a:r>
          </a:p>
          <a:p>
            <a:pPr marL="0" indent="0">
              <a:buNone/>
            </a:pPr>
            <a:endParaRPr lang="en-US" sz="2000" dirty="0"/>
          </a:p>
          <a:p>
            <a:pPr marL="0" indent="0">
              <a:buNone/>
            </a:pPr>
            <a:r>
              <a:rPr lang="en-US" sz="2000" b="1" dirty="0"/>
              <a:t>Why we </a:t>
            </a:r>
            <a:r>
              <a:rPr lang="en-US" sz="2000" b="1" dirty="0" smtClean="0"/>
              <a:t>chose </a:t>
            </a:r>
            <a:r>
              <a:rPr lang="en-US" sz="2000" b="1" dirty="0"/>
              <a:t>Topic modeling:</a:t>
            </a:r>
          </a:p>
          <a:p>
            <a:r>
              <a:rPr lang="en-US" sz="2000" dirty="0"/>
              <a:t>To identify terms that cannot be “captured” using NER</a:t>
            </a:r>
          </a:p>
          <a:p>
            <a:pPr marL="0" indent="0">
              <a:buNone/>
            </a:pPr>
            <a:endParaRPr lang="en-US" sz="2000" b="1" dirty="0"/>
          </a:p>
          <a:p>
            <a:endParaRPr lang="en-US" sz="2000" dirty="0"/>
          </a:p>
          <a:p>
            <a:pPr marL="0" indent="0">
              <a:buNone/>
            </a:pPr>
            <a:endParaRPr lang="en-US" sz="2200" dirty="0"/>
          </a:p>
        </p:txBody>
      </p:sp>
      <p:sp>
        <p:nvSpPr>
          <p:cNvPr id="3" name="Slide Number Placeholder 2"/>
          <p:cNvSpPr>
            <a:spLocks noGrp="1"/>
          </p:cNvSpPr>
          <p:nvPr>
            <p:ph type="sldNum" sz="quarter" idx="12"/>
          </p:nvPr>
        </p:nvSpPr>
        <p:spPr/>
        <p:txBody>
          <a:bodyPr/>
          <a:lstStyle/>
          <a:p>
            <a:fld id="{57AC0E79-F531-4290-B37F-533038CC23F5}" type="slidenum">
              <a:rPr lang="en-US" smtClean="0"/>
              <a:pPr/>
              <a:t>5</a:t>
            </a:fld>
            <a:endParaRPr lang="en-US" dirty="0"/>
          </a:p>
        </p:txBody>
      </p:sp>
    </p:spTree>
    <p:extLst>
      <p:ext uri="{BB962C8B-B14F-4D97-AF65-F5344CB8AC3E}">
        <p14:creationId xmlns:p14="http://schemas.microsoft.com/office/powerpoint/2010/main" val="978880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6551"/>
            <a:ext cx="9248335" cy="1035050"/>
          </a:xfrm>
        </p:spPr>
        <p:txBody>
          <a:bodyPr>
            <a:normAutofit/>
          </a:bodyPr>
          <a:lstStyle/>
          <a:p>
            <a:r>
              <a:rPr lang="en-US" dirty="0" smtClean="0"/>
              <a:t>Ontologies</a:t>
            </a:r>
            <a:endParaRPr lang="en-US" dirty="0"/>
          </a:p>
        </p:txBody>
      </p:sp>
      <p:sp>
        <p:nvSpPr>
          <p:cNvPr id="8" name="Content Placeholder 7"/>
          <p:cNvSpPr>
            <a:spLocks noGrp="1"/>
          </p:cNvSpPr>
          <p:nvPr>
            <p:ph idx="1"/>
          </p:nvPr>
        </p:nvSpPr>
        <p:spPr>
          <a:xfrm>
            <a:off x="815228" y="1612900"/>
            <a:ext cx="10515600" cy="4660900"/>
          </a:xfrm>
        </p:spPr>
        <p:txBody>
          <a:bodyPr>
            <a:normAutofit/>
          </a:bodyPr>
          <a:lstStyle/>
          <a:p>
            <a:r>
              <a:rPr lang="en-US" sz="1800" dirty="0"/>
              <a:t>Identification of existing ontologies</a:t>
            </a:r>
          </a:p>
          <a:p>
            <a:endParaRPr lang="en-US" sz="1800" dirty="0" smtClean="0"/>
          </a:p>
          <a:p>
            <a:r>
              <a:rPr lang="en-US" sz="1800" dirty="0"/>
              <a:t>B</a:t>
            </a:r>
            <a:r>
              <a:rPr lang="en-US" sz="1800" dirty="0" smtClean="0"/>
              <a:t>uilt </a:t>
            </a:r>
            <a:r>
              <a:rPr lang="en-US" sz="1800" dirty="0"/>
              <a:t>ontologies </a:t>
            </a:r>
            <a:r>
              <a:rPr lang="en-US" sz="1800" dirty="0" smtClean="0"/>
              <a:t>manually </a:t>
            </a:r>
            <a:r>
              <a:rPr lang="en-US" sz="1800" dirty="0"/>
              <a:t>using PROTÉGÉ</a:t>
            </a:r>
          </a:p>
          <a:p>
            <a:endParaRPr lang="en-US" sz="1800" dirty="0"/>
          </a:p>
          <a:p>
            <a:r>
              <a:rPr lang="en-US" sz="1800" dirty="0"/>
              <a:t>Research on ontologies merging techniques</a:t>
            </a:r>
          </a:p>
          <a:p>
            <a:pPr lvl="1"/>
            <a:r>
              <a:rPr lang="en-US" sz="1600" dirty="0"/>
              <a:t>Ontology merging and alignment</a:t>
            </a:r>
          </a:p>
          <a:p>
            <a:endParaRPr lang="en-US" sz="1800" dirty="0"/>
          </a:p>
          <a:p>
            <a:r>
              <a:rPr lang="en-US" sz="1800" dirty="0"/>
              <a:t>Investigation of relation extraction techniques</a:t>
            </a:r>
          </a:p>
          <a:p>
            <a:pPr lvl="1"/>
            <a:r>
              <a:rPr lang="en-US" sz="1600" dirty="0" smtClean="0"/>
              <a:t>REBEL</a:t>
            </a:r>
            <a:endParaRPr lang="en-US" sz="1600" dirty="0"/>
          </a:p>
          <a:p>
            <a:pPr marL="0" indent="0">
              <a:buNone/>
            </a:pPr>
            <a:endParaRPr lang="en-US" sz="1800" dirty="0"/>
          </a:p>
          <a:p>
            <a:r>
              <a:rPr lang="en-US" sz="1800" dirty="0"/>
              <a:t>Starting investigating automate ontologies procedures using OWLready2</a:t>
            </a:r>
          </a:p>
          <a:p>
            <a:pPr marL="0" indent="0">
              <a:buNone/>
            </a:pPr>
            <a:endParaRPr lang="en-US" sz="1800" b="1" dirty="0"/>
          </a:p>
          <a:p>
            <a:pPr marL="0" indent="0">
              <a:buNone/>
            </a:pPr>
            <a:endParaRPr lang="en-US" sz="2200" b="1" i="0" dirty="0">
              <a:effectLst/>
            </a:endParaRPr>
          </a:p>
        </p:txBody>
      </p:sp>
      <p:sp>
        <p:nvSpPr>
          <p:cNvPr id="3" name="Slide Number Placeholder 2"/>
          <p:cNvSpPr>
            <a:spLocks noGrp="1"/>
          </p:cNvSpPr>
          <p:nvPr>
            <p:ph type="sldNum" sz="quarter" idx="12"/>
          </p:nvPr>
        </p:nvSpPr>
        <p:spPr/>
        <p:txBody>
          <a:bodyPr/>
          <a:lstStyle/>
          <a:p>
            <a:fld id="{57AC0E79-F531-4290-B37F-533038CC23F5}" type="slidenum">
              <a:rPr lang="en-US" smtClean="0"/>
              <a:pPr/>
              <a:t>6</a:t>
            </a:fld>
            <a:endParaRPr lang="en-US" dirty="0"/>
          </a:p>
        </p:txBody>
      </p:sp>
    </p:spTree>
    <p:extLst>
      <p:ext uri="{BB962C8B-B14F-4D97-AF65-F5344CB8AC3E}">
        <p14:creationId xmlns:p14="http://schemas.microsoft.com/office/powerpoint/2010/main" val="247469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 for your attention!</a:t>
            </a:r>
            <a:br>
              <a:rPr lang="en-US" dirty="0"/>
            </a:br>
            <a:r>
              <a:rPr lang="en-US" dirty="0"/>
              <a:t>Any questions?</a:t>
            </a:r>
          </a:p>
        </p:txBody>
      </p:sp>
      <p:sp>
        <p:nvSpPr>
          <p:cNvPr id="3" name="Text Placeholder 2"/>
          <p:cNvSpPr>
            <a:spLocks noGrp="1"/>
          </p:cNvSpPr>
          <p:nvPr>
            <p:ph type="body" sz="quarter" idx="10"/>
          </p:nvPr>
        </p:nvSpPr>
        <p:spPr>
          <a:xfrm>
            <a:off x="876300" y="3640500"/>
            <a:ext cx="5219700" cy="1314448"/>
          </a:xfrm>
        </p:spPr>
        <p:txBody>
          <a:bodyPr>
            <a:normAutofit/>
          </a:bodyPr>
          <a:lstStyle/>
          <a:p>
            <a:r>
              <a:rPr lang="en-US" dirty="0"/>
              <a:t>CERTH</a:t>
            </a:r>
          </a:p>
        </p:txBody>
      </p:sp>
      <p:sp>
        <p:nvSpPr>
          <p:cNvPr id="5" name="Text Placeholder 4"/>
          <p:cNvSpPr>
            <a:spLocks noGrp="1"/>
          </p:cNvSpPr>
          <p:nvPr>
            <p:ph type="body" sz="quarter" idx="12"/>
          </p:nvPr>
        </p:nvSpPr>
        <p:spPr/>
        <p:txBody>
          <a:bodyPr>
            <a:normAutofit fontScale="85000" lnSpcReduction="10000"/>
          </a:bodyPr>
          <a:lstStyle/>
          <a:p>
            <a:r>
              <a:rPr lang="en-US" dirty="0"/>
              <a:t>1</a:t>
            </a:r>
            <a:r>
              <a:rPr lang="en-US" baseline="30000" dirty="0"/>
              <a:t>st</a:t>
            </a:r>
            <a:r>
              <a:rPr lang="en-US" dirty="0"/>
              <a:t> Stakeholders’ Workshop | 22 February </a:t>
            </a:r>
            <a:r>
              <a:rPr lang="en-US" dirty="0" smtClean="0"/>
              <a:t>2023</a:t>
            </a:r>
            <a:endParaRPr lang="en-US" dirty="0"/>
          </a:p>
        </p:txBody>
      </p:sp>
      <p:pic>
        <p:nvPicPr>
          <p:cNvPr id="7" name="Google Shape;893;p45">
            <a:extLst>
              <a:ext uri="{FF2B5EF4-FFF2-40B4-BE49-F238E27FC236}">
                <a16:creationId xmlns:a16="http://schemas.microsoft.com/office/drawing/2014/main" id="{B49C117A-54A5-491E-AFC4-4EC28956E7E7}"/>
              </a:ext>
            </a:extLst>
          </p:cNvPr>
          <p:cNvPicPr preferRelativeResize="0"/>
          <p:nvPr/>
        </p:nvPicPr>
        <p:blipFill rotWithShape="1">
          <a:blip r:embed="rId2">
            <a:alphaModFix/>
          </a:blip>
          <a:srcRect/>
          <a:stretch/>
        </p:blipFill>
        <p:spPr>
          <a:xfrm>
            <a:off x="8628971" y="649649"/>
            <a:ext cx="2418070" cy="720000"/>
          </a:xfrm>
          <a:prstGeom prst="rect">
            <a:avLst/>
          </a:prstGeom>
          <a:noFill/>
          <a:ln>
            <a:noFill/>
          </a:ln>
        </p:spPr>
      </p:pic>
    </p:spTree>
    <p:extLst>
      <p:ext uri="{BB962C8B-B14F-4D97-AF65-F5344CB8AC3E}">
        <p14:creationId xmlns:p14="http://schemas.microsoft.com/office/powerpoint/2010/main" val="3996873487"/>
      </p:ext>
    </p:extLst>
  </p:cSld>
  <p:clrMapOvr>
    <a:masterClrMapping/>
  </p:clrMapOvr>
</p:sld>
</file>

<file path=ppt/theme/theme1.xml><?xml version="1.0" encoding="utf-8"?>
<a:theme xmlns:a="http://schemas.openxmlformats.org/drawingml/2006/main" name="Office Theme">
  <a:themeElements>
    <a:clrScheme name="IRIS">
      <a:dk1>
        <a:srgbClr val="838487"/>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12674</TotalTime>
  <Words>383</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Cyber-Threat Intelligence Storing and Sharing</vt:lpstr>
      <vt:lpstr>IRIS Taxonomies and Ontologies </vt:lpstr>
      <vt:lpstr>Taxonomies models (1/5)</vt:lpstr>
      <vt:lpstr>Taxonomies models (2/5)</vt:lpstr>
      <vt:lpstr>Taxonomies models (4/5)</vt:lpstr>
      <vt:lpstr>Ontologies</vt:lpstr>
      <vt:lpstr>Thank you for your attention!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Tsirigoti</dc:creator>
  <cp:lastModifiedBy>Eleni Darra</cp:lastModifiedBy>
  <cp:revision>210</cp:revision>
  <dcterms:created xsi:type="dcterms:W3CDTF">2021-07-15T10:26:45Z</dcterms:created>
  <dcterms:modified xsi:type="dcterms:W3CDTF">2023-02-20T07:43:12Z</dcterms:modified>
</cp:coreProperties>
</file>