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33"/>
  </p:notesMasterIdLst>
  <p:sldIdLst>
    <p:sldId id="256" r:id="rId4"/>
    <p:sldId id="307" r:id="rId5"/>
    <p:sldId id="304" r:id="rId6"/>
    <p:sldId id="289" r:id="rId7"/>
    <p:sldId id="295" r:id="rId8"/>
    <p:sldId id="298" r:id="rId9"/>
    <p:sldId id="300" r:id="rId10"/>
    <p:sldId id="302" r:id="rId11"/>
    <p:sldId id="306" r:id="rId12"/>
    <p:sldId id="286" r:id="rId13"/>
    <p:sldId id="288" r:id="rId14"/>
    <p:sldId id="269" r:id="rId15"/>
    <p:sldId id="270" r:id="rId16"/>
    <p:sldId id="271" r:id="rId17"/>
    <p:sldId id="272" r:id="rId18"/>
    <p:sldId id="305" r:id="rId19"/>
    <p:sldId id="258" r:id="rId20"/>
    <p:sldId id="259" r:id="rId21"/>
    <p:sldId id="291" r:id="rId22"/>
    <p:sldId id="285" r:id="rId23"/>
    <p:sldId id="292" r:id="rId24"/>
    <p:sldId id="278" r:id="rId25"/>
    <p:sldId id="301" r:id="rId26"/>
    <p:sldId id="261" r:id="rId27"/>
    <p:sldId id="262" r:id="rId28"/>
    <p:sldId id="263" r:id="rId29"/>
    <p:sldId id="264" r:id="rId30"/>
    <p:sldId id="265" r:id="rId31"/>
    <p:sldId id="266" r:id="rId32"/>
  </p:sldIdLst>
  <p:sldSz cx="12192000" cy="6858000"/>
  <p:notesSz cx="7559675" cy="10691813"/>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A7D1"/>
    <a:srgbClr val="29355A"/>
    <a:srgbClr val="3F2750"/>
    <a:srgbClr val="CCB6DB"/>
    <a:srgbClr val="E6DBED"/>
    <a:srgbClr val="A6A6A6"/>
    <a:srgbClr val="969696"/>
    <a:srgbClr val="7F4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74" autoAdjust="0"/>
  </p:normalViewPr>
  <p:slideViewPr>
    <p:cSldViewPr snapToGrid="0">
      <p:cViewPr varScale="1">
        <p:scale>
          <a:sx n="62" d="100"/>
          <a:sy n="62" d="100"/>
        </p:scale>
        <p:origin x="736"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2"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pPr algn="ctr"/>
            <a:r>
              <a:rPr lang="en-US" sz="4400" b="0" strike="noStrike" spc="-1">
                <a:latin typeface="Calibri"/>
              </a:rPr>
              <a:t>Click to move the slide</a:t>
            </a:r>
          </a:p>
        </p:txBody>
      </p:sp>
      <p:sp>
        <p:nvSpPr>
          <p:cNvPr id="133" name="PlaceHolder 2"/>
          <p:cNvSpPr>
            <a:spLocks noGrp="1"/>
          </p:cNvSpPr>
          <p:nvPr>
            <p:ph type="body"/>
          </p:nvPr>
        </p:nvSpPr>
        <p:spPr>
          <a:xfrm>
            <a:off x="777240" y="4777560"/>
            <a:ext cx="6217560" cy="4525920"/>
          </a:xfrm>
          <a:prstGeom prst="rect">
            <a:avLst/>
          </a:prstGeom>
        </p:spPr>
        <p:txBody>
          <a:bodyPr lIns="0" tIns="0" rIns="0" bIns="0">
            <a:noAutofit/>
          </a:bodyPr>
          <a:lstStyle/>
          <a:p>
            <a:r>
              <a:rPr lang="en-US" sz="2000" b="0" strike="noStrike" spc="-1">
                <a:latin typeface="Calibri"/>
              </a:rPr>
              <a:t>Click to edit the notes format</a:t>
            </a:r>
          </a:p>
        </p:txBody>
      </p:sp>
      <p:sp>
        <p:nvSpPr>
          <p:cNvPr id="134"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Calibri"/>
              </a:rPr>
              <a:t>&lt;header&gt;</a:t>
            </a:r>
          </a:p>
        </p:txBody>
      </p:sp>
      <p:sp>
        <p:nvSpPr>
          <p:cNvPr id="135" name="PlaceHolder 4"/>
          <p:cNvSpPr>
            <a:spLocks noGrp="1"/>
          </p:cNvSpPr>
          <p:nvPr>
            <p:ph type="dt" idx="1"/>
          </p:nvPr>
        </p:nvSpPr>
        <p:spPr>
          <a:xfrm>
            <a:off x="4399200" y="0"/>
            <a:ext cx="3372840" cy="502560"/>
          </a:xfrm>
          <a:prstGeom prst="rect">
            <a:avLst/>
          </a:prstGeom>
        </p:spPr>
        <p:txBody>
          <a:bodyPr lIns="0" tIns="0" rIns="0" bIns="0">
            <a:noAutofit/>
          </a:bodyPr>
          <a:lstStyle>
            <a:lvl1pPr algn="r">
              <a:defRPr lang="en-US" sz="1400" b="0" strike="noStrike" spc="-1">
                <a:latin typeface="Calibri"/>
              </a:defRPr>
            </a:lvl1pPr>
          </a:lstStyle>
          <a:p>
            <a:pPr algn="r"/>
            <a:r>
              <a:rPr lang="en-US" sz="1400" b="0" strike="noStrike" spc="-1">
                <a:latin typeface="Calibri"/>
              </a:rPr>
              <a:t>&lt;date/time&gt;</a:t>
            </a:r>
          </a:p>
        </p:txBody>
      </p:sp>
      <p:sp>
        <p:nvSpPr>
          <p:cNvPr id="136" name="PlaceHolder 5"/>
          <p:cNvSpPr>
            <a:spLocks noGrp="1"/>
          </p:cNvSpPr>
          <p:nvPr>
            <p:ph type="ftr" idx="2"/>
          </p:nvPr>
        </p:nvSpPr>
        <p:spPr>
          <a:xfrm>
            <a:off x="0" y="9555480"/>
            <a:ext cx="3372840" cy="502560"/>
          </a:xfrm>
          <a:prstGeom prst="rect">
            <a:avLst/>
          </a:prstGeom>
        </p:spPr>
        <p:txBody>
          <a:bodyPr lIns="0" tIns="0" rIns="0" bIns="0" anchor="b">
            <a:noAutofit/>
          </a:bodyPr>
          <a:lstStyle>
            <a:lvl1pPr>
              <a:defRPr lang="en-US" sz="1400" b="0" strike="noStrike" spc="-1">
                <a:latin typeface="Calibri"/>
              </a:defRPr>
            </a:lvl1pPr>
          </a:lstStyle>
          <a:p>
            <a:r>
              <a:rPr lang="en-US" sz="1400" b="0" strike="noStrike" spc="-1">
                <a:latin typeface="Calibri"/>
              </a:rPr>
              <a:t>&lt;footer&gt;</a:t>
            </a:r>
          </a:p>
        </p:txBody>
      </p:sp>
      <p:sp>
        <p:nvSpPr>
          <p:cNvPr id="137" name="PlaceHolder 6"/>
          <p:cNvSpPr>
            <a:spLocks noGrp="1"/>
          </p:cNvSpPr>
          <p:nvPr>
            <p:ph type="sldNum" idx="3"/>
          </p:nvPr>
        </p:nvSpPr>
        <p:spPr>
          <a:xfrm>
            <a:off x="4399200" y="9555480"/>
            <a:ext cx="3372840" cy="502560"/>
          </a:xfrm>
          <a:prstGeom prst="rect">
            <a:avLst/>
          </a:prstGeom>
        </p:spPr>
        <p:txBody>
          <a:bodyPr lIns="0" tIns="0" rIns="0" bIns="0" anchor="b">
            <a:noAutofit/>
          </a:bodyPr>
          <a:lstStyle>
            <a:lvl1pPr algn="r">
              <a:defRPr lang="en-US" sz="1400" b="0" strike="noStrike" spc="-1">
                <a:latin typeface="Calibri"/>
              </a:defRPr>
            </a:lvl1pPr>
          </a:lstStyle>
          <a:p>
            <a:pPr algn="r"/>
            <a:fld id="{A4764C28-3137-4589-8D14-FAA802A28838}" type="slidenum">
              <a:rPr lang="en-US" sz="1400" b="0" strike="noStrike" spc="-1">
                <a:latin typeface="Calibri"/>
              </a:rPr>
              <a:t>‹#›</a:t>
            </a:fld>
            <a:endParaRPr lang="en-US" sz="1400" b="0" strike="noStrike" spc="-1">
              <a:latin typeface="Calibri"/>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5" name="PlaceHolder 1"/>
          <p:cNvSpPr>
            <a:spLocks noGrp="1" noRot="1" noChangeAspect="1"/>
          </p:cNvSpPr>
          <p:nvPr>
            <p:ph type="sldImg"/>
          </p:nvPr>
        </p:nvSpPr>
        <p:spPr>
          <a:xfrm>
            <a:off x="573088" y="1336675"/>
            <a:ext cx="6413500" cy="3606800"/>
          </a:xfrm>
          <a:prstGeom prst="rect">
            <a:avLst/>
          </a:prstGeom>
        </p:spPr>
      </p:sp>
      <p:sp>
        <p:nvSpPr>
          <p:cNvPr id="1346" name="PlaceHolder 2"/>
          <p:cNvSpPr>
            <a:spLocks noGrp="1"/>
          </p:cNvSpPr>
          <p:nvPr>
            <p:ph type="body"/>
          </p:nvPr>
        </p:nvSpPr>
        <p:spPr>
          <a:xfrm>
            <a:off x="755640" y="5145120"/>
            <a:ext cx="6047640" cy="4209480"/>
          </a:xfrm>
          <a:prstGeom prst="rect">
            <a:avLst/>
          </a:prstGeom>
        </p:spPr>
        <p:txBody>
          <a:bodyPr lIns="0" tIns="0" rIns="0" bIns="0">
            <a:noAutofit/>
          </a:bodyPr>
          <a:lstStyle/>
          <a:p>
            <a:pPr>
              <a:lnSpc>
                <a:spcPct val="100000"/>
              </a:lnSpc>
            </a:pPr>
            <a:endParaRPr lang="en-US" sz="1200" b="0" strike="noStrike" spc="-1" dirty="0">
              <a:latin typeface="Calibri"/>
            </a:endParaRPr>
          </a:p>
        </p:txBody>
      </p:sp>
      <p:sp>
        <p:nvSpPr>
          <p:cNvPr id="1347" name="Slide Number Placeholder 3"/>
          <p:cNvSpPr/>
          <p:nvPr/>
        </p:nvSpPr>
        <p:spPr>
          <a:xfrm>
            <a:off x="4281480" y="10155240"/>
            <a:ext cx="3276000" cy="535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4F2EC0E1-89CE-4C34-83CB-3F888ACA26B7}" type="slidenum">
              <a:rPr lang="en-GB" sz="1200" b="0" strike="noStrike" spc="-1">
                <a:solidFill>
                  <a:srgbClr val="000000"/>
                </a:solidFill>
                <a:latin typeface="+mn-lt"/>
                <a:ea typeface="+mn-ea"/>
              </a:rPr>
              <a:t>4</a:t>
            </a:fld>
            <a:endParaRPr lang="en-US" sz="1200" b="0" strike="noStrike" spc="-1">
              <a:latin typeface="Calibri"/>
            </a:endParaRPr>
          </a:p>
        </p:txBody>
      </p:sp>
    </p:spTree>
    <p:extLst>
      <p:ext uri="{BB962C8B-B14F-4D97-AF65-F5344CB8AC3E}">
        <p14:creationId xmlns:p14="http://schemas.microsoft.com/office/powerpoint/2010/main" val="555875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5" name="PlaceHolder 1"/>
          <p:cNvSpPr>
            <a:spLocks noGrp="1" noRot="1" noChangeAspect="1"/>
          </p:cNvSpPr>
          <p:nvPr>
            <p:ph type="sldImg"/>
          </p:nvPr>
        </p:nvSpPr>
        <p:spPr>
          <a:xfrm>
            <a:off x="573088" y="1336675"/>
            <a:ext cx="6413500" cy="3606800"/>
          </a:xfrm>
          <a:prstGeom prst="rect">
            <a:avLst/>
          </a:prstGeom>
        </p:spPr>
      </p:sp>
      <p:sp>
        <p:nvSpPr>
          <p:cNvPr id="1346" name="PlaceHolder 2"/>
          <p:cNvSpPr>
            <a:spLocks noGrp="1"/>
          </p:cNvSpPr>
          <p:nvPr>
            <p:ph type="body"/>
          </p:nvPr>
        </p:nvSpPr>
        <p:spPr>
          <a:xfrm>
            <a:off x="755640" y="5145120"/>
            <a:ext cx="6047640" cy="4209480"/>
          </a:xfrm>
          <a:prstGeom prst="rect">
            <a:avLst/>
          </a:prstGeom>
        </p:spPr>
        <p:txBody>
          <a:bodyPr lIns="0" tIns="0" rIns="0" bIns="0">
            <a:noAutofit/>
          </a:bodyPr>
          <a:lstStyle/>
          <a:p>
            <a:pPr marL="720" indent="0">
              <a:lnSpc>
                <a:spcPct val="100000"/>
              </a:lnSpc>
              <a:buClr>
                <a:srgbClr val="000000"/>
              </a:buClr>
              <a:buFont typeface="Arial"/>
              <a:buNone/>
            </a:pPr>
            <a:endParaRPr lang="en-US" sz="1200" b="0" strike="noStrike" spc="-1" dirty="0">
              <a:latin typeface="Calibri"/>
            </a:endParaRPr>
          </a:p>
        </p:txBody>
      </p:sp>
      <p:sp>
        <p:nvSpPr>
          <p:cNvPr id="1347" name="Slide Number Placeholder 3"/>
          <p:cNvSpPr/>
          <p:nvPr/>
        </p:nvSpPr>
        <p:spPr>
          <a:xfrm>
            <a:off x="4281480" y="10155240"/>
            <a:ext cx="3276000" cy="535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4F2EC0E1-89CE-4C34-83CB-3F888ACA26B7}" type="slidenum">
              <a:rPr lang="en-GB" sz="1200" b="0" strike="noStrike" spc="-1">
                <a:solidFill>
                  <a:srgbClr val="000000"/>
                </a:solidFill>
                <a:latin typeface="+mn-lt"/>
                <a:ea typeface="+mn-ea"/>
              </a:rPr>
              <a:t>5</a:t>
            </a:fld>
            <a:endParaRPr lang="en-US" sz="1200" b="0" strike="noStrike" spc="-1">
              <a:latin typeface="Calibri"/>
            </a:endParaRPr>
          </a:p>
        </p:txBody>
      </p:sp>
    </p:spTree>
    <p:extLst>
      <p:ext uri="{BB962C8B-B14F-4D97-AF65-F5344CB8AC3E}">
        <p14:creationId xmlns:p14="http://schemas.microsoft.com/office/powerpoint/2010/main" val="2245912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5" name="PlaceHolder 1"/>
          <p:cNvSpPr>
            <a:spLocks noGrp="1" noRot="1" noChangeAspect="1"/>
          </p:cNvSpPr>
          <p:nvPr>
            <p:ph type="sldImg"/>
          </p:nvPr>
        </p:nvSpPr>
        <p:spPr>
          <a:xfrm>
            <a:off x="573088" y="1336675"/>
            <a:ext cx="6413500" cy="3606800"/>
          </a:xfrm>
          <a:prstGeom prst="rect">
            <a:avLst/>
          </a:prstGeom>
        </p:spPr>
      </p:sp>
      <p:sp>
        <p:nvSpPr>
          <p:cNvPr id="1346" name="PlaceHolder 2"/>
          <p:cNvSpPr>
            <a:spLocks noGrp="1"/>
          </p:cNvSpPr>
          <p:nvPr>
            <p:ph type="body"/>
          </p:nvPr>
        </p:nvSpPr>
        <p:spPr>
          <a:xfrm>
            <a:off x="755640" y="5145120"/>
            <a:ext cx="6047640" cy="4209480"/>
          </a:xfrm>
          <a:prstGeom prst="rect">
            <a:avLst/>
          </a:prstGeom>
        </p:spPr>
        <p:txBody>
          <a:bodyPr lIns="0" tIns="0" rIns="0" bIns="0">
            <a:noAutofit/>
          </a:bodyPr>
          <a:lstStyle/>
          <a:p>
            <a:pPr>
              <a:lnSpc>
                <a:spcPct val="100000"/>
              </a:lnSpc>
            </a:pPr>
            <a:endParaRPr lang="en-US" sz="1200" b="0" strike="noStrike" spc="-1" dirty="0">
              <a:latin typeface="Calibri"/>
            </a:endParaRPr>
          </a:p>
        </p:txBody>
      </p:sp>
      <p:sp>
        <p:nvSpPr>
          <p:cNvPr id="1347" name="Slide Number Placeholder 3"/>
          <p:cNvSpPr/>
          <p:nvPr/>
        </p:nvSpPr>
        <p:spPr>
          <a:xfrm>
            <a:off x="4281480" y="10155240"/>
            <a:ext cx="3276000" cy="535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4F2EC0E1-89CE-4C34-83CB-3F888ACA26B7}" type="slidenum">
              <a:rPr lang="en-GB" sz="1200" b="0" strike="noStrike" spc="-1">
                <a:solidFill>
                  <a:srgbClr val="000000"/>
                </a:solidFill>
                <a:latin typeface="+mn-lt"/>
                <a:ea typeface="+mn-ea"/>
              </a:rPr>
              <a:t>6</a:t>
            </a:fld>
            <a:endParaRPr lang="en-US" sz="1200" b="0" strike="noStrike" spc="-1">
              <a:latin typeface="Calibri"/>
            </a:endParaRPr>
          </a:p>
        </p:txBody>
      </p:sp>
    </p:spTree>
    <p:extLst>
      <p:ext uri="{BB962C8B-B14F-4D97-AF65-F5344CB8AC3E}">
        <p14:creationId xmlns:p14="http://schemas.microsoft.com/office/powerpoint/2010/main" val="390296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5" name="PlaceHolder 1"/>
          <p:cNvSpPr>
            <a:spLocks noGrp="1" noRot="1" noChangeAspect="1"/>
          </p:cNvSpPr>
          <p:nvPr>
            <p:ph type="sldImg"/>
          </p:nvPr>
        </p:nvSpPr>
        <p:spPr>
          <a:xfrm>
            <a:off x="573088" y="1336675"/>
            <a:ext cx="6413500" cy="3606800"/>
          </a:xfrm>
          <a:prstGeom prst="rect">
            <a:avLst/>
          </a:prstGeom>
        </p:spPr>
      </p:sp>
      <p:sp>
        <p:nvSpPr>
          <p:cNvPr id="1346" name="PlaceHolder 2"/>
          <p:cNvSpPr>
            <a:spLocks noGrp="1"/>
          </p:cNvSpPr>
          <p:nvPr>
            <p:ph type="body"/>
          </p:nvPr>
        </p:nvSpPr>
        <p:spPr>
          <a:xfrm>
            <a:off x="755640" y="5145120"/>
            <a:ext cx="6047640" cy="4209480"/>
          </a:xfrm>
          <a:prstGeom prst="rect">
            <a:avLst/>
          </a:prstGeom>
        </p:spPr>
        <p:txBody>
          <a:bodyPr lIns="0" tIns="0" rIns="0" bIns="0">
            <a:noAutofit/>
          </a:bodyPr>
          <a:lstStyle/>
          <a:p>
            <a:pPr>
              <a:lnSpc>
                <a:spcPct val="100000"/>
              </a:lnSpc>
            </a:pPr>
            <a:endParaRPr lang="en-US" sz="1200" b="0" strike="noStrike" spc="-1" dirty="0">
              <a:latin typeface="Calibri"/>
            </a:endParaRPr>
          </a:p>
        </p:txBody>
      </p:sp>
      <p:sp>
        <p:nvSpPr>
          <p:cNvPr id="1347" name="Slide Number Placeholder 3"/>
          <p:cNvSpPr/>
          <p:nvPr/>
        </p:nvSpPr>
        <p:spPr>
          <a:xfrm>
            <a:off x="4281480" y="10155240"/>
            <a:ext cx="3276000" cy="535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4F2EC0E1-89CE-4C34-83CB-3F888ACA26B7}" type="slidenum">
              <a:rPr lang="en-GB" sz="1200" b="0" strike="noStrike" spc="-1">
                <a:solidFill>
                  <a:srgbClr val="000000"/>
                </a:solidFill>
                <a:latin typeface="+mn-lt"/>
                <a:ea typeface="+mn-ea"/>
              </a:rPr>
              <a:t>7</a:t>
            </a:fld>
            <a:endParaRPr lang="en-US" sz="1200" b="0" strike="noStrike" spc="-1">
              <a:latin typeface="Calibri"/>
            </a:endParaRPr>
          </a:p>
        </p:txBody>
      </p:sp>
    </p:spTree>
    <p:extLst>
      <p:ext uri="{BB962C8B-B14F-4D97-AF65-F5344CB8AC3E}">
        <p14:creationId xmlns:p14="http://schemas.microsoft.com/office/powerpoint/2010/main" val="1270787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6" name="PlaceHolder 1"/>
          <p:cNvSpPr>
            <a:spLocks noGrp="1" noRot="1" noChangeAspect="1"/>
          </p:cNvSpPr>
          <p:nvPr>
            <p:ph type="sldImg"/>
          </p:nvPr>
        </p:nvSpPr>
        <p:spPr>
          <a:xfrm>
            <a:off x="573120" y="1336680"/>
            <a:ext cx="6412680" cy="3607560"/>
          </a:xfrm>
          <a:prstGeom prst="rect">
            <a:avLst/>
          </a:prstGeom>
        </p:spPr>
      </p:sp>
      <p:sp>
        <p:nvSpPr>
          <p:cNvPr id="1337" name="PlaceHolder 2"/>
          <p:cNvSpPr>
            <a:spLocks noGrp="1"/>
          </p:cNvSpPr>
          <p:nvPr>
            <p:ph type="body"/>
          </p:nvPr>
        </p:nvSpPr>
        <p:spPr>
          <a:xfrm>
            <a:off x="755640" y="5145120"/>
            <a:ext cx="6047640" cy="4209480"/>
          </a:xfrm>
          <a:prstGeom prst="rect">
            <a:avLst/>
          </a:prstGeom>
        </p:spPr>
        <p:txBody>
          <a:bodyPr lIns="0" tIns="0" rIns="0" bIns="0">
            <a:noAutofit/>
          </a:bodyPr>
          <a:lstStyle/>
          <a:p>
            <a:endParaRPr lang="en-US" sz="2000" b="0" strike="noStrike" spc="-1">
              <a:latin typeface="Calibri"/>
            </a:endParaRPr>
          </a:p>
        </p:txBody>
      </p:sp>
      <p:sp>
        <p:nvSpPr>
          <p:cNvPr id="1338" name="Slide Number Placeholder 3"/>
          <p:cNvSpPr/>
          <p:nvPr/>
        </p:nvSpPr>
        <p:spPr>
          <a:xfrm>
            <a:off x="4281480" y="10155240"/>
            <a:ext cx="3276000" cy="535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tabLst>
                <a:tab pos="0" algn="l"/>
              </a:tabLst>
            </a:pPr>
            <a:fld id="{61CF29C3-8D85-4E62-9252-1C042A787618}" type="slidenum">
              <a:rPr lang="en-GB" sz="1200" b="0" strike="noStrike" spc="-1">
                <a:solidFill>
                  <a:srgbClr val="000000"/>
                </a:solidFill>
                <a:latin typeface="Calibri"/>
                <a:ea typeface="+mn-ea"/>
              </a:rPr>
              <a:t>17</a:t>
            </a:fld>
            <a:endParaRPr lang="en-US" sz="1200" b="0" strike="noStrike" spc="-1">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9" name="PlaceHolder 1"/>
          <p:cNvSpPr>
            <a:spLocks noGrp="1" noRot="1" noChangeAspect="1"/>
          </p:cNvSpPr>
          <p:nvPr>
            <p:ph type="sldImg"/>
          </p:nvPr>
        </p:nvSpPr>
        <p:spPr>
          <a:xfrm>
            <a:off x="573120" y="1336680"/>
            <a:ext cx="6412680" cy="3607560"/>
          </a:xfrm>
          <a:prstGeom prst="rect">
            <a:avLst/>
          </a:prstGeom>
        </p:spPr>
      </p:sp>
      <p:sp>
        <p:nvSpPr>
          <p:cNvPr id="1340" name="PlaceHolder 2"/>
          <p:cNvSpPr>
            <a:spLocks noGrp="1"/>
          </p:cNvSpPr>
          <p:nvPr>
            <p:ph type="body"/>
          </p:nvPr>
        </p:nvSpPr>
        <p:spPr>
          <a:xfrm>
            <a:off x="755640" y="5145120"/>
            <a:ext cx="6047640" cy="4209480"/>
          </a:xfrm>
          <a:prstGeom prst="rect">
            <a:avLst/>
          </a:prstGeom>
        </p:spPr>
        <p:txBody>
          <a:bodyPr lIns="0" tIns="0" rIns="0" bIns="0">
            <a:noAutofit/>
          </a:bodyPr>
          <a:lstStyle/>
          <a:p>
            <a:endParaRPr lang="en-US" sz="2000" b="0" strike="noStrike" spc="-1">
              <a:latin typeface="Calibri"/>
            </a:endParaRPr>
          </a:p>
        </p:txBody>
      </p:sp>
      <p:sp>
        <p:nvSpPr>
          <p:cNvPr id="1341" name="Slide Number Placeholder 3"/>
          <p:cNvSpPr/>
          <p:nvPr/>
        </p:nvSpPr>
        <p:spPr>
          <a:xfrm>
            <a:off x="4281480" y="10155240"/>
            <a:ext cx="3276000" cy="535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tabLst>
                <a:tab pos="0" algn="l"/>
              </a:tabLst>
            </a:pPr>
            <a:fld id="{5C184DB7-856B-46C9-9EF7-9F4BA348600A}" type="slidenum">
              <a:rPr lang="en-GB" sz="1200" b="0" strike="noStrike" spc="-1">
                <a:solidFill>
                  <a:srgbClr val="000000"/>
                </a:solidFill>
                <a:latin typeface="Calibri"/>
                <a:ea typeface="+mn-ea"/>
              </a:rPr>
              <a:t>18</a:t>
            </a:fld>
            <a:endParaRPr lang="en-US" sz="1200" b="0" strike="noStrike" spc="-1">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PlaceHolder 1"/>
          <p:cNvSpPr>
            <a:spLocks noGrp="1" noRot="1" noChangeAspect="1"/>
          </p:cNvSpPr>
          <p:nvPr>
            <p:ph type="sldImg"/>
          </p:nvPr>
        </p:nvSpPr>
        <p:spPr>
          <a:xfrm>
            <a:off x="573088" y="1336675"/>
            <a:ext cx="6413500" cy="3606800"/>
          </a:xfrm>
          <a:prstGeom prst="rect">
            <a:avLst/>
          </a:prstGeom>
        </p:spPr>
      </p:sp>
      <p:sp>
        <p:nvSpPr>
          <p:cNvPr id="1349" name="PlaceHolder 2"/>
          <p:cNvSpPr>
            <a:spLocks noGrp="1"/>
          </p:cNvSpPr>
          <p:nvPr>
            <p:ph type="body"/>
          </p:nvPr>
        </p:nvSpPr>
        <p:spPr>
          <a:xfrm>
            <a:off x="755640" y="5145120"/>
            <a:ext cx="6047640" cy="4209480"/>
          </a:xfrm>
          <a:prstGeom prst="rect">
            <a:avLst/>
          </a:prstGeom>
        </p:spPr>
        <p:txBody>
          <a:bodyPr lIns="0" tIns="0" rIns="0" bIns="0">
            <a:noAutofit/>
          </a:bodyPr>
          <a:lstStyle/>
          <a:p>
            <a:endParaRPr lang="en-US" sz="2000" b="0" strike="noStrike" spc="-1">
              <a:latin typeface="Calibri"/>
            </a:endParaRPr>
          </a:p>
        </p:txBody>
      </p:sp>
      <p:sp>
        <p:nvSpPr>
          <p:cNvPr id="1350" name="Slide Number Placeholder 3"/>
          <p:cNvSpPr/>
          <p:nvPr/>
        </p:nvSpPr>
        <p:spPr>
          <a:xfrm>
            <a:off x="4281480" y="10155240"/>
            <a:ext cx="3276000" cy="535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164775F9-06B8-4DCB-88E7-F25C47EF0BB6}" type="slidenum">
              <a:rPr lang="en-US" sz="1200" b="0" strike="noStrike" spc="-1">
                <a:solidFill>
                  <a:srgbClr val="000000"/>
                </a:solidFill>
                <a:latin typeface="+mn-lt"/>
                <a:ea typeface="+mn-ea"/>
              </a:rPr>
              <a:t>20</a:t>
            </a:fld>
            <a:endParaRPr lang="en-US" sz="1200" b="0" strike="noStrike" spc="-1">
              <a:latin typeface="Calibri"/>
            </a:endParaRPr>
          </a:p>
        </p:txBody>
      </p:sp>
    </p:spTree>
    <p:extLst>
      <p:ext uri="{BB962C8B-B14F-4D97-AF65-F5344CB8AC3E}">
        <p14:creationId xmlns:p14="http://schemas.microsoft.com/office/powerpoint/2010/main" val="3112782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2" name="PlaceHolder 1"/>
          <p:cNvSpPr>
            <a:spLocks noGrp="1" noRot="1" noChangeAspect="1"/>
          </p:cNvSpPr>
          <p:nvPr>
            <p:ph type="sldImg"/>
          </p:nvPr>
        </p:nvSpPr>
        <p:spPr>
          <a:xfrm>
            <a:off x="573088" y="1336675"/>
            <a:ext cx="6413500" cy="3606800"/>
          </a:xfrm>
          <a:prstGeom prst="rect">
            <a:avLst/>
          </a:prstGeom>
        </p:spPr>
      </p:sp>
      <p:sp>
        <p:nvSpPr>
          <p:cNvPr id="1343" name="PlaceHolder 2"/>
          <p:cNvSpPr>
            <a:spLocks noGrp="1"/>
          </p:cNvSpPr>
          <p:nvPr>
            <p:ph type="body"/>
          </p:nvPr>
        </p:nvSpPr>
        <p:spPr>
          <a:xfrm>
            <a:off x="755640" y="5145120"/>
            <a:ext cx="6047640" cy="4209480"/>
          </a:xfrm>
          <a:prstGeom prst="rect">
            <a:avLst/>
          </a:prstGeom>
        </p:spPr>
        <p:txBody>
          <a:bodyPr lIns="0" tIns="0" rIns="0" bIns="0">
            <a:noAutofit/>
          </a:bodyPr>
          <a:lstStyle/>
          <a:p>
            <a:endParaRPr lang="en-US" sz="2000" b="0" strike="noStrike" spc="-1">
              <a:latin typeface="Calibri"/>
            </a:endParaRPr>
          </a:p>
        </p:txBody>
      </p:sp>
      <p:sp>
        <p:nvSpPr>
          <p:cNvPr id="1344" name="Slide Number Placeholder 3"/>
          <p:cNvSpPr/>
          <p:nvPr/>
        </p:nvSpPr>
        <p:spPr>
          <a:xfrm>
            <a:off x="4281480" y="10155240"/>
            <a:ext cx="3276000" cy="535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14623B42-EC30-4305-BD4B-8E3026FB705C}" type="slidenum">
              <a:rPr lang="pt-PT" sz="1200" b="0" strike="noStrike" spc="-1">
                <a:solidFill>
                  <a:srgbClr val="000000"/>
                </a:solidFill>
                <a:latin typeface="+mn-lt"/>
                <a:ea typeface="+mn-ea"/>
              </a:rPr>
              <a:t>25</a:t>
            </a:fld>
            <a:endParaRPr lang="en-US" sz="1200" b="0" strike="noStrike" spc="-1">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30"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Calibri"/>
            </a:endParaRPr>
          </a:p>
        </p:txBody>
      </p:sp>
      <p:sp>
        <p:nvSpPr>
          <p:cNvPr id="31"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3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3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35"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Calibri"/>
            </a:endParaRPr>
          </a:p>
        </p:txBody>
      </p:sp>
      <p:sp>
        <p:nvSpPr>
          <p:cNvPr id="36"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38"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Calibri"/>
            </a:endParaRPr>
          </a:p>
        </p:txBody>
      </p:sp>
      <p:sp>
        <p:nvSpPr>
          <p:cNvPr id="39"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Calibri"/>
            </a:endParaRPr>
          </a:p>
        </p:txBody>
      </p:sp>
      <p:sp>
        <p:nvSpPr>
          <p:cNvPr id="40"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Calibri"/>
            </a:endParaRPr>
          </a:p>
        </p:txBody>
      </p:sp>
      <p:sp>
        <p:nvSpPr>
          <p:cNvPr id="41"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Calibri"/>
            </a:endParaRPr>
          </a:p>
        </p:txBody>
      </p:sp>
      <p:sp>
        <p:nvSpPr>
          <p:cNvPr id="42"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Calibri"/>
            </a:endParaRPr>
          </a:p>
        </p:txBody>
      </p:sp>
      <p:sp>
        <p:nvSpPr>
          <p:cNvPr id="43"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53"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5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5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Calibri"/>
            </a:endParaRPr>
          </a:p>
        </p:txBody>
      </p:sp>
      <p:sp>
        <p:nvSpPr>
          <p:cNvPr id="5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0"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6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6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Calibri"/>
            </a:endParaRPr>
          </a:p>
        </p:txBody>
      </p:sp>
      <p:sp>
        <p:nvSpPr>
          <p:cNvPr id="6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9"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66"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Calibri"/>
            </a:endParaRPr>
          </a:p>
        </p:txBody>
      </p:sp>
      <p:sp>
        <p:nvSpPr>
          <p:cNvPr id="6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68"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7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7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72"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74"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Calibri"/>
            </a:endParaRPr>
          </a:p>
        </p:txBody>
      </p:sp>
      <p:sp>
        <p:nvSpPr>
          <p:cNvPr id="75"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7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7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7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Calibri"/>
            </a:endParaRPr>
          </a:p>
        </p:txBody>
      </p:sp>
      <p:sp>
        <p:nvSpPr>
          <p:cNvPr id="80"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82"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Calibri"/>
            </a:endParaRPr>
          </a:p>
        </p:txBody>
      </p:sp>
      <p:sp>
        <p:nvSpPr>
          <p:cNvPr id="83"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Calibri"/>
            </a:endParaRPr>
          </a:p>
        </p:txBody>
      </p:sp>
      <p:sp>
        <p:nvSpPr>
          <p:cNvPr id="84"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Calibri"/>
            </a:endParaRPr>
          </a:p>
        </p:txBody>
      </p:sp>
      <p:sp>
        <p:nvSpPr>
          <p:cNvPr id="85"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Calibri"/>
            </a:endParaRPr>
          </a:p>
        </p:txBody>
      </p:sp>
      <p:sp>
        <p:nvSpPr>
          <p:cNvPr id="86"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Calibri"/>
            </a:endParaRPr>
          </a:p>
        </p:txBody>
      </p:sp>
      <p:sp>
        <p:nvSpPr>
          <p:cNvPr id="87"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97"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Calibri"/>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99"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0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Calibri"/>
            </a:endParaRPr>
          </a:p>
        </p:txBody>
      </p:sp>
      <p:sp>
        <p:nvSpPr>
          <p:cNvPr id="102"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1"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4"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Calibri"/>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0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107"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Calibri"/>
            </a:endParaRPr>
          </a:p>
        </p:txBody>
      </p:sp>
      <p:sp>
        <p:nvSpPr>
          <p:cNvPr id="108"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Calibri"/>
            </a:endParaRPr>
          </a:p>
        </p:txBody>
      </p:sp>
      <p:sp>
        <p:nvSpPr>
          <p:cNvPr id="11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11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1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11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116"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18"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Calibri"/>
            </a:endParaRPr>
          </a:p>
        </p:txBody>
      </p:sp>
      <p:sp>
        <p:nvSpPr>
          <p:cNvPr id="119"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2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12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123"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Calibri"/>
            </a:endParaRPr>
          </a:p>
        </p:txBody>
      </p:sp>
      <p:sp>
        <p:nvSpPr>
          <p:cNvPr id="124"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26"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Calibri"/>
            </a:endParaRPr>
          </a:p>
        </p:txBody>
      </p:sp>
      <p:sp>
        <p:nvSpPr>
          <p:cNvPr id="127"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Calibri"/>
            </a:endParaRPr>
          </a:p>
        </p:txBody>
      </p:sp>
      <p:sp>
        <p:nvSpPr>
          <p:cNvPr id="128"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Calibri"/>
            </a:endParaRPr>
          </a:p>
        </p:txBody>
      </p:sp>
      <p:sp>
        <p:nvSpPr>
          <p:cNvPr id="129"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Calibri"/>
            </a:endParaRPr>
          </a:p>
        </p:txBody>
      </p:sp>
      <p:sp>
        <p:nvSpPr>
          <p:cNvPr id="130"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Calibri"/>
            </a:endParaRPr>
          </a:p>
        </p:txBody>
      </p:sp>
      <p:sp>
        <p:nvSpPr>
          <p:cNvPr id="131"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3"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Calibri"/>
            </a:endParaRPr>
          </a:p>
        </p:txBody>
      </p:sp>
      <p:sp>
        <p:nvSpPr>
          <p:cNvPr id="14"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18"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19"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Calibri"/>
            </a:endParaRPr>
          </a:p>
        </p:txBody>
      </p:sp>
      <p:sp>
        <p:nvSpPr>
          <p:cNvPr id="20"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22"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Calibri"/>
            </a:endParaRPr>
          </a:p>
        </p:txBody>
      </p:sp>
      <p:sp>
        <p:nvSpPr>
          <p:cNvPr id="23"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24"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Calibri"/>
            </a:endParaRPr>
          </a:p>
        </p:txBody>
      </p:sp>
      <p:sp>
        <p:nvSpPr>
          <p:cNvPr id="2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2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Calibri"/>
            </a:endParaRPr>
          </a:p>
        </p:txBody>
      </p:sp>
      <p:sp>
        <p:nvSpPr>
          <p:cNvPr id="28"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CustomShape 1"/>
          <p:cNvSpPr/>
          <p:nvPr/>
        </p:nvSpPr>
        <p:spPr>
          <a:xfrm>
            <a:off x="1467000" y="6324480"/>
            <a:ext cx="8835840" cy="406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1001"/>
              </a:spcBef>
              <a:tabLst>
                <a:tab pos="0" algn="l"/>
              </a:tabLst>
            </a:pPr>
            <a:r>
              <a:rPr lang="en-US" sz="1100" b="0" strike="noStrike" spc="-1">
                <a:solidFill>
                  <a:srgbClr val="3C3C3C"/>
                </a:solidFill>
                <a:latin typeface="Calibri"/>
                <a:ea typeface="DejaVu Sans"/>
              </a:rPr>
              <a:t>This project has received funding from the European Union’s Horizon 2020 research and innovation programme under grant agreement no 101021727. This material reflects only the authors’ view and European Commission is not responsible for any use that may be made of the information it contains.</a:t>
            </a:r>
            <a:endParaRPr lang="en-US" sz="1100" b="0" strike="noStrike" spc="-1">
              <a:latin typeface="Calibri"/>
            </a:endParaRPr>
          </a:p>
        </p:txBody>
      </p:sp>
      <p:pic>
        <p:nvPicPr>
          <p:cNvPr id="9" name="Kép 22"/>
          <p:cNvPicPr/>
          <p:nvPr/>
        </p:nvPicPr>
        <p:blipFill>
          <a:blip r:embed="rId14"/>
          <a:stretch/>
        </p:blipFill>
        <p:spPr>
          <a:xfrm>
            <a:off x="871920" y="6362640"/>
            <a:ext cx="534600" cy="361440"/>
          </a:xfrm>
          <a:prstGeom prst="rect">
            <a:avLst/>
          </a:prstGeom>
          <a:ln w="0">
            <a:noFill/>
          </a:ln>
        </p:spPr>
      </p:pic>
      <p:pic>
        <p:nvPicPr>
          <p:cNvPr id="2" name="Picture 9"/>
          <p:cNvPicPr/>
          <p:nvPr/>
        </p:nvPicPr>
        <p:blipFill>
          <a:blip r:embed="rId15"/>
          <a:stretch/>
        </p:blipFill>
        <p:spPr>
          <a:xfrm>
            <a:off x="9966240" y="0"/>
            <a:ext cx="1784520" cy="1706400"/>
          </a:xfrm>
          <a:prstGeom prst="rect">
            <a:avLst/>
          </a:prstGeom>
          <a:ln w="0">
            <a:noFill/>
          </a:ln>
        </p:spPr>
      </p:pic>
      <p:sp>
        <p:nvSpPr>
          <p:cNvPr id="3" name="CustomShape 2"/>
          <p:cNvSpPr/>
          <p:nvPr/>
        </p:nvSpPr>
        <p:spPr>
          <a:xfrm>
            <a:off x="10644120" y="6596280"/>
            <a:ext cx="1544400" cy="257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100" b="0" strike="noStrike" spc="-1">
                <a:solidFill>
                  <a:srgbClr val="838487"/>
                </a:solidFill>
                <a:latin typeface="Calibri"/>
                <a:ea typeface="DejaVu Sans"/>
              </a:rPr>
              <a:t>IRIS Project confidential</a:t>
            </a:r>
            <a:endParaRPr lang="en-US" sz="1100" b="0" strike="noStrike" spc="-1">
              <a:latin typeface="Calibri"/>
            </a:endParaRPr>
          </a:p>
        </p:txBody>
      </p:sp>
      <p:sp>
        <p:nvSpPr>
          <p:cNvPr id="4" name="CustomShape 3"/>
          <p:cNvSpPr/>
          <p:nvPr/>
        </p:nvSpPr>
        <p:spPr>
          <a:xfrm>
            <a:off x="419040" y="2038320"/>
            <a:ext cx="179640" cy="4816440"/>
          </a:xfrm>
          <a:prstGeom prst="roundRect">
            <a:avLst>
              <a:gd name="adj" fmla="val 16667"/>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p:style>
      </p:sp>
      <p:sp>
        <p:nvSpPr>
          <p:cNvPr id="5" name="CustomShape 4"/>
          <p:cNvSpPr/>
          <p:nvPr/>
        </p:nvSpPr>
        <p:spPr>
          <a:xfrm>
            <a:off x="419040" y="0"/>
            <a:ext cx="179640" cy="1843200"/>
          </a:xfrm>
          <a:prstGeom prst="roundRect">
            <a:avLst>
              <a:gd name="adj" fmla="val 16667"/>
            </a:avLst>
          </a:prstGeom>
          <a:solidFill>
            <a:srgbClr val="7F4F9F"/>
          </a:solidFill>
          <a:ln w="12600">
            <a:solidFill>
              <a:srgbClr val="7F4F9F"/>
            </a:solidFill>
            <a:miter/>
          </a:ln>
        </p:spPr>
        <p:style>
          <a:lnRef idx="0">
            <a:scrgbClr r="0" g="0" b="0"/>
          </a:lnRef>
          <a:fillRef idx="0">
            <a:scrgbClr r="0" g="0" b="0"/>
          </a:fillRef>
          <a:effectRef idx="0">
            <a:scrgbClr r="0" g="0" b="0"/>
          </a:effectRef>
          <a:fontRef idx="minor"/>
        </p:style>
      </p:sp>
      <p:sp>
        <p:nvSpPr>
          <p:cNvPr id="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r>
              <a:rPr lang="en-US" sz="4400" b="0" strike="noStrike" spc="-1">
                <a:latin typeface="Calibri"/>
              </a:rPr>
              <a:t>Click to edit the title text format</a:t>
            </a:r>
          </a:p>
        </p:txBody>
      </p:sp>
      <p:sp>
        <p:nvSpPr>
          <p:cNvPr id="7" name="PlaceHolder 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Calibri"/>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Calibri"/>
              </a:rPr>
              <a:t>Second Outline Level</a:t>
            </a:r>
          </a:p>
          <a:p>
            <a:pPr marL="1296000" lvl="2" indent="-288000">
              <a:spcBef>
                <a:spcPts val="850"/>
              </a:spcBef>
              <a:buClr>
                <a:srgbClr val="000000"/>
              </a:buClr>
              <a:buSzPct val="45000"/>
              <a:buFont typeface="Wingdings" charset="2"/>
              <a:buChar char=""/>
            </a:pPr>
            <a:r>
              <a:rPr lang="en-US" sz="2400" b="0" strike="noStrike" spc="-1">
                <a:latin typeface="Calibri"/>
              </a:rPr>
              <a:t>Third Outline Level</a:t>
            </a:r>
          </a:p>
          <a:p>
            <a:pPr marL="1728000" lvl="3" indent="-216000">
              <a:spcBef>
                <a:spcPts val="567"/>
              </a:spcBef>
              <a:buClr>
                <a:srgbClr val="000000"/>
              </a:buClr>
              <a:buSzPct val="75000"/>
              <a:buFont typeface="Symbol" charset="2"/>
              <a:buChar char=""/>
            </a:pPr>
            <a:r>
              <a:rPr lang="en-US" sz="2000" b="0" strike="noStrike" spc="-1">
                <a:latin typeface="Calibri"/>
              </a:rPr>
              <a:t>Fourth Outline Level</a:t>
            </a:r>
          </a:p>
          <a:p>
            <a:pPr marL="2160000" lvl="4" indent="-216000">
              <a:spcBef>
                <a:spcPts val="283"/>
              </a:spcBef>
              <a:buClr>
                <a:srgbClr val="000000"/>
              </a:buClr>
              <a:buSzPct val="45000"/>
              <a:buFont typeface="Wingdings" charset="2"/>
              <a:buChar char=""/>
            </a:pPr>
            <a:r>
              <a:rPr lang="en-US" sz="2000" b="0" strike="noStrike" spc="-1">
                <a:latin typeface="Calibri"/>
              </a:rPr>
              <a:t>Fifth Outline Level</a:t>
            </a:r>
          </a:p>
          <a:p>
            <a:pPr marL="2592000" lvl="5" indent="-216000">
              <a:spcBef>
                <a:spcPts val="283"/>
              </a:spcBef>
              <a:buClr>
                <a:srgbClr val="000000"/>
              </a:buClr>
              <a:buSzPct val="45000"/>
              <a:buFont typeface="Wingdings" charset="2"/>
              <a:buChar char=""/>
            </a:pPr>
            <a:r>
              <a:rPr lang="en-US" sz="2000" b="0" strike="noStrike" spc="-1">
                <a:latin typeface="Calibri"/>
              </a:rPr>
              <a:t>Sixth Outline Level</a:t>
            </a:r>
          </a:p>
          <a:p>
            <a:pPr marL="3024000" lvl="6" indent="-216000">
              <a:spcBef>
                <a:spcPts val="283"/>
              </a:spcBef>
              <a:buClr>
                <a:srgbClr val="000000"/>
              </a:buClr>
              <a:buSzPct val="45000"/>
              <a:buFont typeface="Wingdings" charset="2"/>
              <a:buChar char=""/>
            </a:pPr>
            <a:r>
              <a:rPr lang="en-US" sz="2000" b="0" strike="noStrike" spc="-1">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 name="CustomShape 1"/>
          <p:cNvSpPr/>
          <p:nvPr/>
        </p:nvSpPr>
        <p:spPr>
          <a:xfrm>
            <a:off x="1467000" y="6324480"/>
            <a:ext cx="8835840" cy="406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1001"/>
              </a:spcBef>
              <a:tabLst>
                <a:tab pos="0" algn="l"/>
              </a:tabLst>
            </a:pPr>
            <a:r>
              <a:rPr lang="en-US" sz="1100" b="0" strike="noStrike" spc="-1">
                <a:solidFill>
                  <a:srgbClr val="3C3C3C"/>
                </a:solidFill>
                <a:latin typeface="Calibri"/>
                <a:ea typeface="DejaVu Sans"/>
              </a:rPr>
              <a:t>This project has received funding from the European Union’s Horizon 2020 research and innovation programme under grant agreement no 101021727. This material reflects only the authors’ view and European Commission is not responsible for any use that may be made of the information it contains.</a:t>
            </a:r>
            <a:endParaRPr lang="en-US" sz="1100" b="0" strike="noStrike" spc="-1">
              <a:latin typeface="Calibri"/>
            </a:endParaRPr>
          </a:p>
        </p:txBody>
      </p:sp>
      <p:pic>
        <p:nvPicPr>
          <p:cNvPr id="45" name="Kép 22"/>
          <p:cNvPicPr/>
          <p:nvPr/>
        </p:nvPicPr>
        <p:blipFill>
          <a:blip r:embed="rId14"/>
          <a:stretch/>
        </p:blipFill>
        <p:spPr>
          <a:xfrm>
            <a:off x="871920" y="6362640"/>
            <a:ext cx="534600" cy="361440"/>
          </a:xfrm>
          <a:prstGeom prst="rect">
            <a:avLst/>
          </a:prstGeom>
          <a:ln w="0">
            <a:noFill/>
          </a:ln>
        </p:spPr>
      </p:pic>
      <p:pic>
        <p:nvPicPr>
          <p:cNvPr id="46" name="Picture 9"/>
          <p:cNvPicPr/>
          <p:nvPr/>
        </p:nvPicPr>
        <p:blipFill>
          <a:blip r:embed="rId15"/>
          <a:stretch/>
        </p:blipFill>
        <p:spPr>
          <a:xfrm>
            <a:off x="9966240" y="0"/>
            <a:ext cx="1784520" cy="1706400"/>
          </a:xfrm>
          <a:prstGeom prst="rect">
            <a:avLst/>
          </a:prstGeom>
          <a:ln w="0">
            <a:noFill/>
          </a:ln>
        </p:spPr>
      </p:pic>
      <p:sp>
        <p:nvSpPr>
          <p:cNvPr id="47" name="CustomShape 2"/>
          <p:cNvSpPr/>
          <p:nvPr/>
        </p:nvSpPr>
        <p:spPr>
          <a:xfrm>
            <a:off x="10644120" y="6596280"/>
            <a:ext cx="1544400" cy="257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100" b="0" strike="noStrike" spc="-1">
                <a:solidFill>
                  <a:srgbClr val="838487"/>
                </a:solidFill>
                <a:latin typeface="Calibri"/>
                <a:ea typeface="DejaVu Sans"/>
              </a:rPr>
              <a:t>IRIS Project confidential</a:t>
            </a:r>
            <a:endParaRPr lang="en-US" sz="1100" b="0" strike="noStrike" spc="-1">
              <a:latin typeface="Calibri"/>
            </a:endParaRPr>
          </a:p>
        </p:txBody>
      </p:sp>
      <p:sp>
        <p:nvSpPr>
          <p:cNvPr id="48" name="CustomShape 3"/>
          <p:cNvSpPr/>
          <p:nvPr/>
        </p:nvSpPr>
        <p:spPr>
          <a:xfrm>
            <a:off x="419040" y="2038320"/>
            <a:ext cx="179640" cy="4816440"/>
          </a:xfrm>
          <a:prstGeom prst="roundRect">
            <a:avLst>
              <a:gd name="adj" fmla="val 16667"/>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p:style>
      </p:sp>
      <p:sp>
        <p:nvSpPr>
          <p:cNvPr id="49" name="CustomShape 4"/>
          <p:cNvSpPr/>
          <p:nvPr/>
        </p:nvSpPr>
        <p:spPr>
          <a:xfrm>
            <a:off x="419040" y="0"/>
            <a:ext cx="179640" cy="1843200"/>
          </a:xfrm>
          <a:prstGeom prst="roundRect">
            <a:avLst>
              <a:gd name="adj" fmla="val 16667"/>
            </a:avLst>
          </a:prstGeom>
          <a:solidFill>
            <a:srgbClr val="7F4F9F"/>
          </a:solidFill>
          <a:ln w="12600">
            <a:solidFill>
              <a:srgbClr val="7F4F9F"/>
            </a:solidFill>
            <a:miter/>
          </a:ln>
        </p:spPr>
        <p:style>
          <a:lnRef idx="0">
            <a:scrgbClr r="0" g="0" b="0"/>
          </a:lnRef>
          <a:fillRef idx="0">
            <a:scrgbClr r="0" g="0" b="0"/>
          </a:fillRef>
          <a:effectRef idx="0">
            <a:scrgbClr r="0" g="0" b="0"/>
          </a:effectRef>
          <a:fontRef idx="minor"/>
        </p:style>
      </p:sp>
      <p:sp>
        <p:nvSpPr>
          <p:cNvPr id="50" name="PlaceHolder 1"/>
          <p:cNvSpPr>
            <a:spLocks noGrp="1"/>
          </p:cNvSpPr>
          <p:nvPr>
            <p:ph type="title"/>
          </p:nvPr>
        </p:nvSpPr>
        <p:spPr>
          <a:xfrm>
            <a:off x="609480" y="273600"/>
            <a:ext cx="10971720" cy="1144080"/>
          </a:xfrm>
          <a:prstGeom prst="rect">
            <a:avLst/>
          </a:prstGeom>
        </p:spPr>
        <p:txBody>
          <a:bodyPr lIns="0" tIns="0" rIns="0" bIns="0" anchor="ctr">
            <a:noAutofit/>
          </a:bodyPr>
          <a:lstStyle/>
          <a:p>
            <a:r>
              <a:rPr lang="en-US" sz="1800" b="0" strike="noStrike" spc="-1">
                <a:latin typeface="Calibri"/>
              </a:rPr>
              <a:t>Click to edit the title text format</a:t>
            </a:r>
          </a:p>
        </p:txBody>
      </p:sp>
      <p:sp>
        <p:nvSpPr>
          <p:cNvPr id="51" name="PlaceHolder 2"/>
          <p:cNvSpPr>
            <a:spLocks noGrp="1"/>
          </p:cNvSpPr>
          <p:nvPr>
            <p:ph type="body"/>
          </p:nvPr>
        </p:nvSpPr>
        <p:spPr>
          <a:xfrm>
            <a:off x="609480" y="1604520"/>
            <a:ext cx="10971720" cy="397656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Calibri"/>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Calibri"/>
              </a:rPr>
              <a:t>Second Outline Level</a:t>
            </a:r>
          </a:p>
          <a:p>
            <a:pPr marL="1296000" lvl="2" indent="-288000">
              <a:spcBef>
                <a:spcPts val="850"/>
              </a:spcBef>
              <a:buClr>
                <a:srgbClr val="000000"/>
              </a:buClr>
              <a:buSzPct val="45000"/>
              <a:buFont typeface="Wingdings" charset="2"/>
              <a:buChar char=""/>
            </a:pPr>
            <a:r>
              <a:rPr lang="en-US" sz="1800" b="0" strike="noStrike" spc="-1">
                <a:latin typeface="Calibri"/>
              </a:rPr>
              <a:t>Third Outline Level</a:t>
            </a:r>
          </a:p>
          <a:p>
            <a:pPr marL="1728000" lvl="3" indent="-216000">
              <a:spcBef>
                <a:spcPts val="567"/>
              </a:spcBef>
              <a:buClr>
                <a:srgbClr val="000000"/>
              </a:buClr>
              <a:buSzPct val="75000"/>
              <a:buFont typeface="Symbol" charset="2"/>
              <a:buChar char=""/>
            </a:pPr>
            <a:r>
              <a:rPr lang="en-US" sz="1800" b="0" strike="noStrike" spc="-1">
                <a:latin typeface="Calibri"/>
              </a:rPr>
              <a:t>Fourth Outline Level</a:t>
            </a:r>
          </a:p>
          <a:p>
            <a:pPr marL="2160000" lvl="4" indent="-216000">
              <a:spcBef>
                <a:spcPts val="283"/>
              </a:spcBef>
              <a:buClr>
                <a:srgbClr val="000000"/>
              </a:buClr>
              <a:buSzPct val="45000"/>
              <a:buFont typeface="Wingdings" charset="2"/>
              <a:buChar char=""/>
            </a:pPr>
            <a:r>
              <a:rPr lang="en-US" sz="1800" b="0" strike="noStrike" spc="-1">
                <a:latin typeface="Calibri"/>
              </a:rPr>
              <a:t>Fifth Outline Level</a:t>
            </a:r>
          </a:p>
          <a:p>
            <a:pPr marL="2592000" lvl="5" indent="-216000">
              <a:spcBef>
                <a:spcPts val="283"/>
              </a:spcBef>
              <a:buClr>
                <a:srgbClr val="000000"/>
              </a:buClr>
              <a:buSzPct val="45000"/>
              <a:buFont typeface="Wingdings" charset="2"/>
              <a:buChar char=""/>
            </a:pPr>
            <a:r>
              <a:rPr lang="en-US" sz="1800" b="0" strike="noStrike" spc="-1">
                <a:latin typeface="Calibri"/>
              </a:rPr>
              <a:t>Sixth Outline Level</a:t>
            </a:r>
          </a:p>
          <a:p>
            <a:pPr marL="3024000" lvl="6" indent="-216000">
              <a:spcBef>
                <a:spcPts val="283"/>
              </a:spcBef>
              <a:buClr>
                <a:srgbClr val="000000"/>
              </a:buClr>
              <a:buSzPct val="45000"/>
              <a:buFont typeface="Wingdings" charset="2"/>
              <a:buChar char=""/>
            </a:pPr>
            <a:r>
              <a:rPr lang="en-US" sz="1800" b="0" strike="noStrike" spc="-1">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 name="CustomShape 1"/>
          <p:cNvSpPr/>
          <p:nvPr/>
        </p:nvSpPr>
        <p:spPr>
          <a:xfrm>
            <a:off x="1467000" y="6324480"/>
            <a:ext cx="8835840" cy="406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1001"/>
              </a:spcBef>
              <a:tabLst>
                <a:tab pos="0" algn="l"/>
              </a:tabLst>
            </a:pPr>
            <a:r>
              <a:rPr lang="en-US" sz="1100" b="0" strike="noStrike" spc="-1">
                <a:solidFill>
                  <a:srgbClr val="3C3C3C"/>
                </a:solidFill>
                <a:latin typeface="Calibri"/>
                <a:ea typeface="DejaVu Sans"/>
              </a:rPr>
              <a:t>This project has received funding from the European Union’s Horizon 2020 research and innovation programme under grant agreement no 101021727. This material reflects only the authors’ view and European Commission is not responsible for any use that may be made of the information it contains.</a:t>
            </a:r>
            <a:endParaRPr lang="en-US" sz="1100" b="0" strike="noStrike" spc="-1">
              <a:latin typeface="Calibri"/>
            </a:endParaRPr>
          </a:p>
        </p:txBody>
      </p:sp>
      <p:pic>
        <p:nvPicPr>
          <p:cNvPr id="89" name="Kép 22"/>
          <p:cNvPicPr/>
          <p:nvPr/>
        </p:nvPicPr>
        <p:blipFill>
          <a:blip r:embed="rId14"/>
          <a:stretch/>
        </p:blipFill>
        <p:spPr>
          <a:xfrm>
            <a:off x="871920" y="6362640"/>
            <a:ext cx="534600" cy="361440"/>
          </a:xfrm>
          <a:prstGeom prst="rect">
            <a:avLst/>
          </a:prstGeom>
          <a:ln w="0">
            <a:noFill/>
          </a:ln>
        </p:spPr>
      </p:pic>
      <p:pic>
        <p:nvPicPr>
          <p:cNvPr id="90" name="Picture 9"/>
          <p:cNvPicPr/>
          <p:nvPr/>
        </p:nvPicPr>
        <p:blipFill>
          <a:blip r:embed="rId15"/>
          <a:stretch/>
        </p:blipFill>
        <p:spPr>
          <a:xfrm>
            <a:off x="9966240" y="0"/>
            <a:ext cx="1784520" cy="1706400"/>
          </a:xfrm>
          <a:prstGeom prst="rect">
            <a:avLst/>
          </a:prstGeom>
          <a:ln w="0">
            <a:noFill/>
          </a:ln>
        </p:spPr>
      </p:pic>
      <p:sp>
        <p:nvSpPr>
          <p:cNvPr id="91" name="CustomShape 2"/>
          <p:cNvSpPr/>
          <p:nvPr/>
        </p:nvSpPr>
        <p:spPr>
          <a:xfrm>
            <a:off x="10644120" y="6596280"/>
            <a:ext cx="1544400" cy="257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100" b="0" strike="noStrike" spc="-1">
                <a:solidFill>
                  <a:srgbClr val="838487"/>
                </a:solidFill>
                <a:latin typeface="Calibri"/>
                <a:ea typeface="DejaVu Sans"/>
              </a:rPr>
              <a:t>IRIS Project confidential</a:t>
            </a:r>
            <a:endParaRPr lang="en-US" sz="1100" b="0" strike="noStrike" spc="-1">
              <a:latin typeface="Calibri"/>
            </a:endParaRPr>
          </a:p>
        </p:txBody>
      </p:sp>
      <p:sp>
        <p:nvSpPr>
          <p:cNvPr id="92" name="CustomShape 3"/>
          <p:cNvSpPr/>
          <p:nvPr/>
        </p:nvSpPr>
        <p:spPr>
          <a:xfrm>
            <a:off x="419040" y="2038320"/>
            <a:ext cx="179640" cy="4816440"/>
          </a:xfrm>
          <a:prstGeom prst="roundRect">
            <a:avLst>
              <a:gd name="adj" fmla="val 16667"/>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p:style>
      </p:sp>
      <p:sp>
        <p:nvSpPr>
          <p:cNvPr id="93" name="CustomShape 4"/>
          <p:cNvSpPr/>
          <p:nvPr/>
        </p:nvSpPr>
        <p:spPr>
          <a:xfrm>
            <a:off x="419040" y="0"/>
            <a:ext cx="179640" cy="1843200"/>
          </a:xfrm>
          <a:prstGeom prst="roundRect">
            <a:avLst>
              <a:gd name="adj" fmla="val 16667"/>
            </a:avLst>
          </a:prstGeom>
          <a:solidFill>
            <a:srgbClr val="7F4F9F"/>
          </a:solidFill>
          <a:ln w="12600">
            <a:solidFill>
              <a:srgbClr val="7F4F9F"/>
            </a:solidFill>
            <a:miter/>
          </a:ln>
        </p:spPr>
        <p:style>
          <a:lnRef idx="0">
            <a:scrgbClr r="0" g="0" b="0"/>
          </a:lnRef>
          <a:fillRef idx="0">
            <a:scrgbClr r="0" g="0" b="0"/>
          </a:fillRef>
          <a:effectRef idx="0">
            <a:scrgbClr r="0" g="0" b="0"/>
          </a:effectRef>
          <a:fontRef idx="minor"/>
        </p:style>
      </p:sp>
      <p:sp>
        <p:nvSpPr>
          <p:cNvPr id="9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r>
              <a:rPr lang="en-US" sz="4400" b="0" strike="noStrike" spc="-1">
                <a:latin typeface="Calibri"/>
              </a:rPr>
              <a:t>Click to edit the title text format</a:t>
            </a:r>
          </a:p>
        </p:txBody>
      </p:sp>
      <p:sp>
        <p:nvSpPr>
          <p:cNvPr id="95" name="PlaceHolder 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Calibri"/>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Calibri"/>
              </a:rPr>
              <a:t>Second Outline Level</a:t>
            </a:r>
          </a:p>
          <a:p>
            <a:pPr marL="1296000" lvl="2" indent="-288000">
              <a:spcBef>
                <a:spcPts val="850"/>
              </a:spcBef>
              <a:buClr>
                <a:srgbClr val="000000"/>
              </a:buClr>
              <a:buSzPct val="45000"/>
              <a:buFont typeface="Wingdings" charset="2"/>
              <a:buChar char=""/>
            </a:pPr>
            <a:r>
              <a:rPr lang="en-US" sz="2400" b="0" strike="noStrike" spc="-1">
                <a:latin typeface="Calibri"/>
              </a:rPr>
              <a:t>Third Outline Level</a:t>
            </a:r>
          </a:p>
          <a:p>
            <a:pPr marL="1728000" lvl="3" indent="-216000">
              <a:spcBef>
                <a:spcPts val="567"/>
              </a:spcBef>
              <a:buClr>
                <a:srgbClr val="000000"/>
              </a:buClr>
              <a:buSzPct val="75000"/>
              <a:buFont typeface="Symbol" charset="2"/>
              <a:buChar char=""/>
            </a:pPr>
            <a:r>
              <a:rPr lang="en-US" sz="2000" b="0" strike="noStrike" spc="-1">
                <a:latin typeface="Calibri"/>
              </a:rPr>
              <a:t>Fourth Outline Level</a:t>
            </a:r>
          </a:p>
          <a:p>
            <a:pPr marL="2160000" lvl="4" indent="-216000">
              <a:spcBef>
                <a:spcPts val="283"/>
              </a:spcBef>
              <a:buClr>
                <a:srgbClr val="000000"/>
              </a:buClr>
              <a:buSzPct val="45000"/>
              <a:buFont typeface="Wingdings" charset="2"/>
              <a:buChar char=""/>
            </a:pPr>
            <a:r>
              <a:rPr lang="en-US" sz="2000" b="0" strike="noStrike" spc="-1">
                <a:latin typeface="Calibri"/>
              </a:rPr>
              <a:t>Fifth Outline Level</a:t>
            </a:r>
          </a:p>
          <a:p>
            <a:pPr marL="2592000" lvl="5" indent="-216000">
              <a:spcBef>
                <a:spcPts val="283"/>
              </a:spcBef>
              <a:buClr>
                <a:srgbClr val="000000"/>
              </a:buClr>
              <a:buSzPct val="45000"/>
              <a:buFont typeface="Wingdings" charset="2"/>
              <a:buChar char=""/>
            </a:pPr>
            <a:r>
              <a:rPr lang="en-US" sz="2000" b="0" strike="noStrike" spc="-1">
                <a:latin typeface="Calibri"/>
              </a:rPr>
              <a:t>Sixth Outline Level</a:t>
            </a:r>
          </a:p>
          <a:p>
            <a:pPr marL="3024000" lvl="6" indent="-216000">
              <a:spcBef>
                <a:spcPts val="283"/>
              </a:spcBef>
              <a:buClr>
                <a:srgbClr val="000000"/>
              </a:buClr>
              <a:buSzPct val="45000"/>
              <a:buFont typeface="Wingdings" charset="2"/>
              <a:buChar char=""/>
            </a:pPr>
            <a:r>
              <a:rPr lang="en-US" sz="2000" b="0" strike="noStrike" spc="-1">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5.png"/><Relationship Id="rId13" Type="http://schemas.openxmlformats.org/officeDocument/2006/relationships/image" Target="../media/image50.png"/><Relationship Id="rId18" Type="http://schemas.openxmlformats.org/officeDocument/2006/relationships/image" Target="../media/image55.png"/><Relationship Id="rId26" Type="http://schemas.openxmlformats.org/officeDocument/2006/relationships/image" Target="../media/image63.png"/><Relationship Id="rId3" Type="http://schemas.openxmlformats.org/officeDocument/2006/relationships/image" Target="../media/image41.png"/><Relationship Id="rId21" Type="http://schemas.openxmlformats.org/officeDocument/2006/relationships/image" Target="../media/image58.png"/><Relationship Id="rId7" Type="http://schemas.openxmlformats.org/officeDocument/2006/relationships/image" Target="../media/image44.png"/><Relationship Id="rId12" Type="http://schemas.openxmlformats.org/officeDocument/2006/relationships/image" Target="../media/image49.png"/><Relationship Id="rId17" Type="http://schemas.openxmlformats.org/officeDocument/2006/relationships/image" Target="../media/image54.png"/><Relationship Id="rId25" Type="http://schemas.openxmlformats.org/officeDocument/2006/relationships/image" Target="../media/image62.png"/><Relationship Id="rId2" Type="http://schemas.openxmlformats.org/officeDocument/2006/relationships/notesSlide" Target="../notesSlides/notesSlide7.xml"/><Relationship Id="rId16" Type="http://schemas.openxmlformats.org/officeDocument/2006/relationships/image" Target="../media/image53.png"/><Relationship Id="rId20" Type="http://schemas.openxmlformats.org/officeDocument/2006/relationships/image" Target="../media/image57.png"/><Relationship Id="rId1" Type="http://schemas.openxmlformats.org/officeDocument/2006/relationships/slideLayout" Target="../slideLayouts/slideLayout25.xml"/><Relationship Id="rId6" Type="http://schemas.openxmlformats.org/officeDocument/2006/relationships/image" Target="../media/image10.png"/><Relationship Id="rId11" Type="http://schemas.openxmlformats.org/officeDocument/2006/relationships/image" Target="../media/image48.png"/><Relationship Id="rId24" Type="http://schemas.openxmlformats.org/officeDocument/2006/relationships/image" Target="../media/image61.png"/><Relationship Id="rId5" Type="http://schemas.openxmlformats.org/officeDocument/2006/relationships/image" Target="../media/image43.png"/><Relationship Id="rId15" Type="http://schemas.openxmlformats.org/officeDocument/2006/relationships/image" Target="../media/image52.png"/><Relationship Id="rId23" Type="http://schemas.openxmlformats.org/officeDocument/2006/relationships/image" Target="../media/image60.png"/><Relationship Id="rId10" Type="http://schemas.openxmlformats.org/officeDocument/2006/relationships/image" Target="../media/image47.png"/><Relationship Id="rId19" Type="http://schemas.openxmlformats.org/officeDocument/2006/relationships/image" Target="../media/image56.png"/><Relationship Id="rId4" Type="http://schemas.openxmlformats.org/officeDocument/2006/relationships/image" Target="../media/image42.png"/><Relationship Id="rId9" Type="http://schemas.openxmlformats.org/officeDocument/2006/relationships/image" Target="../media/image46.png"/><Relationship Id="rId14" Type="http://schemas.openxmlformats.org/officeDocument/2006/relationships/image" Target="../media/image51.png"/><Relationship Id="rId22" Type="http://schemas.openxmlformats.org/officeDocument/2006/relationships/image" Target="../media/image59.png"/><Relationship Id="rId27" Type="http://schemas.openxmlformats.org/officeDocument/2006/relationships/image" Target="../media/image6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8" Type="http://schemas.openxmlformats.org/officeDocument/2006/relationships/image" Target="../media/image71.png"/><Relationship Id="rId13" Type="http://schemas.openxmlformats.org/officeDocument/2006/relationships/image" Target="../media/image76.png"/><Relationship Id="rId3" Type="http://schemas.openxmlformats.org/officeDocument/2006/relationships/image" Target="../media/image11.png"/><Relationship Id="rId7" Type="http://schemas.openxmlformats.org/officeDocument/2006/relationships/image" Target="../media/image14.png"/><Relationship Id="rId12" Type="http://schemas.openxmlformats.org/officeDocument/2006/relationships/image" Target="../media/image75.png"/><Relationship Id="rId2" Type="http://schemas.openxmlformats.org/officeDocument/2006/relationships/image" Target="../media/image65.png"/><Relationship Id="rId1" Type="http://schemas.openxmlformats.org/officeDocument/2006/relationships/slideLayout" Target="../slideLayouts/slideLayout27.xml"/><Relationship Id="rId6" Type="http://schemas.openxmlformats.org/officeDocument/2006/relationships/image" Target="../media/image13.png"/><Relationship Id="rId11" Type="http://schemas.openxmlformats.org/officeDocument/2006/relationships/image" Target="../media/image74.png"/><Relationship Id="rId5" Type="http://schemas.openxmlformats.org/officeDocument/2006/relationships/image" Target="../media/image12.png"/><Relationship Id="rId10" Type="http://schemas.openxmlformats.org/officeDocument/2006/relationships/image" Target="../media/image73.png"/><Relationship Id="rId4" Type="http://schemas.openxmlformats.org/officeDocument/2006/relationships/image" Target="../media/image67.png"/><Relationship Id="rId9" Type="http://schemas.openxmlformats.org/officeDocument/2006/relationships/image" Target="../media/image72.png"/><Relationship Id="rId14" Type="http://schemas.openxmlformats.org/officeDocument/2006/relationships/image" Target="../media/image7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510.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0.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10.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image" Target="../media/image80.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838080" y="1854360"/>
            <a:ext cx="10512360" cy="4348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90000"/>
              </a:lnSpc>
              <a:spcBef>
                <a:spcPts val="1001"/>
              </a:spcBef>
              <a:tabLst>
                <a:tab pos="0" algn="l"/>
              </a:tabLst>
            </a:pPr>
            <a:r>
              <a:rPr lang="en-US" sz="3200" b="1" strike="noStrike" spc="-1">
                <a:solidFill>
                  <a:srgbClr val="838487"/>
                </a:solidFill>
                <a:latin typeface="Calibri"/>
                <a:ea typeface="DejaVu Sans"/>
              </a:rPr>
              <a:t>IRIS - Plenary Meeting</a:t>
            </a:r>
            <a:endParaRPr lang="en-US" sz="3200" b="0" strike="noStrike" spc="-1">
              <a:latin typeface="Calibri"/>
            </a:endParaRPr>
          </a:p>
          <a:p>
            <a:pPr algn="ctr">
              <a:lnSpc>
                <a:spcPct val="90000"/>
              </a:lnSpc>
              <a:spcBef>
                <a:spcPts val="1001"/>
              </a:spcBef>
              <a:tabLst>
                <a:tab pos="0" algn="l"/>
              </a:tabLst>
            </a:pPr>
            <a:r>
              <a:rPr lang="en-US" sz="3200" b="1" strike="noStrike" spc="-1">
                <a:solidFill>
                  <a:srgbClr val="838487"/>
                </a:solidFill>
                <a:latin typeface="Calibri"/>
                <a:ea typeface="DejaVu Sans"/>
              </a:rPr>
              <a:t>Cryptotool and DPA</a:t>
            </a:r>
            <a:endParaRPr lang="en-US" sz="3200" b="0" strike="noStrike" spc="-1">
              <a:latin typeface="Calibri"/>
            </a:endParaRPr>
          </a:p>
          <a:p>
            <a:pPr algn="ctr">
              <a:lnSpc>
                <a:spcPct val="90000"/>
              </a:lnSpc>
              <a:spcBef>
                <a:spcPts val="1001"/>
              </a:spcBef>
              <a:tabLst>
                <a:tab pos="0" algn="l"/>
              </a:tabLst>
            </a:pPr>
            <a:r>
              <a:rPr lang="en-US" sz="2000" b="1" strike="noStrike" spc="-1">
                <a:solidFill>
                  <a:srgbClr val="838487"/>
                </a:solidFill>
                <a:latin typeface="Calibri"/>
                <a:ea typeface="DejaVu Sans"/>
              </a:rPr>
              <a:t>(INOV &amp; TUD)</a:t>
            </a:r>
            <a:endParaRPr lang="en-US" sz="2000" b="0" strike="noStrike" spc="-1">
              <a:latin typeface="Calibri"/>
            </a:endParaRPr>
          </a:p>
        </p:txBody>
      </p:sp>
      <p:sp>
        <p:nvSpPr>
          <p:cNvPr id="139" name="CustomShape 2"/>
          <p:cNvSpPr/>
          <p:nvPr/>
        </p:nvSpPr>
        <p:spPr>
          <a:xfrm>
            <a:off x="11049120" y="6273720"/>
            <a:ext cx="453960" cy="361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fld id="{8DE97409-A569-46C5-A5DD-3F19032262D1}" type="slidenum">
              <a:rPr lang="en-US" sz="1100" b="0" strike="noStrike" spc="-1">
                <a:solidFill>
                  <a:srgbClr val="838487"/>
                </a:solidFill>
                <a:latin typeface="Calibri"/>
                <a:ea typeface="DejaVu Sans"/>
              </a:rPr>
              <a:t>1</a:t>
            </a:fld>
            <a:endParaRPr lang="en-US" sz="1100" b="0" strike="noStrike" spc="-1">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ontent Placeholder 2"/>
          <p:cNvSpPr/>
          <p:nvPr/>
        </p:nvSpPr>
        <p:spPr>
          <a:xfrm>
            <a:off x="838080" y="1825560"/>
            <a:ext cx="10514880" cy="435060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algn="ctr">
              <a:lnSpc>
                <a:spcPct val="90000"/>
              </a:lnSpc>
              <a:spcBef>
                <a:spcPts val="1001"/>
              </a:spcBef>
              <a:tabLst>
                <a:tab pos="0" algn="l"/>
              </a:tabLst>
            </a:pPr>
            <a:r>
              <a:rPr lang="en-US" sz="4000" b="0" strike="noStrike" spc="-1" dirty="0" smtClean="0">
                <a:solidFill>
                  <a:srgbClr val="000000"/>
                </a:solidFill>
                <a:latin typeface="Arial"/>
                <a:ea typeface="DejaVu Sans"/>
              </a:rPr>
              <a:t>Appendix</a:t>
            </a:r>
            <a:endParaRPr lang="en-US" sz="4000" b="0" strike="noStrike" spc="-1" dirty="0">
              <a:latin typeface="Calibri"/>
            </a:endParaRPr>
          </a:p>
        </p:txBody>
      </p:sp>
    </p:spTree>
    <p:extLst>
      <p:ext uri="{BB962C8B-B14F-4D97-AF65-F5344CB8AC3E}">
        <p14:creationId xmlns:p14="http://schemas.microsoft.com/office/powerpoint/2010/main" val="178590522"/>
      </p:ext>
    </p:extLst>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Content Placeholder 2"/>
          <p:cNvSpPr/>
          <p:nvPr/>
        </p:nvSpPr>
        <p:spPr>
          <a:xfrm>
            <a:off x="838080" y="1825560"/>
            <a:ext cx="10514880" cy="435060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algn="ctr">
              <a:lnSpc>
                <a:spcPct val="90000"/>
              </a:lnSpc>
              <a:spcBef>
                <a:spcPts val="1001"/>
              </a:spcBef>
              <a:tabLst>
                <a:tab pos="0" algn="l"/>
              </a:tabLst>
            </a:pPr>
            <a:r>
              <a:rPr lang="en-US" sz="4000" b="0" strike="noStrike" spc="-1">
                <a:solidFill>
                  <a:srgbClr val="000000"/>
                </a:solidFill>
                <a:latin typeface="Arial"/>
                <a:ea typeface="DejaVu Sans"/>
              </a:rPr>
              <a:t>Blockchain in IRIS Project</a:t>
            </a:r>
            <a:endParaRPr lang="en-US" sz="4000" b="0" strike="noStrike" spc="-1">
              <a:latin typeface="Calibri"/>
            </a:endParaRPr>
          </a:p>
        </p:txBody>
      </p:sp>
    </p:spTree>
    <p:extLst>
      <p:ext uri="{BB962C8B-B14F-4D97-AF65-F5344CB8AC3E}">
        <p14:creationId xmlns:p14="http://schemas.microsoft.com/office/powerpoint/2010/main" val="2157795811"/>
      </p:ext>
    </p:extLst>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6" name="Content Placeholder 2"/>
          <p:cNvSpPr/>
          <p:nvPr/>
        </p:nvSpPr>
        <p:spPr>
          <a:xfrm>
            <a:off x="838080" y="1825560"/>
            <a:ext cx="10514880" cy="435060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algn="ctr">
              <a:lnSpc>
                <a:spcPct val="90000"/>
              </a:lnSpc>
              <a:spcBef>
                <a:spcPts val="1001"/>
              </a:spcBef>
              <a:tabLst>
                <a:tab pos="0" algn="l"/>
              </a:tabLst>
            </a:pPr>
            <a:r>
              <a:rPr lang="en-US" sz="4000" b="0" strike="noStrike" spc="-1" dirty="0" smtClean="0">
                <a:solidFill>
                  <a:srgbClr val="000000"/>
                </a:solidFill>
                <a:latin typeface="Arial"/>
                <a:ea typeface="DejaVu Sans"/>
              </a:rPr>
              <a:t>DPA Development Phases</a:t>
            </a:r>
            <a:endParaRPr lang="en-US" sz="4000" b="0" strike="noStrike" spc="-1" dirty="0">
              <a:latin typeface="Calibri"/>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7"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1</a:t>
            </a:r>
            <a:r>
              <a:rPr lang="en-US" sz="4400" b="0" strike="noStrike" spc="-1" baseline="30000">
                <a:solidFill>
                  <a:srgbClr val="000000"/>
                </a:solidFill>
                <a:latin typeface="Arial"/>
                <a:ea typeface="DejaVu Sans"/>
              </a:rPr>
              <a:t>st</a:t>
            </a:r>
            <a:r>
              <a:rPr lang="en-US" sz="4400" b="0" strike="noStrike" spc="-1">
                <a:solidFill>
                  <a:srgbClr val="000000"/>
                </a:solidFill>
                <a:latin typeface="Arial"/>
                <a:ea typeface="DejaVu Sans"/>
              </a:rPr>
              <a:t> Phase</a:t>
            </a:r>
            <a:endParaRPr lang="en-US" sz="4400" b="0" strike="noStrike" spc="-1">
              <a:latin typeface="Calibri"/>
            </a:endParaRPr>
          </a:p>
        </p:txBody>
      </p:sp>
      <p:grpSp>
        <p:nvGrpSpPr>
          <p:cNvPr id="988" name="Group 262"/>
          <p:cNvGrpSpPr/>
          <p:nvPr/>
        </p:nvGrpSpPr>
        <p:grpSpPr>
          <a:xfrm>
            <a:off x="2308680" y="1261800"/>
            <a:ext cx="7214040" cy="3846240"/>
            <a:chOff x="2308680" y="1261800"/>
            <a:chExt cx="7214040" cy="3846240"/>
          </a:xfrm>
        </p:grpSpPr>
        <p:sp>
          <p:nvSpPr>
            <p:cNvPr id="989" name="Rectangle 127"/>
            <p:cNvSpPr/>
            <p:nvPr/>
          </p:nvSpPr>
          <p:spPr>
            <a:xfrm>
              <a:off x="2308680" y="1261800"/>
              <a:ext cx="7214040" cy="3846240"/>
            </a:xfrm>
            <a:prstGeom prst="rect">
              <a:avLst/>
            </a:prstGeom>
            <a:solidFill>
              <a:schemeClr val="tx1">
                <a:lumMod val="50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990" name="Rectangle 128"/>
            <p:cNvSpPr/>
            <p:nvPr/>
          </p:nvSpPr>
          <p:spPr>
            <a:xfrm>
              <a:off x="2507040" y="1436760"/>
              <a:ext cx="6816960" cy="34966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991" name="Group 133"/>
          <p:cNvGrpSpPr/>
          <p:nvPr/>
        </p:nvGrpSpPr>
        <p:grpSpPr>
          <a:xfrm>
            <a:off x="2123280" y="5108760"/>
            <a:ext cx="7578720" cy="1024560"/>
            <a:chOff x="2123280" y="5108760"/>
            <a:chExt cx="7578720" cy="1024560"/>
          </a:xfrm>
        </p:grpSpPr>
        <p:grpSp>
          <p:nvGrpSpPr>
            <p:cNvPr id="992" name="Group 132"/>
            <p:cNvGrpSpPr/>
            <p:nvPr/>
          </p:nvGrpSpPr>
          <p:grpSpPr>
            <a:xfrm>
              <a:off x="2123280" y="5108760"/>
              <a:ext cx="7578720" cy="767880"/>
              <a:chOff x="2123280" y="5108760"/>
              <a:chExt cx="7578720" cy="767880"/>
            </a:xfrm>
          </p:grpSpPr>
          <p:sp>
            <p:nvSpPr>
              <p:cNvPr id="993" name="Trapezoid 129"/>
              <p:cNvSpPr/>
              <p:nvPr/>
            </p:nvSpPr>
            <p:spPr>
              <a:xfrm>
                <a:off x="2123280" y="5108760"/>
                <a:ext cx="7578720" cy="767880"/>
              </a:xfrm>
              <a:prstGeom prst="trapezoid">
                <a:avLst>
                  <a:gd name="adj" fmla="val 23148"/>
                </a:avLst>
              </a:prstGeom>
              <a:solidFill>
                <a:schemeClr val="tx1">
                  <a:lumMod val="50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994" name="Trapezoid 130"/>
              <p:cNvSpPr/>
              <p:nvPr/>
            </p:nvSpPr>
            <p:spPr>
              <a:xfrm>
                <a:off x="4840200" y="5555520"/>
                <a:ext cx="2145240" cy="2217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995" name="Rectangle 131"/>
            <p:cNvSpPr/>
            <p:nvPr/>
          </p:nvSpPr>
          <p:spPr>
            <a:xfrm>
              <a:off x="2123280" y="5875560"/>
              <a:ext cx="7578720" cy="257760"/>
            </a:xfrm>
            <a:prstGeom prst="rect">
              <a:avLst/>
            </a:prstGeom>
            <a:solidFill>
              <a:schemeClr val="tx1">
                <a:lumMod val="50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996" name="Rectangle 275"/>
          <p:cNvSpPr/>
          <p:nvPr/>
        </p:nvSpPr>
        <p:spPr>
          <a:xfrm>
            <a:off x="6306480" y="1499760"/>
            <a:ext cx="2142000" cy="3643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en-US" sz="1800" b="1" strike="noStrike" spc="-1">
                <a:solidFill>
                  <a:srgbClr val="3D5087"/>
                </a:solidFill>
                <a:latin typeface="Calibri"/>
                <a:ea typeface="DejaVu Sans"/>
              </a:rPr>
              <a:t>DPA Virtual Machine</a:t>
            </a:r>
            <a:endParaRPr lang="en-US" sz="1800" b="0" strike="noStrike" spc="-1">
              <a:latin typeface="Calibri"/>
            </a:endParaRPr>
          </a:p>
        </p:txBody>
      </p:sp>
      <p:grpSp>
        <p:nvGrpSpPr>
          <p:cNvPr id="997" name="Group 2"/>
          <p:cNvGrpSpPr/>
          <p:nvPr/>
        </p:nvGrpSpPr>
        <p:grpSpPr>
          <a:xfrm>
            <a:off x="5840280" y="1954080"/>
            <a:ext cx="2945880" cy="2271960"/>
            <a:chOff x="5840280" y="1954080"/>
            <a:chExt cx="2945880" cy="2271960"/>
          </a:xfrm>
        </p:grpSpPr>
        <p:grpSp>
          <p:nvGrpSpPr>
            <p:cNvPr id="998" name="Group 274"/>
            <p:cNvGrpSpPr/>
            <p:nvPr/>
          </p:nvGrpSpPr>
          <p:grpSpPr>
            <a:xfrm>
              <a:off x="5840280" y="1954080"/>
              <a:ext cx="2945880" cy="2271960"/>
              <a:chOff x="5840280" y="1954080"/>
              <a:chExt cx="2945880" cy="2271960"/>
            </a:xfrm>
          </p:grpSpPr>
          <p:grpSp>
            <p:nvGrpSpPr>
              <p:cNvPr id="999" name="Group 264"/>
              <p:cNvGrpSpPr/>
              <p:nvPr/>
            </p:nvGrpSpPr>
            <p:grpSpPr>
              <a:xfrm>
                <a:off x="5840280" y="1954080"/>
                <a:ext cx="2945880" cy="2271960"/>
                <a:chOff x="5840280" y="1954080"/>
                <a:chExt cx="2945880" cy="2271960"/>
              </a:xfrm>
            </p:grpSpPr>
            <p:grpSp>
              <p:nvGrpSpPr>
                <p:cNvPr id="1000" name="Group 265"/>
                <p:cNvGrpSpPr/>
                <p:nvPr/>
              </p:nvGrpSpPr>
              <p:grpSpPr>
                <a:xfrm>
                  <a:off x="5920560" y="1954080"/>
                  <a:ext cx="2781000" cy="1793880"/>
                  <a:chOff x="5920560" y="1954080"/>
                  <a:chExt cx="2781000" cy="1793880"/>
                </a:xfrm>
              </p:grpSpPr>
              <p:sp>
                <p:nvSpPr>
                  <p:cNvPr id="1001" name="Rectangle 271"/>
                  <p:cNvSpPr/>
                  <p:nvPr/>
                </p:nvSpPr>
                <p:spPr>
                  <a:xfrm>
                    <a:off x="5920560" y="1954080"/>
                    <a:ext cx="2781000" cy="179388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02" name="Rectangle 272"/>
                  <p:cNvSpPr/>
                  <p:nvPr/>
                </p:nvSpPr>
                <p:spPr>
                  <a:xfrm>
                    <a:off x="5997240" y="2035440"/>
                    <a:ext cx="2628000" cy="1630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003" name="Group 266"/>
                <p:cNvGrpSpPr/>
                <p:nvPr/>
              </p:nvGrpSpPr>
              <p:grpSpPr>
                <a:xfrm>
                  <a:off x="5840280" y="3748680"/>
                  <a:ext cx="2945880" cy="477360"/>
                  <a:chOff x="5840280" y="3748680"/>
                  <a:chExt cx="2945880" cy="477360"/>
                </a:xfrm>
              </p:grpSpPr>
              <p:grpSp>
                <p:nvGrpSpPr>
                  <p:cNvPr id="1004" name="Group 267"/>
                  <p:cNvGrpSpPr/>
                  <p:nvPr/>
                </p:nvGrpSpPr>
                <p:grpSpPr>
                  <a:xfrm>
                    <a:off x="5840280" y="3748680"/>
                    <a:ext cx="2945880" cy="357840"/>
                    <a:chOff x="5840280" y="3748680"/>
                    <a:chExt cx="2945880" cy="357840"/>
                  </a:xfrm>
                </p:grpSpPr>
                <p:sp>
                  <p:nvSpPr>
                    <p:cNvPr id="1005" name="Trapezoid 269"/>
                    <p:cNvSpPr/>
                    <p:nvPr/>
                  </p:nvSpPr>
                  <p:spPr>
                    <a:xfrm>
                      <a:off x="5840280" y="3748680"/>
                      <a:ext cx="2945880" cy="3578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06" name="Trapezoid 270"/>
                    <p:cNvSpPr/>
                    <p:nvPr/>
                  </p:nvSpPr>
                  <p:spPr>
                    <a:xfrm>
                      <a:off x="6896520" y="3956760"/>
                      <a:ext cx="833400" cy="1029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007" name="Rectangle 268"/>
                  <p:cNvSpPr/>
                  <p:nvPr/>
                </p:nvSpPr>
                <p:spPr>
                  <a:xfrm>
                    <a:off x="5840280" y="4106160"/>
                    <a:ext cx="2945880" cy="11988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pic>
            <p:nvPicPr>
              <p:cNvPr id="1008" name="Picture 273"/>
              <p:cNvPicPr/>
              <p:nvPr/>
            </p:nvPicPr>
            <p:blipFill>
              <a:blip r:embed="rId2"/>
              <a:stretch/>
            </p:blipFill>
            <p:spPr>
              <a:xfrm>
                <a:off x="6204420" y="2397240"/>
                <a:ext cx="2213640" cy="1019160"/>
              </a:xfrm>
              <a:prstGeom prst="rect">
                <a:avLst/>
              </a:prstGeom>
              <a:ln w="0">
                <a:noFill/>
              </a:ln>
            </p:spPr>
          </p:pic>
        </p:grpSp>
        <p:sp>
          <p:nvSpPr>
            <p:cNvPr id="1009" name="Rectangle 276"/>
            <p:cNvSpPr/>
            <p:nvPr/>
          </p:nvSpPr>
          <p:spPr>
            <a:xfrm>
              <a:off x="6410520" y="2000520"/>
              <a:ext cx="1915200" cy="3643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en-US" sz="1800" b="1" strike="noStrike" spc="-1">
                  <a:solidFill>
                    <a:srgbClr val="878787"/>
                  </a:solidFill>
                  <a:latin typeface="Calibri"/>
                  <a:ea typeface="DejaVu Sans"/>
                </a:rPr>
                <a:t>Docker Containers</a:t>
              </a:r>
              <a:endParaRPr lang="en-US" sz="1800" b="0" strike="noStrike" spc="-1">
                <a:latin typeface="Calibri"/>
              </a:endParaRPr>
            </a:p>
          </p:txBody>
        </p:sp>
      </p:grpSp>
      <p:sp>
        <p:nvSpPr>
          <p:cNvPr id="1019" name="Rectangle 38"/>
          <p:cNvSpPr/>
          <p:nvPr/>
        </p:nvSpPr>
        <p:spPr>
          <a:xfrm>
            <a:off x="3036240" y="1508040"/>
            <a:ext cx="2395080" cy="3643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en-US" sz="1800" b="1" strike="noStrike" spc="-1">
                <a:solidFill>
                  <a:srgbClr val="3D5087"/>
                </a:solidFill>
                <a:latin typeface="Calibri"/>
                <a:ea typeface="DejaVu Sans"/>
              </a:rPr>
              <a:t>Other Virtual Machines</a:t>
            </a:r>
            <a:endParaRPr lang="en-US" sz="1800" b="0" strike="noStrike" spc="-1">
              <a:latin typeface="Calibri"/>
            </a:endParaRPr>
          </a:p>
        </p:txBody>
      </p:sp>
      <p:grpSp>
        <p:nvGrpSpPr>
          <p:cNvPr id="2" name="Group 1"/>
          <p:cNvGrpSpPr/>
          <p:nvPr/>
        </p:nvGrpSpPr>
        <p:grpSpPr>
          <a:xfrm>
            <a:off x="3588944" y="1926943"/>
            <a:ext cx="1248992" cy="875793"/>
            <a:chOff x="3457800" y="1977840"/>
            <a:chExt cx="1511280" cy="1165680"/>
          </a:xfrm>
        </p:grpSpPr>
        <p:grpSp>
          <p:nvGrpSpPr>
            <p:cNvPr id="1010" name="Group 28"/>
            <p:cNvGrpSpPr/>
            <p:nvPr/>
          </p:nvGrpSpPr>
          <p:grpSpPr>
            <a:xfrm>
              <a:off x="3457800" y="1977840"/>
              <a:ext cx="1511280" cy="1165680"/>
              <a:chOff x="3457800" y="1977840"/>
              <a:chExt cx="1511280" cy="1165680"/>
            </a:xfrm>
          </p:grpSpPr>
          <p:grpSp>
            <p:nvGrpSpPr>
              <p:cNvPr id="1011" name="Group 30"/>
              <p:cNvGrpSpPr/>
              <p:nvPr/>
            </p:nvGrpSpPr>
            <p:grpSpPr>
              <a:xfrm>
                <a:off x="3499200" y="1977840"/>
                <a:ext cx="1426680" cy="920160"/>
                <a:chOff x="3499200" y="1977840"/>
                <a:chExt cx="1426680" cy="920160"/>
              </a:xfrm>
            </p:grpSpPr>
            <p:sp>
              <p:nvSpPr>
                <p:cNvPr id="1012" name="Rectangle 36"/>
                <p:cNvSpPr/>
                <p:nvPr/>
              </p:nvSpPr>
              <p:spPr>
                <a:xfrm>
                  <a:off x="3499200" y="1977840"/>
                  <a:ext cx="1426680" cy="92016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13" name="Rectangle 37"/>
                <p:cNvSpPr/>
                <p:nvPr/>
              </p:nvSpPr>
              <p:spPr>
                <a:xfrm>
                  <a:off x="3538440" y="2019600"/>
                  <a:ext cx="1348200" cy="836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014" name="Group 31"/>
              <p:cNvGrpSpPr/>
              <p:nvPr/>
            </p:nvGrpSpPr>
            <p:grpSpPr>
              <a:xfrm>
                <a:off x="3457800" y="2898720"/>
                <a:ext cx="1511280" cy="244800"/>
                <a:chOff x="3457800" y="2898720"/>
                <a:chExt cx="1511280" cy="244800"/>
              </a:xfrm>
            </p:grpSpPr>
            <p:grpSp>
              <p:nvGrpSpPr>
                <p:cNvPr id="1015" name="Group 32"/>
                <p:cNvGrpSpPr/>
                <p:nvPr/>
              </p:nvGrpSpPr>
              <p:grpSpPr>
                <a:xfrm>
                  <a:off x="3457800" y="2898720"/>
                  <a:ext cx="1511280" cy="183240"/>
                  <a:chOff x="3457800" y="2898720"/>
                  <a:chExt cx="1511280" cy="183240"/>
                </a:xfrm>
              </p:grpSpPr>
              <p:sp>
                <p:nvSpPr>
                  <p:cNvPr id="1016" name="Trapezoid 34"/>
                  <p:cNvSpPr/>
                  <p:nvPr/>
                </p:nvSpPr>
                <p:spPr>
                  <a:xfrm>
                    <a:off x="3457800" y="2898720"/>
                    <a:ext cx="1511280" cy="1832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17" name="Trapezoid 35"/>
                  <p:cNvSpPr/>
                  <p:nvPr/>
                </p:nvSpPr>
                <p:spPr>
                  <a:xfrm>
                    <a:off x="3999960" y="3005640"/>
                    <a:ext cx="427320" cy="525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018" name="Rectangle 33"/>
                <p:cNvSpPr/>
                <p:nvPr/>
              </p:nvSpPr>
              <p:spPr>
                <a:xfrm>
                  <a:off x="3457800" y="3082320"/>
                  <a:ext cx="1511280" cy="6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sp>
          <p:nvSpPr>
            <p:cNvPr id="1020" name="Rounded Rectangle 46"/>
            <p:cNvSpPr/>
            <p:nvPr/>
          </p:nvSpPr>
          <p:spPr>
            <a:xfrm>
              <a:off x="3687120" y="2140200"/>
              <a:ext cx="1052640" cy="525600"/>
            </a:xfrm>
            <a:prstGeom prst="roundRect">
              <a:avLst>
                <a:gd name="adj" fmla="val 16667"/>
              </a:avLst>
            </a:prstGeom>
            <a:solidFill>
              <a:srgbClr val="9F80B4"/>
            </a:solidFill>
            <a:ln>
              <a:solidFill>
                <a:srgbClr val="5D3A75"/>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900" b="0" strike="noStrike" spc="-1" dirty="0">
                  <a:solidFill>
                    <a:srgbClr val="FFFFFF"/>
                  </a:solidFill>
                  <a:latin typeface="Arial"/>
                  <a:ea typeface="DejaVu Sans"/>
                </a:rPr>
                <a:t>Security Practitioners</a:t>
              </a:r>
              <a:endParaRPr lang="en-US" sz="900" b="0" strike="noStrike" spc="-1" dirty="0">
                <a:latin typeface="Calibri"/>
              </a:endParaRPr>
            </a:p>
          </p:txBody>
        </p:sp>
      </p:grpSp>
      <p:grpSp>
        <p:nvGrpSpPr>
          <p:cNvPr id="3" name="Group 2"/>
          <p:cNvGrpSpPr/>
          <p:nvPr/>
        </p:nvGrpSpPr>
        <p:grpSpPr>
          <a:xfrm>
            <a:off x="3588200" y="2867783"/>
            <a:ext cx="1248992" cy="963075"/>
            <a:chOff x="3457800" y="3521160"/>
            <a:chExt cx="1511280" cy="1165320"/>
          </a:xfrm>
        </p:grpSpPr>
        <p:grpSp>
          <p:nvGrpSpPr>
            <p:cNvPr id="1021" name="Group 47"/>
            <p:cNvGrpSpPr/>
            <p:nvPr/>
          </p:nvGrpSpPr>
          <p:grpSpPr>
            <a:xfrm>
              <a:off x="3457800" y="3521160"/>
              <a:ext cx="1511280" cy="1165320"/>
              <a:chOff x="3457800" y="3521160"/>
              <a:chExt cx="1511280" cy="1165320"/>
            </a:xfrm>
          </p:grpSpPr>
          <p:grpSp>
            <p:nvGrpSpPr>
              <p:cNvPr id="1022" name="Group 48"/>
              <p:cNvGrpSpPr/>
              <p:nvPr/>
            </p:nvGrpSpPr>
            <p:grpSpPr>
              <a:xfrm>
                <a:off x="3499200" y="3521160"/>
                <a:ext cx="1426680" cy="920160"/>
                <a:chOff x="3499200" y="3521160"/>
                <a:chExt cx="1426680" cy="920160"/>
              </a:xfrm>
            </p:grpSpPr>
            <p:sp>
              <p:nvSpPr>
                <p:cNvPr id="1023" name="Rectangle 54"/>
                <p:cNvSpPr/>
                <p:nvPr/>
              </p:nvSpPr>
              <p:spPr>
                <a:xfrm>
                  <a:off x="3499200" y="3521160"/>
                  <a:ext cx="1426680" cy="92016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24" name="Rectangle 55"/>
                <p:cNvSpPr/>
                <p:nvPr/>
              </p:nvSpPr>
              <p:spPr>
                <a:xfrm>
                  <a:off x="3538440" y="3562920"/>
                  <a:ext cx="1348200" cy="836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025" name="Group 49"/>
              <p:cNvGrpSpPr/>
              <p:nvPr/>
            </p:nvGrpSpPr>
            <p:grpSpPr>
              <a:xfrm>
                <a:off x="3457800" y="4442040"/>
                <a:ext cx="1511280" cy="244440"/>
                <a:chOff x="3457800" y="4442040"/>
                <a:chExt cx="1511280" cy="244440"/>
              </a:xfrm>
            </p:grpSpPr>
            <p:grpSp>
              <p:nvGrpSpPr>
                <p:cNvPr id="1026" name="Group 50"/>
                <p:cNvGrpSpPr/>
                <p:nvPr/>
              </p:nvGrpSpPr>
              <p:grpSpPr>
                <a:xfrm>
                  <a:off x="3457800" y="4442040"/>
                  <a:ext cx="1511280" cy="183240"/>
                  <a:chOff x="3457800" y="4442040"/>
                  <a:chExt cx="1511280" cy="183240"/>
                </a:xfrm>
              </p:grpSpPr>
              <p:sp>
                <p:nvSpPr>
                  <p:cNvPr id="1027" name="Trapezoid 52"/>
                  <p:cNvSpPr/>
                  <p:nvPr/>
                </p:nvSpPr>
                <p:spPr>
                  <a:xfrm>
                    <a:off x="3457800" y="4442040"/>
                    <a:ext cx="1511280" cy="1832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28" name="Trapezoid 53"/>
                  <p:cNvSpPr/>
                  <p:nvPr/>
                </p:nvSpPr>
                <p:spPr>
                  <a:xfrm>
                    <a:off x="3999960" y="4548960"/>
                    <a:ext cx="427320" cy="525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029" name="Rectangle 51"/>
                <p:cNvSpPr/>
                <p:nvPr/>
              </p:nvSpPr>
              <p:spPr>
                <a:xfrm>
                  <a:off x="3457800" y="4625280"/>
                  <a:ext cx="1511280" cy="6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pic>
          <p:nvPicPr>
            <p:cNvPr id="1030" name="Picture 3"/>
            <p:cNvPicPr/>
            <p:nvPr/>
          </p:nvPicPr>
          <p:blipFill>
            <a:blip r:embed="rId3"/>
            <a:stretch/>
          </p:blipFill>
          <p:spPr>
            <a:xfrm>
              <a:off x="3965400" y="3628800"/>
              <a:ext cx="537120" cy="697680"/>
            </a:xfrm>
            <a:prstGeom prst="rect">
              <a:avLst/>
            </a:prstGeom>
            <a:ln w="0">
              <a:noFill/>
            </a:ln>
          </p:spPr>
        </p:pic>
      </p:grpSp>
      <p:grpSp>
        <p:nvGrpSpPr>
          <p:cNvPr id="49" name="Group 47"/>
          <p:cNvGrpSpPr/>
          <p:nvPr/>
        </p:nvGrpSpPr>
        <p:grpSpPr>
          <a:xfrm>
            <a:off x="3578337" y="3877903"/>
            <a:ext cx="1248992" cy="963075"/>
            <a:chOff x="3457800" y="3521160"/>
            <a:chExt cx="1511280" cy="1165320"/>
          </a:xfrm>
        </p:grpSpPr>
        <p:grpSp>
          <p:nvGrpSpPr>
            <p:cNvPr id="51" name="Group 48"/>
            <p:cNvGrpSpPr/>
            <p:nvPr/>
          </p:nvGrpSpPr>
          <p:grpSpPr>
            <a:xfrm>
              <a:off x="3499200" y="3521160"/>
              <a:ext cx="1426680" cy="920160"/>
              <a:chOff x="3499200" y="3521160"/>
              <a:chExt cx="1426680" cy="920160"/>
            </a:xfrm>
          </p:grpSpPr>
          <p:sp>
            <p:nvSpPr>
              <p:cNvPr id="57" name="Rectangle 54"/>
              <p:cNvSpPr/>
              <p:nvPr/>
            </p:nvSpPr>
            <p:spPr>
              <a:xfrm>
                <a:off x="3499200" y="3521160"/>
                <a:ext cx="1426680" cy="92016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58" name="Rectangle 55"/>
              <p:cNvSpPr/>
              <p:nvPr/>
            </p:nvSpPr>
            <p:spPr>
              <a:xfrm>
                <a:off x="3538440" y="3562920"/>
                <a:ext cx="1348200" cy="836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52" name="Group 49"/>
            <p:cNvGrpSpPr/>
            <p:nvPr/>
          </p:nvGrpSpPr>
          <p:grpSpPr>
            <a:xfrm>
              <a:off x="3457800" y="4442040"/>
              <a:ext cx="1511280" cy="244440"/>
              <a:chOff x="3457800" y="4442040"/>
              <a:chExt cx="1511280" cy="244440"/>
            </a:xfrm>
          </p:grpSpPr>
          <p:grpSp>
            <p:nvGrpSpPr>
              <p:cNvPr id="53" name="Group 50"/>
              <p:cNvGrpSpPr/>
              <p:nvPr/>
            </p:nvGrpSpPr>
            <p:grpSpPr>
              <a:xfrm>
                <a:off x="3457800" y="4442040"/>
                <a:ext cx="1511280" cy="183240"/>
                <a:chOff x="3457800" y="4442040"/>
                <a:chExt cx="1511280" cy="183240"/>
              </a:xfrm>
            </p:grpSpPr>
            <p:sp>
              <p:nvSpPr>
                <p:cNvPr id="55" name="Trapezoid 52"/>
                <p:cNvSpPr/>
                <p:nvPr/>
              </p:nvSpPr>
              <p:spPr>
                <a:xfrm>
                  <a:off x="3457800" y="4442040"/>
                  <a:ext cx="1511280" cy="1832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56" name="Trapezoid 53"/>
                <p:cNvSpPr/>
                <p:nvPr/>
              </p:nvSpPr>
              <p:spPr>
                <a:xfrm>
                  <a:off x="3999960" y="4548960"/>
                  <a:ext cx="427320" cy="525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54" name="Rectangle 51"/>
              <p:cNvSpPr/>
              <p:nvPr/>
            </p:nvSpPr>
            <p:spPr>
              <a:xfrm>
                <a:off x="3457800" y="4625280"/>
                <a:ext cx="1511280" cy="6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sp>
        <p:nvSpPr>
          <p:cNvPr id="59" name="Rounded Rectangle 46"/>
          <p:cNvSpPr/>
          <p:nvPr/>
        </p:nvSpPr>
        <p:spPr>
          <a:xfrm>
            <a:off x="3767113" y="4063286"/>
            <a:ext cx="869951" cy="394891"/>
          </a:xfrm>
          <a:prstGeom prst="roundRect">
            <a:avLst>
              <a:gd name="adj" fmla="val 16667"/>
            </a:avLst>
          </a:prstGeom>
          <a:solidFill>
            <a:srgbClr val="9F80B4"/>
          </a:solidFill>
          <a:ln>
            <a:solidFill>
              <a:srgbClr val="5D3A75"/>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900" b="0" strike="noStrike" spc="-1" dirty="0" smtClean="0">
                <a:solidFill>
                  <a:srgbClr val="FFFFFF"/>
                </a:solidFill>
                <a:latin typeface="Arial"/>
                <a:ea typeface="DejaVu Sans"/>
              </a:rPr>
              <a:t>Auditors</a:t>
            </a:r>
            <a:endParaRPr lang="en-US" sz="900" b="0" strike="noStrike" spc="-1" dirty="0">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2</a:t>
            </a:r>
            <a:r>
              <a:rPr lang="en-US" sz="4400" b="0" strike="noStrike" spc="-1" baseline="30000">
                <a:solidFill>
                  <a:srgbClr val="000000"/>
                </a:solidFill>
                <a:latin typeface="Arial"/>
                <a:ea typeface="DejaVu Sans"/>
              </a:rPr>
              <a:t>nd</a:t>
            </a:r>
            <a:r>
              <a:rPr lang="en-US" sz="4400" b="0" strike="noStrike" spc="-1">
                <a:solidFill>
                  <a:srgbClr val="000000"/>
                </a:solidFill>
                <a:latin typeface="Arial"/>
                <a:ea typeface="DejaVu Sans"/>
              </a:rPr>
              <a:t> Phase</a:t>
            </a:r>
            <a:endParaRPr lang="en-US" sz="4400" b="0" strike="noStrike" spc="-1">
              <a:latin typeface="Calibri"/>
            </a:endParaRPr>
          </a:p>
        </p:txBody>
      </p:sp>
      <p:grpSp>
        <p:nvGrpSpPr>
          <p:cNvPr id="1032" name="Group 24"/>
          <p:cNvGrpSpPr/>
          <p:nvPr/>
        </p:nvGrpSpPr>
        <p:grpSpPr>
          <a:xfrm>
            <a:off x="2308680" y="1261800"/>
            <a:ext cx="7214040" cy="3846240"/>
            <a:chOff x="2308680" y="1261800"/>
            <a:chExt cx="7214040" cy="3846240"/>
          </a:xfrm>
        </p:grpSpPr>
        <p:sp>
          <p:nvSpPr>
            <p:cNvPr id="1033" name="Rectangle 25"/>
            <p:cNvSpPr/>
            <p:nvPr/>
          </p:nvSpPr>
          <p:spPr>
            <a:xfrm>
              <a:off x="2308680" y="1261800"/>
              <a:ext cx="7214040" cy="3846240"/>
            </a:xfrm>
            <a:prstGeom prst="rect">
              <a:avLst/>
            </a:prstGeom>
            <a:solidFill>
              <a:schemeClr val="tx1">
                <a:lumMod val="50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34" name="Rectangle 26"/>
            <p:cNvSpPr/>
            <p:nvPr/>
          </p:nvSpPr>
          <p:spPr>
            <a:xfrm>
              <a:off x="2507040" y="1436760"/>
              <a:ext cx="6816960" cy="34966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035" name="Group 27"/>
          <p:cNvGrpSpPr/>
          <p:nvPr/>
        </p:nvGrpSpPr>
        <p:grpSpPr>
          <a:xfrm>
            <a:off x="2123280" y="5108760"/>
            <a:ext cx="7578720" cy="1024560"/>
            <a:chOff x="2123280" y="5108760"/>
            <a:chExt cx="7578720" cy="1024560"/>
          </a:xfrm>
        </p:grpSpPr>
        <p:grpSp>
          <p:nvGrpSpPr>
            <p:cNvPr id="1036" name="Group 28"/>
            <p:cNvGrpSpPr/>
            <p:nvPr/>
          </p:nvGrpSpPr>
          <p:grpSpPr>
            <a:xfrm>
              <a:off x="2123280" y="5108760"/>
              <a:ext cx="7578720" cy="767880"/>
              <a:chOff x="2123280" y="5108760"/>
              <a:chExt cx="7578720" cy="767880"/>
            </a:xfrm>
          </p:grpSpPr>
          <p:sp>
            <p:nvSpPr>
              <p:cNvPr id="1037" name="Trapezoid 30"/>
              <p:cNvSpPr/>
              <p:nvPr/>
            </p:nvSpPr>
            <p:spPr>
              <a:xfrm>
                <a:off x="2123280" y="5108760"/>
                <a:ext cx="7578720" cy="767880"/>
              </a:xfrm>
              <a:prstGeom prst="trapezoid">
                <a:avLst>
                  <a:gd name="adj" fmla="val 23148"/>
                </a:avLst>
              </a:prstGeom>
              <a:solidFill>
                <a:schemeClr val="tx1">
                  <a:lumMod val="50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38" name="Trapezoid 31"/>
              <p:cNvSpPr/>
              <p:nvPr/>
            </p:nvSpPr>
            <p:spPr>
              <a:xfrm>
                <a:off x="4840200" y="5555520"/>
                <a:ext cx="2145240" cy="2217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039" name="Rectangle 29"/>
            <p:cNvSpPr/>
            <p:nvPr/>
          </p:nvSpPr>
          <p:spPr>
            <a:xfrm>
              <a:off x="2123280" y="5875560"/>
              <a:ext cx="7578720" cy="257760"/>
            </a:xfrm>
            <a:prstGeom prst="rect">
              <a:avLst/>
            </a:prstGeom>
            <a:solidFill>
              <a:schemeClr val="tx1">
                <a:lumMod val="50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040" name="Rectangle 32"/>
          <p:cNvSpPr/>
          <p:nvPr/>
        </p:nvSpPr>
        <p:spPr>
          <a:xfrm>
            <a:off x="6260760" y="1499760"/>
            <a:ext cx="2233440" cy="3643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en-US" sz="1800" b="1" strike="noStrike" spc="-1">
                <a:solidFill>
                  <a:srgbClr val="3D5087"/>
                </a:solidFill>
                <a:latin typeface="Calibri"/>
                <a:ea typeface="DejaVu Sans"/>
              </a:rPr>
              <a:t>DPA Virtual Machines</a:t>
            </a:r>
            <a:endParaRPr lang="en-US" sz="1800" b="0" strike="noStrike" spc="-1">
              <a:latin typeface="Calibri"/>
            </a:endParaRPr>
          </a:p>
        </p:txBody>
      </p:sp>
      <p:sp>
        <p:nvSpPr>
          <p:cNvPr id="1050" name="Rectangle 55"/>
          <p:cNvSpPr/>
          <p:nvPr/>
        </p:nvSpPr>
        <p:spPr>
          <a:xfrm>
            <a:off x="3036240" y="1508040"/>
            <a:ext cx="2395080" cy="3643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en-US" sz="1800" b="1" strike="noStrike" spc="-1">
                <a:solidFill>
                  <a:srgbClr val="3D5087"/>
                </a:solidFill>
                <a:latin typeface="Calibri"/>
                <a:ea typeface="DejaVu Sans"/>
              </a:rPr>
              <a:t>Other Virtual Machines</a:t>
            </a:r>
            <a:endParaRPr lang="en-US" sz="1800" b="0" strike="noStrike" spc="-1">
              <a:latin typeface="Calibri"/>
            </a:endParaRPr>
          </a:p>
        </p:txBody>
      </p:sp>
      <p:grpSp>
        <p:nvGrpSpPr>
          <p:cNvPr id="1062" name="Group 67"/>
          <p:cNvGrpSpPr/>
          <p:nvPr/>
        </p:nvGrpSpPr>
        <p:grpSpPr>
          <a:xfrm>
            <a:off x="6119640" y="1956960"/>
            <a:ext cx="1135440" cy="875520"/>
            <a:chOff x="6119640" y="1956960"/>
            <a:chExt cx="1135440" cy="875520"/>
          </a:xfrm>
        </p:grpSpPr>
        <p:grpSp>
          <p:nvGrpSpPr>
            <p:cNvPr id="1063" name="Group 68"/>
            <p:cNvGrpSpPr/>
            <p:nvPr/>
          </p:nvGrpSpPr>
          <p:grpSpPr>
            <a:xfrm>
              <a:off x="6150600" y="1956960"/>
              <a:ext cx="1071720" cy="691200"/>
              <a:chOff x="6150600" y="1956960"/>
              <a:chExt cx="1071720" cy="691200"/>
            </a:xfrm>
          </p:grpSpPr>
          <p:sp>
            <p:nvSpPr>
              <p:cNvPr id="1064" name="Rectangle 74"/>
              <p:cNvSpPr/>
              <p:nvPr/>
            </p:nvSpPr>
            <p:spPr>
              <a:xfrm>
                <a:off x="6150600" y="1956960"/>
                <a:ext cx="1071720" cy="69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65" name="Rectangle 75"/>
              <p:cNvSpPr/>
              <p:nvPr/>
            </p:nvSpPr>
            <p:spPr>
              <a:xfrm>
                <a:off x="6180120" y="1988640"/>
                <a:ext cx="1012680" cy="628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066" name="Group 69"/>
            <p:cNvGrpSpPr/>
            <p:nvPr/>
          </p:nvGrpSpPr>
          <p:grpSpPr>
            <a:xfrm>
              <a:off x="6119640" y="2648880"/>
              <a:ext cx="1135440" cy="183600"/>
              <a:chOff x="6119640" y="2648880"/>
              <a:chExt cx="1135440" cy="183600"/>
            </a:xfrm>
          </p:grpSpPr>
          <p:grpSp>
            <p:nvGrpSpPr>
              <p:cNvPr id="1067" name="Group 70"/>
              <p:cNvGrpSpPr/>
              <p:nvPr/>
            </p:nvGrpSpPr>
            <p:grpSpPr>
              <a:xfrm>
                <a:off x="6119640" y="2648880"/>
                <a:ext cx="1135440" cy="137520"/>
                <a:chOff x="6119640" y="2648880"/>
                <a:chExt cx="1135440" cy="137520"/>
              </a:xfrm>
            </p:grpSpPr>
            <p:sp>
              <p:nvSpPr>
                <p:cNvPr id="1068" name="Trapezoid 72"/>
                <p:cNvSpPr/>
                <p:nvPr/>
              </p:nvSpPr>
              <p:spPr>
                <a:xfrm>
                  <a:off x="6119640" y="2648880"/>
                  <a:ext cx="1135440" cy="13752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69" name="Trapezoid 73"/>
                <p:cNvSpPr/>
                <p:nvPr/>
              </p:nvSpPr>
              <p:spPr>
                <a:xfrm>
                  <a:off x="6526800" y="2729160"/>
                  <a:ext cx="320760" cy="3924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070" name="Rectangle 71"/>
              <p:cNvSpPr/>
              <p:nvPr/>
            </p:nvSpPr>
            <p:spPr>
              <a:xfrm>
                <a:off x="6119640" y="2786760"/>
                <a:ext cx="1135440" cy="4572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grpSp>
        <p:nvGrpSpPr>
          <p:cNvPr id="1071" name="Group 85"/>
          <p:cNvGrpSpPr/>
          <p:nvPr/>
        </p:nvGrpSpPr>
        <p:grpSpPr>
          <a:xfrm>
            <a:off x="6063840" y="3978000"/>
            <a:ext cx="1135440" cy="875520"/>
            <a:chOff x="6063840" y="3978000"/>
            <a:chExt cx="1135440" cy="875520"/>
          </a:xfrm>
        </p:grpSpPr>
        <p:grpSp>
          <p:nvGrpSpPr>
            <p:cNvPr id="1072" name="Group 86"/>
            <p:cNvGrpSpPr/>
            <p:nvPr/>
          </p:nvGrpSpPr>
          <p:grpSpPr>
            <a:xfrm>
              <a:off x="6094800" y="3978000"/>
              <a:ext cx="1071720" cy="691200"/>
              <a:chOff x="6094800" y="3978000"/>
              <a:chExt cx="1071720" cy="691200"/>
            </a:xfrm>
          </p:grpSpPr>
          <p:sp>
            <p:nvSpPr>
              <p:cNvPr id="1073" name="Rectangle 92"/>
              <p:cNvSpPr/>
              <p:nvPr/>
            </p:nvSpPr>
            <p:spPr>
              <a:xfrm>
                <a:off x="6094800" y="3978000"/>
                <a:ext cx="1071720" cy="69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74" name="Rectangle 93"/>
              <p:cNvSpPr/>
              <p:nvPr/>
            </p:nvSpPr>
            <p:spPr>
              <a:xfrm>
                <a:off x="6124320" y="4009320"/>
                <a:ext cx="1012680" cy="628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075" name="Group 87"/>
            <p:cNvGrpSpPr/>
            <p:nvPr/>
          </p:nvGrpSpPr>
          <p:grpSpPr>
            <a:xfrm>
              <a:off x="6063840" y="4669920"/>
              <a:ext cx="1135440" cy="183600"/>
              <a:chOff x="6063840" y="4669920"/>
              <a:chExt cx="1135440" cy="183600"/>
            </a:xfrm>
          </p:grpSpPr>
          <p:grpSp>
            <p:nvGrpSpPr>
              <p:cNvPr id="1076" name="Group 88"/>
              <p:cNvGrpSpPr/>
              <p:nvPr/>
            </p:nvGrpSpPr>
            <p:grpSpPr>
              <a:xfrm>
                <a:off x="6063840" y="4669920"/>
                <a:ext cx="1135440" cy="137520"/>
                <a:chOff x="6063840" y="4669920"/>
                <a:chExt cx="1135440" cy="137520"/>
              </a:xfrm>
            </p:grpSpPr>
            <p:sp>
              <p:nvSpPr>
                <p:cNvPr id="1077" name="Trapezoid 90"/>
                <p:cNvSpPr/>
                <p:nvPr/>
              </p:nvSpPr>
              <p:spPr>
                <a:xfrm>
                  <a:off x="6063840" y="4669920"/>
                  <a:ext cx="1135440" cy="13752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78" name="Trapezoid 91"/>
                <p:cNvSpPr/>
                <p:nvPr/>
              </p:nvSpPr>
              <p:spPr>
                <a:xfrm>
                  <a:off x="6471000" y="4750200"/>
                  <a:ext cx="320760" cy="3924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079" name="Rectangle 89"/>
              <p:cNvSpPr/>
              <p:nvPr/>
            </p:nvSpPr>
            <p:spPr>
              <a:xfrm>
                <a:off x="6063840" y="4807800"/>
                <a:ext cx="1135440" cy="4572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grpSp>
        <p:nvGrpSpPr>
          <p:cNvPr id="1080" name="Group 94"/>
          <p:cNvGrpSpPr/>
          <p:nvPr/>
        </p:nvGrpSpPr>
        <p:grpSpPr>
          <a:xfrm>
            <a:off x="6609600" y="3005640"/>
            <a:ext cx="1135440" cy="875520"/>
            <a:chOff x="6609600" y="3005640"/>
            <a:chExt cx="1135440" cy="875520"/>
          </a:xfrm>
        </p:grpSpPr>
        <p:grpSp>
          <p:nvGrpSpPr>
            <p:cNvPr id="1081" name="Group 95"/>
            <p:cNvGrpSpPr/>
            <p:nvPr/>
          </p:nvGrpSpPr>
          <p:grpSpPr>
            <a:xfrm>
              <a:off x="6640560" y="3005640"/>
              <a:ext cx="1071720" cy="691200"/>
              <a:chOff x="6640560" y="3005640"/>
              <a:chExt cx="1071720" cy="691200"/>
            </a:xfrm>
          </p:grpSpPr>
          <p:sp>
            <p:nvSpPr>
              <p:cNvPr id="1082" name="Rectangle 101"/>
              <p:cNvSpPr/>
              <p:nvPr/>
            </p:nvSpPr>
            <p:spPr>
              <a:xfrm>
                <a:off x="6640560" y="3005640"/>
                <a:ext cx="1071720" cy="69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83" name="Rectangle 102"/>
              <p:cNvSpPr/>
              <p:nvPr/>
            </p:nvSpPr>
            <p:spPr>
              <a:xfrm>
                <a:off x="6670080" y="3037320"/>
                <a:ext cx="1012680" cy="628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084" name="Group 96"/>
            <p:cNvGrpSpPr/>
            <p:nvPr/>
          </p:nvGrpSpPr>
          <p:grpSpPr>
            <a:xfrm>
              <a:off x="6609600" y="3697560"/>
              <a:ext cx="1135440" cy="183600"/>
              <a:chOff x="6609600" y="3697560"/>
              <a:chExt cx="1135440" cy="183600"/>
            </a:xfrm>
          </p:grpSpPr>
          <p:grpSp>
            <p:nvGrpSpPr>
              <p:cNvPr id="1085" name="Group 97"/>
              <p:cNvGrpSpPr/>
              <p:nvPr/>
            </p:nvGrpSpPr>
            <p:grpSpPr>
              <a:xfrm>
                <a:off x="6609600" y="3697560"/>
                <a:ext cx="1135440" cy="137520"/>
                <a:chOff x="6609600" y="3697560"/>
                <a:chExt cx="1135440" cy="137520"/>
              </a:xfrm>
            </p:grpSpPr>
            <p:sp>
              <p:nvSpPr>
                <p:cNvPr id="1086" name="Trapezoid 99"/>
                <p:cNvSpPr/>
                <p:nvPr/>
              </p:nvSpPr>
              <p:spPr>
                <a:xfrm>
                  <a:off x="6609600" y="3697560"/>
                  <a:ext cx="1135440" cy="13752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87" name="Trapezoid 100"/>
                <p:cNvSpPr/>
                <p:nvPr/>
              </p:nvSpPr>
              <p:spPr>
                <a:xfrm>
                  <a:off x="7016760" y="3777840"/>
                  <a:ext cx="320760" cy="3924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088" name="Rectangle 98"/>
              <p:cNvSpPr/>
              <p:nvPr/>
            </p:nvSpPr>
            <p:spPr>
              <a:xfrm>
                <a:off x="6609600" y="3835440"/>
                <a:ext cx="1135440" cy="4572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grpSp>
        <p:nvGrpSpPr>
          <p:cNvPr id="1089" name="Group 103"/>
          <p:cNvGrpSpPr/>
          <p:nvPr/>
        </p:nvGrpSpPr>
        <p:grpSpPr>
          <a:xfrm>
            <a:off x="8091000" y="3005640"/>
            <a:ext cx="1135440" cy="875520"/>
            <a:chOff x="8091000" y="3005640"/>
            <a:chExt cx="1135440" cy="875520"/>
          </a:xfrm>
        </p:grpSpPr>
        <p:grpSp>
          <p:nvGrpSpPr>
            <p:cNvPr id="1090" name="Group 104"/>
            <p:cNvGrpSpPr/>
            <p:nvPr/>
          </p:nvGrpSpPr>
          <p:grpSpPr>
            <a:xfrm>
              <a:off x="8121960" y="3005640"/>
              <a:ext cx="1071720" cy="691200"/>
              <a:chOff x="8121960" y="3005640"/>
              <a:chExt cx="1071720" cy="691200"/>
            </a:xfrm>
          </p:grpSpPr>
          <p:sp>
            <p:nvSpPr>
              <p:cNvPr id="1091" name="Rectangle 110"/>
              <p:cNvSpPr/>
              <p:nvPr/>
            </p:nvSpPr>
            <p:spPr>
              <a:xfrm>
                <a:off x="8121960" y="3005640"/>
                <a:ext cx="1071720" cy="69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92" name="Rectangle 111"/>
              <p:cNvSpPr/>
              <p:nvPr/>
            </p:nvSpPr>
            <p:spPr>
              <a:xfrm>
                <a:off x="8151480" y="3037320"/>
                <a:ext cx="1012680" cy="628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093" name="Group 105"/>
            <p:cNvGrpSpPr/>
            <p:nvPr/>
          </p:nvGrpSpPr>
          <p:grpSpPr>
            <a:xfrm>
              <a:off x="8091000" y="3697560"/>
              <a:ext cx="1135440" cy="183600"/>
              <a:chOff x="8091000" y="3697560"/>
              <a:chExt cx="1135440" cy="183600"/>
            </a:xfrm>
          </p:grpSpPr>
          <p:grpSp>
            <p:nvGrpSpPr>
              <p:cNvPr id="1094" name="Group 106"/>
              <p:cNvGrpSpPr/>
              <p:nvPr/>
            </p:nvGrpSpPr>
            <p:grpSpPr>
              <a:xfrm>
                <a:off x="8091000" y="3697560"/>
                <a:ext cx="1135440" cy="137520"/>
                <a:chOff x="8091000" y="3697560"/>
                <a:chExt cx="1135440" cy="137520"/>
              </a:xfrm>
            </p:grpSpPr>
            <p:sp>
              <p:nvSpPr>
                <p:cNvPr id="1095" name="Trapezoid 108"/>
                <p:cNvSpPr/>
                <p:nvPr/>
              </p:nvSpPr>
              <p:spPr>
                <a:xfrm>
                  <a:off x="8091000" y="3697560"/>
                  <a:ext cx="1135440" cy="13752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96" name="Trapezoid 109"/>
                <p:cNvSpPr/>
                <p:nvPr/>
              </p:nvSpPr>
              <p:spPr>
                <a:xfrm>
                  <a:off x="8498160" y="3777840"/>
                  <a:ext cx="320760" cy="3924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097" name="Rectangle 107"/>
              <p:cNvSpPr/>
              <p:nvPr/>
            </p:nvSpPr>
            <p:spPr>
              <a:xfrm>
                <a:off x="8091000" y="3835440"/>
                <a:ext cx="1135440" cy="4572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pic>
        <p:nvPicPr>
          <p:cNvPr id="1098" name="Picture 112"/>
          <p:cNvPicPr/>
          <p:nvPr/>
        </p:nvPicPr>
        <p:blipFill>
          <a:blip r:embed="rId2"/>
          <a:stretch/>
        </p:blipFill>
        <p:spPr>
          <a:xfrm>
            <a:off x="6243480" y="2055600"/>
            <a:ext cx="895320" cy="499680"/>
          </a:xfrm>
          <a:prstGeom prst="rect">
            <a:avLst/>
          </a:prstGeom>
          <a:ln w="0">
            <a:noFill/>
          </a:ln>
        </p:spPr>
      </p:pic>
      <p:pic>
        <p:nvPicPr>
          <p:cNvPr id="1099" name="Picture 113"/>
          <p:cNvPicPr/>
          <p:nvPr/>
        </p:nvPicPr>
        <p:blipFill>
          <a:blip r:embed="rId3"/>
          <a:stretch/>
        </p:blipFill>
        <p:spPr>
          <a:xfrm>
            <a:off x="6192720" y="4073400"/>
            <a:ext cx="895320" cy="479880"/>
          </a:xfrm>
          <a:prstGeom prst="rect">
            <a:avLst/>
          </a:prstGeom>
          <a:ln w="0">
            <a:noFill/>
          </a:ln>
        </p:spPr>
      </p:pic>
      <p:pic>
        <p:nvPicPr>
          <p:cNvPr id="1100" name="Picture 114"/>
          <p:cNvPicPr/>
          <p:nvPr/>
        </p:nvPicPr>
        <p:blipFill>
          <a:blip r:embed="rId4"/>
          <a:stretch/>
        </p:blipFill>
        <p:spPr>
          <a:xfrm>
            <a:off x="6744240" y="3114000"/>
            <a:ext cx="897840" cy="482760"/>
          </a:xfrm>
          <a:prstGeom prst="rect">
            <a:avLst/>
          </a:prstGeom>
          <a:ln w="0">
            <a:noFill/>
          </a:ln>
        </p:spPr>
      </p:pic>
      <p:pic>
        <p:nvPicPr>
          <p:cNvPr id="1101" name="Picture 115"/>
          <p:cNvPicPr/>
          <p:nvPr/>
        </p:nvPicPr>
        <p:blipFill>
          <a:blip r:embed="rId5"/>
          <a:stretch/>
        </p:blipFill>
        <p:spPr>
          <a:xfrm>
            <a:off x="8318880" y="3074040"/>
            <a:ext cx="713520" cy="575640"/>
          </a:xfrm>
          <a:prstGeom prst="rect">
            <a:avLst/>
          </a:prstGeom>
          <a:ln w="0">
            <a:noFill/>
          </a:ln>
        </p:spPr>
      </p:pic>
      <p:grpSp>
        <p:nvGrpSpPr>
          <p:cNvPr id="73" name="Group 72"/>
          <p:cNvGrpSpPr/>
          <p:nvPr/>
        </p:nvGrpSpPr>
        <p:grpSpPr>
          <a:xfrm>
            <a:off x="3588944" y="1926943"/>
            <a:ext cx="1248992" cy="875793"/>
            <a:chOff x="3457800" y="1977840"/>
            <a:chExt cx="1511280" cy="1165680"/>
          </a:xfrm>
        </p:grpSpPr>
        <p:grpSp>
          <p:nvGrpSpPr>
            <p:cNvPr id="74" name="Group 28"/>
            <p:cNvGrpSpPr/>
            <p:nvPr/>
          </p:nvGrpSpPr>
          <p:grpSpPr>
            <a:xfrm>
              <a:off x="3457800" y="1977840"/>
              <a:ext cx="1511280" cy="1165680"/>
              <a:chOff x="3457800" y="1977840"/>
              <a:chExt cx="1511280" cy="1165680"/>
            </a:xfrm>
          </p:grpSpPr>
          <p:grpSp>
            <p:nvGrpSpPr>
              <p:cNvPr id="76" name="Group 30"/>
              <p:cNvGrpSpPr/>
              <p:nvPr/>
            </p:nvGrpSpPr>
            <p:grpSpPr>
              <a:xfrm>
                <a:off x="3499200" y="1977840"/>
                <a:ext cx="1426680" cy="920160"/>
                <a:chOff x="3499200" y="1977840"/>
                <a:chExt cx="1426680" cy="920160"/>
              </a:xfrm>
            </p:grpSpPr>
            <p:sp>
              <p:nvSpPr>
                <p:cNvPr id="82" name="Rectangle 36"/>
                <p:cNvSpPr/>
                <p:nvPr/>
              </p:nvSpPr>
              <p:spPr>
                <a:xfrm>
                  <a:off x="3499200" y="1977840"/>
                  <a:ext cx="1426680" cy="92016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83" name="Rectangle 37"/>
                <p:cNvSpPr/>
                <p:nvPr/>
              </p:nvSpPr>
              <p:spPr>
                <a:xfrm>
                  <a:off x="3538440" y="2019600"/>
                  <a:ext cx="1348200" cy="836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77" name="Group 31"/>
              <p:cNvGrpSpPr/>
              <p:nvPr/>
            </p:nvGrpSpPr>
            <p:grpSpPr>
              <a:xfrm>
                <a:off x="3457800" y="2898720"/>
                <a:ext cx="1511280" cy="244800"/>
                <a:chOff x="3457800" y="2898720"/>
                <a:chExt cx="1511280" cy="244800"/>
              </a:xfrm>
            </p:grpSpPr>
            <p:grpSp>
              <p:nvGrpSpPr>
                <p:cNvPr id="78" name="Group 32"/>
                <p:cNvGrpSpPr/>
                <p:nvPr/>
              </p:nvGrpSpPr>
              <p:grpSpPr>
                <a:xfrm>
                  <a:off x="3457800" y="2898720"/>
                  <a:ext cx="1511280" cy="183240"/>
                  <a:chOff x="3457800" y="2898720"/>
                  <a:chExt cx="1511280" cy="183240"/>
                </a:xfrm>
              </p:grpSpPr>
              <p:sp>
                <p:nvSpPr>
                  <p:cNvPr id="80" name="Trapezoid 34"/>
                  <p:cNvSpPr/>
                  <p:nvPr/>
                </p:nvSpPr>
                <p:spPr>
                  <a:xfrm>
                    <a:off x="3457800" y="2898720"/>
                    <a:ext cx="1511280" cy="1832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81" name="Trapezoid 35"/>
                  <p:cNvSpPr/>
                  <p:nvPr/>
                </p:nvSpPr>
                <p:spPr>
                  <a:xfrm>
                    <a:off x="3999960" y="3005640"/>
                    <a:ext cx="427320" cy="525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79" name="Rectangle 33"/>
                <p:cNvSpPr/>
                <p:nvPr/>
              </p:nvSpPr>
              <p:spPr>
                <a:xfrm>
                  <a:off x="3457800" y="3082320"/>
                  <a:ext cx="1511280" cy="6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sp>
          <p:nvSpPr>
            <p:cNvPr id="75" name="Rounded Rectangle 46"/>
            <p:cNvSpPr/>
            <p:nvPr/>
          </p:nvSpPr>
          <p:spPr>
            <a:xfrm>
              <a:off x="3687120" y="2140200"/>
              <a:ext cx="1052640" cy="525600"/>
            </a:xfrm>
            <a:prstGeom prst="roundRect">
              <a:avLst>
                <a:gd name="adj" fmla="val 16667"/>
              </a:avLst>
            </a:prstGeom>
            <a:solidFill>
              <a:srgbClr val="9F80B4"/>
            </a:solidFill>
            <a:ln>
              <a:solidFill>
                <a:srgbClr val="5D3A75"/>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900" b="0" strike="noStrike" spc="-1" dirty="0">
                  <a:solidFill>
                    <a:srgbClr val="FFFFFF"/>
                  </a:solidFill>
                  <a:latin typeface="Arial"/>
                  <a:ea typeface="DejaVu Sans"/>
                </a:rPr>
                <a:t>Security Practitioners</a:t>
              </a:r>
              <a:endParaRPr lang="en-US" sz="900" b="0" strike="noStrike" spc="-1" dirty="0">
                <a:latin typeface="Calibri"/>
              </a:endParaRPr>
            </a:p>
          </p:txBody>
        </p:sp>
      </p:grpSp>
      <p:grpSp>
        <p:nvGrpSpPr>
          <p:cNvPr id="84" name="Group 83"/>
          <p:cNvGrpSpPr/>
          <p:nvPr/>
        </p:nvGrpSpPr>
        <p:grpSpPr>
          <a:xfrm>
            <a:off x="3588200" y="2867783"/>
            <a:ext cx="1248992" cy="963075"/>
            <a:chOff x="3457800" y="3521160"/>
            <a:chExt cx="1511280" cy="1165320"/>
          </a:xfrm>
        </p:grpSpPr>
        <p:grpSp>
          <p:nvGrpSpPr>
            <p:cNvPr id="85" name="Group 47"/>
            <p:cNvGrpSpPr/>
            <p:nvPr/>
          </p:nvGrpSpPr>
          <p:grpSpPr>
            <a:xfrm>
              <a:off x="3457800" y="3521160"/>
              <a:ext cx="1511280" cy="1165320"/>
              <a:chOff x="3457800" y="3521160"/>
              <a:chExt cx="1511280" cy="1165320"/>
            </a:xfrm>
          </p:grpSpPr>
          <p:grpSp>
            <p:nvGrpSpPr>
              <p:cNvPr id="87" name="Group 48"/>
              <p:cNvGrpSpPr/>
              <p:nvPr/>
            </p:nvGrpSpPr>
            <p:grpSpPr>
              <a:xfrm>
                <a:off x="3499200" y="3521160"/>
                <a:ext cx="1426680" cy="920160"/>
                <a:chOff x="3499200" y="3521160"/>
                <a:chExt cx="1426680" cy="920160"/>
              </a:xfrm>
            </p:grpSpPr>
            <p:sp>
              <p:nvSpPr>
                <p:cNvPr id="93" name="Rectangle 54"/>
                <p:cNvSpPr/>
                <p:nvPr/>
              </p:nvSpPr>
              <p:spPr>
                <a:xfrm>
                  <a:off x="3499200" y="3521160"/>
                  <a:ext cx="1426680" cy="92016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94" name="Rectangle 55"/>
                <p:cNvSpPr/>
                <p:nvPr/>
              </p:nvSpPr>
              <p:spPr>
                <a:xfrm>
                  <a:off x="3538440" y="3562920"/>
                  <a:ext cx="1348200" cy="836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88" name="Group 49"/>
              <p:cNvGrpSpPr/>
              <p:nvPr/>
            </p:nvGrpSpPr>
            <p:grpSpPr>
              <a:xfrm>
                <a:off x="3457800" y="4442040"/>
                <a:ext cx="1511280" cy="244440"/>
                <a:chOff x="3457800" y="4442040"/>
                <a:chExt cx="1511280" cy="244440"/>
              </a:xfrm>
            </p:grpSpPr>
            <p:grpSp>
              <p:nvGrpSpPr>
                <p:cNvPr id="89" name="Group 50"/>
                <p:cNvGrpSpPr/>
                <p:nvPr/>
              </p:nvGrpSpPr>
              <p:grpSpPr>
                <a:xfrm>
                  <a:off x="3457800" y="4442040"/>
                  <a:ext cx="1511280" cy="183240"/>
                  <a:chOff x="3457800" y="4442040"/>
                  <a:chExt cx="1511280" cy="183240"/>
                </a:xfrm>
              </p:grpSpPr>
              <p:sp>
                <p:nvSpPr>
                  <p:cNvPr id="91" name="Trapezoid 52"/>
                  <p:cNvSpPr/>
                  <p:nvPr/>
                </p:nvSpPr>
                <p:spPr>
                  <a:xfrm>
                    <a:off x="3457800" y="4442040"/>
                    <a:ext cx="1511280" cy="1832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92" name="Trapezoid 53"/>
                  <p:cNvSpPr/>
                  <p:nvPr/>
                </p:nvSpPr>
                <p:spPr>
                  <a:xfrm>
                    <a:off x="3999960" y="4548960"/>
                    <a:ext cx="427320" cy="525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90" name="Rectangle 51"/>
                <p:cNvSpPr/>
                <p:nvPr/>
              </p:nvSpPr>
              <p:spPr>
                <a:xfrm>
                  <a:off x="3457800" y="4625280"/>
                  <a:ext cx="1511280" cy="6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pic>
          <p:nvPicPr>
            <p:cNvPr id="86" name="Picture 3"/>
            <p:cNvPicPr/>
            <p:nvPr/>
          </p:nvPicPr>
          <p:blipFill>
            <a:blip r:embed="rId6"/>
            <a:stretch/>
          </p:blipFill>
          <p:spPr>
            <a:xfrm>
              <a:off x="3965400" y="3628800"/>
              <a:ext cx="537120" cy="697680"/>
            </a:xfrm>
            <a:prstGeom prst="rect">
              <a:avLst/>
            </a:prstGeom>
            <a:ln w="0">
              <a:noFill/>
            </a:ln>
          </p:spPr>
        </p:pic>
      </p:grpSp>
      <p:grpSp>
        <p:nvGrpSpPr>
          <p:cNvPr id="95" name="Group 47"/>
          <p:cNvGrpSpPr/>
          <p:nvPr/>
        </p:nvGrpSpPr>
        <p:grpSpPr>
          <a:xfrm>
            <a:off x="3578337" y="3877903"/>
            <a:ext cx="1248992" cy="963075"/>
            <a:chOff x="3457800" y="3521160"/>
            <a:chExt cx="1511280" cy="1165320"/>
          </a:xfrm>
        </p:grpSpPr>
        <p:grpSp>
          <p:nvGrpSpPr>
            <p:cNvPr id="96" name="Group 48"/>
            <p:cNvGrpSpPr/>
            <p:nvPr/>
          </p:nvGrpSpPr>
          <p:grpSpPr>
            <a:xfrm>
              <a:off x="3499200" y="3521160"/>
              <a:ext cx="1426680" cy="920160"/>
              <a:chOff x="3499200" y="3521160"/>
              <a:chExt cx="1426680" cy="920160"/>
            </a:xfrm>
          </p:grpSpPr>
          <p:sp>
            <p:nvSpPr>
              <p:cNvPr id="102" name="Rectangle 54"/>
              <p:cNvSpPr/>
              <p:nvPr/>
            </p:nvSpPr>
            <p:spPr>
              <a:xfrm>
                <a:off x="3499200" y="3521160"/>
                <a:ext cx="1426680" cy="92016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3" name="Rectangle 55"/>
              <p:cNvSpPr/>
              <p:nvPr/>
            </p:nvSpPr>
            <p:spPr>
              <a:xfrm>
                <a:off x="3538440" y="3562920"/>
                <a:ext cx="1348200" cy="836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97" name="Group 49"/>
            <p:cNvGrpSpPr/>
            <p:nvPr/>
          </p:nvGrpSpPr>
          <p:grpSpPr>
            <a:xfrm>
              <a:off x="3457800" y="4442040"/>
              <a:ext cx="1511280" cy="244440"/>
              <a:chOff x="3457800" y="4442040"/>
              <a:chExt cx="1511280" cy="244440"/>
            </a:xfrm>
          </p:grpSpPr>
          <p:grpSp>
            <p:nvGrpSpPr>
              <p:cNvPr id="98" name="Group 50"/>
              <p:cNvGrpSpPr/>
              <p:nvPr/>
            </p:nvGrpSpPr>
            <p:grpSpPr>
              <a:xfrm>
                <a:off x="3457800" y="4442040"/>
                <a:ext cx="1511280" cy="183240"/>
                <a:chOff x="3457800" y="4442040"/>
                <a:chExt cx="1511280" cy="183240"/>
              </a:xfrm>
            </p:grpSpPr>
            <p:sp>
              <p:nvSpPr>
                <p:cNvPr id="100" name="Trapezoid 52"/>
                <p:cNvSpPr/>
                <p:nvPr/>
              </p:nvSpPr>
              <p:spPr>
                <a:xfrm>
                  <a:off x="3457800" y="4442040"/>
                  <a:ext cx="1511280" cy="1832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01" name="Trapezoid 53"/>
                <p:cNvSpPr/>
                <p:nvPr/>
              </p:nvSpPr>
              <p:spPr>
                <a:xfrm>
                  <a:off x="3999960" y="4548960"/>
                  <a:ext cx="427320" cy="525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99" name="Rectangle 51"/>
              <p:cNvSpPr/>
              <p:nvPr/>
            </p:nvSpPr>
            <p:spPr>
              <a:xfrm>
                <a:off x="3457800" y="4625280"/>
                <a:ext cx="1511280" cy="6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sp>
        <p:nvSpPr>
          <p:cNvPr id="104" name="Rounded Rectangle 46"/>
          <p:cNvSpPr/>
          <p:nvPr/>
        </p:nvSpPr>
        <p:spPr>
          <a:xfrm>
            <a:off x="3767113" y="4063286"/>
            <a:ext cx="869951" cy="394891"/>
          </a:xfrm>
          <a:prstGeom prst="roundRect">
            <a:avLst>
              <a:gd name="adj" fmla="val 16667"/>
            </a:avLst>
          </a:prstGeom>
          <a:solidFill>
            <a:srgbClr val="9F80B4"/>
          </a:solidFill>
          <a:ln>
            <a:solidFill>
              <a:srgbClr val="5D3A75"/>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900" b="0" strike="noStrike" spc="-1" dirty="0" smtClean="0">
                <a:solidFill>
                  <a:srgbClr val="FFFFFF"/>
                </a:solidFill>
                <a:latin typeface="Arial"/>
                <a:ea typeface="DejaVu Sans"/>
              </a:rPr>
              <a:t>Auditors</a:t>
            </a:r>
            <a:endParaRPr lang="en-US" sz="900" b="0" strike="noStrike" spc="-1" dirty="0">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3</a:t>
            </a:r>
            <a:r>
              <a:rPr lang="en-US" sz="4400" b="0" strike="noStrike" spc="-1" baseline="30000">
                <a:solidFill>
                  <a:srgbClr val="000000"/>
                </a:solidFill>
                <a:latin typeface="Arial"/>
                <a:ea typeface="DejaVu Sans"/>
              </a:rPr>
              <a:t>rd</a:t>
            </a:r>
            <a:r>
              <a:rPr lang="en-US" sz="4400" b="0" strike="noStrike" spc="-1">
                <a:solidFill>
                  <a:srgbClr val="000000"/>
                </a:solidFill>
                <a:latin typeface="Arial"/>
                <a:ea typeface="DejaVu Sans"/>
              </a:rPr>
              <a:t> Phase</a:t>
            </a:r>
            <a:endParaRPr lang="en-US" sz="4400" b="0" strike="noStrike" spc="-1">
              <a:latin typeface="Calibri"/>
            </a:endParaRPr>
          </a:p>
        </p:txBody>
      </p:sp>
      <p:sp>
        <p:nvSpPr>
          <p:cNvPr id="1114" name="Rectangle 55"/>
          <p:cNvSpPr/>
          <p:nvPr/>
        </p:nvSpPr>
        <p:spPr>
          <a:xfrm>
            <a:off x="1807560" y="1498680"/>
            <a:ext cx="2012400" cy="6386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en-US" sz="1800" b="1" strike="noStrike" spc="-1">
                <a:solidFill>
                  <a:srgbClr val="3D5087"/>
                </a:solidFill>
                <a:latin typeface="Calibri"/>
                <a:ea typeface="DejaVu Sans"/>
              </a:rPr>
              <a:t>Other Components</a:t>
            </a:r>
            <a:endParaRPr lang="en-US" sz="1800" b="0" strike="noStrike" spc="-1">
              <a:latin typeface="Calibri"/>
            </a:endParaRPr>
          </a:p>
          <a:p>
            <a:pPr algn="ctr">
              <a:lnSpc>
                <a:spcPct val="100000"/>
              </a:lnSpc>
            </a:pPr>
            <a:r>
              <a:rPr lang="en-US" sz="1800" b="1" strike="noStrike" spc="-1">
                <a:solidFill>
                  <a:srgbClr val="3D5087"/>
                </a:solidFill>
                <a:latin typeface="Calibri"/>
                <a:ea typeface="DejaVu Sans"/>
              </a:rPr>
              <a:t>Computers/Servers</a:t>
            </a:r>
            <a:endParaRPr lang="en-US" sz="1800" b="0" strike="noStrike" spc="-1">
              <a:latin typeface="Calibri"/>
            </a:endParaRPr>
          </a:p>
        </p:txBody>
      </p:sp>
      <p:grpSp>
        <p:nvGrpSpPr>
          <p:cNvPr id="1126" name="Group 3"/>
          <p:cNvGrpSpPr/>
          <p:nvPr/>
        </p:nvGrpSpPr>
        <p:grpSpPr>
          <a:xfrm>
            <a:off x="4236120" y="1498680"/>
            <a:ext cx="2859840" cy="3580560"/>
            <a:chOff x="4236120" y="1498680"/>
            <a:chExt cx="2859840" cy="3580560"/>
          </a:xfrm>
        </p:grpSpPr>
        <p:sp>
          <p:nvSpPr>
            <p:cNvPr id="1127" name="Rectangle 32"/>
            <p:cNvSpPr/>
            <p:nvPr/>
          </p:nvSpPr>
          <p:spPr>
            <a:xfrm>
              <a:off x="4236120" y="1498680"/>
              <a:ext cx="2859840" cy="3643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en-US" sz="1800" b="1" strike="noStrike" spc="-1">
                  <a:solidFill>
                    <a:srgbClr val="3D5087"/>
                  </a:solidFill>
                  <a:latin typeface="Calibri"/>
                  <a:ea typeface="DejaVu Sans"/>
                </a:rPr>
                <a:t>Different computers/servers</a:t>
              </a:r>
              <a:endParaRPr lang="en-US" sz="1800" b="0" strike="noStrike" spc="-1">
                <a:latin typeface="Calibri"/>
              </a:endParaRPr>
            </a:p>
          </p:txBody>
        </p:sp>
        <p:grpSp>
          <p:nvGrpSpPr>
            <p:cNvPr id="1128" name="Group 67"/>
            <p:cNvGrpSpPr/>
            <p:nvPr/>
          </p:nvGrpSpPr>
          <p:grpSpPr>
            <a:xfrm>
              <a:off x="5059800" y="2182680"/>
              <a:ext cx="1135440" cy="875520"/>
              <a:chOff x="5059800" y="2182680"/>
              <a:chExt cx="1135440" cy="875520"/>
            </a:xfrm>
          </p:grpSpPr>
          <p:grpSp>
            <p:nvGrpSpPr>
              <p:cNvPr id="1129" name="Group 68"/>
              <p:cNvGrpSpPr/>
              <p:nvPr/>
            </p:nvGrpSpPr>
            <p:grpSpPr>
              <a:xfrm>
                <a:off x="5090760" y="2182680"/>
                <a:ext cx="1071720" cy="691200"/>
                <a:chOff x="5090760" y="2182680"/>
                <a:chExt cx="1071720" cy="691200"/>
              </a:xfrm>
            </p:grpSpPr>
            <p:sp>
              <p:nvSpPr>
                <p:cNvPr id="1130" name="Rectangle 74"/>
                <p:cNvSpPr/>
                <p:nvPr/>
              </p:nvSpPr>
              <p:spPr>
                <a:xfrm>
                  <a:off x="5090760" y="2182680"/>
                  <a:ext cx="1071720" cy="691200"/>
                </a:xfrm>
                <a:prstGeom prst="rect">
                  <a:avLst/>
                </a:prstGeom>
                <a:solidFill>
                  <a:schemeClr val="tx1"/>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131" name="Rectangle 75"/>
                <p:cNvSpPr/>
                <p:nvPr/>
              </p:nvSpPr>
              <p:spPr>
                <a:xfrm>
                  <a:off x="5120280" y="2214000"/>
                  <a:ext cx="1012680" cy="62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grpSp>
          <p:grpSp>
            <p:nvGrpSpPr>
              <p:cNvPr id="1132" name="Group 69"/>
              <p:cNvGrpSpPr/>
              <p:nvPr/>
            </p:nvGrpSpPr>
            <p:grpSpPr>
              <a:xfrm>
                <a:off x="5059800" y="2874600"/>
                <a:ext cx="1135440" cy="183600"/>
                <a:chOff x="5059800" y="2874600"/>
                <a:chExt cx="1135440" cy="183600"/>
              </a:xfrm>
            </p:grpSpPr>
            <p:grpSp>
              <p:nvGrpSpPr>
                <p:cNvPr id="1133" name="Group 70"/>
                <p:cNvGrpSpPr/>
                <p:nvPr/>
              </p:nvGrpSpPr>
              <p:grpSpPr>
                <a:xfrm>
                  <a:off x="5059800" y="2874600"/>
                  <a:ext cx="1135440" cy="137520"/>
                  <a:chOff x="5059800" y="2874600"/>
                  <a:chExt cx="1135440" cy="137520"/>
                </a:xfrm>
              </p:grpSpPr>
              <p:sp>
                <p:nvSpPr>
                  <p:cNvPr id="1134" name="Trapezoid 72"/>
                  <p:cNvSpPr/>
                  <p:nvPr/>
                </p:nvSpPr>
                <p:spPr>
                  <a:xfrm>
                    <a:off x="5059800" y="2874600"/>
                    <a:ext cx="1135440" cy="137520"/>
                  </a:xfrm>
                  <a:prstGeom prst="trapezoid">
                    <a:avLst>
                      <a:gd name="adj" fmla="val 23148"/>
                    </a:avLst>
                  </a:prstGeom>
                  <a:solidFill>
                    <a:schemeClr val="tx1"/>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135" name="Trapezoid 73"/>
                  <p:cNvSpPr/>
                  <p:nvPr/>
                </p:nvSpPr>
                <p:spPr>
                  <a:xfrm>
                    <a:off x="5466960" y="2954880"/>
                    <a:ext cx="320760" cy="3924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136" name="Rectangle 71"/>
                <p:cNvSpPr/>
                <p:nvPr/>
              </p:nvSpPr>
              <p:spPr>
                <a:xfrm>
                  <a:off x="5059800" y="3012480"/>
                  <a:ext cx="1135440" cy="45720"/>
                </a:xfrm>
                <a:prstGeom prst="rect">
                  <a:avLst/>
                </a:prstGeom>
                <a:solidFill>
                  <a:schemeClr val="tx1"/>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grpSp>
          <p:nvGrpSpPr>
            <p:cNvPr id="1137" name="Group 85"/>
            <p:cNvGrpSpPr/>
            <p:nvPr/>
          </p:nvGrpSpPr>
          <p:grpSpPr>
            <a:xfrm>
              <a:off x="5004000" y="4203720"/>
              <a:ext cx="1135440" cy="875520"/>
              <a:chOff x="5004000" y="4203720"/>
              <a:chExt cx="1135440" cy="875520"/>
            </a:xfrm>
          </p:grpSpPr>
          <p:grpSp>
            <p:nvGrpSpPr>
              <p:cNvPr id="1138" name="Group 86"/>
              <p:cNvGrpSpPr/>
              <p:nvPr/>
            </p:nvGrpSpPr>
            <p:grpSpPr>
              <a:xfrm>
                <a:off x="5034960" y="4203720"/>
                <a:ext cx="1071720" cy="691200"/>
                <a:chOff x="5034960" y="4203720"/>
                <a:chExt cx="1071720" cy="691200"/>
              </a:xfrm>
            </p:grpSpPr>
            <p:sp>
              <p:nvSpPr>
                <p:cNvPr id="1139" name="Rectangle 92"/>
                <p:cNvSpPr/>
                <p:nvPr/>
              </p:nvSpPr>
              <p:spPr>
                <a:xfrm>
                  <a:off x="5034960" y="4203720"/>
                  <a:ext cx="1071720" cy="691200"/>
                </a:xfrm>
                <a:prstGeom prst="rect">
                  <a:avLst/>
                </a:prstGeom>
                <a:solidFill>
                  <a:schemeClr val="tx1"/>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140" name="Rectangle 93"/>
                <p:cNvSpPr/>
                <p:nvPr/>
              </p:nvSpPr>
              <p:spPr>
                <a:xfrm>
                  <a:off x="5064480" y="4235040"/>
                  <a:ext cx="1012680" cy="62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grpSp>
          <p:grpSp>
            <p:nvGrpSpPr>
              <p:cNvPr id="1141" name="Group 87"/>
              <p:cNvGrpSpPr/>
              <p:nvPr/>
            </p:nvGrpSpPr>
            <p:grpSpPr>
              <a:xfrm>
                <a:off x="5004000" y="4895640"/>
                <a:ext cx="1135440" cy="183600"/>
                <a:chOff x="5004000" y="4895640"/>
                <a:chExt cx="1135440" cy="183600"/>
              </a:xfrm>
            </p:grpSpPr>
            <p:grpSp>
              <p:nvGrpSpPr>
                <p:cNvPr id="1142" name="Group 88"/>
                <p:cNvGrpSpPr/>
                <p:nvPr/>
              </p:nvGrpSpPr>
              <p:grpSpPr>
                <a:xfrm>
                  <a:off x="5004000" y="4895640"/>
                  <a:ext cx="1135440" cy="137520"/>
                  <a:chOff x="5004000" y="4895640"/>
                  <a:chExt cx="1135440" cy="137520"/>
                </a:xfrm>
              </p:grpSpPr>
              <p:sp>
                <p:nvSpPr>
                  <p:cNvPr id="1143" name="Trapezoid 90"/>
                  <p:cNvSpPr/>
                  <p:nvPr/>
                </p:nvSpPr>
                <p:spPr>
                  <a:xfrm>
                    <a:off x="5004000" y="4895640"/>
                    <a:ext cx="1135440" cy="137520"/>
                  </a:xfrm>
                  <a:prstGeom prst="trapezoid">
                    <a:avLst>
                      <a:gd name="adj" fmla="val 23148"/>
                    </a:avLst>
                  </a:prstGeom>
                  <a:solidFill>
                    <a:schemeClr val="tx1"/>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144" name="Trapezoid 91"/>
                  <p:cNvSpPr/>
                  <p:nvPr/>
                </p:nvSpPr>
                <p:spPr>
                  <a:xfrm>
                    <a:off x="5411160" y="4975920"/>
                    <a:ext cx="320760" cy="3924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145" name="Rectangle 89"/>
                <p:cNvSpPr/>
                <p:nvPr/>
              </p:nvSpPr>
              <p:spPr>
                <a:xfrm>
                  <a:off x="5004000" y="5033520"/>
                  <a:ext cx="1135440" cy="45720"/>
                </a:xfrm>
                <a:prstGeom prst="rect">
                  <a:avLst/>
                </a:prstGeom>
                <a:solidFill>
                  <a:schemeClr val="tx1"/>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grpSp>
          <p:nvGrpSpPr>
            <p:cNvPr id="1146" name="Group 94"/>
            <p:cNvGrpSpPr/>
            <p:nvPr/>
          </p:nvGrpSpPr>
          <p:grpSpPr>
            <a:xfrm>
              <a:off x="5550120" y="3231360"/>
              <a:ext cx="1135440" cy="875520"/>
              <a:chOff x="5550120" y="3231360"/>
              <a:chExt cx="1135440" cy="875520"/>
            </a:xfrm>
          </p:grpSpPr>
          <p:grpSp>
            <p:nvGrpSpPr>
              <p:cNvPr id="1147" name="Group 95"/>
              <p:cNvGrpSpPr/>
              <p:nvPr/>
            </p:nvGrpSpPr>
            <p:grpSpPr>
              <a:xfrm>
                <a:off x="5581080" y="3231360"/>
                <a:ext cx="1071720" cy="691200"/>
                <a:chOff x="5581080" y="3231360"/>
                <a:chExt cx="1071720" cy="691200"/>
              </a:xfrm>
            </p:grpSpPr>
            <p:sp>
              <p:nvSpPr>
                <p:cNvPr id="1148" name="Rectangle 101"/>
                <p:cNvSpPr/>
                <p:nvPr/>
              </p:nvSpPr>
              <p:spPr>
                <a:xfrm>
                  <a:off x="5581080" y="3231360"/>
                  <a:ext cx="1071720" cy="691200"/>
                </a:xfrm>
                <a:prstGeom prst="rect">
                  <a:avLst/>
                </a:prstGeom>
                <a:solidFill>
                  <a:schemeClr val="tx1"/>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149" name="Rectangle 102"/>
                <p:cNvSpPr/>
                <p:nvPr/>
              </p:nvSpPr>
              <p:spPr>
                <a:xfrm>
                  <a:off x="5610600" y="3263040"/>
                  <a:ext cx="1012680" cy="62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grpSp>
          <p:grpSp>
            <p:nvGrpSpPr>
              <p:cNvPr id="1150" name="Group 96"/>
              <p:cNvGrpSpPr/>
              <p:nvPr/>
            </p:nvGrpSpPr>
            <p:grpSpPr>
              <a:xfrm>
                <a:off x="5550120" y="3923280"/>
                <a:ext cx="1135440" cy="183600"/>
                <a:chOff x="5550120" y="3923280"/>
                <a:chExt cx="1135440" cy="183600"/>
              </a:xfrm>
            </p:grpSpPr>
            <p:grpSp>
              <p:nvGrpSpPr>
                <p:cNvPr id="1151" name="Group 97"/>
                <p:cNvGrpSpPr/>
                <p:nvPr/>
              </p:nvGrpSpPr>
              <p:grpSpPr>
                <a:xfrm>
                  <a:off x="5550120" y="3923280"/>
                  <a:ext cx="1135440" cy="137520"/>
                  <a:chOff x="5550120" y="3923280"/>
                  <a:chExt cx="1135440" cy="137520"/>
                </a:xfrm>
              </p:grpSpPr>
              <p:sp>
                <p:nvSpPr>
                  <p:cNvPr id="1152" name="Trapezoid 99"/>
                  <p:cNvSpPr/>
                  <p:nvPr/>
                </p:nvSpPr>
                <p:spPr>
                  <a:xfrm>
                    <a:off x="5550120" y="3923280"/>
                    <a:ext cx="1135440" cy="137520"/>
                  </a:xfrm>
                  <a:prstGeom prst="trapezoid">
                    <a:avLst>
                      <a:gd name="adj" fmla="val 23148"/>
                    </a:avLst>
                  </a:prstGeom>
                  <a:solidFill>
                    <a:schemeClr val="tx1"/>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1153" name="Trapezoid 100"/>
                  <p:cNvSpPr/>
                  <p:nvPr/>
                </p:nvSpPr>
                <p:spPr>
                  <a:xfrm>
                    <a:off x="5957280" y="4003560"/>
                    <a:ext cx="320760" cy="3924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1154" name="Rectangle 98"/>
                <p:cNvSpPr/>
                <p:nvPr/>
              </p:nvSpPr>
              <p:spPr>
                <a:xfrm>
                  <a:off x="5550120" y="4061160"/>
                  <a:ext cx="1135440" cy="45720"/>
                </a:xfrm>
                <a:prstGeom prst="rect">
                  <a:avLst/>
                </a:prstGeom>
                <a:solidFill>
                  <a:schemeClr val="tx1"/>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pic>
          <p:nvPicPr>
            <p:cNvPr id="1155" name="Picture 112"/>
            <p:cNvPicPr/>
            <p:nvPr/>
          </p:nvPicPr>
          <p:blipFill>
            <a:blip r:embed="rId2"/>
            <a:stretch/>
          </p:blipFill>
          <p:spPr>
            <a:xfrm>
              <a:off x="5183640" y="2281320"/>
              <a:ext cx="895320" cy="499680"/>
            </a:xfrm>
            <a:prstGeom prst="rect">
              <a:avLst/>
            </a:prstGeom>
            <a:ln w="0">
              <a:noFill/>
            </a:ln>
          </p:spPr>
        </p:pic>
        <p:pic>
          <p:nvPicPr>
            <p:cNvPr id="1156" name="Picture 113"/>
            <p:cNvPicPr/>
            <p:nvPr/>
          </p:nvPicPr>
          <p:blipFill>
            <a:blip r:embed="rId3"/>
            <a:stretch/>
          </p:blipFill>
          <p:spPr>
            <a:xfrm>
              <a:off x="5132880" y="4299120"/>
              <a:ext cx="895320" cy="479880"/>
            </a:xfrm>
            <a:prstGeom prst="rect">
              <a:avLst/>
            </a:prstGeom>
            <a:ln w="0">
              <a:noFill/>
            </a:ln>
          </p:spPr>
        </p:pic>
        <p:pic>
          <p:nvPicPr>
            <p:cNvPr id="1157" name="Picture 114"/>
            <p:cNvPicPr/>
            <p:nvPr/>
          </p:nvPicPr>
          <p:blipFill>
            <a:blip r:embed="rId4"/>
            <a:stretch/>
          </p:blipFill>
          <p:spPr>
            <a:xfrm>
              <a:off x="5684400" y="3339720"/>
              <a:ext cx="897840" cy="482760"/>
            </a:xfrm>
            <a:prstGeom prst="rect">
              <a:avLst/>
            </a:prstGeom>
            <a:ln w="0">
              <a:noFill/>
            </a:ln>
          </p:spPr>
        </p:pic>
      </p:grpSp>
      <p:grpSp>
        <p:nvGrpSpPr>
          <p:cNvPr id="1158" name="Group 4"/>
          <p:cNvGrpSpPr/>
          <p:nvPr/>
        </p:nvGrpSpPr>
        <p:grpSpPr>
          <a:xfrm>
            <a:off x="7517520" y="1498680"/>
            <a:ext cx="2859840" cy="2781000"/>
            <a:chOff x="7517520" y="1498680"/>
            <a:chExt cx="2859840" cy="2781000"/>
          </a:xfrm>
        </p:grpSpPr>
        <p:sp>
          <p:nvSpPr>
            <p:cNvPr id="1159" name="Rectangle 77"/>
            <p:cNvSpPr/>
            <p:nvPr/>
          </p:nvSpPr>
          <p:spPr>
            <a:xfrm>
              <a:off x="7517520" y="1498680"/>
              <a:ext cx="2859840" cy="3643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en-US" sz="1800" b="1" strike="noStrike" spc="-1">
                  <a:solidFill>
                    <a:srgbClr val="3D5087"/>
                  </a:solidFill>
                  <a:latin typeface="Calibri"/>
                  <a:ea typeface="DejaVu Sans"/>
                </a:rPr>
                <a:t>Different computers/servers</a:t>
              </a:r>
              <a:endParaRPr lang="en-US" sz="1800" b="0" strike="noStrike" spc="-1">
                <a:latin typeface="Calibri"/>
              </a:endParaRPr>
            </a:p>
          </p:txBody>
        </p:sp>
        <p:pic>
          <p:nvPicPr>
            <p:cNvPr id="1160" name="Picture 78"/>
            <p:cNvPicPr/>
            <p:nvPr/>
          </p:nvPicPr>
          <p:blipFill>
            <a:blip r:embed="rId5"/>
            <a:stretch/>
          </p:blipFill>
          <p:spPr>
            <a:xfrm>
              <a:off x="7953840" y="2642400"/>
              <a:ext cx="2029680" cy="1637280"/>
            </a:xfrm>
            <a:prstGeom prst="rect">
              <a:avLst/>
            </a:prstGeom>
            <a:ln w="0">
              <a:noFill/>
            </a:ln>
          </p:spPr>
        </p:pic>
      </p:grpSp>
      <p:grpSp>
        <p:nvGrpSpPr>
          <p:cNvPr id="61" name="Group 60"/>
          <p:cNvGrpSpPr/>
          <p:nvPr/>
        </p:nvGrpSpPr>
        <p:grpSpPr>
          <a:xfrm>
            <a:off x="2189264" y="2355567"/>
            <a:ext cx="1248992" cy="875793"/>
            <a:chOff x="3457800" y="1977840"/>
            <a:chExt cx="1511280" cy="1165680"/>
          </a:xfrm>
        </p:grpSpPr>
        <p:grpSp>
          <p:nvGrpSpPr>
            <p:cNvPr id="62" name="Group 28"/>
            <p:cNvGrpSpPr/>
            <p:nvPr/>
          </p:nvGrpSpPr>
          <p:grpSpPr>
            <a:xfrm>
              <a:off x="3457800" y="1977840"/>
              <a:ext cx="1511280" cy="1165680"/>
              <a:chOff x="3457800" y="1977840"/>
              <a:chExt cx="1511280" cy="1165680"/>
            </a:xfrm>
          </p:grpSpPr>
          <p:grpSp>
            <p:nvGrpSpPr>
              <p:cNvPr id="64" name="Group 30"/>
              <p:cNvGrpSpPr/>
              <p:nvPr/>
            </p:nvGrpSpPr>
            <p:grpSpPr>
              <a:xfrm>
                <a:off x="3499200" y="1977840"/>
                <a:ext cx="1426680" cy="920160"/>
                <a:chOff x="3499200" y="1977840"/>
                <a:chExt cx="1426680" cy="920160"/>
              </a:xfrm>
            </p:grpSpPr>
            <p:sp>
              <p:nvSpPr>
                <p:cNvPr id="70" name="Rectangle 36"/>
                <p:cNvSpPr/>
                <p:nvPr/>
              </p:nvSpPr>
              <p:spPr>
                <a:xfrm>
                  <a:off x="3499200" y="1977840"/>
                  <a:ext cx="1426680" cy="92016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71" name="Rectangle 37"/>
                <p:cNvSpPr/>
                <p:nvPr/>
              </p:nvSpPr>
              <p:spPr>
                <a:xfrm>
                  <a:off x="3538440" y="2019600"/>
                  <a:ext cx="1348200" cy="836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65" name="Group 31"/>
              <p:cNvGrpSpPr/>
              <p:nvPr/>
            </p:nvGrpSpPr>
            <p:grpSpPr>
              <a:xfrm>
                <a:off x="3457800" y="2898720"/>
                <a:ext cx="1511280" cy="244800"/>
                <a:chOff x="3457800" y="2898720"/>
                <a:chExt cx="1511280" cy="244800"/>
              </a:xfrm>
            </p:grpSpPr>
            <p:grpSp>
              <p:nvGrpSpPr>
                <p:cNvPr id="66" name="Group 32"/>
                <p:cNvGrpSpPr/>
                <p:nvPr/>
              </p:nvGrpSpPr>
              <p:grpSpPr>
                <a:xfrm>
                  <a:off x="3457800" y="2898720"/>
                  <a:ext cx="1511280" cy="183240"/>
                  <a:chOff x="3457800" y="2898720"/>
                  <a:chExt cx="1511280" cy="183240"/>
                </a:xfrm>
              </p:grpSpPr>
              <p:sp>
                <p:nvSpPr>
                  <p:cNvPr id="68" name="Trapezoid 34"/>
                  <p:cNvSpPr/>
                  <p:nvPr/>
                </p:nvSpPr>
                <p:spPr>
                  <a:xfrm>
                    <a:off x="3457800" y="2898720"/>
                    <a:ext cx="1511280" cy="1832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69" name="Trapezoid 35"/>
                  <p:cNvSpPr/>
                  <p:nvPr/>
                </p:nvSpPr>
                <p:spPr>
                  <a:xfrm>
                    <a:off x="3999960" y="3005640"/>
                    <a:ext cx="427320" cy="525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67" name="Rectangle 33"/>
                <p:cNvSpPr/>
                <p:nvPr/>
              </p:nvSpPr>
              <p:spPr>
                <a:xfrm>
                  <a:off x="3457800" y="3082320"/>
                  <a:ext cx="1511280" cy="6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sp>
          <p:nvSpPr>
            <p:cNvPr id="63" name="Rounded Rectangle 46"/>
            <p:cNvSpPr/>
            <p:nvPr/>
          </p:nvSpPr>
          <p:spPr>
            <a:xfrm>
              <a:off x="3687120" y="2140200"/>
              <a:ext cx="1052640" cy="525600"/>
            </a:xfrm>
            <a:prstGeom prst="roundRect">
              <a:avLst>
                <a:gd name="adj" fmla="val 16667"/>
              </a:avLst>
            </a:prstGeom>
            <a:solidFill>
              <a:srgbClr val="9F80B4"/>
            </a:solidFill>
            <a:ln>
              <a:solidFill>
                <a:srgbClr val="5D3A75"/>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900" b="0" strike="noStrike" spc="-1" dirty="0">
                  <a:solidFill>
                    <a:srgbClr val="FFFFFF"/>
                  </a:solidFill>
                  <a:latin typeface="Arial"/>
                  <a:ea typeface="DejaVu Sans"/>
                </a:rPr>
                <a:t>Security Practitioners</a:t>
              </a:r>
              <a:endParaRPr lang="en-US" sz="900" b="0" strike="noStrike" spc="-1" dirty="0">
                <a:latin typeface="Calibri"/>
              </a:endParaRPr>
            </a:p>
          </p:txBody>
        </p:sp>
      </p:grpSp>
      <p:grpSp>
        <p:nvGrpSpPr>
          <p:cNvPr id="72" name="Group 71"/>
          <p:cNvGrpSpPr/>
          <p:nvPr/>
        </p:nvGrpSpPr>
        <p:grpSpPr>
          <a:xfrm>
            <a:off x="2189264" y="3296407"/>
            <a:ext cx="1248992" cy="963075"/>
            <a:chOff x="3457800" y="3521160"/>
            <a:chExt cx="1511280" cy="1165320"/>
          </a:xfrm>
        </p:grpSpPr>
        <p:grpSp>
          <p:nvGrpSpPr>
            <p:cNvPr id="73" name="Group 47"/>
            <p:cNvGrpSpPr/>
            <p:nvPr/>
          </p:nvGrpSpPr>
          <p:grpSpPr>
            <a:xfrm>
              <a:off x="3457800" y="3521160"/>
              <a:ext cx="1511280" cy="1165320"/>
              <a:chOff x="3457800" y="3521160"/>
              <a:chExt cx="1511280" cy="1165320"/>
            </a:xfrm>
          </p:grpSpPr>
          <p:grpSp>
            <p:nvGrpSpPr>
              <p:cNvPr id="75" name="Group 48"/>
              <p:cNvGrpSpPr/>
              <p:nvPr/>
            </p:nvGrpSpPr>
            <p:grpSpPr>
              <a:xfrm>
                <a:off x="3499200" y="3521160"/>
                <a:ext cx="1426680" cy="920160"/>
                <a:chOff x="3499200" y="3521160"/>
                <a:chExt cx="1426680" cy="920160"/>
              </a:xfrm>
            </p:grpSpPr>
            <p:sp>
              <p:nvSpPr>
                <p:cNvPr id="81" name="Rectangle 54"/>
                <p:cNvSpPr/>
                <p:nvPr/>
              </p:nvSpPr>
              <p:spPr>
                <a:xfrm>
                  <a:off x="3499200" y="3521160"/>
                  <a:ext cx="1426680" cy="92016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82" name="Rectangle 55"/>
                <p:cNvSpPr/>
                <p:nvPr/>
              </p:nvSpPr>
              <p:spPr>
                <a:xfrm>
                  <a:off x="3538440" y="3562920"/>
                  <a:ext cx="1348200" cy="836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76" name="Group 49"/>
              <p:cNvGrpSpPr/>
              <p:nvPr/>
            </p:nvGrpSpPr>
            <p:grpSpPr>
              <a:xfrm>
                <a:off x="3457800" y="4442040"/>
                <a:ext cx="1511280" cy="244440"/>
                <a:chOff x="3457800" y="4442040"/>
                <a:chExt cx="1511280" cy="244440"/>
              </a:xfrm>
            </p:grpSpPr>
            <p:grpSp>
              <p:nvGrpSpPr>
                <p:cNvPr id="77" name="Group 50"/>
                <p:cNvGrpSpPr/>
                <p:nvPr/>
              </p:nvGrpSpPr>
              <p:grpSpPr>
                <a:xfrm>
                  <a:off x="3457800" y="4442040"/>
                  <a:ext cx="1511280" cy="183240"/>
                  <a:chOff x="3457800" y="4442040"/>
                  <a:chExt cx="1511280" cy="183240"/>
                </a:xfrm>
              </p:grpSpPr>
              <p:sp>
                <p:nvSpPr>
                  <p:cNvPr id="79" name="Trapezoid 52"/>
                  <p:cNvSpPr/>
                  <p:nvPr/>
                </p:nvSpPr>
                <p:spPr>
                  <a:xfrm>
                    <a:off x="3457800" y="4442040"/>
                    <a:ext cx="1511280" cy="1832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80" name="Trapezoid 53"/>
                  <p:cNvSpPr/>
                  <p:nvPr/>
                </p:nvSpPr>
                <p:spPr>
                  <a:xfrm>
                    <a:off x="3999960" y="4548960"/>
                    <a:ext cx="427320" cy="525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78" name="Rectangle 51"/>
                <p:cNvSpPr/>
                <p:nvPr/>
              </p:nvSpPr>
              <p:spPr>
                <a:xfrm>
                  <a:off x="3457800" y="4625280"/>
                  <a:ext cx="1511280" cy="6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pic>
          <p:nvPicPr>
            <p:cNvPr id="74" name="Picture 3"/>
            <p:cNvPicPr/>
            <p:nvPr/>
          </p:nvPicPr>
          <p:blipFill>
            <a:blip r:embed="rId6"/>
            <a:stretch/>
          </p:blipFill>
          <p:spPr>
            <a:xfrm>
              <a:off x="3965400" y="3628800"/>
              <a:ext cx="537120" cy="697680"/>
            </a:xfrm>
            <a:prstGeom prst="rect">
              <a:avLst/>
            </a:prstGeom>
            <a:ln w="0">
              <a:noFill/>
            </a:ln>
          </p:spPr>
        </p:pic>
      </p:grpSp>
      <p:grpSp>
        <p:nvGrpSpPr>
          <p:cNvPr id="83" name="Group 47"/>
          <p:cNvGrpSpPr/>
          <p:nvPr/>
        </p:nvGrpSpPr>
        <p:grpSpPr>
          <a:xfrm>
            <a:off x="2189264" y="4306527"/>
            <a:ext cx="1248992" cy="963075"/>
            <a:chOff x="3457800" y="3521160"/>
            <a:chExt cx="1511280" cy="1165320"/>
          </a:xfrm>
        </p:grpSpPr>
        <p:grpSp>
          <p:nvGrpSpPr>
            <p:cNvPr id="84" name="Group 48"/>
            <p:cNvGrpSpPr/>
            <p:nvPr/>
          </p:nvGrpSpPr>
          <p:grpSpPr>
            <a:xfrm>
              <a:off x="3499200" y="3521160"/>
              <a:ext cx="1426680" cy="920160"/>
              <a:chOff x="3499200" y="3521160"/>
              <a:chExt cx="1426680" cy="920160"/>
            </a:xfrm>
          </p:grpSpPr>
          <p:sp>
            <p:nvSpPr>
              <p:cNvPr id="90" name="Rectangle 54"/>
              <p:cNvSpPr/>
              <p:nvPr/>
            </p:nvSpPr>
            <p:spPr>
              <a:xfrm>
                <a:off x="3499200" y="3521160"/>
                <a:ext cx="1426680" cy="92016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91" name="Rectangle 55"/>
              <p:cNvSpPr/>
              <p:nvPr/>
            </p:nvSpPr>
            <p:spPr>
              <a:xfrm>
                <a:off x="3538440" y="3562920"/>
                <a:ext cx="1348200" cy="836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85" name="Group 49"/>
            <p:cNvGrpSpPr/>
            <p:nvPr/>
          </p:nvGrpSpPr>
          <p:grpSpPr>
            <a:xfrm>
              <a:off x="3457800" y="4442040"/>
              <a:ext cx="1511280" cy="244440"/>
              <a:chOff x="3457800" y="4442040"/>
              <a:chExt cx="1511280" cy="244440"/>
            </a:xfrm>
          </p:grpSpPr>
          <p:grpSp>
            <p:nvGrpSpPr>
              <p:cNvPr id="86" name="Group 50"/>
              <p:cNvGrpSpPr/>
              <p:nvPr/>
            </p:nvGrpSpPr>
            <p:grpSpPr>
              <a:xfrm>
                <a:off x="3457800" y="4442040"/>
                <a:ext cx="1511280" cy="183240"/>
                <a:chOff x="3457800" y="4442040"/>
                <a:chExt cx="1511280" cy="183240"/>
              </a:xfrm>
            </p:grpSpPr>
            <p:sp>
              <p:nvSpPr>
                <p:cNvPr id="88" name="Trapezoid 52"/>
                <p:cNvSpPr/>
                <p:nvPr/>
              </p:nvSpPr>
              <p:spPr>
                <a:xfrm>
                  <a:off x="3457800" y="4442040"/>
                  <a:ext cx="1511280" cy="183240"/>
                </a:xfrm>
                <a:prstGeom prst="trapezoid">
                  <a:avLst>
                    <a:gd name="adj" fmla="val 23148"/>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sp>
              <p:nvSpPr>
                <p:cNvPr id="89" name="Trapezoid 53"/>
                <p:cNvSpPr/>
                <p:nvPr/>
              </p:nvSpPr>
              <p:spPr>
                <a:xfrm>
                  <a:off x="3999960" y="4548960"/>
                  <a:ext cx="427320" cy="52560"/>
                </a:xfrm>
                <a:prstGeom prst="trapezoid">
                  <a:avLst>
                    <a:gd name="adj" fmla="val 23148"/>
                  </a:avLst>
                </a:prstGeom>
                <a:solidFill>
                  <a:schemeClr val="bg1">
                    <a:lumMod val="9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sp>
            <p:nvSpPr>
              <p:cNvPr id="87" name="Rectangle 51"/>
              <p:cNvSpPr/>
              <p:nvPr/>
            </p:nvSpPr>
            <p:spPr>
              <a:xfrm>
                <a:off x="3457800" y="4625280"/>
                <a:ext cx="1511280" cy="61200"/>
              </a:xfrm>
              <a:prstGeom prst="rect">
                <a:avLst/>
              </a:prstGeom>
              <a:solidFill>
                <a:schemeClr val="accent5">
                  <a:lumMod val="75000"/>
                </a:schemeClr>
              </a:solidFill>
              <a:ln w="3175">
                <a:solidFill>
                  <a:srgbClr val="FFFFFF"/>
                </a:solidFill>
              </a:ln>
            </p:spPr>
            <p:style>
              <a:lnRef idx="2">
                <a:schemeClr val="accent1">
                  <a:shade val="50000"/>
                </a:schemeClr>
              </a:lnRef>
              <a:fillRef idx="1">
                <a:schemeClr val="accent1"/>
              </a:fillRef>
              <a:effectRef idx="0">
                <a:schemeClr val="accent1"/>
              </a:effectRef>
              <a:fontRef idx="minor"/>
            </p:style>
          </p:sp>
        </p:grpSp>
      </p:grpSp>
      <p:sp>
        <p:nvSpPr>
          <p:cNvPr id="92" name="Rounded Rectangle 46"/>
          <p:cNvSpPr/>
          <p:nvPr/>
        </p:nvSpPr>
        <p:spPr>
          <a:xfrm>
            <a:off x="2378785" y="4491910"/>
            <a:ext cx="869951" cy="394891"/>
          </a:xfrm>
          <a:prstGeom prst="roundRect">
            <a:avLst>
              <a:gd name="adj" fmla="val 16667"/>
            </a:avLst>
          </a:prstGeom>
          <a:solidFill>
            <a:srgbClr val="9F80B4"/>
          </a:solidFill>
          <a:ln>
            <a:solidFill>
              <a:srgbClr val="5D3A75"/>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900" b="0" strike="noStrike" spc="-1" dirty="0" smtClean="0">
                <a:solidFill>
                  <a:srgbClr val="FFFFFF"/>
                </a:solidFill>
                <a:latin typeface="Arial"/>
                <a:ea typeface="DejaVu Sans"/>
              </a:rPr>
              <a:t>Auditors</a:t>
            </a:r>
            <a:endParaRPr lang="en-US" sz="900" b="0" strike="noStrike" spc="-1" dirty="0">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Content Placeholder 2"/>
          <p:cNvSpPr/>
          <p:nvPr/>
        </p:nvSpPr>
        <p:spPr>
          <a:xfrm>
            <a:off x="838080" y="1825560"/>
            <a:ext cx="10514880" cy="435060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algn="ctr">
              <a:lnSpc>
                <a:spcPct val="90000"/>
              </a:lnSpc>
              <a:spcBef>
                <a:spcPts val="1001"/>
              </a:spcBef>
              <a:tabLst>
                <a:tab pos="0" algn="l"/>
              </a:tabLst>
            </a:pPr>
            <a:r>
              <a:rPr lang="en-US" sz="4000" b="0" strike="noStrike" spc="-1" dirty="0" smtClean="0">
                <a:solidFill>
                  <a:srgbClr val="000000"/>
                </a:solidFill>
                <a:latin typeface="Arial"/>
                <a:ea typeface="DejaVu Sans"/>
              </a:rPr>
              <a:t>Brief Introduction to </a:t>
            </a:r>
            <a:r>
              <a:rPr lang="en-US" sz="4000" b="0" strike="noStrike" spc="-1" dirty="0" err="1" smtClean="0">
                <a:solidFill>
                  <a:srgbClr val="000000"/>
                </a:solidFill>
                <a:latin typeface="Arial"/>
                <a:ea typeface="DejaVu Sans"/>
              </a:rPr>
              <a:t>Blockchain</a:t>
            </a:r>
            <a:endParaRPr lang="en-US" sz="4000" b="0" strike="noStrike" spc="-1" dirty="0">
              <a:latin typeface="Calibri"/>
            </a:endParaRPr>
          </a:p>
        </p:txBody>
      </p:sp>
    </p:spTree>
    <p:extLst>
      <p:ext uri="{BB962C8B-B14F-4D97-AF65-F5344CB8AC3E}">
        <p14:creationId xmlns:p14="http://schemas.microsoft.com/office/powerpoint/2010/main" val="3235173228"/>
      </p:ext>
    </p:extLst>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What is Blockchain Technology</a:t>
            </a:r>
            <a:endParaRPr lang="en-US" sz="4400" b="0" strike="noStrike" spc="-1">
              <a:latin typeface="Calibri"/>
            </a:endParaRPr>
          </a:p>
        </p:txBody>
      </p:sp>
      <p:grpSp>
        <p:nvGrpSpPr>
          <p:cNvPr id="142" name="Group 15"/>
          <p:cNvGrpSpPr/>
          <p:nvPr/>
        </p:nvGrpSpPr>
        <p:grpSpPr>
          <a:xfrm>
            <a:off x="4485240" y="2005560"/>
            <a:ext cx="3627720" cy="3414960"/>
            <a:chOff x="4485240" y="2005560"/>
            <a:chExt cx="3627720" cy="3414960"/>
          </a:xfrm>
        </p:grpSpPr>
        <p:grpSp>
          <p:nvGrpSpPr>
            <p:cNvPr id="143" name="Group 252"/>
            <p:cNvGrpSpPr/>
            <p:nvPr/>
          </p:nvGrpSpPr>
          <p:grpSpPr>
            <a:xfrm>
              <a:off x="4485240" y="2005560"/>
              <a:ext cx="3627720" cy="207720"/>
              <a:chOff x="4485240" y="2005560"/>
              <a:chExt cx="3627720" cy="207720"/>
            </a:xfrm>
          </p:grpSpPr>
          <p:sp>
            <p:nvSpPr>
              <p:cNvPr id="144" name="Straight Connector 253"/>
              <p:cNvSpPr/>
              <p:nvPr/>
            </p:nvSpPr>
            <p:spPr>
              <a:xfrm>
                <a:off x="4485240" y="221292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145" name="Rectangle 254"/>
              <p:cNvSpPr/>
              <p:nvPr/>
            </p:nvSpPr>
            <p:spPr>
              <a:xfrm>
                <a:off x="5275440" y="2005560"/>
                <a:ext cx="204696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Peer-to-Peer Network</a:t>
                </a:r>
                <a:endParaRPr lang="en-US" sz="1400" b="0" strike="noStrike" spc="-1">
                  <a:latin typeface="Calibri"/>
                </a:endParaRPr>
              </a:p>
            </p:txBody>
          </p:sp>
        </p:grpSp>
        <p:sp>
          <p:nvSpPr>
            <p:cNvPr id="146" name="Rectangle 258"/>
            <p:cNvSpPr/>
            <p:nvPr/>
          </p:nvSpPr>
          <p:spPr>
            <a:xfrm>
              <a:off x="4485240" y="2279160"/>
              <a:ext cx="3627000" cy="960120"/>
            </a:xfrm>
            <a:prstGeom prst="rect">
              <a:avLst/>
            </a:prstGeom>
            <a:solidFill>
              <a:schemeClr val="bg1"/>
            </a:solidFill>
            <a:ln w="0">
              <a:noFill/>
            </a:ln>
          </p:spPr>
          <p:style>
            <a:lnRef idx="0">
              <a:scrgbClr r="0" g="0" b="0"/>
            </a:lnRef>
            <a:fillRef idx="0">
              <a:scrgbClr r="0" g="0" b="0"/>
            </a:fillRef>
            <a:effectRef idx="0">
              <a:scrgbClr r="0" g="0" b="0"/>
            </a:effectRef>
            <a:fontRef idx="minor"/>
          </p:style>
          <p:txBody>
            <a:bodyPr lIns="0" tIns="45000" rIns="0" bIns="45000">
              <a:noAutofit/>
            </a:bodyPr>
            <a:lstStyle/>
            <a:p>
              <a:pPr marL="230040" indent="-170640">
                <a:lnSpc>
                  <a:spcPct val="100000"/>
                </a:lnSpc>
                <a:buClr>
                  <a:srgbClr val="414244"/>
                </a:buClr>
                <a:buFont typeface="Arial"/>
                <a:buChar char="•"/>
              </a:pPr>
              <a:r>
                <a:rPr lang="en-US" sz="1200" b="0" strike="noStrike" spc="-1">
                  <a:solidFill>
                    <a:srgbClr val="414244"/>
                  </a:solidFill>
                  <a:latin typeface="Calibri"/>
                  <a:ea typeface="DejaVu Sans"/>
                </a:rPr>
                <a:t>Nodes (e.g., servers, computers) have </a:t>
              </a:r>
              <a:r>
                <a:rPr lang="en-US" sz="1200" b="1" strike="noStrike" spc="-1">
                  <a:solidFill>
                    <a:srgbClr val="414244"/>
                  </a:solidFill>
                  <a:latin typeface="Calibri"/>
                  <a:ea typeface="DejaVu Sans"/>
                </a:rPr>
                <a:t>same privileges</a:t>
              </a:r>
              <a:endParaRPr lang="en-US" sz="1200" b="0" strike="noStrike" spc="-1">
                <a:latin typeface="Calibri"/>
              </a:endParaRPr>
            </a:p>
            <a:p>
              <a:pPr marL="230040" indent="-170640">
                <a:lnSpc>
                  <a:spcPct val="100000"/>
                </a:lnSpc>
                <a:buClr>
                  <a:srgbClr val="414244"/>
                </a:buClr>
                <a:buFont typeface="Arial"/>
                <a:buChar char="•"/>
              </a:pPr>
              <a:r>
                <a:rPr lang="en-US" sz="1200" b="0" strike="noStrike" spc="-1">
                  <a:solidFill>
                    <a:srgbClr val="414244"/>
                  </a:solidFill>
                  <a:latin typeface="Arial"/>
                  <a:ea typeface="DejaVu Sans"/>
                </a:rPr>
                <a:t>Ledger is </a:t>
              </a:r>
              <a:r>
                <a:rPr lang="en-US" sz="1200" b="1" strike="noStrike" spc="-1">
                  <a:solidFill>
                    <a:srgbClr val="414244"/>
                  </a:solidFill>
                  <a:latin typeface="Arial"/>
                  <a:ea typeface="DejaVu Sans"/>
                </a:rPr>
                <a:t>distributed </a:t>
              </a:r>
              <a:r>
                <a:rPr lang="en-US" sz="1200" b="0" strike="noStrike" spc="-1">
                  <a:solidFill>
                    <a:srgbClr val="414244"/>
                  </a:solidFill>
                  <a:latin typeface="Arial"/>
                  <a:ea typeface="DejaVu Sans"/>
                </a:rPr>
                <a:t>among the </a:t>
              </a:r>
              <a:r>
                <a:rPr lang="en-US" sz="1200" b="1" strike="noStrike" spc="-1">
                  <a:solidFill>
                    <a:srgbClr val="414244"/>
                  </a:solidFill>
                  <a:latin typeface="Arial"/>
                  <a:ea typeface="DejaVu Sans"/>
                </a:rPr>
                <a:t>P2P network</a:t>
              </a:r>
              <a:endParaRPr lang="en-US" sz="1200" b="0" strike="noStrike" spc="-1">
                <a:latin typeface="Calibri"/>
              </a:endParaRPr>
            </a:p>
            <a:p>
              <a:pPr marL="230040" indent="-170640">
                <a:lnSpc>
                  <a:spcPct val="100000"/>
                </a:lnSpc>
                <a:buClr>
                  <a:srgbClr val="414244"/>
                </a:buClr>
                <a:buFont typeface="Arial"/>
                <a:buChar char="•"/>
              </a:pPr>
              <a:r>
                <a:rPr lang="en-US" sz="1200" b="1" strike="noStrike" spc="-1">
                  <a:solidFill>
                    <a:srgbClr val="414244"/>
                  </a:solidFill>
                  <a:latin typeface="Arial"/>
                  <a:ea typeface="DejaVu Sans"/>
                </a:rPr>
                <a:t>Smart Contracts</a:t>
              </a:r>
              <a:r>
                <a:rPr lang="en-US" sz="1200" b="0" strike="noStrike" spc="-1">
                  <a:solidFill>
                    <a:srgbClr val="414244"/>
                  </a:solidFill>
                  <a:latin typeface="Arial"/>
                  <a:ea typeface="DejaVu Sans"/>
                </a:rPr>
                <a:t> - Business Logic programmed and run by peers. Generates transactions</a:t>
              </a:r>
              <a:endParaRPr lang="en-US" sz="1200" b="0" strike="noStrike" spc="-1">
                <a:latin typeface="Calibri"/>
              </a:endParaRPr>
            </a:p>
            <a:p>
              <a:pPr marL="58680">
                <a:lnSpc>
                  <a:spcPct val="100000"/>
                </a:lnSpc>
              </a:pPr>
              <a:endParaRPr lang="en-US" sz="1200" b="0" strike="noStrike" spc="-1">
                <a:latin typeface="Calibri"/>
              </a:endParaRPr>
            </a:p>
          </p:txBody>
        </p:sp>
        <p:grpSp>
          <p:nvGrpSpPr>
            <p:cNvPr id="147" name="Group 11"/>
            <p:cNvGrpSpPr/>
            <p:nvPr/>
          </p:nvGrpSpPr>
          <p:grpSpPr>
            <a:xfrm>
              <a:off x="4816800" y="3351600"/>
              <a:ext cx="3124080" cy="2068920"/>
              <a:chOff x="4816800" y="3351600"/>
              <a:chExt cx="3124080" cy="2068920"/>
            </a:xfrm>
          </p:grpSpPr>
          <p:grpSp>
            <p:nvGrpSpPr>
              <p:cNvPr id="148" name="Group 7"/>
              <p:cNvGrpSpPr/>
              <p:nvPr/>
            </p:nvGrpSpPr>
            <p:grpSpPr>
              <a:xfrm>
                <a:off x="4816800" y="3564720"/>
                <a:ext cx="1011600" cy="1589400"/>
                <a:chOff x="4816800" y="3564720"/>
                <a:chExt cx="1011600" cy="1589400"/>
              </a:xfrm>
            </p:grpSpPr>
            <p:grpSp>
              <p:nvGrpSpPr>
                <p:cNvPr id="149" name="Group 5"/>
                <p:cNvGrpSpPr/>
                <p:nvPr/>
              </p:nvGrpSpPr>
              <p:grpSpPr>
                <a:xfrm>
                  <a:off x="4816800" y="3817440"/>
                  <a:ext cx="1011600" cy="1336680"/>
                  <a:chOff x="4816800" y="3817440"/>
                  <a:chExt cx="1011600" cy="1336680"/>
                </a:xfrm>
              </p:grpSpPr>
              <p:sp>
                <p:nvSpPr>
                  <p:cNvPr id="150" name="Can 100"/>
                  <p:cNvSpPr/>
                  <p:nvPr/>
                </p:nvSpPr>
                <p:spPr>
                  <a:xfrm>
                    <a:off x="4998600" y="4022640"/>
                    <a:ext cx="542160" cy="46800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51" name="Rectangle 101"/>
                  <p:cNvSpPr/>
                  <p:nvPr/>
                </p:nvSpPr>
                <p:spPr>
                  <a:xfrm>
                    <a:off x="4844160" y="3817440"/>
                    <a:ext cx="98424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World State</a:t>
                    </a:r>
                    <a:endParaRPr lang="en-US" sz="1050" b="0" strike="noStrike" spc="-1">
                      <a:latin typeface="Calibri"/>
                    </a:endParaRPr>
                  </a:p>
                </p:txBody>
              </p:sp>
              <p:sp>
                <p:nvSpPr>
                  <p:cNvPr id="152" name="Rounded Rectangle 102"/>
                  <p:cNvSpPr/>
                  <p:nvPr/>
                </p:nvSpPr>
                <p:spPr>
                  <a:xfrm>
                    <a:off x="4832640" y="3817440"/>
                    <a:ext cx="920520" cy="133668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sp>
                <p:nvSpPr>
                  <p:cNvPr id="153" name="Rectangle 103"/>
                  <p:cNvSpPr/>
                  <p:nvPr/>
                </p:nvSpPr>
                <p:spPr>
                  <a:xfrm>
                    <a:off x="4866120" y="4561200"/>
                    <a:ext cx="92196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Blockchain</a:t>
                    </a:r>
                    <a:endParaRPr lang="en-US" sz="1050" b="0" strike="noStrike" spc="-1">
                      <a:latin typeface="Calibri"/>
                    </a:endParaRPr>
                  </a:p>
                </p:txBody>
              </p:sp>
              <p:grpSp>
                <p:nvGrpSpPr>
                  <p:cNvPr id="154" name="Group 104"/>
                  <p:cNvGrpSpPr/>
                  <p:nvPr/>
                </p:nvGrpSpPr>
                <p:grpSpPr>
                  <a:xfrm>
                    <a:off x="4937040" y="4799880"/>
                    <a:ext cx="164520" cy="201600"/>
                    <a:chOff x="4937040" y="4799880"/>
                    <a:chExt cx="164520" cy="201600"/>
                  </a:xfrm>
                </p:grpSpPr>
                <p:sp>
                  <p:nvSpPr>
                    <p:cNvPr id="155" name="Rectangle 118"/>
                    <p:cNvSpPr/>
                    <p:nvPr/>
                  </p:nvSpPr>
                  <p:spPr>
                    <a:xfrm>
                      <a:off x="4966200" y="479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56" name="Rectangle 119"/>
                    <p:cNvSpPr/>
                    <p:nvPr/>
                  </p:nvSpPr>
                  <p:spPr>
                    <a:xfrm>
                      <a:off x="4951440" y="483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57" name="Rectangle 120"/>
                    <p:cNvSpPr/>
                    <p:nvPr/>
                  </p:nvSpPr>
                  <p:spPr>
                    <a:xfrm>
                      <a:off x="4937040" y="48661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158" name="Group 105"/>
                  <p:cNvGrpSpPr/>
                  <p:nvPr/>
                </p:nvGrpSpPr>
                <p:grpSpPr>
                  <a:xfrm>
                    <a:off x="5183280" y="4799880"/>
                    <a:ext cx="164160" cy="201600"/>
                    <a:chOff x="5183280" y="4799880"/>
                    <a:chExt cx="164160" cy="201600"/>
                  </a:xfrm>
                </p:grpSpPr>
                <p:sp>
                  <p:nvSpPr>
                    <p:cNvPr id="159" name="Rectangle 115"/>
                    <p:cNvSpPr/>
                    <p:nvPr/>
                  </p:nvSpPr>
                  <p:spPr>
                    <a:xfrm>
                      <a:off x="5212080" y="479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60" name="Rectangle 116"/>
                    <p:cNvSpPr/>
                    <p:nvPr/>
                  </p:nvSpPr>
                  <p:spPr>
                    <a:xfrm>
                      <a:off x="5197680" y="483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61" name="Rectangle 117"/>
                    <p:cNvSpPr/>
                    <p:nvPr/>
                  </p:nvSpPr>
                  <p:spPr>
                    <a:xfrm>
                      <a:off x="5183280" y="48661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162" name="Group 106"/>
                  <p:cNvGrpSpPr/>
                  <p:nvPr/>
                </p:nvGrpSpPr>
                <p:grpSpPr>
                  <a:xfrm>
                    <a:off x="5429160" y="4799880"/>
                    <a:ext cx="164520" cy="201600"/>
                    <a:chOff x="5429160" y="4799880"/>
                    <a:chExt cx="164520" cy="201600"/>
                  </a:xfrm>
                </p:grpSpPr>
                <p:sp>
                  <p:nvSpPr>
                    <p:cNvPr id="163" name="Rectangle 112"/>
                    <p:cNvSpPr/>
                    <p:nvPr/>
                  </p:nvSpPr>
                  <p:spPr>
                    <a:xfrm>
                      <a:off x="5458320" y="479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64" name="Rectangle 113"/>
                    <p:cNvSpPr/>
                    <p:nvPr/>
                  </p:nvSpPr>
                  <p:spPr>
                    <a:xfrm>
                      <a:off x="5443920" y="483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65" name="Rectangle 114"/>
                    <p:cNvSpPr/>
                    <p:nvPr/>
                  </p:nvSpPr>
                  <p:spPr>
                    <a:xfrm>
                      <a:off x="5429160" y="48661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166" name="Rectangle 107"/>
                      <p:cNvSpPr txBox="1"/>
                      <p:nvPr/>
                    </p:nvSpPr>
                    <p:spPr>
                      <a:xfrm>
                        <a:off x="4816800" y="4846680"/>
                        <a:ext cx="101520" cy="6012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167" name="Straight Arrow Connector 108"/>
                  <p:cNvSpPr/>
                  <p:nvPr/>
                </p:nvSpPr>
                <p:spPr>
                  <a:xfrm flipH="1" flipV="1">
                    <a:off x="5118120" y="489960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168" name="Straight Arrow Connector 109"/>
                  <p:cNvSpPr/>
                  <p:nvPr/>
                </p:nvSpPr>
                <p:spPr>
                  <a:xfrm flipH="1" flipV="1">
                    <a:off x="5364000" y="489960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169" name="Rounded Rectangle 110"/>
                  <p:cNvSpPr/>
                  <p:nvPr/>
                </p:nvSpPr>
                <p:spPr>
                  <a:xfrm>
                    <a:off x="4832640" y="4789080"/>
                    <a:ext cx="860040" cy="23400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grpSp>
            <p:sp>
              <p:nvSpPr>
                <p:cNvPr id="170" name="Rectangle 6"/>
                <p:cNvSpPr/>
                <p:nvPr/>
              </p:nvSpPr>
              <p:spPr>
                <a:xfrm>
                  <a:off x="4987080" y="3564720"/>
                  <a:ext cx="595800" cy="3031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400" b="1" strike="noStrike" spc="-1">
                      <a:solidFill>
                        <a:srgbClr val="153B6A"/>
                      </a:solidFill>
                      <a:latin typeface="Cambria Math"/>
                      <a:ea typeface="DejaVu Sans"/>
                    </a:rPr>
                    <a:t>Peer</a:t>
                  </a:r>
                  <a:endParaRPr lang="en-US" sz="1400" b="0" strike="noStrike" spc="-1">
                    <a:latin typeface="Calibri"/>
                  </a:endParaRPr>
                </a:p>
              </p:txBody>
            </p:sp>
          </p:grpSp>
          <p:grpSp>
            <p:nvGrpSpPr>
              <p:cNvPr id="171" name="Group 239"/>
              <p:cNvGrpSpPr/>
              <p:nvPr/>
            </p:nvGrpSpPr>
            <p:grpSpPr>
              <a:xfrm>
                <a:off x="5844600" y="3351600"/>
                <a:ext cx="1011600" cy="1589400"/>
                <a:chOff x="5844600" y="3351600"/>
                <a:chExt cx="1011600" cy="1589400"/>
              </a:xfrm>
            </p:grpSpPr>
            <p:grpSp>
              <p:nvGrpSpPr>
                <p:cNvPr id="172" name="Group 240"/>
                <p:cNvGrpSpPr/>
                <p:nvPr/>
              </p:nvGrpSpPr>
              <p:grpSpPr>
                <a:xfrm>
                  <a:off x="5844600" y="3604320"/>
                  <a:ext cx="1011600" cy="1336680"/>
                  <a:chOff x="5844600" y="3604320"/>
                  <a:chExt cx="1011600" cy="1336680"/>
                </a:xfrm>
              </p:grpSpPr>
              <p:sp>
                <p:nvSpPr>
                  <p:cNvPr id="173" name="Can 242"/>
                  <p:cNvSpPr/>
                  <p:nvPr/>
                </p:nvSpPr>
                <p:spPr>
                  <a:xfrm>
                    <a:off x="6026760" y="3809520"/>
                    <a:ext cx="542160" cy="46800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74" name="Rectangle 243"/>
                  <p:cNvSpPr/>
                  <p:nvPr/>
                </p:nvSpPr>
                <p:spPr>
                  <a:xfrm>
                    <a:off x="5871960" y="3604320"/>
                    <a:ext cx="98424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World State</a:t>
                    </a:r>
                    <a:endParaRPr lang="en-US" sz="1050" b="0" strike="noStrike" spc="-1">
                      <a:latin typeface="Calibri"/>
                    </a:endParaRPr>
                  </a:p>
                </p:txBody>
              </p:sp>
              <p:sp>
                <p:nvSpPr>
                  <p:cNvPr id="175" name="Rounded Rectangle 244"/>
                  <p:cNvSpPr/>
                  <p:nvPr/>
                </p:nvSpPr>
                <p:spPr>
                  <a:xfrm>
                    <a:off x="5860440" y="3604320"/>
                    <a:ext cx="920520" cy="133668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sp>
                <p:nvSpPr>
                  <p:cNvPr id="176" name="Rectangle 245"/>
                  <p:cNvSpPr/>
                  <p:nvPr/>
                </p:nvSpPr>
                <p:spPr>
                  <a:xfrm>
                    <a:off x="5893920" y="4348080"/>
                    <a:ext cx="92196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Blockchain</a:t>
                    </a:r>
                    <a:endParaRPr lang="en-US" sz="1050" b="0" strike="noStrike" spc="-1">
                      <a:latin typeface="Calibri"/>
                    </a:endParaRPr>
                  </a:p>
                </p:txBody>
              </p:sp>
              <p:grpSp>
                <p:nvGrpSpPr>
                  <p:cNvPr id="177" name="Group 247"/>
                  <p:cNvGrpSpPr/>
                  <p:nvPr/>
                </p:nvGrpSpPr>
                <p:grpSpPr>
                  <a:xfrm>
                    <a:off x="5965200" y="4586760"/>
                    <a:ext cx="164520" cy="201600"/>
                    <a:chOff x="5965200" y="4586760"/>
                    <a:chExt cx="164520" cy="201600"/>
                  </a:xfrm>
                </p:grpSpPr>
                <p:sp>
                  <p:nvSpPr>
                    <p:cNvPr id="178" name="Rectangle 272"/>
                    <p:cNvSpPr/>
                    <p:nvPr/>
                  </p:nvSpPr>
                  <p:spPr>
                    <a:xfrm>
                      <a:off x="5994360" y="458676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79" name="Rectangle 273"/>
                    <p:cNvSpPr/>
                    <p:nvPr/>
                  </p:nvSpPr>
                  <p:spPr>
                    <a:xfrm>
                      <a:off x="5979600" y="461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80" name="Rectangle 274"/>
                    <p:cNvSpPr/>
                    <p:nvPr/>
                  </p:nvSpPr>
                  <p:spPr>
                    <a:xfrm>
                      <a:off x="5965200" y="465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181" name="Group 248"/>
                  <p:cNvGrpSpPr/>
                  <p:nvPr/>
                </p:nvGrpSpPr>
                <p:grpSpPr>
                  <a:xfrm>
                    <a:off x="6211440" y="4586760"/>
                    <a:ext cx="164160" cy="201600"/>
                    <a:chOff x="6211440" y="4586760"/>
                    <a:chExt cx="164160" cy="201600"/>
                  </a:xfrm>
                </p:grpSpPr>
                <p:sp>
                  <p:nvSpPr>
                    <p:cNvPr id="182" name="Rectangle 269"/>
                    <p:cNvSpPr/>
                    <p:nvPr/>
                  </p:nvSpPr>
                  <p:spPr>
                    <a:xfrm>
                      <a:off x="6240240" y="458676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83" name="Rectangle 270"/>
                    <p:cNvSpPr/>
                    <p:nvPr/>
                  </p:nvSpPr>
                  <p:spPr>
                    <a:xfrm>
                      <a:off x="6225840" y="461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84" name="Rectangle 271"/>
                    <p:cNvSpPr/>
                    <p:nvPr/>
                  </p:nvSpPr>
                  <p:spPr>
                    <a:xfrm>
                      <a:off x="6211440" y="465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185" name="Group 249"/>
                  <p:cNvGrpSpPr/>
                  <p:nvPr/>
                </p:nvGrpSpPr>
                <p:grpSpPr>
                  <a:xfrm>
                    <a:off x="6457320" y="4586760"/>
                    <a:ext cx="164520" cy="201600"/>
                    <a:chOff x="6457320" y="4586760"/>
                    <a:chExt cx="164520" cy="201600"/>
                  </a:xfrm>
                </p:grpSpPr>
                <p:sp>
                  <p:nvSpPr>
                    <p:cNvPr id="186" name="Rectangle 266"/>
                    <p:cNvSpPr/>
                    <p:nvPr/>
                  </p:nvSpPr>
                  <p:spPr>
                    <a:xfrm>
                      <a:off x="6486480" y="458676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87" name="Rectangle 267"/>
                    <p:cNvSpPr/>
                    <p:nvPr/>
                  </p:nvSpPr>
                  <p:spPr>
                    <a:xfrm>
                      <a:off x="6471720" y="461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88" name="Rectangle 268"/>
                    <p:cNvSpPr/>
                    <p:nvPr/>
                  </p:nvSpPr>
                  <p:spPr>
                    <a:xfrm>
                      <a:off x="6457320" y="465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189" name="Rectangle 262"/>
                      <p:cNvSpPr txBox="1"/>
                      <p:nvPr/>
                    </p:nvSpPr>
                    <p:spPr>
                      <a:xfrm>
                        <a:off x="5844600" y="4633560"/>
                        <a:ext cx="101520" cy="6012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190" name="Straight Arrow Connector 263"/>
                  <p:cNvSpPr/>
                  <p:nvPr/>
                </p:nvSpPr>
                <p:spPr>
                  <a:xfrm flipH="1" flipV="1">
                    <a:off x="6146280" y="468648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191" name="Straight Arrow Connector 264"/>
                  <p:cNvSpPr/>
                  <p:nvPr/>
                </p:nvSpPr>
                <p:spPr>
                  <a:xfrm flipH="1" flipV="1">
                    <a:off x="6392160" y="468648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192" name="Rounded Rectangle 265"/>
                  <p:cNvSpPr/>
                  <p:nvPr/>
                </p:nvSpPr>
                <p:spPr>
                  <a:xfrm>
                    <a:off x="5860440" y="4575960"/>
                    <a:ext cx="860040" cy="23400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grpSp>
            <p:sp>
              <p:nvSpPr>
                <p:cNvPr id="193" name="Rectangle 241"/>
                <p:cNvSpPr/>
                <p:nvPr/>
              </p:nvSpPr>
              <p:spPr>
                <a:xfrm>
                  <a:off x="6015240" y="3351600"/>
                  <a:ext cx="595800" cy="3031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400" b="1" strike="noStrike" spc="-1">
                      <a:solidFill>
                        <a:srgbClr val="153B6A"/>
                      </a:solidFill>
                      <a:latin typeface="Cambria Math"/>
                      <a:ea typeface="DejaVu Sans"/>
                    </a:rPr>
                    <a:t>Peer</a:t>
                  </a:r>
                  <a:endParaRPr lang="en-US" sz="1400" b="0" strike="noStrike" spc="-1">
                    <a:latin typeface="Calibri"/>
                  </a:endParaRPr>
                </a:p>
              </p:txBody>
            </p:sp>
          </p:grpSp>
          <p:grpSp>
            <p:nvGrpSpPr>
              <p:cNvPr id="194" name="Group 275"/>
              <p:cNvGrpSpPr/>
              <p:nvPr/>
            </p:nvGrpSpPr>
            <p:grpSpPr>
              <a:xfrm>
                <a:off x="6929280" y="3831480"/>
                <a:ext cx="1011600" cy="1589040"/>
                <a:chOff x="6929280" y="3831480"/>
                <a:chExt cx="1011600" cy="1589040"/>
              </a:xfrm>
            </p:grpSpPr>
            <p:grpSp>
              <p:nvGrpSpPr>
                <p:cNvPr id="195" name="Group 276"/>
                <p:cNvGrpSpPr/>
                <p:nvPr/>
              </p:nvGrpSpPr>
              <p:grpSpPr>
                <a:xfrm>
                  <a:off x="6929280" y="4083840"/>
                  <a:ext cx="1011600" cy="1336680"/>
                  <a:chOff x="6929280" y="4083840"/>
                  <a:chExt cx="1011600" cy="1336680"/>
                </a:xfrm>
              </p:grpSpPr>
              <p:sp>
                <p:nvSpPr>
                  <p:cNvPr id="196" name="Can 278"/>
                  <p:cNvSpPr/>
                  <p:nvPr/>
                </p:nvSpPr>
                <p:spPr>
                  <a:xfrm>
                    <a:off x="7111440" y="4289040"/>
                    <a:ext cx="542160" cy="46800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97" name="Rectangle 279"/>
                  <p:cNvSpPr/>
                  <p:nvPr/>
                </p:nvSpPr>
                <p:spPr>
                  <a:xfrm>
                    <a:off x="6956640" y="4083840"/>
                    <a:ext cx="98424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World State</a:t>
                    </a:r>
                    <a:endParaRPr lang="en-US" sz="1050" b="0" strike="noStrike" spc="-1">
                      <a:latin typeface="Calibri"/>
                    </a:endParaRPr>
                  </a:p>
                </p:txBody>
              </p:sp>
              <p:sp>
                <p:nvSpPr>
                  <p:cNvPr id="198" name="Rounded Rectangle 280"/>
                  <p:cNvSpPr/>
                  <p:nvPr/>
                </p:nvSpPr>
                <p:spPr>
                  <a:xfrm>
                    <a:off x="6945120" y="4083840"/>
                    <a:ext cx="920520" cy="133668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sp>
                <p:nvSpPr>
                  <p:cNvPr id="199" name="Rectangle 281"/>
                  <p:cNvSpPr/>
                  <p:nvPr/>
                </p:nvSpPr>
                <p:spPr>
                  <a:xfrm>
                    <a:off x="6978600" y="4827960"/>
                    <a:ext cx="92196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Blockchain</a:t>
                    </a:r>
                    <a:endParaRPr lang="en-US" sz="1050" b="0" strike="noStrike" spc="-1">
                      <a:latin typeface="Calibri"/>
                    </a:endParaRPr>
                  </a:p>
                </p:txBody>
              </p:sp>
              <p:grpSp>
                <p:nvGrpSpPr>
                  <p:cNvPr id="200" name="Group 282"/>
                  <p:cNvGrpSpPr/>
                  <p:nvPr/>
                </p:nvGrpSpPr>
                <p:grpSpPr>
                  <a:xfrm>
                    <a:off x="7049880" y="5066280"/>
                    <a:ext cx="164160" cy="201600"/>
                    <a:chOff x="7049880" y="5066280"/>
                    <a:chExt cx="164160" cy="201600"/>
                  </a:xfrm>
                </p:grpSpPr>
                <p:sp>
                  <p:nvSpPr>
                    <p:cNvPr id="201" name="Rectangle 295"/>
                    <p:cNvSpPr/>
                    <p:nvPr/>
                  </p:nvSpPr>
                  <p:spPr>
                    <a:xfrm>
                      <a:off x="7078680" y="50662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02" name="Rectangle 296"/>
                    <p:cNvSpPr/>
                    <p:nvPr/>
                  </p:nvSpPr>
                  <p:spPr>
                    <a:xfrm>
                      <a:off x="7064280" y="50994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03" name="Rectangle 297"/>
                    <p:cNvSpPr/>
                    <p:nvPr/>
                  </p:nvSpPr>
                  <p:spPr>
                    <a:xfrm>
                      <a:off x="7049880" y="51325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204" name="Group 283"/>
                  <p:cNvGrpSpPr/>
                  <p:nvPr/>
                </p:nvGrpSpPr>
                <p:grpSpPr>
                  <a:xfrm>
                    <a:off x="7295760" y="5066280"/>
                    <a:ext cx="164520" cy="201600"/>
                    <a:chOff x="7295760" y="5066280"/>
                    <a:chExt cx="164520" cy="201600"/>
                  </a:xfrm>
                </p:grpSpPr>
                <p:sp>
                  <p:nvSpPr>
                    <p:cNvPr id="205" name="Rectangle 292"/>
                    <p:cNvSpPr/>
                    <p:nvPr/>
                  </p:nvSpPr>
                  <p:spPr>
                    <a:xfrm>
                      <a:off x="7324920" y="50662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06" name="Rectangle 293"/>
                    <p:cNvSpPr/>
                    <p:nvPr/>
                  </p:nvSpPr>
                  <p:spPr>
                    <a:xfrm>
                      <a:off x="7310520" y="50994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07" name="Rectangle 294"/>
                    <p:cNvSpPr/>
                    <p:nvPr/>
                  </p:nvSpPr>
                  <p:spPr>
                    <a:xfrm>
                      <a:off x="7295760" y="51325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208" name="Group 284"/>
                  <p:cNvGrpSpPr/>
                  <p:nvPr/>
                </p:nvGrpSpPr>
                <p:grpSpPr>
                  <a:xfrm>
                    <a:off x="7542000" y="5066280"/>
                    <a:ext cx="164520" cy="201600"/>
                    <a:chOff x="7542000" y="5066280"/>
                    <a:chExt cx="164520" cy="201600"/>
                  </a:xfrm>
                </p:grpSpPr>
                <p:sp>
                  <p:nvSpPr>
                    <p:cNvPr id="209" name="Rectangle 289"/>
                    <p:cNvSpPr/>
                    <p:nvPr/>
                  </p:nvSpPr>
                  <p:spPr>
                    <a:xfrm>
                      <a:off x="7571160" y="50662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10" name="Rectangle 290"/>
                    <p:cNvSpPr/>
                    <p:nvPr/>
                  </p:nvSpPr>
                  <p:spPr>
                    <a:xfrm>
                      <a:off x="7556400" y="50994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11" name="Rectangle 291"/>
                    <p:cNvSpPr/>
                    <p:nvPr/>
                  </p:nvSpPr>
                  <p:spPr>
                    <a:xfrm>
                      <a:off x="7542000" y="51325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212" name="Rectangle 285"/>
                      <p:cNvSpPr txBox="1"/>
                      <p:nvPr/>
                    </p:nvSpPr>
                    <p:spPr>
                      <a:xfrm>
                        <a:off x="6929280" y="5113080"/>
                        <a:ext cx="101520" cy="6012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213" name="Straight Arrow Connector 286"/>
                  <p:cNvSpPr/>
                  <p:nvPr/>
                </p:nvSpPr>
                <p:spPr>
                  <a:xfrm flipH="1" flipV="1">
                    <a:off x="7230600" y="516600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214" name="Straight Arrow Connector 287"/>
                  <p:cNvSpPr/>
                  <p:nvPr/>
                </p:nvSpPr>
                <p:spPr>
                  <a:xfrm flipH="1" flipV="1">
                    <a:off x="7476840" y="516600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215" name="Rounded Rectangle 288"/>
                  <p:cNvSpPr/>
                  <p:nvPr/>
                </p:nvSpPr>
                <p:spPr>
                  <a:xfrm>
                    <a:off x="6945120" y="5055480"/>
                    <a:ext cx="860040" cy="23400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grpSp>
            <p:sp>
              <p:nvSpPr>
                <p:cNvPr id="216" name="Rectangle 277"/>
                <p:cNvSpPr/>
                <p:nvPr/>
              </p:nvSpPr>
              <p:spPr>
                <a:xfrm>
                  <a:off x="7099920" y="3831480"/>
                  <a:ext cx="595800" cy="3031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400" b="1" strike="noStrike" spc="-1">
                      <a:solidFill>
                        <a:srgbClr val="153B6A"/>
                      </a:solidFill>
                      <a:latin typeface="Cambria Math"/>
                      <a:ea typeface="DejaVu Sans"/>
                    </a:rPr>
                    <a:t>Peer</a:t>
                  </a:r>
                  <a:endParaRPr lang="en-US" sz="1400" b="0" strike="noStrike" spc="-1">
                    <a:latin typeface="Calibri"/>
                  </a:endParaRPr>
                </a:p>
              </p:txBody>
            </p:sp>
          </p:grpSp>
        </p:grpSp>
      </p:grpSp>
      <p:grpSp>
        <p:nvGrpSpPr>
          <p:cNvPr id="217" name="Group 16"/>
          <p:cNvGrpSpPr/>
          <p:nvPr/>
        </p:nvGrpSpPr>
        <p:grpSpPr>
          <a:xfrm>
            <a:off x="8235360" y="2005560"/>
            <a:ext cx="3627720" cy="3966840"/>
            <a:chOff x="8235360" y="2005560"/>
            <a:chExt cx="3627720" cy="3966840"/>
          </a:xfrm>
        </p:grpSpPr>
        <p:grpSp>
          <p:nvGrpSpPr>
            <p:cNvPr id="218" name="Group 255"/>
            <p:cNvGrpSpPr/>
            <p:nvPr/>
          </p:nvGrpSpPr>
          <p:grpSpPr>
            <a:xfrm>
              <a:off x="8235360" y="2005560"/>
              <a:ext cx="3627720" cy="207720"/>
              <a:chOff x="8235360" y="2005560"/>
              <a:chExt cx="3627720" cy="207720"/>
            </a:xfrm>
          </p:grpSpPr>
          <p:sp>
            <p:nvSpPr>
              <p:cNvPr id="219" name="Straight Connector 256"/>
              <p:cNvSpPr/>
              <p:nvPr/>
            </p:nvSpPr>
            <p:spPr>
              <a:xfrm>
                <a:off x="8235360" y="221292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220" name="Rectangle 257"/>
              <p:cNvSpPr/>
              <p:nvPr/>
            </p:nvSpPr>
            <p:spPr>
              <a:xfrm>
                <a:off x="8810280" y="2005560"/>
                <a:ext cx="247716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Peer Agreement - Consensus</a:t>
                </a:r>
                <a:endParaRPr lang="en-US" sz="1400" b="0" strike="noStrike" spc="-1">
                  <a:latin typeface="Calibri"/>
                </a:endParaRPr>
              </a:p>
            </p:txBody>
          </p:sp>
        </p:grpSp>
        <p:sp>
          <p:nvSpPr>
            <p:cNvPr id="221" name="Rectangle 259"/>
            <p:cNvSpPr/>
            <p:nvPr/>
          </p:nvSpPr>
          <p:spPr>
            <a:xfrm>
              <a:off x="8235360" y="2279160"/>
              <a:ext cx="3627000" cy="1146240"/>
            </a:xfrm>
            <a:prstGeom prst="rect">
              <a:avLst/>
            </a:prstGeom>
            <a:solidFill>
              <a:schemeClr val="bg1"/>
            </a:solidFill>
            <a:ln w="0">
              <a:noFill/>
            </a:ln>
          </p:spPr>
          <p:style>
            <a:lnRef idx="0">
              <a:scrgbClr r="0" g="0" b="0"/>
            </a:lnRef>
            <a:fillRef idx="0">
              <a:scrgbClr r="0" g="0" b="0"/>
            </a:fillRef>
            <a:effectRef idx="0">
              <a:scrgbClr r="0" g="0" b="0"/>
            </a:effectRef>
            <a:fontRef idx="minor"/>
          </p:style>
          <p:txBody>
            <a:bodyPr lIns="0" tIns="45000" rIns="0" bIns="45000">
              <a:noAutofit/>
            </a:bodyPr>
            <a:lstStyle/>
            <a:p>
              <a:pPr marL="230040" indent="-170640">
                <a:lnSpc>
                  <a:spcPct val="100000"/>
                </a:lnSpc>
                <a:buClr>
                  <a:srgbClr val="414244"/>
                </a:buClr>
                <a:buFont typeface="Arial"/>
                <a:buChar char="•"/>
              </a:pPr>
              <a:r>
                <a:rPr lang="en-US" sz="1200" b="0" strike="noStrike" spc="-1">
                  <a:solidFill>
                    <a:srgbClr val="414244"/>
                  </a:solidFill>
                  <a:latin typeface="Calibri"/>
                  <a:ea typeface="DejaVu Sans"/>
                </a:rPr>
                <a:t>Transactions validation are agreed among the peer nodes</a:t>
              </a:r>
              <a:endParaRPr lang="en-US" sz="1200" b="0" strike="noStrike" spc="-1">
                <a:latin typeface="Calibri"/>
              </a:endParaRPr>
            </a:p>
            <a:p>
              <a:pPr marL="230040" indent="-170640">
                <a:lnSpc>
                  <a:spcPct val="100000"/>
                </a:lnSpc>
                <a:buClr>
                  <a:srgbClr val="414244"/>
                </a:buClr>
                <a:buFont typeface="Arial"/>
                <a:buChar char="•"/>
              </a:pPr>
              <a:r>
                <a:rPr lang="en-US" sz="1200" b="0" strike="noStrike" spc="-1">
                  <a:solidFill>
                    <a:srgbClr val="414244"/>
                  </a:solidFill>
                  <a:latin typeface="Arial"/>
                  <a:ea typeface="DejaVu Sans"/>
                </a:rPr>
                <a:t>Peer nodes </a:t>
              </a:r>
              <a:r>
                <a:rPr lang="en-US" sz="1200" b="1" strike="noStrike" spc="-1">
                  <a:solidFill>
                    <a:srgbClr val="414244"/>
                  </a:solidFill>
                  <a:latin typeface="Arial"/>
                  <a:ea typeface="DejaVu Sans"/>
                </a:rPr>
                <a:t>agree </a:t>
              </a:r>
              <a:r>
                <a:rPr lang="en-US" sz="1200" b="0" strike="noStrike" spc="-1">
                  <a:solidFill>
                    <a:srgbClr val="414244"/>
                  </a:solidFill>
                  <a:latin typeface="Arial"/>
                  <a:ea typeface="DejaVu Sans"/>
                </a:rPr>
                <a:t>on </a:t>
              </a:r>
              <a:r>
                <a:rPr lang="en-US" sz="1200" b="1" strike="noStrike" spc="-1">
                  <a:solidFill>
                    <a:srgbClr val="414244"/>
                  </a:solidFill>
                  <a:latin typeface="Arial"/>
                  <a:ea typeface="DejaVu Sans"/>
                </a:rPr>
                <a:t>transactions</a:t>
              </a:r>
              <a:r>
                <a:rPr lang="en-US" sz="1200" b="0" strike="noStrike" spc="-1">
                  <a:solidFill>
                    <a:srgbClr val="414244"/>
                  </a:solidFill>
                  <a:latin typeface="Arial"/>
                  <a:ea typeface="DejaVu Sans"/>
                </a:rPr>
                <a:t>:</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Arial"/>
                  <a:ea typeface="DejaVu Sans"/>
                </a:rPr>
                <a:t>order</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Arial"/>
                  <a:ea typeface="DejaVu Sans"/>
                </a:rPr>
                <a:t>execution outcome</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Arial"/>
                  <a:ea typeface="DejaVu Sans"/>
                </a:rPr>
                <a:t>validity</a:t>
              </a:r>
              <a:endParaRPr lang="en-US" sz="1200" b="0" strike="noStrike" spc="-1">
                <a:latin typeface="Calibri"/>
              </a:endParaRPr>
            </a:p>
            <a:p>
              <a:pPr marL="58680">
                <a:lnSpc>
                  <a:spcPct val="100000"/>
                </a:lnSpc>
              </a:pPr>
              <a:endParaRPr lang="en-US" sz="1200" b="0" strike="noStrike" spc="-1">
                <a:latin typeface="Calibri"/>
              </a:endParaRPr>
            </a:p>
          </p:txBody>
        </p:sp>
        <p:grpSp>
          <p:nvGrpSpPr>
            <p:cNvPr id="222" name="Group 13"/>
            <p:cNvGrpSpPr/>
            <p:nvPr/>
          </p:nvGrpSpPr>
          <p:grpSpPr>
            <a:xfrm>
              <a:off x="8479800" y="3351600"/>
              <a:ext cx="3124440" cy="2620800"/>
              <a:chOff x="8479800" y="3351600"/>
              <a:chExt cx="3124440" cy="2620800"/>
            </a:xfrm>
          </p:grpSpPr>
          <p:grpSp>
            <p:nvGrpSpPr>
              <p:cNvPr id="223" name="Group 10"/>
              <p:cNvGrpSpPr/>
              <p:nvPr/>
            </p:nvGrpSpPr>
            <p:grpSpPr>
              <a:xfrm>
                <a:off x="8765640" y="5210640"/>
                <a:ext cx="345960" cy="541440"/>
                <a:chOff x="8765640" y="5210640"/>
                <a:chExt cx="345960" cy="541440"/>
              </a:xfrm>
            </p:grpSpPr>
            <p:sp>
              <p:nvSpPr>
                <p:cNvPr id="224" name="Rectangle 298"/>
                <p:cNvSpPr/>
                <p:nvPr/>
              </p:nvSpPr>
              <p:spPr>
                <a:xfrm>
                  <a:off x="8780040" y="5592600"/>
                  <a:ext cx="316800" cy="159480"/>
                </a:xfrm>
                <a:prstGeom prst="rect">
                  <a:avLst/>
                </a:prstGeom>
                <a:solidFill>
                  <a:schemeClr val="accent1">
                    <a:lumMod val="75000"/>
                  </a:schemeClr>
                </a:solidFill>
                <a:ln>
                  <a:solidFill>
                    <a:srgbClr val="5D3A75"/>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0" b="0" strike="noStrike" spc="-1">
                      <a:solidFill>
                        <a:srgbClr val="FFFFFF"/>
                      </a:solidFill>
                      <a:latin typeface="Calibri"/>
                      <a:ea typeface="DejaVu Sans"/>
                    </a:rPr>
                    <a:t>tx</a:t>
                  </a:r>
                  <a:endParaRPr lang="en-US" sz="1000" b="0" strike="noStrike" spc="-1">
                    <a:latin typeface="Calibri"/>
                  </a:endParaRPr>
                </a:p>
              </p:txBody>
            </p:sp>
            <p:sp>
              <p:nvSpPr>
                <p:cNvPr id="225" name="Rounded Rectangle 299"/>
                <p:cNvSpPr/>
                <p:nvPr/>
              </p:nvSpPr>
              <p:spPr>
                <a:xfrm>
                  <a:off x="8765640" y="5210640"/>
                  <a:ext cx="345960" cy="439920"/>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pt-PT" sz="3200" b="0" strike="noStrike" spc="-1">
                      <a:solidFill>
                        <a:srgbClr val="92D050"/>
                      </a:solidFill>
                      <a:latin typeface="Wingdings"/>
                      <a:ea typeface="DejaVu Sans"/>
                    </a:rPr>
                    <a:t></a:t>
                  </a:r>
                  <a:endParaRPr lang="en-US" sz="3200" b="0" strike="noStrike" spc="-1">
                    <a:latin typeface="Calibri"/>
                  </a:endParaRPr>
                </a:p>
              </p:txBody>
            </p:sp>
          </p:grpSp>
          <p:grpSp>
            <p:nvGrpSpPr>
              <p:cNvPr id="226" name="Group 12"/>
              <p:cNvGrpSpPr/>
              <p:nvPr/>
            </p:nvGrpSpPr>
            <p:grpSpPr>
              <a:xfrm>
                <a:off x="8479800" y="3351600"/>
                <a:ext cx="3124440" cy="2068920"/>
                <a:chOff x="8479800" y="3351600"/>
                <a:chExt cx="3124440" cy="2068920"/>
              </a:xfrm>
            </p:grpSpPr>
            <p:grpSp>
              <p:nvGrpSpPr>
                <p:cNvPr id="227" name="Group 346"/>
                <p:cNvGrpSpPr/>
                <p:nvPr/>
              </p:nvGrpSpPr>
              <p:grpSpPr>
                <a:xfrm>
                  <a:off x="8479800" y="3564720"/>
                  <a:ext cx="1011600" cy="1589400"/>
                  <a:chOff x="8479800" y="3564720"/>
                  <a:chExt cx="1011600" cy="1589400"/>
                </a:xfrm>
              </p:grpSpPr>
              <p:grpSp>
                <p:nvGrpSpPr>
                  <p:cNvPr id="228" name="Group 347"/>
                  <p:cNvGrpSpPr/>
                  <p:nvPr/>
                </p:nvGrpSpPr>
                <p:grpSpPr>
                  <a:xfrm>
                    <a:off x="8479800" y="3817440"/>
                    <a:ext cx="1011600" cy="1336680"/>
                    <a:chOff x="8479800" y="3817440"/>
                    <a:chExt cx="1011600" cy="1336680"/>
                  </a:xfrm>
                </p:grpSpPr>
                <p:sp>
                  <p:nvSpPr>
                    <p:cNvPr id="229" name="Can 349"/>
                    <p:cNvSpPr/>
                    <p:nvPr/>
                  </p:nvSpPr>
                  <p:spPr>
                    <a:xfrm>
                      <a:off x="8661960" y="4022640"/>
                      <a:ext cx="542160" cy="46800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30" name="Rectangle 350"/>
                    <p:cNvSpPr/>
                    <p:nvPr/>
                  </p:nvSpPr>
                  <p:spPr>
                    <a:xfrm>
                      <a:off x="8507160" y="3817440"/>
                      <a:ext cx="98424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World State</a:t>
                      </a:r>
                      <a:endParaRPr lang="en-US" sz="1050" b="0" strike="noStrike" spc="-1">
                        <a:latin typeface="Calibri"/>
                      </a:endParaRPr>
                    </a:p>
                  </p:txBody>
                </p:sp>
                <p:sp>
                  <p:nvSpPr>
                    <p:cNvPr id="231" name="Rounded Rectangle 351"/>
                    <p:cNvSpPr/>
                    <p:nvPr/>
                  </p:nvSpPr>
                  <p:spPr>
                    <a:xfrm>
                      <a:off x="8495640" y="3817440"/>
                      <a:ext cx="920520" cy="133668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sp>
                  <p:nvSpPr>
                    <p:cNvPr id="232" name="Rectangle 352"/>
                    <p:cNvSpPr/>
                    <p:nvPr/>
                  </p:nvSpPr>
                  <p:spPr>
                    <a:xfrm>
                      <a:off x="8529120" y="4561200"/>
                      <a:ext cx="92196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Blockchain</a:t>
                      </a:r>
                      <a:endParaRPr lang="en-US" sz="1050" b="0" strike="noStrike" spc="-1">
                        <a:latin typeface="Calibri"/>
                      </a:endParaRPr>
                    </a:p>
                  </p:txBody>
                </p:sp>
                <p:grpSp>
                  <p:nvGrpSpPr>
                    <p:cNvPr id="233" name="Group 353"/>
                    <p:cNvGrpSpPr/>
                    <p:nvPr/>
                  </p:nvGrpSpPr>
                  <p:grpSpPr>
                    <a:xfrm>
                      <a:off x="8600400" y="4799880"/>
                      <a:ext cx="164160" cy="201600"/>
                      <a:chOff x="8600400" y="4799880"/>
                      <a:chExt cx="164160" cy="201600"/>
                    </a:xfrm>
                  </p:grpSpPr>
                  <p:sp>
                    <p:nvSpPr>
                      <p:cNvPr id="234" name="Rectangle 465"/>
                      <p:cNvSpPr/>
                      <p:nvPr/>
                    </p:nvSpPr>
                    <p:spPr>
                      <a:xfrm>
                        <a:off x="8629200" y="479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35" name="Rectangle 466"/>
                      <p:cNvSpPr/>
                      <p:nvPr/>
                    </p:nvSpPr>
                    <p:spPr>
                      <a:xfrm>
                        <a:off x="8614800" y="483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36" name="Rectangle 467"/>
                      <p:cNvSpPr/>
                      <p:nvPr/>
                    </p:nvSpPr>
                    <p:spPr>
                      <a:xfrm>
                        <a:off x="8600400" y="48661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237" name="Group 354"/>
                    <p:cNvGrpSpPr/>
                    <p:nvPr/>
                  </p:nvGrpSpPr>
                  <p:grpSpPr>
                    <a:xfrm>
                      <a:off x="8846280" y="4799880"/>
                      <a:ext cx="164520" cy="201600"/>
                      <a:chOff x="8846280" y="4799880"/>
                      <a:chExt cx="164520" cy="201600"/>
                    </a:xfrm>
                  </p:grpSpPr>
                  <p:sp>
                    <p:nvSpPr>
                      <p:cNvPr id="238" name="Rectangle 462"/>
                      <p:cNvSpPr/>
                      <p:nvPr/>
                    </p:nvSpPr>
                    <p:spPr>
                      <a:xfrm>
                        <a:off x="8875440" y="479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39" name="Rectangle 463"/>
                      <p:cNvSpPr/>
                      <p:nvPr/>
                    </p:nvSpPr>
                    <p:spPr>
                      <a:xfrm>
                        <a:off x="8861040" y="483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40" name="Rectangle 464"/>
                      <p:cNvSpPr/>
                      <p:nvPr/>
                    </p:nvSpPr>
                    <p:spPr>
                      <a:xfrm>
                        <a:off x="8846280" y="48661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241" name="Group 355"/>
                    <p:cNvGrpSpPr/>
                    <p:nvPr/>
                  </p:nvGrpSpPr>
                  <p:grpSpPr>
                    <a:xfrm>
                      <a:off x="9092520" y="4799880"/>
                      <a:ext cx="164160" cy="201600"/>
                      <a:chOff x="9092520" y="4799880"/>
                      <a:chExt cx="164160" cy="201600"/>
                    </a:xfrm>
                  </p:grpSpPr>
                  <p:sp>
                    <p:nvSpPr>
                      <p:cNvPr id="242" name="Rectangle 459"/>
                      <p:cNvSpPr/>
                      <p:nvPr/>
                    </p:nvSpPr>
                    <p:spPr>
                      <a:xfrm>
                        <a:off x="9121320" y="479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43" name="Rectangle 460"/>
                      <p:cNvSpPr/>
                      <p:nvPr/>
                    </p:nvSpPr>
                    <p:spPr>
                      <a:xfrm>
                        <a:off x="9106920" y="483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44" name="Rectangle 461"/>
                      <p:cNvSpPr/>
                      <p:nvPr/>
                    </p:nvSpPr>
                    <p:spPr>
                      <a:xfrm>
                        <a:off x="9092520" y="48661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245" name="Rectangle 356"/>
                        <p:cNvSpPr txBox="1"/>
                        <p:nvPr/>
                      </p:nvSpPr>
                      <p:spPr>
                        <a:xfrm>
                          <a:off x="8479800" y="4846680"/>
                          <a:ext cx="101520" cy="6012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246" name="Straight Arrow Connector 357"/>
                    <p:cNvSpPr/>
                    <p:nvPr/>
                  </p:nvSpPr>
                  <p:spPr>
                    <a:xfrm flipH="1" flipV="1">
                      <a:off x="8781120" y="489960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247" name="Straight Arrow Connector 358"/>
                    <p:cNvSpPr/>
                    <p:nvPr/>
                  </p:nvSpPr>
                  <p:spPr>
                    <a:xfrm flipH="1" flipV="1">
                      <a:off x="9027360" y="489960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248" name="Rounded Rectangle 359"/>
                    <p:cNvSpPr/>
                    <p:nvPr/>
                  </p:nvSpPr>
                  <p:spPr>
                    <a:xfrm>
                      <a:off x="8495640" y="4789080"/>
                      <a:ext cx="860040" cy="23400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grpSp>
              <p:sp>
                <p:nvSpPr>
                  <p:cNvPr id="249" name="Rectangle 348"/>
                  <p:cNvSpPr/>
                  <p:nvPr/>
                </p:nvSpPr>
                <p:spPr>
                  <a:xfrm>
                    <a:off x="8650440" y="3564720"/>
                    <a:ext cx="595800" cy="3031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400" b="1" strike="noStrike" spc="-1">
                        <a:solidFill>
                          <a:srgbClr val="153B6A"/>
                        </a:solidFill>
                        <a:latin typeface="Cambria Math"/>
                        <a:ea typeface="DejaVu Sans"/>
                      </a:rPr>
                      <a:t>Peer</a:t>
                    </a:r>
                    <a:endParaRPr lang="en-US" sz="1400" b="0" strike="noStrike" spc="-1">
                      <a:latin typeface="Calibri"/>
                    </a:endParaRPr>
                  </a:p>
                </p:txBody>
              </p:sp>
            </p:grpSp>
            <p:grpSp>
              <p:nvGrpSpPr>
                <p:cNvPr id="250" name="Group 468"/>
                <p:cNvGrpSpPr/>
                <p:nvPr/>
              </p:nvGrpSpPr>
              <p:grpSpPr>
                <a:xfrm>
                  <a:off x="9507960" y="3351600"/>
                  <a:ext cx="1011600" cy="1589400"/>
                  <a:chOff x="9507960" y="3351600"/>
                  <a:chExt cx="1011600" cy="1589400"/>
                </a:xfrm>
              </p:grpSpPr>
              <p:grpSp>
                <p:nvGrpSpPr>
                  <p:cNvPr id="251" name="Group 469"/>
                  <p:cNvGrpSpPr/>
                  <p:nvPr/>
                </p:nvGrpSpPr>
                <p:grpSpPr>
                  <a:xfrm>
                    <a:off x="9507960" y="3604320"/>
                    <a:ext cx="1011600" cy="1336680"/>
                    <a:chOff x="9507960" y="3604320"/>
                    <a:chExt cx="1011600" cy="1336680"/>
                  </a:xfrm>
                </p:grpSpPr>
                <p:sp>
                  <p:nvSpPr>
                    <p:cNvPr id="252" name="Can 471"/>
                    <p:cNvSpPr/>
                    <p:nvPr/>
                  </p:nvSpPr>
                  <p:spPr>
                    <a:xfrm>
                      <a:off x="9690120" y="3809520"/>
                      <a:ext cx="542160" cy="46800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53" name="Rectangle 472"/>
                    <p:cNvSpPr/>
                    <p:nvPr/>
                  </p:nvSpPr>
                  <p:spPr>
                    <a:xfrm>
                      <a:off x="9535320" y="3604320"/>
                      <a:ext cx="98424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World State</a:t>
                      </a:r>
                      <a:endParaRPr lang="en-US" sz="1050" b="0" strike="noStrike" spc="-1">
                        <a:latin typeface="Calibri"/>
                      </a:endParaRPr>
                    </a:p>
                  </p:txBody>
                </p:sp>
                <p:sp>
                  <p:nvSpPr>
                    <p:cNvPr id="254" name="Rounded Rectangle 473"/>
                    <p:cNvSpPr/>
                    <p:nvPr/>
                  </p:nvSpPr>
                  <p:spPr>
                    <a:xfrm>
                      <a:off x="9523800" y="3604320"/>
                      <a:ext cx="920520" cy="133668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sp>
                  <p:nvSpPr>
                    <p:cNvPr id="255" name="Rectangle 474"/>
                    <p:cNvSpPr/>
                    <p:nvPr/>
                  </p:nvSpPr>
                  <p:spPr>
                    <a:xfrm>
                      <a:off x="9557280" y="4348080"/>
                      <a:ext cx="92196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Blockchain</a:t>
                      </a:r>
                      <a:endParaRPr lang="en-US" sz="1050" b="0" strike="noStrike" spc="-1">
                        <a:latin typeface="Calibri"/>
                      </a:endParaRPr>
                    </a:p>
                  </p:txBody>
                </p:sp>
                <p:grpSp>
                  <p:nvGrpSpPr>
                    <p:cNvPr id="256" name="Group 475"/>
                    <p:cNvGrpSpPr/>
                    <p:nvPr/>
                  </p:nvGrpSpPr>
                  <p:grpSpPr>
                    <a:xfrm>
                      <a:off x="9628200" y="4586760"/>
                      <a:ext cx="164520" cy="201600"/>
                      <a:chOff x="9628200" y="4586760"/>
                      <a:chExt cx="164520" cy="201600"/>
                    </a:xfrm>
                  </p:grpSpPr>
                  <p:sp>
                    <p:nvSpPr>
                      <p:cNvPr id="257" name="Rectangle 488"/>
                      <p:cNvSpPr/>
                      <p:nvPr/>
                    </p:nvSpPr>
                    <p:spPr>
                      <a:xfrm>
                        <a:off x="9657360" y="458676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58" name="Rectangle 489"/>
                      <p:cNvSpPr/>
                      <p:nvPr/>
                    </p:nvSpPr>
                    <p:spPr>
                      <a:xfrm>
                        <a:off x="9642960" y="461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59" name="Rectangle 490"/>
                      <p:cNvSpPr/>
                      <p:nvPr/>
                    </p:nvSpPr>
                    <p:spPr>
                      <a:xfrm>
                        <a:off x="9628200" y="465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260" name="Group 476"/>
                    <p:cNvGrpSpPr/>
                    <p:nvPr/>
                  </p:nvGrpSpPr>
                  <p:grpSpPr>
                    <a:xfrm>
                      <a:off x="9874440" y="4586760"/>
                      <a:ext cx="164520" cy="201600"/>
                      <a:chOff x="9874440" y="4586760"/>
                      <a:chExt cx="164520" cy="201600"/>
                    </a:xfrm>
                  </p:grpSpPr>
                  <p:sp>
                    <p:nvSpPr>
                      <p:cNvPr id="261" name="Rectangle 485"/>
                      <p:cNvSpPr/>
                      <p:nvPr/>
                    </p:nvSpPr>
                    <p:spPr>
                      <a:xfrm>
                        <a:off x="9903600" y="458676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62" name="Rectangle 486"/>
                      <p:cNvSpPr/>
                      <p:nvPr/>
                    </p:nvSpPr>
                    <p:spPr>
                      <a:xfrm>
                        <a:off x="9888840" y="461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63" name="Rectangle 487"/>
                      <p:cNvSpPr/>
                      <p:nvPr/>
                    </p:nvSpPr>
                    <p:spPr>
                      <a:xfrm>
                        <a:off x="9874440" y="465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264" name="Group 477"/>
                    <p:cNvGrpSpPr/>
                    <p:nvPr/>
                  </p:nvGrpSpPr>
                  <p:grpSpPr>
                    <a:xfrm>
                      <a:off x="10120680" y="4586760"/>
                      <a:ext cx="164160" cy="201600"/>
                      <a:chOff x="10120680" y="4586760"/>
                      <a:chExt cx="164160" cy="201600"/>
                    </a:xfrm>
                  </p:grpSpPr>
                  <p:sp>
                    <p:nvSpPr>
                      <p:cNvPr id="265" name="Rectangle 482"/>
                      <p:cNvSpPr/>
                      <p:nvPr/>
                    </p:nvSpPr>
                    <p:spPr>
                      <a:xfrm>
                        <a:off x="10149480" y="458676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66" name="Rectangle 483"/>
                      <p:cNvSpPr/>
                      <p:nvPr/>
                    </p:nvSpPr>
                    <p:spPr>
                      <a:xfrm>
                        <a:off x="10135080" y="46198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67" name="Rectangle 484"/>
                      <p:cNvSpPr/>
                      <p:nvPr/>
                    </p:nvSpPr>
                    <p:spPr>
                      <a:xfrm>
                        <a:off x="10120680" y="46530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268" name="Rectangle 478"/>
                        <p:cNvSpPr txBox="1"/>
                        <p:nvPr/>
                      </p:nvSpPr>
                      <p:spPr>
                        <a:xfrm>
                          <a:off x="9507960" y="4633560"/>
                          <a:ext cx="101520" cy="6012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269" name="Straight Arrow Connector 479"/>
                    <p:cNvSpPr/>
                    <p:nvPr/>
                  </p:nvSpPr>
                  <p:spPr>
                    <a:xfrm flipH="1" flipV="1">
                      <a:off x="9809280" y="468648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270" name="Straight Arrow Connector 480"/>
                    <p:cNvSpPr/>
                    <p:nvPr/>
                  </p:nvSpPr>
                  <p:spPr>
                    <a:xfrm flipH="1" flipV="1">
                      <a:off x="10055520" y="468648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271" name="Rounded Rectangle 481"/>
                    <p:cNvSpPr/>
                    <p:nvPr/>
                  </p:nvSpPr>
                  <p:spPr>
                    <a:xfrm>
                      <a:off x="9523800" y="4575960"/>
                      <a:ext cx="860040" cy="23400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grpSp>
              <p:sp>
                <p:nvSpPr>
                  <p:cNvPr id="272" name="Rectangle 470"/>
                  <p:cNvSpPr/>
                  <p:nvPr/>
                </p:nvSpPr>
                <p:spPr>
                  <a:xfrm>
                    <a:off x="9678600" y="3351600"/>
                    <a:ext cx="595800" cy="3031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400" b="1" strike="noStrike" spc="-1">
                        <a:solidFill>
                          <a:srgbClr val="153B6A"/>
                        </a:solidFill>
                        <a:latin typeface="Cambria Math"/>
                        <a:ea typeface="DejaVu Sans"/>
                      </a:rPr>
                      <a:t>Peer</a:t>
                    </a:r>
                    <a:endParaRPr lang="en-US" sz="1400" b="0" strike="noStrike" spc="-1">
                      <a:latin typeface="Calibri"/>
                    </a:endParaRPr>
                  </a:p>
                </p:txBody>
              </p:sp>
            </p:grpSp>
            <p:grpSp>
              <p:nvGrpSpPr>
                <p:cNvPr id="273" name="Group 491"/>
                <p:cNvGrpSpPr/>
                <p:nvPr/>
              </p:nvGrpSpPr>
              <p:grpSpPr>
                <a:xfrm>
                  <a:off x="10592640" y="3831480"/>
                  <a:ext cx="1011600" cy="1589040"/>
                  <a:chOff x="10592640" y="3831480"/>
                  <a:chExt cx="1011600" cy="1589040"/>
                </a:xfrm>
              </p:grpSpPr>
              <p:grpSp>
                <p:nvGrpSpPr>
                  <p:cNvPr id="274" name="Group 492"/>
                  <p:cNvGrpSpPr/>
                  <p:nvPr/>
                </p:nvGrpSpPr>
                <p:grpSpPr>
                  <a:xfrm>
                    <a:off x="10592640" y="4083840"/>
                    <a:ext cx="1011600" cy="1336680"/>
                    <a:chOff x="10592640" y="4083840"/>
                    <a:chExt cx="1011600" cy="1336680"/>
                  </a:xfrm>
                </p:grpSpPr>
                <p:sp>
                  <p:nvSpPr>
                    <p:cNvPr id="275" name="Can 494"/>
                    <p:cNvSpPr/>
                    <p:nvPr/>
                  </p:nvSpPr>
                  <p:spPr>
                    <a:xfrm>
                      <a:off x="10774800" y="4289040"/>
                      <a:ext cx="542160" cy="46800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76" name="Rectangle 495"/>
                    <p:cNvSpPr/>
                    <p:nvPr/>
                  </p:nvSpPr>
                  <p:spPr>
                    <a:xfrm>
                      <a:off x="10620000" y="4083840"/>
                      <a:ext cx="98424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World State</a:t>
                      </a:r>
                      <a:endParaRPr lang="en-US" sz="1050" b="0" strike="noStrike" spc="-1">
                        <a:latin typeface="Calibri"/>
                      </a:endParaRPr>
                    </a:p>
                  </p:txBody>
                </p:sp>
                <p:sp>
                  <p:nvSpPr>
                    <p:cNvPr id="277" name="Rounded Rectangle 496"/>
                    <p:cNvSpPr/>
                    <p:nvPr/>
                  </p:nvSpPr>
                  <p:spPr>
                    <a:xfrm>
                      <a:off x="10608480" y="4083840"/>
                      <a:ext cx="920520" cy="133668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sp>
                  <p:nvSpPr>
                    <p:cNvPr id="278" name="Rectangle 497"/>
                    <p:cNvSpPr/>
                    <p:nvPr/>
                  </p:nvSpPr>
                  <p:spPr>
                    <a:xfrm>
                      <a:off x="10641960" y="4827960"/>
                      <a:ext cx="921960" cy="2494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050" b="1" strike="noStrike" spc="-1">
                          <a:solidFill>
                            <a:srgbClr val="153B6A"/>
                          </a:solidFill>
                          <a:latin typeface="Cambria Math"/>
                          <a:ea typeface="DejaVu Sans"/>
                        </a:rPr>
                        <a:t>Blockchain</a:t>
                      </a:r>
                      <a:endParaRPr lang="en-US" sz="1050" b="0" strike="noStrike" spc="-1">
                        <a:latin typeface="Calibri"/>
                      </a:endParaRPr>
                    </a:p>
                  </p:txBody>
                </p:sp>
                <p:grpSp>
                  <p:nvGrpSpPr>
                    <p:cNvPr id="279" name="Group 498"/>
                    <p:cNvGrpSpPr/>
                    <p:nvPr/>
                  </p:nvGrpSpPr>
                  <p:grpSpPr>
                    <a:xfrm>
                      <a:off x="10712880" y="5066280"/>
                      <a:ext cx="164520" cy="201600"/>
                      <a:chOff x="10712880" y="5066280"/>
                      <a:chExt cx="164520" cy="201600"/>
                    </a:xfrm>
                  </p:grpSpPr>
                  <p:sp>
                    <p:nvSpPr>
                      <p:cNvPr id="280" name="Rectangle 511"/>
                      <p:cNvSpPr/>
                      <p:nvPr/>
                    </p:nvSpPr>
                    <p:spPr>
                      <a:xfrm>
                        <a:off x="10742040" y="50662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81" name="Rectangle 512"/>
                      <p:cNvSpPr/>
                      <p:nvPr/>
                    </p:nvSpPr>
                    <p:spPr>
                      <a:xfrm>
                        <a:off x="10727640" y="50994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82" name="Rectangle 513"/>
                      <p:cNvSpPr/>
                      <p:nvPr/>
                    </p:nvSpPr>
                    <p:spPr>
                      <a:xfrm>
                        <a:off x="10712880" y="51325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283" name="Group 499"/>
                    <p:cNvGrpSpPr/>
                    <p:nvPr/>
                  </p:nvGrpSpPr>
                  <p:grpSpPr>
                    <a:xfrm>
                      <a:off x="10959120" y="5066280"/>
                      <a:ext cx="164520" cy="201600"/>
                      <a:chOff x="10959120" y="5066280"/>
                      <a:chExt cx="164520" cy="201600"/>
                    </a:xfrm>
                  </p:grpSpPr>
                  <p:sp>
                    <p:nvSpPr>
                      <p:cNvPr id="284" name="Rectangle 508"/>
                      <p:cNvSpPr/>
                      <p:nvPr/>
                    </p:nvSpPr>
                    <p:spPr>
                      <a:xfrm>
                        <a:off x="10988280" y="50662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85" name="Rectangle 509"/>
                      <p:cNvSpPr/>
                      <p:nvPr/>
                    </p:nvSpPr>
                    <p:spPr>
                      <a:xfrm>
                        <a:off x="10973520" y="50994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86" name="Rectangle 510"/>
                      <p:cNvSpPr/>
                      <p:nvPr/>
                    </p:nvSpPr>
                    <p:spPr>
                      <a:xfrm>
                        <a:off x="10959120" y="51325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287" name="Group 500"/>
                    <p:cNvGrpSpPr/>
                    <p:nvPr/>
                  </p:nvGrpSpPr>
                  <p:grpSpPr>
                    <a:xfrm>
                      <a:off x="11205360" y="5066280"/>
                      <a:ext cx="164160" cy="201600"/>
                      <a:chOff x="11205360" y="5066280"/>
                      <a:chExt cx="164160" cy="201600"/>
                    </a:xfrm>
                  </p:grpSpPr>
                  <p:sp>
                    <p:nvSpPr>
                      <p:cNvPr id="288" name="Rectangle 505"/>
                      <p:cNvSpPr/>
                      <p:nvPr/>
                    </p:nvSpPr>
                    <p:spPr>
                      <a:xfrm>
                        <a:off x="11234160" y="506628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89" name="Rectangle 506"/>
                      <p:cNvSpPr/>
                      <p:nvPr/>
                    </p:nvSpPr>
                    <p:spPr>
                      <a:xfrm>
                        <a:off x="11219760" y="509940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290" name="Rectangle 507"/>
                      <p:cNvSpPr/>
                      <p:nvPr/>
                    </p:nvSpPr>
                    <p:spPr>
                      <a:xfrm>
                        <a:off x="11205360" y="5132520"/>
                        <a:ext cx="135360" cy="13536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291" name="Rectangle 501"/>
                        <p:cNvSpPr txBox="1"/>
                        <p:nvPr/>
                      </p:nvSpPr>
                      <p:spPr>
                        <a:xfrm>
                          <a:off x="10592640" y="5113080"/>
                          <a:ext cx="101520" cy="6012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292" name="Straight Arrow Connector 502"/>
                    <p:cNvSpPr/>
                    <p:nvPr/>
                  </p:nvSpPr>
                  <p:spPr>
                    <a:xfrm flipH="1" flipV="1">
                      <a:off x="10893960" y="516600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293" name="Straight Arrow Connector 503"/>
                    <p:cNvSpPr/>
                    <p:nvPr/>
                  </p:nvSpPr>
                  <p:spPr>
                    <a:xfrm flipH="1" flipV="1">
                      <a:off x="11139840" y="5166000"/>
                      <a:ext cx="4752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294" name="Rounded Rectangle 504"/>
                    <p:cNvSpPr/>
                    <p:nvPr/>
                  </p:nvSpPr>
                  <p:spPr>
                    <a:xfrm>
                      <a:off x="10608480" y="5055480"/>
                      <a:ext cx="860040" cy="23400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grpSp>
              <p:sp>
                <p:nvSpPr>
                  <p:cNvPr id="295" name="Rectangle 493"/>
                  <p:cNvSpPr/>
                  <p:nvPr/>
                </p:nvSpPr>
                <p:spPr>
                  <a:xfrm>
                    <a:off x="10763280" y="3831480"/>
                    <a:ext cx="595800" cy="3031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400" b="1" strike="noStrike" spc="-1">
                        <a:solidFill>
                          <a:srgbClr val="153B6A"/>
                        </a:solidFill>
                        <a:latin typeface="Cambria Math"/>
                        <a:ea typeface="DejaVu Sans"/>
                      </a:rPr>
                      <a:t>Peer</a:t>
                    </a:r>
                    <a:endParaRPr lang="en-US" sz="1400" b="0" strike="noStrike" spc="-1">
                      <a:latin typeface="Calibri"/>
                    </a:endParaRPr>
                  </a:p>
                </p:txBody>
              </p:sp>
            </p:grpSp>
          </p:grpSp>
          <p:grpSp>
            <p:nvGrpSpPr>
              <p:cNvPr id="296" name="Group 514"/>
              <p:cNvGrpSpPr/>
              <p:nvPr/>
            </p:nvGrpSpPr>
            <p:grpSpPr>
              <a:xfrm>
                <a:off x="9771840" y="4929840"/>
                <a:ext cx="345960" cy="541080"/>
                <a:chOff x="9771840" y="4929840"/>
                <a:chExt cx="345960" cy="541080"/>
              </a:xfrm>
            </p:grpSpPr>
            <p:sp>
              <p:nvSpPr>
                <p:cNvPr id="297" name="Rectangle 515"/>
                <p:cNvSpPr/>
                <p:nvPr/>
              </p:nvSpPr>
              <p:spPr>
                <a:xfrm>
                  <a:off x="9786240" y="5311440"/>
                  <a:ext cx="316800" cy="159480"/>
                </a:xfrm>
                <a:prstGeom prst="rect">
                  <a:avLst/>
                </a:prstGeom>
                <a:solidFill>
                  <a:schemeClr val="accent1">
                    <a:lumMod val="75000"/>
                  </a:schemeClr>
                </a:solidFill>
                <a:ln>
                  <a:solidFill>
                    <a:srgbClr val="5D3A75"/>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0" b="0" strike="noStrike" spc="-1">
                      <a:solidFill>
                        <a:srgbClr val="FFFFFF"/>
                      </a:solidFill>
                      <a:latin typeface="Calibri"/>
                      <a:ea typeface="DejaVu Sans"/>
                    </a:rPr>
                    <a:t>tx</a:t>
                  </a:r>
                  <a:endParaRPr lang="en-US" sz="1000" b="0" strike="noStrike" spc="-1">
                    <a:latin typeface="Calibri"/>
                  </a:endParaRPr>
                </a:p>
              </p:txBody>
            </p:sp>
            <p:sp>
              <p:nvSpPr>
                <p:cNvPr id="298" name="Rounded Rectangle 516"/>
                <p:cNvSpPr/>
                <p:nvPr/>
              </p:nvSpPr>
              <p:spPr>
                <a:xfrm>
                  <a:off x="9771840" y="4929840"/>
                  <a:ext cx="345960" cy="439920"/>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pt-PT" sz="3200" b="0" strike="noStrike" spc="-1">
                      <a:solidFill>
                        <a:srgbClr val="92D050"/>
                      </a:solidFill>
                      <a:latin typeface="Wingdings"/>
                      <a:ea typeface="DejaVu Sans"/>
                    </a:rPr>
                    <a:t></a:t>
                  </a:r>
                  <a:endParaRPr lang="en-US" sz="3200" b="0" strike="noStrike" spc="-1">
                    <a:latin typeface="Calibri"/>
                  </a:endParaRPr>
                </a:p>
              </p:txBody>
            </p:sp>
          </p:grpSp>
          <p:grpSp>
            <p:nvGrpSpPr>
              <p:cNvPr id="299" name="Group 517"/>
              <p:cNvGrpSpPr/>
              <p:nvPr/>
            </p:nvGrpSpPr>
            <p:grpSpPr>
              <a:xfrm>
                <a:off x="10942920" y="5430960"/>
                <a:ext cx="345960" cy="541440"/>
                <a:chOff x="10942920" y="5430960"/>
                <a:chExt cx="345960" cy="541440"/>
              </a:xfrm>
            </p:grpSpPr>
            <p:sp>
              <p:nvSpPr>
                <p:cNvPr id="300" name="Rectangle 518"/>
                <p:cNvSpPr/>
                <p:nvPr/>
              </p:nvSpPr>
              <p:spPr>
                <a:xfrm>
                  <a:off x="10956960" y="5812920"/>
                  <a:ext cx="316800" cy="159480"/>
                </a:xfrm>
                <a:prstGeom prst="rect">
                  <a:avLst/>
                </a:prstGeom>
                <a:solidFill>
                  <a:schemeClr val="accent1">
                    <a:lumMod val="75000"/>
                  </a:schemeClr>
                </a:solidFill>
                <a:ln>
                  <a:solidFill>
                    <a:srgbClr val="5D3A75"/>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0" b="0" strike="noStrike" spc="-1">
                      <a:solidFill>
                        <a:srgbClr val="FFFFFF"/>
                      </a:solidFill>
                      <a:latin typeface="Calibri"/>
                      <a:ea typeface="DejaVu Sans"/>
                    </a:rPr>
                    <a:t>tx</a:t>
                  </a:r>
                  <a:endParaRPr lang="en-US" sz="1000" b="0" strike="noStrike" spc="-1">
                    <a:latin typeface="Calibri"/>
                  </a:endParaRPr>
                </a:p>
              </p:txBody>
            </p:sp>
            <p:sp>
              <p:nvSpPr>
                <p:cNvPr id="301" name="Rounded Rectangle 519"/>
                <p:cNvSpPr/>
                <p:nvPr/>
              </p:nvSpPr>
              <p:spPr>
                <a:xfrm>
                  <a:off x="10942920" y="5430960"/>
                  <a:ext cx="345960" cy="439920"/>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pt-PT" sz="3200" b="0" strike="noStrike" spc="-1">
                      <a:solidFill>
                        <a:srgbClr val="92D050"/>
                      </a:solidFill>
                      <a:latin typeface="Wingdings"/>
                      <a:ea typeface="DejaVu Sans"/>
                    </a:rPr>
                    <a:t></a:t>
                  </a:r>
                  <a:endParaRPr lang="en-US" sz="3200" b="0" strike="noStrike" spc="-1">
                    <a:latin typeface="Calibri"/>
                  </a:endParaRPr>
                </a:p>
              </p:txBody>
            </p:sp>
          </p:grpSp>
        </p:grpSp>
      </p:grpSp>
      <p:grpSp>
        <p:nvGrpSpPr>
          <p:cNvPr id="302" name="Group 33"/>
          <p:cNvGrpSpPr/>
          <p:nvPr/>
        </p:nvGrpSpPr>
        <p:grpSpPr>
          <a:xfrm>
            <a:off x="735120" y="2005560"/>
            <a:ext cx="3627720" cy="4808880"/>
            <a:chOff x="735120" y="2005560"/>
            <a:chExt cx="3627720" cy="4808880"/>
          </a:xfrm>
        </p:grpSpPr>
        <p:grpSp>
          <p:nvGrpSpPr>
            <p:cNvPr id="303" name="Group 14"/>
            <p:cNvGrpSpPr/>
            <p:nvPr/>
          </p:nvGrpSpPr>
          <p:grpSpPr>
            <a:xfrm>
              <a:off x="735120" y="2005560"/>
              <a:ext cx="3627720" cy="3420720"/>
              <a:chOff x="735120" y="2005560"/>
              <a:chExt cx="3627720" cy="3420720"/>
            </a:xfrm>
          </p:grpSpPr>
          <p:sp>
            <p:nvSpPr>
              <p:cNvPr id="304" name="Rectangle 246"/>
              <p:cNvSpPr/>
              <p:nvPr/>
            </p:nvSpPr>
            <p:spPr>
              <a:xfrm>
                <a:off x="735120" y="2279160"/>
                <a:ext cx="3627000" cy="960120"/>
              </a:xfrm>
              <a:prstGeom prst="rect">
                <a:avLst/>
              </a:prstGeom>
              <a:solidFill>
                <a:schemeClr val="bg1"/>
              </a:solidFill>
              <a:ln w="0">
                <a:noFill/>
              </a:ln>
            </p:spPr>
            <p:style>
              <a:lnRef idx="0">
                <a:scrgbClr r="0" g="0" b="0"/>
              </a:lnRef>
              <a:fillRef idx="0">
                <a:scrgbClr r="0" g="0" b="0"/>
              </a:fillRef>
              <a:effectRef idx="0">
                <a:scrgbClr r="0" g="0" b="0"/>
              </a:effectRef>
              <a:fontRef idx="minor"/>
            </p:style>
            <p:txBody>
              <a:bodyPr lIns="0" tIns="45000" rIns="0" bIns="45000">
                <a:noAutofit/>
              </a:bodyPr>
              <a:lstStyle/>
              <a:p>
                <a:pPr marL="230040" indent="-170640">
                  <a:lnSpc>
                    <a:spcPct val="100000"/>
                  </a:lnSpc>
                  <a:buClr>
                    <a:srgbClr val="414244"/>
                  </a:buClr>
                  <a:buFont typeface="Arial"/>
                  <a:buChar char="•"/>
                </a:pPr>
                <a:r>
                  <a:rPr lang="en-US" sz="1200" b="1" strike="noStrike" spc="-1">
                    <a:solidFill>
                      <a:srgbClr val="414244"/>
                    </a:solidFill>
                    <a:latin typeface="Calibri"/>
                    <a:ea typeface="DejaVu Sans"/>
                  </a:rPr>
                  <a:t>Ledger</a:t>
                </a:r>
                <a:r>
                  <a:rPr lang="en-US" sz="1200" b="0" strike="noStrike" spc="-1">
                    <a:solidFill>
                      <a:srgbClr val="414244"/>
                    </a:solidFill>
                    <a:latin typeface="Calibri"/>
                    <a:ea typeface="DejaVu Sans"/>
                  </a:rPr>
                  <a:t> composed of :</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Calibri"/>
                    <a:ea typeface="DejaVu Sans"/>
                  </a:rPr>
                  <a:t>Assets state </a:t>
                </a:r>
                <a:r>
                  <a:rPr lang="en-US" sz="1200" b="0" strike="noStrike" spc="-1">
                    <a:solidFill>
                      <a:srgbClr val="414244"/>
                    </a:solidFill>
                    <a:latin typeface="Calibri"/>
                    <a:ea typeface="DejaVu Sans"/>
                  </a:rPr>
                  <a:t>(world State)</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Calibri"/>
                    <a:ea typeface="DejaVu Sans"/>
                  </a:rPr>
                  <a:t>List of transactions (</a:t>
                </a:r>
                <a:r>
                  <a:rPr lang="en-US" sz="1200" b="0" strike="noStrike" spc="-1">
                    <a:solidFill>
                      <a:srgbClr val="414244"/>
                    </a:solidFill>
                    <a:latin typeface="Calibri"/>
                    <a:ea typeface="DejaVu Sans"/>
                  </a:rPr>
                  <a:t>requests for </a:t>
                </a:r>
                <a:r>
                  <a:rPr lang="en-US" sz="1200" b="1" strike="noStrike" spc="-1">
                    <a:solidFill>
                      <a:srgbClr val="414244"/>
                    </a:solidFill>
                    <a:latin typeface="Calibri"/>
                    <a:ea typeface="DejaVu Sans"/>
                  </a:rPr>
                  <a:t>changes </a:t>
                </a:r>
                <a:r>
                  <a:rPr lang="en-US" sz="1200" b="0" strike="noStrike" spc="-1">
                    <a:solidFill>
                      <a:srgbClr val="414244"/>
                    </a:solidFill>
                    <a:latin typeface="Calibri"/>
                    <a:ea typeface="DejaVu Sans"/>
                  </a:rPr>
                  <a:t>in </a:t>
                </a:r>
                <a:r>
                  <a:rPr lang="en-US" sz="1200" b="1" strike="noStrike" spc="-1">
                    <a:solidFill>
                      <a:srgbClr val="414244"/>
                    </a:solidFill>
                    <a:latin typeface="Calibri"/>
                    <a:ea typeface="DejaVu Sans"/>
                  </a:rPr>
                  <a:t>assets states) </a:t>
                </a:r>
                <a:r>
                  <a:rPr lang="en-US" sz="1200" b="0" strike="noStrike" spc="-1">
                    <a:solidFill>
                      <a:srgbClr val="414244"/>
                    </a:solidFill>
                    <a:latin typeface="Calibri"/>
                    <a:ea typeface="DejaVu Sans"/>
                  </a:rPr>
                  <a:t>organized as </a:t>
                </a:r>
                <a:r>
                  <a:rPr lang="en-US" sz="1200" b="1" strike="noStrike" spc="-1">
                    <a:solidFill>
                      <a:srgbClr val="414244"/>
                    </a:solidFill>
                    <a:latin typeface="Calibri"/>
                    <a:ea typeface="DejaVu Sans"/>
                  </a:rPr>
                  <a:t>blockchain</a:t>
                </a:r>
                <a:endParaRPr lang="en-US" sz="1200" b="0" strike="noStrike" spc="-1">
                  <a:latin typeface="Calibri"/>
                </a:endParaRPr>
              </a:p>
            </p:txBody>
          </p:sp>
          <p:grpSp>
            <p:nvGrpSpPr>
              <p:cNvPr id="305" name="Group 3"/>
              <p:cNvGrpSpPr/>
              <p:nvPr/>
            </p:nvGrpSpPr>
            <p:grpSpPr>
              <a:xfrm>
                <a:off x="735120" y="2005560"/>
                <a:ext cx="3627720" cy="207720"/>
                <a:chOff x="735120" y="2005560"/>
                <a:chExt cx="3627720" cy="207720"/>
              </a:xfrm>
            </p:grpSpPr>
            <p:sp>
              <p:nvSpPr>
                <p:cNvPr id="306" name="Straight Connector 250"/>
                <p:cNvSpPr/>
                <p:nvPr/>
              </p:nvSpPr>
              <p:spPr>
                <a:xfrm>
                  <a:off x="735120" y="221292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307" name="Rectangle 251"/>
                <p:cNvSpPr/>
                <p:nvPr/>
              </p:nvSpPr>
              <p:spPr>
                <a:xfrm>
                  <a:off x="1525320" y="2005560"/>
                  <a:ext cx="204696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Distributed Ledger (DLT)</a:t>
                  </a:r>
                  <a:endParaRPr lang="en-US" sz="1400" b="0" strike="noStrike" spc="-1">
                    <a:latin typeface="Calibri"/>
                  </a:endParaRPr>
                </a:p>
              </p:txBody>
            </p:sp>
          </p:grpSp>
          <p:grpSp>
            <p:nvGrpSpPr>
              <p:cNvPr id="308" name="Group 9"/>
              <p:cNvGrpSpPr/>
              <p:nvPr/>
            </p:nvGrpSpPr>
            <p:grpSpPr>
              <a:xfrm>
                <a:off x="853560" y="3351600"/>
                <a:ext cx="3359520" cy="2074680"/>
                <a:chOff x="853560" y="3351600"/>
                <a:chExt cx="3359520" cy="2074680"/>
              </a:xfrm>
            </p:grpSpPr>
            <p:grpSp>
              <p:nvGrpSpPr>
                <p:cNvPr id="309" name="Group 2"/>
                <p:cNvGrpSpPr/>
                <p:nvPr/>
              </p:nvGrpSpPr>
              <p:grpSpPr>
                <a:xfrm>
                  <a:off x="853560" y="3645000"/>
                  <a:ext cx="3359520" cy="1781280"/>
                  <a:chOff x="853560" y="3645000"/>
                  <a:chExt cx="3359520" cy="1781280"/>
                </a:xfrm>
              </p:grpSpPr>
              <p:sp>
                <p:nvSpPr>
                  <p:cNvPr id="310" name="Can 18"/>
                  <p:cNvSpPr/>
                  <p:nvPr/>
                </p:nvSpPr>
                <p:spPr>
                  <a:xfrm>
                    <a:off x="1205280" y="3918240"/>
                    <a:ext cx="1047960" cy="62424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11" name="Rectangle 19"/>
                  <p:cNvSpPr/>
                  <p:nvPr/>
                </p:nvSpPr>
                <p:spPr>
                  <a:xfrm>
                    <a:off x="1132920" y="3645000"/>
                    <a:ext cx="1027080" cy="2570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100" b="1" strike="noStrike" spc="-1">
                        <a:solidFill>
                          <a:srgbClr val="153B6A"/>
                        </a:solidFill>
                        <a:latin typeface="Cambria Math"/>
                        <a:ea typeface="DejaVu Sans"/>
                      </a:rPr>
                      <a:t>World State</a:t>
                    </a:r>
                    <a:endParaRPr lang="en-US" sz="1100" b="0" strike="noStrike" spc="-1">
                      <a:latin typeface="Calibri"/>
                    </a:endParaRPr>
                  </a:p>
                </p:txBody>
              </p:sp>
              <p:sp>
                <p:nvSpPr>
                  <p:cNvPr id="312" name="Rounded Rectangle 20"/>
                  <p:cNvSpPr/>
                  <p:nvPr/>
                </p:nvSpPr>
                <p:spPr>
                  <a:xfrm>
                    <a:off x="884160" y="3645000"/>
                    <a:ext cx="3328920" cy="178128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sp>
                <p:nvSpPr>
                  <p:cNvPr id="313" name="Rectangle 21"/>
                  <p:cNvSpPr/>
                  <p:nvPr/>
                </p:nvSpPr>
                <p:spPr>
                  <a:xfrm>
                    <a:off x="1162440" y="4636440"/>
                    <a:ext cx="963000" cy="2570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100" b="1" strike="noStrike" spc="-1">
                        <a:solidFill>
                          <a:srgbClr val="153B6A"/>
                        </a:solidFill>
                        <a:latin typeface="Cambria Math"/>
                        <a:ea typeface="DejaVu Sans"/>
                      </a:rPr>
                      <a:t>Blockchain</a:t>
                    </a:r>
                    <a:endParaRPr lang="en-US" sz="1100" b="0" strike="noStrike" spc="-1">
                      <a:latin typeface="Calibri"/>
                    </a:endParaRPr>
                  </a:p>
                </p:txBody>
              </p:sp>
              <p:grpSp>
                <p:nvGrpSpPr>
                  <p:cNvPr id="314" name="Group 22"/>
                  <p:cNvGrpSpPr/>
                  <p:nvPr/>
                </p:nvGrpSpPr>
                <p:grpSpPr>
                  <a:xfrm>
                    <a:off x="1086480" y="4953960"/>
                    <a:ext cx="318240" cy="269280"/>
                    <a:chOff x="1086480" y="4953960"/>
                    <a:chExt cx="318240" cy="269280"/>
                  </a:xfrm>
                </p:grpSpPr>
                <p:sp>
                  <p:nvSpPr>
                    <p:cNvPr id="315" name="Rectangle 46"/>
                    <p:cNvSpPr/>
                    <p:nvPr/>
                  </p:nvSpPr>
                  <p:spPr>
                    <a:xfrm>
                      <a:off x="1142280" y="4953960"/>
                      <a:ext cx="262440" cy="18072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16" name="Rectangle 47"/>
                    <p:cNvSpPr/>
                    <p:nvPr/>
                  </p:nvSpPr>
                  <p:spPr>
                    <a:xfrm>
                      <a:off x="1114200" y="4998240"/>
                      <a:ext cx="262440" cy="18072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17" name="Rectangle 48"/>
                    <p:cNvSpPr/>
                    <p:nvPr/>
                  </p:nvSpPr>
                  <p:spPr>
                    <a:xfrm>
                      <a:off x="1086480" y="5042520"/>
                      <a:ext cx="262440" cy="18072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318" name="Group 23"/>
                  <p:cNvGrpSpPr/>
                  <p:nvPr/>
                </p:nvGrpSpPr>
                <p:grpSpPr>
                  <a:xfrm>
                    <a:off x="1561680" y="4953960"/>
                    <a:ext cx="318600" cy="269280"/>
                    <a:chOff x="1561680" y="4953960"/>
                    <a:chExt cx="318600" cy="269280"/>
                  </a:xfrm>
                </p:grpSpPr>
                <p:sp>
                  <p:nvSpPr>
                    <p:cNvPr id="319" name="Rectangle 43"/>
                    <p:cNvSpPr/>
                    <p:nvPr/>
                  </p:nvSpPr>
                  <p:spPr>
                    <a:xfrm>
                      <a:off x="1617840" y="4953960"/>
                      <a:ext cx="262440" cy="18072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20" name="Rectangle 44"/>
                    <p:cNvSpPr/>
                    <p:nvPr/>
                  </p:nvSpPr>
                  <p:spPr>
                    <a:xfrm>
                      <a:off x="1589760" y="4998240"/>
                      <a:ext cx="262440" cy="18072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21" name="Rectangle 45"/>
                    <p:cNvSpPr/>
                    <p:nvPr/>
                  </p:nvSpPr>
                  <p:spPr>
                    <a:xfrm>
                      <a:off x="1561680" y="5042520"/>
                      <a:ext cx="262440" cy="18072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322" name="Group 24"/>
                  <p:cNvGrpSpPr/>
                  <p:nvPr/>
                </p:nvGrpSpPr>
                <p:grpSpPr>
                  <a:xfrm>
                    <a:off x="2036880" y="4953960"/>
                    <a:ext cx="318600" cy="269280"/>
                    <a:chOff x="2036880" y="4953960"/>
                    <a:chExt cx="318600" cy="269280"/>
                  </a:xfrm>
                </p:grpSpPr>
                <p:sp>
                  <p:nvSpPr>
                    <p:cNvPr id="323" name="Rectangle 40"/>
                    <p:cNvSpPr/>
                    <p:nvPr/>
                  </p:nvSpPr>
                  <p:spPr>
                    <a:xfrm>
                      <a:off x="2093040" y="4953960"/>
                      <a:ext cx="262440" cy="18072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24" name="Rectangle 41"/>
                    <p:cNvSpPr/>
                    <p:nvPr/>
                  </p:nvSpPr>
                  <p:spPr>
                    <a:xfrm>
                      <a:off x="2064960" y="4998240"/>
                      <a:ext cx="262440" cy="18072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25" name="Rectangle 42"/>
                    <p:cNvSpPr/>
                    <p:nvPr/>
                  </p:nvSpPr>
                  <p:spPr>
                    <a:xfrm>
                      <a:off x="2036880" y="5042520"/>
                      <a:ext cx="262440" cy="18072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326" name="Rectangle 25"/>
                      <p:cNvSpPr txBox="1"/>
                      <p:nvPr/>
                    </p:nvSpPr>
                    <p:spPr>
                      <a:xfrm>
                        <a:off x="853560" y="5016600"/>
                        <a:ext cx="196560" cy="8028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327" name="Straight Arrow Connector 26"/>
                  <p:cNvSpPr/>
                  <p:nvPr/>
                </p:nvSpPr>
                <p:spPr>
                  <a:xfrm flipH="1" flipV="1">
                    <a:off x="1436400" y="5087520"/>
                    <a:ext cx="9216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328" name="Straight Arrow Connector 27"/>
                  <p:cNvSpPr/>
                  <p:nvPr/>
                </p:nvSpPr>
                <p:spPr>
                  <a:xfrm flipH="1" flipV="1">
                    <a:off x="1911600" y="5087520"/>
                    <a:ext cx="9216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329" name="Rounded Rectangle 28"/>
                  <p:cNvSpPr/>
                  <p:nvPr/>
                </p:nvSpPr>
                <p:spPr>
                  <a:xfrm>
                    <a:off x="884160" y="4939560"/>
                    <a:ext cx="1661760" cy="31176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sp>
                <p:nvSpPr>
                  <p:cNvPr id="330" name="Rectangle 29"/>
                  <p:cNvSpPr/>
                  <p:nvPr/>
                </p:nvSpPr>
                <p:spPr>
                  <a:xfrm>
                    <a:off x="2588760" y="4500720"/>
                    <a:ext cx="1549800" cy="795600"/>
                  </a:xfrm>
                  <a:prstGeom prst="rect">
                    <a:avLst/>
                  </a:prstGeom>
                  <a:solidFill>
                    <a:schemeClr val="bg1">
                      <a:lumMod val="95000"/>
                    </a:schemeClr>
                  </a:solidFill>
                  <a:ln>
                    <a:solidFill>
                      <a:srgbClr val="000000"/>
                    </a:solidFill>
                    <a:prstDash val="dash"/>
                  </a:ln>
                </p:spPr>
                <p:style>
                  <a:lnRef idx="2">
                    <a:schemeClr val="accent1">
                      <a:shade val="50000"/>
                    </a:schemeClr>
                  </a:lnRef>
                  <a:fillRef idx="1">
                    <a:schemeClr val="accent1"/>
                  </a:fillRef>
                  <a:effectRef idx="0">
                    <a:schemeClr val="accent1"/>
                  </a:effectRef>
                  <a:fontRef idx="minor"/>
                </p:style>
              </p:sp>
              <p:sp>
                <p:nvSpPr>
                  <p:cNvPr id="331" name="Rectangle 30"/>
                  <p:cNvSpPr/>
                  <p:nvPr/>
                </p:nvSpPr>
                <p:spPr>
                  <a:xfrm>
                    <a:off x="2588760" y="4213440"/>
                    <a:ext cx="1549800" cy="1983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tabLst>
                        <a:tab pos="0" algn="l"/>
                      </a:tabLst>
                    </a:pPr>
                    <a:r>
                      <a:rPr lang="en-US" sz="1050" b="1" strike="noStrike" spc="-1">
                        <a:solidFill>
                          <a:srgbClr val="FFFFFF"/>
                        </a:solidFill>
                        <a:latin typeface="Constantia"/>
                        <a:ea typeface="DejaVu Sans"/>
                      </a:rPr>
                      <a:t>Asset</a:t>
                    </a:r>
                    <a:endParaRPr lang="en-US" sz="1050" b="0" strike="noStrike" spc="-1">
                      <a:latin typeface="Calibri"/>
                    </a:endParaRPr>
                  </a:p>
                </p:txBody>
              </p:sp>
              <p:sp>
                <p:nvSpPr>
                  <p:cNvPr id="332" name="Rectangle 31"/>
                  <p:cNvSpPr/>
                  <p:nvPr/>
                </p:nvSpPr>
                <p:spPr>
                  <a:xfrm>
                    <a:off x="1309320" y="4208400"/>
                    <a:ext cx="86472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tabLst>
                        <a:tab pos="0" algn="l"/>
                      </a:tabLst>
                    </a:pPr>
                    <a:r>
                      <a:rPr lang="en-US" sz="1100" b="0" strike="noStrike" spc="-1">
                        <a:solidFill>
                          <a:srgbClr val="FFFFFF"/>
                        </a:solidFill>
                        <a:latin typeface="Constantia"/>
                        <a:ea typeface="DejaVu Sans"/>
                      </a:rPr>
                      <a:t>Asset</a:t>
                    </a:r>
                    <a:endParaRPr lang="en-US" sz="1100" b="0" strike="noStrike" spc="-1">
                      <a:latin typeface="Calibri"/>
                    </a:endParaRPr>
                  </a:p>
                </p:txBody>
              </p:sp>
              <p:sp>
                <p:nvSpPr>
                  <p:cNvPr id="333" name="Rectangle 32"/>
                  <p:cNvSpPr/>
                  <p:nvPr/>
                </p:nvSpPr>
                <p:spPr>
                  <a:xfrm>
                    <a:off x="2681640" y="4533120"/>
                    <a:ext cx="1390680" cy="718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50" b="1" strike="noStrike" spc="-1">
                        <a:solidFill>
                          <a:srgbClr val="153B6A"/>
                        </a:solidFill>
                        <a:latin typeface="Constantia"/>
                        <a:ea typeface="DejaVu Sans"/>
                      </a:rPr>
                      <a:t>Asset State</a:t>
                    </a:r>
                    <a:endParaRPr lang="en-US" sz="1050" b="0" strike="noStrike" spc="-1">
                      <a:latin typeface="Calibri"/>
                    </a:endParaRPr>
                  </a:p>
                </p:txBody>
              </p:sp>
              <p:sp>
                <p:nvSpPr>
                  <p:cNvPr id="334" name="Straight Arrow Connector 39"/>
                  <p:cNvSpPr/>
                  <p:nvPr/>
                </p:nvSpPr>
                <p:spPr>
                  <a:xfrm flipV="1">
                    <a:off x="2175120" y="4312080"/>
                    <a:ext cx="413280" cy="9360"/>
                  </a:xfrm>
                  <a:custGeom>
                    <a:avLst/>
                    <a:gdLst/>
                    <a:ahLst/>
                    <a:cxnLst/>
                    <a:rect l="l" t="t" r="r" b="b"/>
                    <a:pathLst>
                      <a:path w="21600" h="21600">
                        <a:moveTo>
                          <a:pt x="0" y="0"/>
                        </a:moveTo>
                        <a:lnTo>
                          <a:pt x="21600" y="21600"/>
                        </a:lnTo>
                      </a:path>
                    </a:pathLst>
                  </a:custGeom>
                  <a:noFill/>
                  <a:ln>
                    <a:solidFill>
                      <a:srgbClr val="000000"/>
                    </a:solidFill>
                    <a:headEnd type="triangle" w="med" len="med"/>
                    <a:tailEnd type="triangle" w="med" len="med"/>
                  </a:ln>
                </p:spPr>
                <p:style>
                  <a:lnRef idx="1">
                    <a:schemeClr val="accent1"/>
                  </a:lnRef>
                  <a:fillRef idx="0">
                    <a:schemeClr val="accent1"/>
                  </a:fillRef>
                  <a:effectRef idx="0">
                    <a:schemeClr val="accent1"/>
                  </a:effectRef>
                  <a:fontRef idx="minor"/>
                </p:style>
              </p:sp>
            </p:grpSp>
            <p:sp>
              <p:nvSpPr>
                <p:cNvPr id="335" name="Rectangle 50"/>
                <p:cNvSpPr/>
                <p:nvPr/>
              </p:nvSpPr>
              <p:spPr>
                <a:xfrm>
                  <a:off x="2136240" y="3351600"/>
                  <a:ext cx="684000" cy="2570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100" b="1" strike="noStrike" spc="-1">
                      <a:solidFill>
                        <a:srgbClr val="153B6A"/>
                      </a:solidFill>
                      <a:latin typeface="Cambria Math"/>
                      <a:ea typeface="DejaVu Sans"/>
                    </a:rPr>
                    <a:t>Ledger</a:t>
                  </a:r>
                  <a:endParaRPr lang="en-US" sz="1100" b="0" strike="noStrike" spc="-1">
                    <a:latin typeface="Calibri"/>
                  </a:endParaRPr>
                </a:p>
              </p:txBody>
            </p:sp>
          </p:grpSp>
        </p:grpSp>
        <p:grpSp>
          <p:nvGrpSpPr>
            <p:cNvPr id="336" name="Group 17"/>
            <p:cNvGrpSpPr/>
            <p:nvPr/>
          </p:nvGrpSpPr>
          <p:grpSpPr>
            <a:xfrm>
              <a:off x="735120" y="5580720"/>
              <a:ext cx="3627720" cy="1233720"/>
              <a:chOff x="735120" y="5580720"/>
              <a:chExt cx="3627720" cy="1233720"/>
            </a:xfrm>
          </p:grpSpPr>
          <p:sp>
            <p:nvSpPr>
              <p:cNvPr id="337" name="Rectangle 528"/>
              <p:cNvSpPr/>
              <p:nvPr/>
            </p:nvSpPr>
            <p:spPr>
              <a:xfrm>
                <a:off x="735120" y="5854320"/>
                <a:ext cx="3627000" cy="960120"/>
              </a:xfrm>
              <a:prstGeom prst="rect">
                <a:avLst/>
              </a:prstGeom>
              <a:noFill/>
              <a:ln w="0">
                <a:noFill/>
              </a:ln>
            </p:spPr>
            <p:style>
              <a:lnRef idx="0">
                <a:scrgbClr r="0" g="0" b="0"/>
              </a:lnRef>
              <a:fillRef idx="0">
                <a:scrgbClr r="0" g="0" b="0"/>
              </a:fillRef>
              <a:effectRef idx="0">
                <a:scrgbClr r="0" g="0" b="0"/>
              </a:effectRef>
              <a:fontRef idx="minor"/>
            </p:style>
            <p:txBody>
              <a:bodyPr lIns="0" tIns="45000" rIns="0" bIns="45000">
                <a:noAutofit/>
              </a:bodyPr>
              <a:lstStyle/>
              <a:p>
                <a:pPr marL="230040" indent="-170640">
                  <a:lnSpc>
                    <a:spcPct val="100000"/>
                  </a:lnSpc>
                  <a:buClr>
                    <a:srgbClr val="414244"/>
                  </a:buClr>
                  <a:buFont typeface="Arial"/>
                  <a:buChar char="•"/>
                </a:pPr>
                <a:r>
                  <a:rPr lang="en-US" sz="1200" b="0" strike="noStrike" spc="-1">
                    <a:solidFill>
                      <a:srgbClr val="414244"/>
                    </a:solidFill>
                    <a:latin typeface="Calibri"/>
                    <a:ea typeface="DejaVu Sans"/>
                  </a:rPr>
                  <a:t>Blockchain </a:t>
                </a:r>
                <a:r>
                  <a:rPr lang="en-US" sz="1200" b="1" strike="noStrike" spc="-1">
                    <a:solidFill>
                      <a:srgbClr val="414244"/>
                    </a:solidFill>
                    <a:latin typeface="Calibri"/>
                    <a:ea typeface="DejaVu Sans"/>
                  </a:rPr>
                  <a:t>integrity</a:t>
                </a:r>
                <a:r>
                  <a:rPr lang="en-US" sz="1200" b="0" strike="noStrike" spc="-1">
                    <a:solidFill>
                      <a:srgbClr val="414244"/>
                    </a:solidFill>
                    <a:latin typeface="Calibri"/>
                    <a:ea typeface="DejaVu Sans"/>
                  </a:rPr>
                  <a:t> maintained cryptographically by </a:t>
                </a:r>
                <a:r>
                  <a:rPr lang="en-US" sz="1200" b="1" strike="noStrike" spc="-1">
                    <a:solidFill>
                      <a:srgbClr val="414244"/>
                    </a:solidFill>
                    <a:latin typeface="Calibri"/>
                    <a:ea typeface="DejaVu Sans"/>
                  </a:rPr>
                  <a:t>hash function</a:t>
                </a:r>
                <a:endParaRPr lang="en-US" sz="1200" b="0" strike="noStrike" spc="-1">
                  <a:latin typeface="Calibri"/>
                </a:endParaRPr>
              </a:p>
            </p:txBody>
          </p:sp>
          <p:grpSp>
            <p:nvGrpSpPr>
              <p:cNvPr id="338" name="Group 529"/>
              <p:cNvGrpSpPr/>
              <p:nvPr/>
            </p:nvGrpSpPr>
            <p:grpSpPr>
              <a:xfrm>
                <a:off x="735120" y="5580720"/>
                <a:ext cx="3627720" cy="207720"/>
                <a:chOff x="735120" y="5580720"/>
                <a:chExt cx="3627720" cy="207720"/>
              </a:xfrm>
            </p:grpSpPr>
            <p:sp>
              <p:nvSpPr>
                <p:cNvPr id="339" name="Straight Connector 530"/>
                <p:cNvSpPr/>
                <p:nvPr/>
              </p:nvSpPr>
              <p:spPr>
                <a:xfrm>
                  <a:off x="735120" y="578808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340" name="Rectangle 531"/>
                <p:cNvSpPr/>
                <p:nvPr/>
              </p:nvSpPr>
              <p:spPr>
                <a:xfrm>
                  <a:off x="1186200" y="5580720"/>
                  <a:ext cx="272484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Integrity</a:t>
                  </a:r>
                  <a:endParaRPr lang="en-US" sz="1400" b="0" strike="noStrike" spc="-1">
                    <a:latin typeface="Calibri"/>
                  </a:endParaRPr>
                </a:p>
              </p:txBody>
            </p:sp>
          </p:grpSp>
        </p:grpSp>
      </p:grpSp>
      <p:grpSp>
        <p:nvGrpSpPr>
          <p:cNvPr id="341" name="Group 205"/>
          <p:cNvGrpSpPr/>
          <p:nvPr/>
        </p:nvGrpSpPr>
        <p:grpSpPr>
          <a:xfrm>
            <a:off x="735120" y="1478160"/>
            <a:ext cx="11104200" cy="440280"/>
            <a:chOff x="735120" y="1478160"/>
            <a:chExt cx="11104200" cy="440280"/>
          </a:xfrm>
        </p:grpSpPr>
        <p:sp>
          <p:nvSpPr>
            <p:cNvPr id="342" name="Straight Connector 206"/>
            <p:cNvSpPr/>
            <p:nvPr/>
          </p:nvSpPr>
          <p:spPr>
            <a:xfrm>
              <a:off x="735120" y="1698480"/>
              <a:ext cx="11104200" cy="360"/>
            </a:xfrm>
            <a:prstGeom prst="line">
              <a:avLst/>
            </a:prstGeom>
            <a:ln w="38100">
              <a:solidFill>
                <a:srgbClr val="7C4B9D"/>
              </a:solidFill>
            </a:ln>
          </p:spPr>
          <p:style>
            <a:lnRef idx="1">
              <a:schemeClr val="accent1"/>
            </a:lnRef>
            <a:fillRef idx="0">
              <a:schemeClr val="accent1"/>
            </a:fillRef>
            <a:effectRef idx="0">
              <a:schemeClr val="accent1"/>
            </a:effectRef>
            <a:fontRef idx="minor"/>
          </p:style>
        </p:sp>
        <p:sp>
          <p:nvSpPr>
            <p:cNvPr id="343" name="Rectangle 207"/>
            <p:cNvSpPr/>
            <p:nvPr/>
          </p:nvSpPr>
          <p:spPr>
            <a:xfrm>
              <a:off x="4499640" y="1478160"/>
              <a:ext cx="3575160" cy="440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800" b="1" strike="noStrike" spc="-1">
                  <a:solidFill>
                    <a:srgbClr val="7F4F9F"/>
                  </a:solidFill>
                  <a:latin typeface="Calibri"/>
                  <a:ea typeface="DejaVu Sans"/>
                </a:rPr>
                <a:t>What is Blockchain Technology</a:t>
              </a:r>
              <a:endParaRPr lang="en-US" sz="1800" b="0" strike="noStrike" spc="-1">
                <a:latin typeface="Calibri"/>
              </a:endParaRPr>
            </a:p>
          </p:txBody>
        </p:sp>
      </p:grpSp>
    </p:spTree>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What is Blockchain Technology</a:t>
            </a:r>
            <a:endParaRPr lang="en-US" sz="4400" b="0" strike="noStrike" spc="-1">
              <a:latin typeface="Calibri"/>
            </a:endParaRPr>
          </a:p>
        </p:txBody>
      </p:sp>
      <p:grpSp>
        <p:nvGrpSpPr>
          <p:cNvPr id="345" name="Group 4"/>
          <p:cNvGrpSpPr/>
          <p:nvPr/>
        </p:nvGrpSpPr>
        <p:grpSpPr>
          <a:xfrm>
            <a:off x="735120" y="1478160"/>
            <a:ext cx="11104200" cy="440280"/>
            <a:chOff x="735120" y="1478160"/>
            <a:chExt cx="11104200" cy="440280"/>
          </a:xfrm>
        </p:grpSpPr>
        <p:sp>
          <p:nvSpPr>
            <p:cNvPr id="346" name="Straight Connector 260"/>
            <p:cNvSpPr/>
            <p:nvPr/>
          </p:nvSpPr>
          <p:spPr>
            <a:xfrm>
              <a:off x="735120" y="1698480"/>
              <a:ext cx="11104200" cy="360"/>
            </a:xfrm>
            <a:prstGeom prst="line">
              <a:avLst/>
            </a:prstGeom>
            <a:ln w="38100">
              <a:solidFill>
                <a:srgbClr val="7C4B9D"/>
              </a:solidFill>
            </a:ln>
          </p:spPr>
          <p:style>
            <a:lnRef idx="1">
              <a:schemeClr val="accent1"/>
            </a:lnRef>
            <a:fillRef idx="0">
              <a:schemeClr val="accent1"/>
            </a:fillRef>
            <a:effectRef idx="0">
              <a:schemeClr val="accent1"/>
            </a:effectRef>
            <a:fontRef idx="minor"/>
          </p:style>
        </p:sp>
        <p:sp>
          <p:nvSpPr>
            <p:cNvPr id="347" name="Rectangle 261"/>
            <p:cNvSpPr/>
            <p:nvPr/>
          </p:nvSpPr>
          <p:spPr>
            <a:xfrm>
              <a:off x="4499640" y="1478160"/>
              <a:ext cx="3575160" cy="440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800" b="1" strike="noStrike" spc="-1">
                  <a:solidFill>
                    <a:srgbClr val="7F4F9F"/>
                  </a:solidFill>
                  <a:latin typeface="Calibri"/>
                  <a:ea typeface="DejaVu Sans"/>
                </a:rPr>
                <a:t>What is Blockchain Technology</a:t>
              </a:r>
              <a:endParaRPr lang="en-US" sz="1800" b="0" strike="noStrike" spc="-1">
                <a:latin typeface="Calibri"/>
              </a:endParaRPr>
            </a:p>
          </p:txBody>
        </p:sp>
      </p:grpSp>
      <p:grpSp>
        <p:nvGrpSpPr>
          <p:cNvPr id="348" name="Group 252"/>
          <p:cNvGrpSpPr/>
          <p:nvPr/>
        </p:nvGrpSpPr>
        <p:grpSpPr>
          <a:xfrm>
            <a:off x="4485240" y="2005560"/>
            <a:ext cx="3627720" cy="207720"/>
            <a:chOff x="4485240" y="2005560"/>
            <a:chExt cx="3627720" cy="207720"/>
          </a:xfrm>
        </p:grpSpPr>
        <p:sp>
          <p:nvSpPr>
            <p:cNvPr id="349" name="Straight Connector 253"/>
            <p:cNvSpPr/>
            <p:nvPr/>
          </p:nvSpPr>
          <p:spPr>
            <a:xfrm>
              <a:off x="4485240" y="221292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350" name="Rectangle 254"/>
            <p:cNvSpPr/>
            <p:nvPr/>
          </p:nvSpPr>
          <p:spPr>
            <a:xfrm>
              <a:off x="5275440" y="2005560"/>
              <a:ext cx="204696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Peer-to-Peer Network</a:t>
              </a:r>
              <a:endParaRPr lang="en-US" sz="1400" b="0" strike="noStrike" spc="-1">
                <a:latin typeface="Calibri"/>
              </a:endParaRPr>
            </a:p>
          </p:txBody>
        </p:sp>
      </p:grpSp>
      <p:sp>
        <p:nvSpPr>
          <p:cNvPr id="351" name="Rectangle 258"/>
          <p:cNvSpPr/>
          <p:nvPr/>
        </p:nvSpPr>
        <p:spPr>
          <a:xfrm>
            <a:off x="4485240" y="2279160"/>
            <a:ext cx="3627000" cy="960120"/>
          </a:xfrm>
          <a:prstGeom prst="rect">
            <a:avLst/>
          </a:prstGeom>
          <a:solidFill>
            <a:schemeClr val="bg1"/>
          </a:solidFill>
          <a:ln w="0">
            <a:noFill/>
          </a:ln>
        </p:spPr>
        <p:style>
          <a:lnRef idx="0">
            <a:scrgbClr r="0" g="0" b="0"/>
          </a:lnRef>
          <a:fillRef idx="0">
            <a:scrgbClr r="0" g="0" b="0"/>
          </a:fillRef>
          <a:effectRef idx="0">
            <a:scrgbClr r="0" g="0" b="0"/>
          </a:effectRef>
          <a:fontRef idx="minor"/>
        </p:style>
        <p:txBody>
          <a:bodyPr lIns="0" tIns="45000" rIns="0" bIns="45000">
            <a:noAutofit/>
          </a:bodyPr>
          <a:lstStyle/>
          <a:p>
            <a:pPr marL="230040" indent="-170640">
              <a:lnSpc>
                <a:spcPct val="100000"/>
              </a:lnSpc>
              <a:buClr>
                <a:srgbClr val="414244"/>
              </a:buClr>
              <a:buFont typeface="Arial"/>
              <a:buChar char="•"/>
            </a:pPr>
            <a:r>
              <a:rPr lang="en-US" sz="1200" b="0" strike="noStrike" spc="-1">
                <a:solidFill>
                  <a:srgbClr val="414244"/>
                </a:solidFill>
                <a:latin typeface="Calibri"/>
                <a:ea typeface="DejaVu Sans"/>
              </a:rPr>
              <a:t>Nodes (e.g., servers, computers) have </a:t>
            </a:r>
            <a:r>
              <a:rPr lang="en-US" sz="1200" b="1" strike="noStrike" spc="-1">
                <a:solidFill>
                  <a:srgbClr val="414244"/>
                </a:solidFill>
                <a:latin typeface="Calibri"/>
                <a:ea typeface="DejaVu Sans"/>
              </a:rPr>
              <a:t>same privileges</a:t>
            </a:r>
            <a:endParaRPr lang="en-US" sz="1200" b="0" strike="noStrike" spc="-1">
              <a:latin typeface="Calibri"/>
            </a:endParaRPr>
          </a:p>
          <a:p>
            <a:pPr marL="230040" indent="-170640">
              <a:lnSpc>
                <a:spcPct val="100000"/>
              </a:lnSpc>
              <a:buClr>
                <a:srgbClr val="414244"/>
              </a:buClr>
              <a:buFont typeface="Arial"/>
              <a:buChar char="•"/>
            </a:pPr>
            <a:r>
              <a:rPr lang="en-US" sz="1200" b="0" strike="noStrike" spc="-1">
                <a:solidFill>
                  <a:srgbClr val="414244"/>
                </a:solidFill>
                <a:latin typeface="Arial"/>
                <a:ea typeface="DejaVu Sans"/>
              </a:rPr>
              <a:t>Ledger is </a:t>
            </a:r>
            <a:r>
              <a:rPr lang="en-US" sz="1200" b="1" strike="noStrike" spc="-1">
                <a:solidFill>
                  <a:srgbClr val="414244"/>
                </a:solidFill>
                <a:latin typeface="Arial"/>
                <a:ea typeface="DejaVu Sans"/>
              </a:rPr>
              <a:t>distributed </a:t>
            </a:r>
            <a:r>
              <a:rPr lang="en-US" sz="1200" b="0" strike="noStrike" spc="-1">
                <a:solidFill>
                  <a:srgbClr val="414244"/>
                </a:solidFill>
                <a:latin typeface="Arial"/>
                <a:ea typeface="DejaVu Sans"/>
              </a:rPr>
              <a:t>among the </a:t>
            </a:r>
            <a:r>
              <a:rPr lang="en-US" sz="1200" b="1" strike="noStrike" spc="-1">
                <a:solidFill>
                  <a:srgbClr val="414244"/>
                </a:solidFill>
                <a:latin typeface="Arial"/>
                <a:ea typeface="DejaVu Sans"/>
              </a:rPr>
              <a:t>P2P network</a:t>
            </a:r>
            <a:endParaRPr lang="en-US" sz="1200" b="0" strike="noStrike" spc="-1">
              <a:latin typeface="Calibri"/>
            </a:endParaRPr>
          </a:p>
          <a:p>
            <a:pPr marL="230040" indent="-170640">
              <a:lnSpc>
                <a:spcPct val="100000"/>
              </a:lnSpc>
              <a:buClr>
                <a:srgbClr val="414244"/>
              </a:buClr>
              <a:buFont typeface="Arial"/>
              <a:buChar char="•"/>
            </a:pPr>
            <a:r>
              <a:rPr lang="en-US" sz="1200" b="1" strike="noStrike" spc="-1">
                <a:solidFill>
                  <a:srgbClr val="414244"/>
                </a:solidFill>
                <a:latin typeface="Arial"/>
                <a:ea typeface="DejaVu Sans"/>
              </a:rPr>
              <a:t>Smart Contracts</a:t>
            </a:r>
            <a:r>
              <a:rPr lang="en-US" sz="1200" b="0" strike="noStrike" spc="-1">
                <a:solidFill>
                  <a:srgbClr val="414244"/>
                </a:solidFill>
                <a:latin typeface="Arial"/>
                <a:ea typeface="DejaVu Sans"/>
              </a:rPr>
              <a:t> - Business Logic programmed and run by peers. Generates transactions</a:t>
            </a:r>
            <a:endParaRPr lang="en-US" sz="1200" b="0" strike="noStrike" spc="-1">
              <a:latin typeface="Calibri"/>
            </a:endParaRPr>
          </a:p>
          <a:p>
            <a:pPr marL="58680">
              <a:lnSpc>
                <a:spcPct val="100000"/>
              </a:lnSpc>
            </a:pPr>
            <a:endParaRPr lang="en-US" sz="1200" b="0" strike="noStrike" spc="-1">
              <a:latin typeface="Calibri"/>
            </a:endParaRPr>
          </a:p>
        </p:txBody>
      </p:sp>
      <p:grpSp>
        <p:nvGrpSpPr>
          <p:cNvPr id="352" name="Group 255"/>
          <p:cNvGrpSpPr/>
          <p:nvPr/>
        </p:nvGrpSpPr>
        <p:grpSpPr>
          <a:xfrm>
            <a:off x="8235360" y="2005560"/>
            <a:ext cx="3627720" cy="207720"/>
            <a:chOff x="8235360" y="2005560"/>
            <a:chExt cx="3627720" cy="207720"/>
          </a:xfrm>
        </p:grpSpPr>
        <p:sp>
          <p:nvSpPr>
            <p:cNvPr id="353" name="Straight Connector 256"/>
            <p:cNvSpPr/>
            <p:nvPr/>
          </p:nvSpPr>
          <p:spPr>
            <a:xfrm>
              <a:off x="8235360" y="221292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354" name="Rectangle 257"/>
            <p:cNvSpPr/>
            <p:nvPr/>
          </p:nvSpPr>
          <p:spPr>
            <a:xfrm>
              <a:off x="8810280" y="2005560"/>
              <a:ext cx="247716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Peer Agreement - Consensus</a:t>
              </a:r>
              <a:endParaRPr lang="en-US" sz="1400" b="0" strike="noStrike" spc="-1">
                <a:latin typeface="Calibri"/>
              </a:endParaRPr>
            </a:p>
          </p:txBody>
        </p:sp>
      </p:grpSp>
      <p:sp>
        <p:nvSpPr>
          <p:cNvPr id="355" name="Rectangle 259"/>
          <p:cNvSpPr/>
          <p:nvPr/>
        </p:nvSpPr>
        <p:spPr>
          <a:xfrm>
            <a:off x="8235360" y="2279160"/>
            <a:ext cx="3627000" cy="1146240"/>
          </a:xfrm>
          <a:prstGeom prst="rect">
            <a:avLst/>
          </a:prstGeom>
          <a:solidFill>
            <a:schemeClr val="bg1"/>
          </a:solidFill>
          <a:ln w="0">
            <a:noFill/>
          </a:ln>
        </p:spPr>
        <p:style>
          <a:lnRef idx="0">
            <a:scrgbClr r="0" g="0" b="0"/>
          </a:lnRef>
          <a:fillRef idx="0">
            <a:scrgbClr r="0" g="0" b="0"/>
          </a:fillRef>
          <a:effectRef idx="0">
            <a:scrgbClr r="0" g="0" b="0"/>
          </a:effectRef>
          <a:fontRef idx="minor"/>
        </p:style>
        <p:txBody>
          <a:bodyPr lIns="0" tIns="45000" rIns="0" bIns="45000">
            <a:noAutofit/>
          </a:bodyPr>
          <a:lstStyle/>
          <a:p>
            <a:pPr marL="230040" indent="-170640">
              <a:lnSpc>
                <a:spcPct val="100000"/>
              </a:lnSpc>
              <a:buClr>
                <a:srgbClr val="414244"/>
              </a:buClr>
              <a:buFont typeface="Arial"/>
              <a:buChar char="•"/>
            </a:pPr>
            <a:r>
              <a:rPr lang="en-US" sz="1200" b="0" strike="noStrike" spc="-1">
                <a:solidFill>
                  <a:srgbClr val="414244"/>
                </a:solidFill>
                <a:latin typeface="Calibri"/>
                <a:ea typeface="DejaVu Sans"/>
              </a:rPr>
              <a:t>Transactions validation are agreed among the peer nodes</a:t>
            </a:r>
            <a:endParaRPr lang="en-US" sz="1200" b="0" strike="noStrike" spc="-1">
              <a:latin typeface="Calibri"/>
            </a:endParaRPr>
          </a:p>
          <a:p>
            <a:pPr marL="230040" indent="-170640">
              <a:lnSpc>
                <a:spcPct val="100000"/>
              </a:lnSpc>
              <a:buClr>
                <a:srgbClr val="414244"/>
              </a:buClr>
              <a:buFont typeface="Arial"/>
              <a:buChar char="•"/>
            </a:pPr>
            <a:r>
              <a:rPr lang="en-US" sz="1200" b="0" strike="noStrike" spc="-1">
                <a:solidFill>
                  <a:srgbClr val="414244"/>
                </a:solidFill>
                <a:latin typeface="Arial"/>
                <a:ea typeface="DejaVu Sans"/>
              </a:rPr>
              <a:t>Peer nodes </a:t>
            </a:r>
            <a:r>
              <a:rPr lang="en-US" sz="1200" b="1" strike="noStrike" spc="-1">
                <a:solidFill>
                  <a:srgbClr val="414244"/>
                </a:solidFill>
                <a:latin typeface="Arial"/>
                <a:ea typeface="DejaVu Sans"/>
              </a:rPr>
              <a:t>agree </a:t>
            </a:r>
            <a:r>
              <a:rPr lang="en-US" sz="1200" b="0" strike="noStrike" spc="-1">
                <a:solidFill>
                  <a:srgbClr val="414244"/>
                </a:solidFill>
                <a:latin typeface="Arial"/>
                <a:ea typeface="DejaVu Sans"/>
              </a:rPr>
              <a:t>on </a:t>
            </a:r>
            <a:r>
              <a:rPr lang="en-US" sz="1200" b="1" strike="noStrike" spc="-1">
                <a:solidFill>
                  <a:srgbClr val="414244"/>
                </a:solidFill>
                <a:latin typeface="Arial"/>
                <a:ea typeface="DejaVu Sans"/>
              </a:rPr>
              <a:t>transactions</a:t>
            </a:r>
            <a:r>
              <a:rPr lang="en-US" sz="1200" b="0" strike="noStrike" spc="-1">
                <a:solidFill>
                  <a:srgbClr val="414244"/>
                </a:solidFill>
                <a:latin typeface="Arial"/>
                <a:ea typeface="DejaVu Sans"/>
              </a:rPr>
              <a:t>:</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Arial"/>
                <a:ea typeface="DejaVu Sans"/>
              </a:rPr>
              <a:t>order</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Arial"/>
                <a:ea typeface="DejaVu Sans"/>
              </a:rPr>
              <a:t>execution outcome</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Arial"/>
                <a:ea typeface="DejaVu Sans"/>
              </a:rPr>
              <a:t>validity</a:t>
            </a:r>
            <a:endParaRPr lang="en-US" sz="1200" b="0" strike="noStrike" spc="-1">
              <a:latin typeface="Calibri"/>
            </a:endParaRPr>
          </a:p>
          <a:p>
            <a:pPr marL="58680">
              <a:lnSpc>
                <a:spcPct val="100000"/>
              </a:lnSpc>
            </a:pPr>
            <a:endParaRPr lang="en-US" sz="1200" b="0" strike="noStrike" spc="-1">
              <a:latin typeface="Calibri"/>
            </a:endParaRPr>
          </a:p>
        </p:txBody>
      </p:sp>
      <p:sp>
        <p:nvSpPr>
          <p:cNvPr id="356" name="Rectangle 246"/>
          <p:cNvSpPr/>
          <p:nvPr/>
        </p:nvSpPr>
        <p:spPr>
          <a:xfrm>
            <a:off x="735120" y="2279160"/>
            <a:ext cx="3627000" cy="960120"/>
          </a:xfrm>
          <a:prstGeom prst="rect">
            <a:avLst/>
          </a:prstGeom>
          <a:solidFill>
            <a:schemeClr val="bg1"/>
          </a:solidFill>
          <a:ln w="0">
            <a:noFill/>
          </a:ln>
        </p:spPr>
        <p:style>
          <a:lnRef idx="0">
            <a:scrgbClr r="0" g="0" b="0"/>
          </a:lnRef>
          <a:fillRef idx="0">
            <a:scrgbClr r="0" g="0" b="0"/>
          </a:fillRef>
          <a:effectRef idx="0">
            <a:scrgbClr r="0" g="0" b="0"/>
          </a:effectRef>
          <a:fontRef idx="minor"/>
        </p:style>
        <p:txBody>
          <a:bodyPr lIns="0" tIns="45000" rIns="0" bIns="45000">
            <a:noAutofit/>
          </a:bodyPr>
          <a:lstStyle/>
          <a:p>
            <a:pPr marL="230040" indent="-170640">
              <a:lnSpc>
                <a:spcPct val="100000"/>
              </a:lnSpc>
              <a:buClr>
                <a:srgbClr val="414244"/>
              </a:buClr>
              <a:buFont typeface="Arial"/>
              <a:buChar char="•"/>
            </a:pPr>
            <a:r>
              <a:rPr lang="en-US" sz="1200" b="1" strike="noStrike" spc="-1">
                <a:solidFill>
                  <a:srgbClr val="414244"/>
                </a:solidFill>
                <a:latin typeface="Calibri"/>
                <a:ea typeface="DejaVu Sans"/>
              </a:rPr>
              <a:t>Ledger</a:t>
            </a:r>
            <a:r>
              <a:rPr lang="en-US" sz="1200" b="0" strike="noStrike" spc="-1">
                <a:solidFill>
                  <a:srgbClr val="414244"/>
                </a:solidFill>
                <a:latin typeface="Calibri"/>
                <a:ea typeface="DejaVu Sans"/>
              </a:rPr>
              <a:t> composed of :</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Calibri"/>
                <a:ea typeface="DejaVu Sans"/>
              </a:rPr>
              <a:t>Assets state </a:t>
            </a:r>
            <a:r>
              <a:rPr lang="en-US" sz="1200" b="0" strike="noStrike" spc="-1">
                <a:solidFill>
                  <a:srgbClr val="414244"/>
                </a:solidFill>
                <a:latin typeface="Calibri"/>
                <a:ea typeface="DejaVu Sans"/>
              </a:rPr>
              <a:t>(world State)</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Calibri"/>
                <a:ea typeface="DejaVu Sans"/>
              </a:rPr>
              <a:t>List of transactions (</a:t>
            </a:r>
            <a:r>
              <a:rPr lang="en-US" sz="1200" b="0" strike="noStrike" spc="-1">
                <a:solidFill>
                  <a:srgbClr val="414244"/>
                </a:solidFill>
                <a:latin typeface="Calibri"/>
                <a:ea typeface="DejaVu Sans"/>
              </a:rPr>
              <a:t>requests for </a:t>
            </a:r>
            <a:r>
              <a:rPr lang="en-US" sz="1200" b="1" strike="noStrike" spc="-1">
                <a:solidFill>
                  <a:srgbClr val="414244"/>
                </a:solidFill>
                <a:latin typeface="Calibri"/>
                <a:ea typeface="DejaVu Sans"/>
              </a:rPr>
              <a:t>changes </a:t>
            </a:r>
            <a:r>
              <a:rPr lang="en-US" sz="1200" b="0" strike="noStrike" spc="-1">
                <a:solidFill>
                  <a:srgbClr val="414244"/>
                </a:solidFill>
                <a:latin typeface="Calibri"/>
                <a:ea typeface="DejaVu Sans"/>
              </a:rPr>
              <a:t>in </a:t>
            </a:r>
            <a:r>
              <a:rPr lang="en-US" sz="1200" b="1" strike="noStrike" spc="-1">
                <a:solidFill>
                  <a:srgbClr val="414244"/>
                </a:solidFill>
                <a:latin typeface="Calibri"/>
                <a:ea typeface="DejaVu Sans"/>
              </a:rPr>
              <a:t>assets states) </a:t>
            </a:r>
            <a:r>
              <a:rPr lang="en-US" sz="1200" b="0" strike="noStrike" spc="-1">
                <a:solidFill>
                  <a:srgbClr val="414244"/>
                </a:solidFill>
                <a:latin typeface="Calibri"/>
                <a:ea typeface="DejaVu Sans"/>
              </a:rPr>
              <a:t>organized as </a:t>
            </a:r>
            <a:r>
              <a:rPr lang="en-US" sz="1200" b="1" strike="noStrike" spc="-1">
                <a:solidFill>
                  <a:srgbClr val="414244"/>
                </a:solidFill>
                <a:latin typeface="Calibri"/>
                <a:ea typeface="DejaVu Sans"/>
              </a:rPr>
              <a:t>blockchain</a:t>
            </a:r>
            <a:endParaRPr lang="en-US" sz="1200" b="0" strike="noStrike" spc="-1">
              <a:latin typeface="Calibri"/>
            </a:endParaRPr>
          </a:p>
        </p:txBody>
      </p:sp>
      <p:grpSp>
        <p:nvGrpSpPr>
          <p:cNvPr id="357" name="Group 3"/>
          <p:cNvGrpSpPr/>
          <p:nvPr/>
        </p:nvGrpSpPr>
        <p:grpSpPr>
          <a:xfrm>
            <a:off x="735120" y="2005560"/>
            <a:ext cx="3627720" cy="207720"/>
            <a:chOff x="735120" y="2005560"/>
            <a:chExt cx="3627720" cy="207720"/>
          </a:xfrm>
        </p:grpSpPr>
        <p:sp>
          <p:nvSpPr>
            <p:cNvPr id="358" name="Straight Connector 250"/>
            <p:cNvSpPr/>
            <p:nvPr/>
          </p:nvSpPr>
          <p:spPr>
            <a:xfrm>
              <a:off x="735120" y="221292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359" name="Rectangle 251"/>
            <p:cNvSpPr/>
            <p:nvPr/>
          </p:nvSpPr>
          <p:spPr>
            <a:xfrm>
              <a:off x="1525320" y="2005560"/>
              <a:ext cx="204696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Distributed Ledger (DLT)</a:t>
              </a:r>
              <a:endParaRPr lang="en-US" sz="1400" b="0" strike="noStrike" spc="-1">
                <a:latin typeface="Calibri"/>
              </a:endParaRPr>
            </a:p>
          </p:txBody>
        </p:sp>
      </p:grpSp>
      <p:grpSp>
        <p:nvGrpSpPr>
          <p:cNvPr id="360" name="Group 34"/>
          <p:cNvGrpSpPr/>
          <p:nvPr/>
        </p:nvGrpSpPr>
        <p:grpSpPr>
          <a:xfrm>
            <a:off x="4485240" y="3808440"/>
            <a:ext cx="3627720" cy="1336320"/>
            <a:chOff x="4485240" y="3808440"/>
            <a:chExt cx="3627720" cy="1336320"/>
          </a:xfrm>
        </p:grpSpPr>
        <p:sp>
          <p:nvSpPr>
            <p:cNvPr id="361" name="Rectangle 204"/>
            <p:cNvSpPr/>
            <p:nvPr/>
          </p:nvSpPr>
          <p:spPr>
            <a:xfrm>
              <a:off x="4485240" y="4184640"/>
              <a:ext cx="3627000" cy="960120"/>
            </a:xfrm>
            <a:prstGeom prst="rect">
              <a:avLst/>
            </a:prstGeom>
            <a:solidFill>
              <a:schemeClr val="bg1"/>
            </a:solidFill>
            <a:ln w="0">
              <a:noFill/>
            </a:ln>
          </p:spPr>
          <p:style>
            <a:lnRef idx="0">
              <a:scrgbClr r="0" g="0" b="0"/>
            </a:lnRef>
            <a:fillRef idx="0">
              <a:scrgbClr r="0" g="0" b="0"/>
            </a:fillRef>
            <a:effectRef idx="0">
              <a:scrgbClr r="0" g="0" b="0"/>
            </a:effectRef>
            <a:fontRef idx="minor"/>
          </p:style>
          <p:txBody>
            <a:bodyPr lIns="0" tIns="45000" rIns="0" bIns="45000">
              <a:noAutofit/>
            </a:bodyPr>
            <a:lstStyle/>
            <a:p>
              <a:pPr marL="230040" indent="-170640">
                <a:lnSpc>
                  <a:spcPct val="100000"/>
                </a:lnSpc>
                <a:buClr>
                  <a:srgbClr val="414244"/>
                </a:buClr>
                <a:buFont typeface="Arial"/>
                <a:buChar char="•"/>
              </a:pPr>
              <a:r>
                <a:rPr lang="en-US" sz="1200" b="0" strike="noStrike" spc="-1">
                  <a:solidFill>
                    <a:srgbClr val="414244"/>
                  </a:solidFill>
                  <a:latin typeface="Calibri"/>
                  <a:ea typeface="DejaVu Sans"/>
                </a:rPr>
                <a:t>Peer nodes </a:t>
              </a:r>
              <a:r>
                <a:rPr lang="en-US" sz="1200" b="1" strike="noStrike" spc="-1">
                  <a:solidFill>
                    <a:srgbClr val="414244"/>
                  </a:solidFill>
                  <a:latin typeface="Calibri"/>
                  <a:ea typeface="DejaVu Sans"/>
                </a:rPr>
                <a:t>agree </a:t>
              </a:r>
              <a:r>
                <a:rPr lang="en-US" sz="1200" b="0" strike="noStrike" spc="-1">
                  <a:solidFill>
                    <a:srgbClr val="414244"/>
                  </a:solidFill>
                  <a:latin typeface="Calibri"/>
                  <a:ea typeface="DejaVu Sans"/>
                </a:rPr>
                <a:t>on </a:t>
              </a:r>
              <a:r>
                <a:rPr lang="en-US" sz="1200" b="1" strike="noStrike" spc="-1">
                  <a:solidFill>
                    <a:srgbClr val="414244"/>
                  </a:solidFill>
                  <a:latin typeface="Calibri"/>
                  <a:ea typeface="DejaVu Sans"/>
                </a:rPr>
                <a:t>transactions</a:t>
              </a:r>
              <a:r>
                <a:rPr lang="en-US" sz="1200" b="0" strike="noStrike" spc="-1">
                  <a:solidFill>
                    <a:srgbClr val="414244"/>
                  </a:solidFill>
                  <a:latin typeface="Calibri"/>
                  <a:ea typeface="DejaVu Sans"/>
                </a:rPr>
                <a:t>:</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Calibri"/>
                  <a:ea typeface="DejaVu Sans"/>
                </a:rPr>
                <a:t>validity</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Calibri"/>
                  <a:ea typeface="DejaVu Sans"/>
                </a:rPr>
                <a:t>order</a:t>
              </a:r>
              <a:endParaRPr lang="en-US" sz="1200" b="0" strike="noStrike" spc="-1">
                <a:latin typeface="Calibri"/>
              </a:endParaRPr>
            </a:p>
            <a:p>
              <a:pPr marL="687240" lvl="1" indent="-170640">
                <a:lnSpc>
                  <a:spcPct val="100000"/>
                </a:lnSpc>
                <a:buClr>
                  <a:srgbClr val="414244"/>
                </a:buClr>
                <a:buFont typeface="Arial"/>
                <a:buChar char="•"/>
              </a:pPr>
              <a:r>
                <a:rPr lang="en-US" sz="1200" b="1" strike="noStrike" spc="-1">
                  <a:solidFill>
                    <a:srgbClr val="414244"/>
                  </a:solidFill>
                  <a:latin typeface="Calibri"/>
                  <a:ea typeface="DejaVu Sans"/>
                </a:rPr>
                <a:t>execution outcome</a:t>
              </a:r>
              <a:endParaRPr lang="en-US" sz="1200" b="0" strike="noStrike" spc="-1">
                <a:latin typeface="Calibri"/>
              </a:endParaRPr>
            </a:p>
          </p:txBody>
        </p:sp>
        <p:grpSp>
          <p:nvGrpSpPr>
            <p:cNvPr id="362" name="Group 205"/>
            <p:cNvGrpSpPr/>
            <p:nvPr/>
          </p:nvGrpSpPr>
          <p:grpSpPr>
            <a:xfrm>
              <a:off x="4485240" y="3808440"/>
              <a:ext cx="3627720" cy="207720"/>
              <a:chOff x="4485240" y="3808440"/>
              <a:chExt cx="3627720" cy="207720"/>
            </a:xfrm>
          </p:grpSpPr>
          <p:sp>
            <p:nvSpPr>
              <p:cNvPr id="363" name="Straight Connector 206"/>
              <p:cNvSpPr/>
              <p:nvPr/>
            </p:nvSpPr>
            <p:spPr>
              <a:xfrm>
                <a:off x="4485240" y="401580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364" name="Rectangle 207"/>
              <p:cNvSpPr/>
              <p:nvPr/>
            </p:nvSpPr>
            <p:spPr>
              <a:xfrm>
                <a:off x="5275440" y="3808440"/>
                <a:ext cx="204696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Consensus</a:t>
                </a:r>
                <a:endParaRPr lang="en-US" sz="1400" b="0" strike="noStrike" spc="-1">
                  <a:latin typeface="Calibri"/>
                </a:endParaRPr>
              </a:p>
            </p:txBody>
          </p:sp>
        </p:grpSp>
      </p:grpSp>
      <p:grpSp>
        <p:nvGrpSpPr>
          <p:cNvPr id="365" name="Group 35"/>
          <p:cNvGrpSpPr/>
          <p:nvPr/>
        </p:nvGrpSpPr>
        <p:grpSpPr>
          <a:xfrm>
            <a:off x="735120" y="3811680"/>
            <a:ext cx="3627720" cy="1336320"/>
            <a:chOff x="735120" y="3811680"/>
            <a:chExt cx="3627720" cy="1336320"/>
          </a:xfrm>
        </p:grpSpPr>
        <p:sp>
          <p:nvSpPr>
            <p:cNvPr id="366" name="Rectangle 208"/>
            <p:cNvSpPr/>
            <p:nvPr/>
          </p:nvSpPr>
          <p:spPr>
            <a:xfrm>
              <a:off x="735120" y="4187880"/>
              <a:ext cx="3627000" cy="960120"/>
            </a:xfrm>
            <a:prstGeom prst="rect">
              <a:avLst/>
            </a:prstGeom>
            <a:solidFill>
              <a:schemeClr val="bg1"/>
            </a:solidFill>
            <a:ln w="0">
              <a:noFill/>
            </a:ln>
          </p:spPr>
          <p:style>
            <a:lnRef idx="0">
              <a:scrgbClr r="0" g="0" b="0"/>
            </a:lnRef>
            <a:fillRef idx="0">
              <a:scrgbClr r="0" g="0" b="0"/>
            </a:fillRef>
            <a:effectRef idx="0">
              <a:scrgbClr r="0" g="0" b="0"/>
            </a:effectRef>
            <a:fontRef idx="minor"/>
          </p:style>
          <p:txBody>
            <a:bodyPr lIns="0" tIns="45000" rIns="0" bIns="45000">
              <a:noAutofit/>
            </a:bodyPr>
            <a:lstStyle/>
            <a:p>
              <a:pPr marL="58680">
                <a:lnSpc>
                  <a:spcPct val="100000"/>
                </a:lnSpc>
                <a:tabLst>
                  <a:tab pos="0" algn="l"/>
                </a:tabLst>
              </a:pPr>
              <a:r>
                <a:rPr lang="en-US" sz="1200" b="0" strike="noStrike" spc="-1">
                  <a:solidFill>
                    <a:srgbClr val="414244"/>
                  </a:solidFill>
                  <a:latin typeface="Calibri"/>
                  <a:ea typeface="DejaVu Sans"/>
                </a:rPr>
                <a:t>Information is </a:t>
              </a:r>
              <a:r>
                <a:rPr lang="en-US" sz="1200" b="1" strike="noStrike" spc="-1">
                  <a:solidFill>
                    <a:srgbClr val="414244"/>
                  </a:solidFill>
                  <a:latin typeface="Calibri"/>
                  <a:ea typeface="DejaVu Sans"/>
                </a:rPr>
                <a:t>immutable</a:t>
              </a:r>
              <a:r>
                <a:rPr lang="en-US" sz="1200" b="0" strike="noStrike" spc="-1">
                  <a:solidFill>
                    <a:srgbClr val="414244"/>
                  </a:solidFill>
                  <a:latin typeface="Calibri"/>
                  <a:ea typeface="DejaVu Sans"/>
                </a:rPr>
                <a:t>:</a:t>
              </a:r>
              <a:endParaRPr lang="en-US" sz="1200" b="0" strike="noStrike" spc="-1">
                <a:latin typeface="Calibri"/>
              </a:endParaRPr>
            </a:p>
            <a:p>
              <a:pPr marL="230040" indent="-170640">
                <a:lnSpc>
                  <a:spcPct val="100000"/>
                </a:lnSpc>
                <a:buClr>
                  <a:srgbClr val="414244"/>
                </a:buClr>
                <a:buFont typeface="Arial"/>
                <a:buChar char="•"/>
                <a:tabLst>
                  <a:tab pos="0" algn="l"/>
                </a:tabLst>
              </a:pPr>
              <a:r>
                <a:rPr lang="en-US" sz="1200" b="0" strike="noStrike" spc="-1">
                  <a:solidFill>
                    <a:srgbClr val="414244"/>
                  </a:solidFill>
                  <a:latin typeface="Calibri"/>
                  <a:ea typeface="DejaVu Sans"/>
                </a:rPr>
                <a:t>Ledger </a:t>
              </a:r>
              <a:r>
                <a:rPr lang="en-US" sz="1200" b="1" strike="noStrike" spc="-1">
                  <a:solidFill>
                    <a:srgbClr val="414244"/>
                  </a:solidFill>
                  <a:latin typeface="Calibri"/>
                  <a:ea typeface="DejaVu Sans"/>
                </a:rPr>
                <a:t>integrity</a:t>
              </a:r>
              <a:r>
                <a:rPr lang="en-US" sz="1200" b="0" strike="noStrike" spc="-1">
                  <a:solidFill>
                    <a:srgbClr val="414244"/>
                  </a:solidFill>
                  <a:latin typeface="Calibri"/>
                  <a:ea typeface="DejaVu Sans"/>
                </a:rPr>
                <a:t> maintained cryptographically by </a:t>
              </a:r>
              <a:r>
                <a:rPr lang="en-US" sz="1200" b="1" strike="noStrike" spc="-1">
                  <a:solidFill>
                    <a:srgbClr val="414244"/>
                  </a:solidFill>
                  <a:latin typeface="Calibri"/>
                  <a:ea typeface="DejaVu Sans"/>
                </a:rPr>
                <a:t>hash function</a:t>
              </a:r>
              <a:endParaRPr lang="en-US" sz="1200" b="0" strike="noStrike" spc="-1">
                <a:latin typeface="Calibri"/>
              </a:endParaRPr>
            </a:p>
            <a:p>
              <a:pPr marL="230040" indent="-170640">
                <a:lnSpc>
                  <a:spcPct val="100000"/>
                </a:lnSpc>
                <a:buClr>
                  <a:srgbClr val="414244"/>
                </a:buClr>
                <a:buFont typeface="Arial"/>
                <a:buChar char="•"/>
                <a:tabLst>
                  <a:tab pos="0" algn="l"/>
                </a:tabLst>
              </a:pPr>
              <a:r>
                <a:rPr lang="en-US" sz="1200" b="1" strike="noStrike" spc="-1">
                  <a:solidFill>
                    <a:srgbClr val="414244"/>
                  </a:solidFill>
                  <a:latin typeface="Calibri"/>
                  <a:ea typeface="DejaVu Sans"/>
                </a:rPr>
                <a:t>Decentralized ledger</a:t>
              </a:r>
              <a:r>
                <a:rPr lang="en-US" sz="1200" b="0" strike="noStrike" spc="-1">
                  <a:solidFill>
                    <a:srgbClr val="414244"/>
                  </a:solidFill>
                  <a:latin typeface="Calibri"/>
                  <a:ea typeface="DejaVu Sans"/>
                </a:rPr>
                <a:t>, distributed</a:t>
              </a:r>
              <a:r>
                <a:rPr lang="en-US" sz="1200" b="1" strike="noStrike" spc="-1">
                  <a:solidFill>
                    <a:srgbClr val="414244"/>
                  </a:solidFill>
                  <a:latin typeface="Calibri"/>
                  <a:ea typeface="DejaVu Sans"/>
                </a:rPr>
                <a:t> </a:t>
              </a:r>
              <a:r>
                <a:rPr lang="en-US" sz="1200" b="0" strike="noStrike" spc="-1">
                  <a:solidFill>
                    <a:srgbClr val="414244"/>
                  </a:solidFill>
                  <a:latin typeface="Calibri"/>
                  <a:ea typeface="DejaVu Sans"/>
                </a:rPr>
                <a:t>among a peer-to-peer network</a:t>
              </a:r>
              <a:endParaRPr lang="en-US" sz="1200" b="0" strike="noStrike" spc="-1">
                <a:latin typeface="Calibri"/>
              </a:endParaRPr>
            </a:p>
            <a:p>
              <a:pPr>
                <a:lnSpc>
                  <a:spcPct val="100000"/>
                </a:lnSpc>
                <a:tabLst>
                  <a:tab pos="0" algn="l"/>
                </a:tabLst>
              </a:pPr>
              <a:endParaRPr lang="en-US" sz="1200" b="0" strike="noStrike" spc="-1">
                <a:latin typeface="Calibri"/>
              </a:endParaRPr>
            </a:p>
          </p:txBody>
        </p:sp>
        <p:grpSp>
          <p:nvGrpSpPr>
            <p:cNvPr id="367" name="Group 209"/>
            <p:cNvGrpSpPr/>
            <p:nvPr/>
          </p:nvGrpSpPr>
          <p:grpSpPr>
            <a:xfrm>
              <a:off x="735120" y="3811680"/>
              <a:ext cx="3627720" cy="207720"/>
              <a:chOff x="735120" y="3811680"/>
              <a:chExt cx="3627720" cy="207720"/>
            </a:xfrm>
          </p:grpSpPr>
          <p:sp>
            <p:nvSpPr>
              <p:cNvPr id="368" name="Straight Connector 210"/>
              <p:cNvSpPr/>
              <p:nvPr/>
            </p:nvSpPr>
            <p:spPr>
              <a:xfrm>
                <a:off x="735120" y="401904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369" name="Rectangle 211"/>
              <p:cNvSpPr/>
              <p:nvPr/>
            </p:nvSpPr>
            <p:spPr>
              <a:xfrm>
                <a:off x="1186200" y="3811680"/>
                <a:ext cx="272484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Integrity</a:t>
                </a:r>
                <a:endParaRPr lang="en-US" sz="1400" b="0" strike="noStrike" spc="-1">
                  <a:latin typeface="Calibri"/>
                </a:endParaRPr>
              </a:p>
            </p:txBody>
          </p:sp>
        </p:grpSp>
      </p:grpSp>
      <p:grpSp>
        <p:nvGrpSpPr>
          <p:cNvPr id="370" name="Group 8"/>
          <p:cNvGrpSpPr/>
          <p:nvPr/>
        </p:nvGrpSpPr>
        <p:grpSpPr>
          <a:xfrm>
            <a:off x="8235360" y="3799440"/>
            <a:ext cx="3627720" cy="1336320"/>
            <a:chOff x="8235360" y="3799440"/>
            <a:chExt cx="3627720" cy="1336320"/>
          </a:xfrm>
        </p:grpSpPr>
        <p:grpSp>
          <p:nvGrpSpPr>
            <p:cNvPr id="371" name="Group 212"/>
            <p:cNvGrpSpPr/>
            <p:nvPr/>
          </p:nvGrpSpPr>
          <p:grpSpPr>
            <a:xfrm>
              <a:off x="8235360" y="3799440"/>
              <a:ext cx="3627720" cy="207720"/>
              <a:chOff x="8235360" y="3799440"/>
              <a:chExt cx="3627720" cy="207720"/>
            </a:xfrm>
          </p:grpSpPr>
          <p:sp>
            <p:nvSpPr>
              <p:cNvPr id="372" name="Straight Connector 213"/>
              <p:cNvSpPr/>
              <p:nvPr/>
            </p:nvSpPr>
            <p:spPr>
              <a:xfrm>
                <a:off x="8235360" y="4006800"/>
                <a:ext cx="3627720" cy="360"/>
              </a:xfrm>
              <a:prstGeom prst="line">
                <a:avLst/>
              </a:prstGeom>
              <a:ln>
                <a:solidFill>
                  <a:srgbClr val="7C4B9D"/>
                </a:solidFill>
              </a:ln>
            </p:spPr>
            <p:style>
              <a:lnRef idx="1">
                <a:schemeClr val="accent1"/>
              </a:lnRef>
              <a:fillRef idx="0">
                <a:schemeClr val="accent1"/>
              </a:fillRef>
              <a:effectRef idx="0">
                <a:schemeClr val="accent1"/>
              </a:effectRef>
              <a:fontRef idx="minor"/>
            </p:style>
          </p:sp>
          <p:sp>
            <p:nvSpPr>
              <p:cNvPr id="373" name="Rectangle 214"/>
              <p:cNvSpPr/>
              <p:nvPr/>
            </p:nvSpPr>
            <p:spPr>
              <a:xfrm>
                <a:off x="8810280" y="3799440"/>
                <a:ext cx="2477160" cy="186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000000"/>
                    </a:solidFill>
                    <a:latin typeface="Calibri"/>
                    <a:ea typeface="DejaVu Sans"/>
                  </a:rPr>
                  <a:t>Programmable Business Logic</a:t>
                </a:r>
                <a:endParaRPr lang="en-US" sz="1400" b="0" strike="noStrike" spc="-1">
                  <a:latin typeface="Calibri"/>
                </a:endParaRPr>
              </a:p>
            </p:txBody>
          </p:sp>
        </p:grpSp>
        <p:sp>
          <p:nvSpPr>
            <p:cNvPr id="374" name="Rectangle 215"/>
            <p:cNvSpPr/>
            <p:nvPr/>
          </p:nvSpPr>
          <p:spPr>
            <a:xfrm>
              <a:off x="8235360" y="4175640"/>
              <a:ext cx="3627000" cy="960120"/>
            </a:xfrm>
            <a:prstGeom prst="rect">
              <a:avLst/>
            </a:prstGeom>
            <a:solidFill>
              <a:schemeClr val="bg1"/>
            </a:solidFill>
            <a:ln w="0">
              <a:noFill/>
            </a:ln>
          </p:spPr>
          <p:style>
            <a:lnRef idx="0">
              <a:scrgbClr r="0" g="0" b="0"/>
            </a:lnRef>
            <a:fillRef idx="0">
              <a:scrgbClr r="0" g="0" b="0"/>
            </a:fillRef>
            <a:effectRef idx="0">
              <a:scrgbClr r="0" g="0" b="0"/>
            </a:effectRef>
            <a:fontRef idx="minor"/>
          </p:style>
          <p:txBody>
            <a:bodyPr lIns="0" tIns="45000" rIns="0" bIns="45000">
              <a:noAutofit/>
            </a:bodyPr>
            <a:lstStyle/>
            <a:p>
              <a:pPr marL="230040" indent="-170640">
                <a:lnSpc>
                  <a:spcPct val="100000"/>
                </a:lnSpc>
                <a:buClr>
                  <a:srgbClr val="414244"/>
                </a:buClr>
                <a:buFont typeface="Arial"/>
                <a:buChar char="•"/>
              </a:pPr>
              <a:r>
                <a:rPr lang="en-US" sz="1200" b="0" strike="noStrike" spc="-1">
                  <a:solidFill>
                    <a:srgbClr val="414244"/>
                  </a:solidFill>
                  <a:latin typeface="Calibri"/>
                  <a:ea typeface="DejaVu Sans"/>
                </a:rPr>
                <a:t>Business Logic can be programmed and run by peers of the network – </a:t>
              </a:r>
              <a:r>
                <a:rPr lang="en-US" sz="1200" b="1" strike="noStrike" spc="-1">
                  <a:solidFill>
                    <a:srgbClr val="414244"/>
                  </a:solidFill>
                  <a:latin typeface="Calibri"/>
                  <a:ea typeface="DejaVu Sans"/>
                </a:rPr>
                <a:t>Smart Contracts</a:t>
              </a:r>
              <a:endParaRPr lang="en-US" sz="1200" b="0" strike="noStrike" spc="-1">
                <a:latin typeface="Calibri"/>
              </a:endParaRPr>
            </a:p>
            <a:p>
              <a:pPr marL="230040" indent="-170640">
                <a:lnSpc>
                  <a:spcPct val="100000"/>
                </a:lnSpc>
                <a:buClr>
                  <a:srgbClr val="414244"/>
                </a:buClr>
                <a:buFont typeface="Arial"/>
                <a:buChar char="•"/>
              </a:pPr>
              <a:r>
                <a:rPr lang="en-US" sz="1200" b="0" strike="noStrike" spc="-1">
                  <a:solidFill>
                    <a:srgbClr val="414244"/>
                  </a:solidFill>
                  <a:latin typeface="Calibri"/>
                  <a:ea typeface="DejaVu Sans"/>
                </a:rPr>
                <a:t>Program </a:t>
              </a:r>
              <a:r>
                <a:rPr lang="en-US" sz="1200" b="1" strike="noStrike" spc="-1">
                  <a:solidFill>
                    <a:srgbClr val="414244"/>
                  </a:solidFill>
                  <a:latin typeface="Calibri"/>
                  <a:ea typeface="DejaVu Sans"/>
                </a:rPr>
                <a:t>output verified </a:t>
              </a:r>
              <a:r>
                <a:rPr lang="en-US" sz="1200" b="0" strike="noStrike" spc="-1">
                  <a:solidFill>
                    <a:srgbClr val="414244"/>
                  </a:solidFill>
                  <a:latin typeface="Calibri"/>
                  <a:ea typeface="DejaVu Sans"/>
                </a:rPr>
                <a:t>and </a:t>
              </a:r>
              <a:r>
                <a:rPr lang="en-US" sz="1200" b="1" strike="noStrike" spc="-1">
                  <a:solidFill>
                    <a:srgbClr val="414244"/>
                  </a:solidFill>
                  <a:latin typeface="Calibri"/>
                  <a:ea typeface="DejaVu Sans"/>
                </a:rPr>
                <a:t>agreed </a:t>
              </a:r>
              <a:r>
                <a:rPr lang="en-US" sz="1200" b="0" strike="noStrike" spc="-1">
                  <a:solidFill>
                    <a:srgbClr val="414244"/>
                  </a:solidFill>
                  <a:latin typeface="Calibri"/>
                  <a:ea typeface="DejaVu Sans"/>
                </a:rPr>
                <a:t>by </a:t>
              </a:r>
              <a:r>
                <a:rPr lang="en-US" sz="1200" b="1" strike="noStrike" spc="-1">
                  <a:solidFill>
                    <a:srgbClr val="414244"/>
                  </a:solidFill>
                  <a:latin typeface="Calibri"/>
                  <a:ea typeface="DejaVu Sans"/>
                </a:rPr>
                <a:t>peers </a:t>
              </a:r>
              <a:r>
                <a:rPr lang="en-US" sz="1200" b="0" strike="noStrike" spc="-1">
                  <a:solidFill>
                    <a:srgbClr val="414244"/>
                  </a:solidFill>
                  <a:latin typeface="Calibri"/>
                  <a:ea typeface="DejaVu Sans"/>
                </a:rPr>
                <a:t>with consensus mechanism</a:t>
              </a:r>
              <a:endParaRPr lang="en-US" sz="1200" b="0" strike="noStrike" spc="-1">
                <a:latin typeface="Calibri"/>
              </a:endParaRPr>
            </a:p>
          </p:txBody>
        </p:sp>
      </p:grpSp>
      <p:sp>
        <p:nvSpPr>
          <p:cNvPr id="375" name="Down Arrow 216"/>
          <p:cNvSpPr/>
          <p:nvPr/>
        </p:nvSpPr>
        <p:spPr>
          <a:xfrm>
            <a:off x="944640" y="5254560"/>
            <a:ext cx="10485000" cy="311040"/>
          </a:xfrm>
          <a:prstGeom prst="downArrow">
            <a:avLst>
              <a:gd name="adj1" fmla="val 50000"/>
              <a:gd name="adj2" fmla="val 10000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grpSp>
        <p:nvGrpSpPr>
          <p:cNvPr id="376" name="Group 220"/>
          <p:cNvGrpSpPr/>
          <p:nvPr/>
        </p:nvGrpSpPr>
        <p:grpSpPr>
          <a:xfrm>
            <a:off x="735120" y="3326400"/>
            <a:ext cx="11127960" cy="440280"/>
            <a:chOff x="735120" y="3326400"/>
            <a:chExt cx="11127960" cy="440280"/>
          </a:xfrm>
        </p:grpSpPr>
        <p:sp>
          <p:nvSpPr>
            <p:cNvPr id="377" name="Straight Connector 221"/>
            <p:cNvSpPr/>
            <p:nvPr/>
          </p:nvSpPr>
          <p:spPr>
            <a:xfrm>
              <a:off x="735120" y="3546720"/>
              <a:ext cx="11127960" cy="360"/>
            </a:xfrm>
            <a:prstGeom prst="line">
              <a:avLst/>
            </a:prstGeom>
            <a:ln w="38100">
              <a:solidFill>
                <a:srgbClr val="7C4B9D"/>
              </a:solidFill>
            </a:ln>
          </p:spPr>
          <p:style>
            <a:lnRef idx="1">
              <a:schemeClr val="accent1"/>
            </a:lnRef>
            <a:fillRef idx="0">
              <a:schemeClr val="accent1"/>
            </a:fillRef>
            <a:effectRef idx="0">
              <a:schemeClr val="accent1"/>
            </a:effectRef>
            <a:fontRef idx="minor"/>
          </p:style>
        </p:sp>
        <p:sp>
          <p:nvSpPr>
            <p:cNvPr id="378" name="Rectangle 222"/>
            <p:cNvSpPr/>
            <p:nvPr/>
          </p:nvSpPr>
          <p:spPr>
            <a:xfrm>
              <a:off x="4507560" y="3326400"/>
              <a:ext cx="3582720" cy="440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800" b="1" strike="noStrike" spc="-1">
                  <a:solidFill>
                    <a:srgbClr val="7F4F9F"/>
                  </a:solidFill>
                  <a:latin typeface="Calibri"/>
                  <a:ea typeface="DejaVu Sans"/>
                </a:rPr>
                <a:t>Blockchain Technology Features</a:t>
              </a:r>
              <a:endParaRPr lang="en-US" sz="1800" b="0" strike="noStrike" spc="-1">
                <a:latin typeface="Calibri"/>
              </a:endParaRPr>
            </a:p>
          </p:txBody>
        </p:sp>
      </p:grpSp>
      <p:grpSp>
        <p:nvGrpSpPr>
          <p:cNvPr id="379" name="Group 223"/>
          <p:cNvGrpSpPr/>
          <p:nvPr/>
        </p:nvGrpSpPr>
        <p:grpSpPr>
          <a:xfrm>
            <a:off x="735120" y="5637240"/>
            <a:ext cx="11127960" cy="273240"/>
            <a:chOff x="735120" y="5637240"/>
            <a:chExt cx="11127960" cy="273240"/>
          </a:xfrm>
        </p:grpSpPr>
        <p:sp>
          <p:nvSpPr>
            <p:cNvPr id="380" name="Straight Connector 224"/>
            <p:cNvSpPr/>
            <p:nvPr/>
          </p:nvSpPr>
          <p:spPr>
            <a:xfrm>
              <a:off x="735120" y="5774040"/>
              <a:ext cx="11127960" cy="360"/>
            </a:xfrm>
            <a:prstGeom prst="line">
              <a:avLst/>
            </a:prstGeom>
            <a:ln w="38100">
              <a:solidFill>
                <a:srgbClr val="7C4B9D"/>
              </a:solidFill>
            </a:ln>
          </p:spPr>
          <p:style>
            <a:lnRef idx="1">
              <a:schemeClr val="accent1"/>
            </a:lnRef>
            <a:fillRef idx="0">
              <a:schemeClr val="accent1"/>
            </a:fillRef>
            <a:effectRef idx="0">
              <a:schemeClr val="accent1"/>
            </a:effectRef>
            <a:fontRef idx="minor"/>
          </p:style>
        </p:sp>
        <p:sp>
          <p:nvSpPr>
            <p:cNvPr id="381" name="Rectangle 225"/>
            <p:cNvSpPr/>
            <p:nvPr/>
          </p:nvSpPr>
          <p:spPr>
            <a:xfrm>
              <a:off x="5671080" y="5637240"/>
              <a:ext cx="1255320" cy="273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n-US" sz="1800" b="1" strike="noStrike" spc="-1">
                  <a:solidFill>
                    <a:srgbClr val="7F4F9F"/>
                  </a:solidFill>
                  <a:latin typeface="Calibri"/>
                  <a:ea typeface="DejaVu Sans"/>
                </a:rPr>
                <a:t>Properties</a:t>
              </a:r>
              <a:endParaRPr lang="en-US" sz="1800" b="0" strike="noStrike" spc="-1">
                <a:latin typeface="Calibri"/>
              </a:endParaRPr>
            </a:p>
          </p:txBody>
        </p:sp>
      </p:grpSp>
      <p:sp>
        <p:nvSpPr>
          <p:cNvPr id="382" name="Rounded Rectangle 226"/>
          <p:cNvSpPr/>
          <p:nvPr/>
        </p:nvSpPr>
        <p:spPr>
          <a:xfrm>
            <a:off x="6547320" y="5981760"/>
            <a:ext cx="2409120" cy="339840"/>
          </a:xfrm>
          <a:prstGeom prst="roundRect">
            <a:avLst>
              <a:gd name="adj" fmla="val 16667"/>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FFFFFF"/>
                </a:solidFill>
                <a:latin typeface="Calibri"/>
                <a:ea typeface="DejaVu Sans"/>
              </a:rPr>
              <a:t>Desintermediation</a:t>
            </a:r>
            <a:endParaRPr lang="en-US" sz="1400" b="0" strike="noStrike" spc="-1">
              <a:latin typeface="Calibri"/>
            </a:endParaRPr>
          </a:p>
        </p:txBody>
      </p:sp>
      <p:sp>
        <p:nvSpPr>
          <p:cNvPr id="383" name="Rounded Rectangle 227"/>
          <p:cNvSpPr/>
          <p:nvPr/>
        </p:nvSpPr>
        <p:spPr>
          <a:xfrm>
            <a:off x="3641400" y="5981760"/>
            <a:ext cx="2409120" cy="339840"/>
          </a:xfrm>
          <a:prstGeom prst="roundRect">
            <a:avLst>
              <a:gd name="adj" fmla="val 16667"/>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FFFFFF"/>
                </a:solidFill>
                <a:latin typeface="Calibri"/>
                <a:ea typeface="DejaVu Sans"/>
              </a:rPr>
              <a:t>Transparency</a:t>
            </a:r>
            <a:endParaRPr lang="en-US" sz="1400" b="0" strike="noStrike" spc="-1">
              <a:latin typeface="Calibri"/>
            </a:endParaRPr>
          </a:p>
        </p:txBody>
      </p:sp>
      <p:sp>
        <p:nvSpPr>
          <p:cNvPr id="384" name="Rounded Rectangle 228"/>
          <p:cNvSpPr/>
          <p:nvPr/>
        </p:nvSpPr>
        <p:spPr>
          <a:xfrm>
            <a:off x="9453600" y="5981760"/>
            <a:ext cx="2409120" cy="339840"/>
          </a:xfrm>
          <a:prstGeom prst="roundRect">
            <a:avLst>
              <a:gd name="adj" fmla="val 16667"/>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FFFFFF"/>
                </a:solidFill>
                <a:latin typeface="Calibri"/>
                <a:ea typeface="DejaVu Sans"/>
              </a:rPr>
              <a:t>Auditability</a:t>
            </a:r>
            <a:endParaRPr lang="en-US" sz="1400" b="0" strike="noStrike" spc="-1">
              <a:latin typeface="Calibri"/>
            </a:endParaRPr>
          </a:p>
        </p:txBody>
      </p:sp>
      <p:sp>
        <p:nvSpPr>
          <p:cNvPr id="385" name="Rounded Rectangle 229"/>
          <p:cNvSpPr/>
          <p:nvPr/>
        </p:nvSpPr>
        <p:spPr>
          <a:xfrm>
            <a:off x="735120" y="5981760"/>
            <a:ext cx="2409120" cy="339840"/>
          </a:xfrm>
          <a:prstGeom prst="roundRect">
            <a:avLst>
              <a:gd name="adj" fmla="val 16667"/>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400" b="1" strike="noStrike" spc="-1">
                <a:solidFill>
                  <a:srgbClr val="FFFFFF"/>
                </a:solidFill>
                <a:latin typeface="Calibri"/>
                <a:ea typeface="DejaVu Sans"/>
              </a:rPr>
              <a:t>Immutability</a:t>
            </a:r>
            <a:endParaRPr lang="en-US" sz="1400" b="0" strike="noStrike" spc="-1">
              <a:latin typeface="Calibri"/>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Content Placeholder 2"/>
          <p:cNvSpPr/>
          <p:nvPr/>
        </p:nvSpPr>
        <p:spPr>
          <a:xfrm>
            <a:off x="838080" y="1825560"/>
            <a:ext cx="10514880" cy="435060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algn="ctr">
              <a:lnSpc>
                <a:spcPct val="90000"/>
              </a:lnSpc>
              <a:spcBef>
                <a:spcPts val="1001"/>
              </a:spcBef>
              <a:tabLst>
                <a:tab pos="0" algn="l"/>
              </a:tabLst>
            </a:pPr>
            <a:r>
              <a:rPr lang="en-US" sz="4000" b="0" strike="noStrike" spc="-1" dirty="0" smtClean="0">
                <a:solidFill>
                  <a:srgbClr val="000000"/>
                </a:solidFill>
                <a:latin typeface="Arial"/>
                <a:ea typeface="DejaVu Sans"/>
              </a:rPr>
              <a:t>Self-Encryption</a:t>
            </a:r>
            <a:endParaRPr lang="en-US" sz="4000" b="0" strike="noStrike" spc="-1" dirty="0">
              <a:latin typeface="Calibri"/>
            </a:endParaRPr>
          </a:p>
        </p:txBody>
      </p:sp>
    </p:spTree>
    <p:extLst>
      <p:ext uri="{BB962C8B-B14F-4D97-AF65-F5344CB8AC3E}">
        <p14:creationId xmlns:p14="http://schemas.microsoft.com/office/powerpoint/2010/main" val="3665829060"/>
      </p:ext>
    </p:extLst>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80" y="273600"/>
            <a:ext cx="9459080" cy="1144800"/>
          </a:xfrm>
        </p:spPr>
        <p:txBody>
          <a:bodyPr/>
          <a:lstStyle/>
          <a:p>
            <a:r>
              <a:rPr lang="en-US" dirty="0"/>
              <a:t>Data Protection and Accountability Module</a:t>
            </a:r>
            <a:endParaRPr lang="pt-PT" dirty="0"/>
          </a:p>
        </p:txBody>
      </p:sp>
      <p:sp>
        <p:nvSpPr>
          <p:cNvPr id="4" name="CustomShape 50"/>
          <p:cNvSpPr/>
          <p:nvPr/>
        </p:nvSpPr>
        <p:spPr>
          <a:xfrm>
            <a:off x="1142267" y="3401122"/>
            <a:ext cx="1205640" cy="642654"/>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pPr>
            <a:r>
              <a:rPr lang="en-US" sz="900" b="1" strike="noStrike" spc="-1">
                <a:solidFill>
                  <a:srgbClr val="FFFFFF"/>
                </a:solidFill>
                <a:latin typeface="Calibri"/>
                <a:ea typeface="DejaVu Sans"/>
              </a:rPr>
              <a:t>Self Encryption</a:t>
            </a:r>
            <a:endParaRPr lang="en-US" sz="900" b="0" strike="noStrike" spc="-1">
              <a:latin typeface="Calibri"/>
            </a:endParaRPr>
          </a:p>
        </p:txBody>
      </p:sp>
      <p:sp>
        <p:nvSpPr>
          <p:cNvPr id="5" name="CustomShape 50"/>
          <p:cNvSpPr/>
          <p:nvPr/>
        </p:nvSpPr>
        <p:spPr>
          <a:xfrm>
            <a:off x="1142267" y="4094740"/>
            <a:ext cx="1205640" cy="642654"/>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pPr>
            <a:r>
              <a:rPr lang="en-US" sz="900" b="1" strike="noStrike" spc="-1">
                <a:solidFill>
                  <a:srgbClr val="FFFFFF"/>
                </a:solidFill>
                <a:latin typeface="Calibri"/>
                <a:ea typeface="DejaVu Sans"/>
              </a:rPr>
              <a:t>Secret Sharing</a:t>
            </a:r>
            <a:endParaRPr lang="en-US" sz="900" b="0" strike="noStrike" spc="-1">
              <a:latin typeface="Calibri"/>
            </a:endParaRPr>
          </a:p>
        </p:txBody>
      </p:sp>
      <p:sp>
        <p:nvSpPr>
          <p:cNvPr id="6" name="CustomShape 50"/>
          <p:cNvSpPr/>
          <p:nvPr/>
        </p:nvSpPr>
        <p:spPr>
          <a:xfrm>
            <a:off x="1142267" y="4788583"/>
            <a:ext cx="1205640" cy="642654"/>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pPr>
            <a:r>
              <a:rPr lang="en-US" sz="900" b="1" strike="noStrike" spc="-1">
                <a:solidFill>
                  <a:srgbClr val="FFFFFF"/>
                </a:solidFill>
                <a:latin typeface="Calibri"/>
                <a:ea typeface="DejaVu Sans"/>
              </a:rPr>
              <a:t>Hyperledger Fabric</a:t>
            </a:r>
            <a:endParaRPr lang="en-US" sz="900" b="0" strike="noStrike" spc="-1">
              <a:latin typeface="Calibri"/>
            </a:endParaRPr>
          </a:p>
        </p:txBody>
      </p:sp>
      <p:sp>
        <p:nvSpPr>
          <p:cNvPr id="7" name="CustomShape 50"/>
          <p:cNvSpPr/>
          <p:nvPr/>
        </p:nvSpPr>
        <p:spPr>
          <a:xfrm>
            <a:off x="1142267" y="5482202"/>
            <a:ext cx="1205640" cy="642654"/>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pPr>
            <a:r>
              <a:rPr lang="en-US" sz="900" b="1" strike="noStrike" spc="-1">
                <a:solidFill>
                  <a:srgbClr val="FFFFFF"/>
                </a:solidFill>
                <a:latin typeface="Calibri"/>
                <a:ea typeface="DejaVu Sans"/>
              </a:rPr>
              <a:t>Off-chain Database</a:t>
            </a:r>
            <a:endParaRPr lang="en-US" sz="900" b="0" strike="noStrike" spc="-1">
              <a:latin typeface="Calibri"/>
            </a:endParaRPr>
          </a:p>
        </p:txBody>
      </p:sp>
      <p:sp>
        <p:nvSpPr>
          <p:cNvPr id="8" name="Rectangle 2"/>
          <p:cNvSpPr/>
          <p:nvPr/>
        </p:nvSpPr>
        <p:spPr>
          <a:xfrm>
            <a:off x="2478587" y="3436663"/>
            <a:ext cx="3169080" cy="554135"/>
          </a:xfrm>
          <a:prstGeom prst="rect">
            <a:avLst/>
          </a:prstGeom>
          <a:solidFill>
            <a:schemeClr val="bg1">
              <a:lumMod val="95000"/>
            </a:schemeClr>
          </a:solidFill>
          <a:ln>
            <a:solidFill>
              <a:srgbClr val="F2F2F2"/>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n-US" sz="1000" b="0" strike="noStrike" spc="-1">
                <a:solidFill>
                  <a:srgbClr val="000000"/>
                </a:solidFill>
                <a:latin typeface="Arial"/>
                <a:ea typeface="DejaVu Sans"/>
              </a:rPr>
              <a:t>Automatic Key Generation method.</a:t>
            </a:r>
            <a:endParaRPr lang="en-US" sz="1000" b="0" strike="noStrike" spc="-1">
              <a:latin typeface="Calibri"/>
            </a:endParaRPr>
          </a:p>
          <a:p>
            <a:pPr>
              <a:lnSpc>
                <a:spcPct val="100000"/>
              </a:lnSpc>
            </a:pPr>
            <a:r>
              <a:rPr lang="en-US" sz="1000" b="0" strike="noStrike" spc="-1">
                <a:solidFill>
                  <a:srgbClr val="000000"/>
                </a:solidFill>
                <a:latin typeface="Arial"/>
                <a:ea typeface="DejaVu Sans"/>
              </a:rPr>
              <a:t>From any data, it auto-encrypts and generates a decription key.</a:t>
            </a:r>
            <a:endParaRPr lang="en-US" sz="1000" b="0" strike="noStrike" spc="-1">
              <a:latin typeface="Calibri"/>
            </a:endParaRPr>
          </a:p>
        </p:txBody>
      </p:sp>
      <p:sp>
        <p:nvSpPr>
          <p:cNvPr id="9" name="Rectangle 10"/>
          <p:cNvSpPr/>
          <p:nvPr/>
        </p:nvSpPr>
        <p:spPr>
          <a:xfrm>
            <a:off x="2478587" y="4139000"/>
            <a:ext cx="3169080" cy="554135"/>
          </a:xfrm>
          <a:prstGeom prst="rect">
            <a:avLst/>
          </a:prstGeom>
          <a:solidFill>
            <a:schemeClr val="bg1">
              <a:lumMod val="95000"/>
            </a:schemeClr>
          </a:solidFill>
          <a:ln>
            <a:solidFill>
              <a:srgbClr val="F2F2F2"/>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n-US" sz="1000" b="0" strike="noStrike" spc="-1" dirty="0">
                <a:solidFill>
                  <a:srgbClr val="000000"/>
                </a:solidFill>
                <a:latin typeface="Arial"/>
                <a:ea typeface="DejaVu Sans"/>
              </a:rPr>
              <a:t>Splits a key into smaller chunks.</a:t>
            </a:r>
            <a:endParaRPr lang="en-US" sz="1000" b="0" strike="noStrike" spc="-1" dirty="0">
              <a:latin typeface="Calibri"/>
            </a:endParaRPr>
          </a:p>
          <a:p>
            <a:pPr>
              <a:lnSpc>
                <a:spcPct val="100000"/>
              </a:lnSpc>
            </a:pPr>
            <a:r>
              <a:rPr lang="en-US" sz="1000" b="0" strike="noStrike" spc="-1" dirty="0">
                <a:solidFill>
                  <a:srgbClr val="000000"/>
                </a:solidFill>
                <a:latin typeface="Arial"/>
                <a:ea typeface="DejaVu Sans"/>
              </a:rPr>
              <a:t>To recalculate the key, one must collect almost all the chunks</a:t>
            </a:r>
            <a:r>
              <a:rPr lang="en-US" sz="1000" b="0" strike="noStrike" spc="-1" dirty="0" smtClean="0">
                <a:solidFill>
                  <a:srgbClr val="000000"/>
                </a:solidFill>
                <a:latin typeface="Arial"/>
                <a:ea typeface="DejaVu Sans"/>
              </a:rPr>
              <a:t>.</a:t>
            </a:r>
            <a:endParaRPr lang="en-US" sz="1000" b="0" strike="noStrike" spc="-1" dirty="0">
              <a:latin typeface="Calibri"/>
            </a:endParaRPr>
          </a:p>
        </p:txBody>
      </p:sp>
      <p:sp>
        <p:nvSpPr>
          <p:cNvPr id="10" name="Rectangle 11"/>
          <p:cNvSpPr/>
          <p:nvPr/>
        </p:nvSpPr>
        <p:spPr>
          <a:xfrm>
            <a:off x="2478587" y="4832842"/>
            <a:ext cx="3169080" cy="554135"/>
          </a:xfrm>
          <a:prstGeom prst="rect">
            <a:avLst/>
          </a:prstGeom>
          <a:solidFill>
            <a:schemeClr val="bg1">
              <a:lumMod val="95000"/>
            </a:schemeClr>
          </a:solidFill>
          <a:ln>
            <a:solidFill>
              <a:srgbClr val="F2F2F2"/>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n-US" sz="1000" b="0" strike="noStrike" spc="-1" dirty="0">
                <a:solidFill>
                  <a:srgbClr val="000000"/>
                </a:solidFill>
                <a:latin typeface="Arial"/>
                <a:ea typeface="DejaVu Sans"/>
              </a:rPr>
              <a:t>Maintain consistency and auditability of data.</a:t>
            </a:r>
            <a:endParaRPr lang="en-US" sz="1000" b="0" strike="noStrike" spc="-1" dirty="0">
              <a:latin typeface="Calibri"/>
            </a:endParaRPr>
          </a:p>
          <a:p>
            <a:pPr>
              <a:lnSpc>
                <a:spcPct val="100000"/>
              </a:lnSpc>
            </a:pPr>
            <a:r>
              <a:rPr lang="en-US" sz="1000" b="0" strike="noStrike" spc="-1" dirty="0">
                <a:solidFill>
                  <a:srgbClr val="000000"/>
                </a:solidFill>
                <a:latin typeface="Arial"/>
                <a:ea typeface="DejaVu Sans"/>
              </a:rPr>
              <a:t>Control Access to off-chain </a:t>
            </a:r>
            <a:r>
              <a:rPr lang="en-US" sz="1000" b="0" strike="noStrike" spc="-1" dirty="0" smtClean="0">
                <a:solidFill>
                  <a:srgbClr val="000000"/>
                </a:solidFill>
                <a:latin typeface="Arial"/>
                <a:ea typeface="DejaVu Sans"/>
              </a:rPr>
              <a:t>database (smart Contract)</a:t>
            </a:r>
            <a:endParaRPr lang="en-US" sz="1000" b="0" strike="noStrike" spc="-1" dirty="0">
              <a:latin typeface="Calibri"/>
            </a:endParaRPr>
          </a:p>
        </p:txBody>
      </p:sp>
      <p:sp>
        <p:nvSpPr>
          <p:cNvPr id="11" name="Rectangle 12"/>
          <p:cNvSpPr/>
          <p:nvPr/>
        </p:nvSpPr>
        <p:spPr>
          <a:xfrm>
            <a:off x="2478587" y="5535402"/>
            <a:ext cx="3169080" cy="554135"/>
          </a:xfrm>
          <a:prstGeom prst="rect">
            <a:avLst/>
          </a:prstGeom>
          <a:solidFill>
            <a:schemeClr val="bg1">
              <a:lumMod val="95000"/>
            </a:schemeClr>
          </a:solidFill>
          <a:ln>
            <a:solidFill>
              <a:srgbClr val="F2F2F2"/>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r>
              <a:rPr lang="en-US" sz="1000" b="0" strike="noStrike" spc="-1">
                <a:solidFill>
                  <a:srgbClr val="000000"/>
                </a:solidFill>
                <a:latin typeface="Arial"/>
                <a:ea typeface="DejaVu Sans"/>
              </a:rPr>
              <a:t>Database storing the encrypted data.</a:t>
            </a:r>
            <a:endParaRPr lang="en-US" sz="1000" b="0" strike="noStrike" spc="-1">
              <a:latin typeface="Calibri"/>
            </a:endParaRPr>
          </a:p>
        </p:txBody>
      </p:sp>
      <p:grpSp>
        <p:nvGrpSpPr>
          <p:cNvPr id="12" name="Group 8"/>
          <p:cNvGrpSpPr/>
          <p:nvPr/>
        </p:nvGrpSpPr>
        <p:grpSpPr>
          <a:xfrm>
            <a:off x="6027467" y="2964117"/>
            <a:ext cx="5161320" cy="362568"/>
            <a:chOff x="5700600" y="1014480"/>
            <a:chExt cx="5161320" cy="583920"/>
          </a:xfrm>
        </p:grpSpPr>
        <p:sp>
          <p:nvSpPr>
            <p:cNvPr id="13" name="CustomShape 50"/>
            <p:cNvSpPr/>
            <p:nvPr/>
          </p:nvSpPr>
          <p:spPr>
            <a:xfrm>
              <a:off x="5700600" y="1014480"/>
              <a:ext cx="1605240" cy="583920"/>
            </a:xfrm>
            <a:prstGeom prst="roundRect">
              <a:avLst>
                <a:gd name="adj" fmla="val 16667"/>
              </a:avLst>
            </a:prstGeom>
            <a:solidFill>
              <a:schemeClr val="accent2">
                <a:lumMod val="75000"/>
              </a:schemeClr>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pPr>
              <a:r>
                <a:rPr lang="en-US" sz="1200" b="1" strike="noStrike" spc="-1" dirty="0">
                  <a:solidFill>
                    <a:srgbClr val="FFFFFF"/>
                  </a:solidFill>
                  <a:latin typeface="Calibri"/>
                  <a:ea typeface="DejaVu Sans"/>
                </a:rPr>
                <a:t>Confidentiality</a:t>
              </a:r>
              <a:endParaRPr lang="en-US" sz="1200" b="0" strike="noStrike" spc="-1" dirty="0">
                <a:latin typeface="Calibri"/>
              </a:endParaRPr>
            </a:p>
          </p:txBody>
        </p:sp>
        <p:sp>
          <p:nvSpPr>
            <p:cNvPr id="14" name="CustomShape 50"/>
            <p:cNvSpPr/>
            <p:nvPr/>
          </p:nvSpPr>
          <p:spPr>
            <a:xfrm>
              <a:off x="7478640" y="1014480"/>
              <a:ext cx="1605240" cy="583920"/>
            </a:xfrm>
            <a:prstGeom prst="roundRect">
              <a:avLst>
                <a:gd name="adj" fmla="val 16667"/>
              </a:avLst>
            </a:prstGeom>
            <a:solidFill>
              <a:schemeClr val="accent2">
                <a:lumMod val="75000"/>
              </a:schemeClr>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pPr>
              <a:r>
                <a:rPr lang="en-US" sz="1200" b="1" strike="noStrike" spc="-1">
                  <a:solidFill>
                    <a:srgbClr val="FFFFFF"/>
                  </a:solidFill>
                  <a:latin typeface="Calibri"/>
                  <a:ea typeface="DejaVu Sans"/>
                </a:rPr>
                <a:t>Integrity</a:t>
              </a:r>
              <a:endParaRPr lang="en-US" sz="1200" b="0" strike="noStrike" spc="-1">
                <a:latin typeface="Calibri"/>
              </a:endParaRPr>
            </a:p>
          </p:txBody>
        </p:sp>
        <p:sp>
          <p:nvSpPr>
            <p:cNvPr id="15" name="CustomShape 50"/>
            <p:cNvSpPr/>
            <p:nvPr/>
          </p:nvSpPr>
          <p:spPr>
            <a:xfrm>
              <a:off x="9256680" y="1014480"/>
              <a:ext cx="1605240" cy="583920"/>
            </a:xfrm>
            <a:prstGeom prst="roundRect">
              <a:avLst>
                <a:gd name="adj" fmla="val 16667"/>
              </a:avLst>
            </a:prstGeom>
            <a:solidFill>
              <a:schemeClr val="accent2">
                <a:lumMod val="75000"/>
              </a:schemeClr>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pPr>
              <a:r>
                <a:rPr lang="en-US" sz="1200" b="1" strike="noStrike" spc="-1">
                  <a:solidFill>
                    <a:srgbClr val="FFFFFF"/>
                  </a:solidFill>
                  <a:latin typeface="Calibri"/>
                  <a:ea typeface="DejaVu Sans"/>
                </a:rPr>
                <a:t>Availability</a:t>
              </a:r>
              <a:endParaRPr lang="en-US" sz="1200" b="0" strike="noStrike" spc="-1">
                <a:latin typeface="Calibri"/>
              </a:endParaRPr>
            </a:p>
          </p:txBody>
        </p:sp>
      </p:grpSp>
      <p:sp>
        <p:nvSpPr>
          <p:cNvPr id="16" name="CustomShape 50"/>
          <p:cNvSpPr/>
          <p:nvPr/>
        </p:nvSpPr>
        <p:spPr>
          <a:xfrm>
            <a:off x="6027467" y="3401122"/>
            <a:ext cx="1605240" cy="625218"/>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0" rIns="0"/>
          <a:lstStyle/>
          <a:p>
            <a:r>
              <a:rPr lang="en-US" sz="1050" dirty="0" smtClean="0"/>
              <a:t>Encryption of activity Logs</a:t>
            </a:r>
            <a:endParaRPr lang="pt-PT" sz="1050" dirty="0"/>
          </a:p>
        </p:txBody>
      </p:sp>
      <p:sp>
        <p:nvSpPr>
          <p:cNvPr id="17" name="CustomShape 50"/>
          <p:cNvSpPr/>
          <p:nvPr/>
        </p:nvSpPr>
        <p:spPr>
          <a:xfrm>
            <a:off x="7805507" y="3401122"/>
            <a:ext cx="1605240" cy="625218"/>
          </a:xfrm>
          <a:prstGeom prst="roundRect">
            <a:avLst>
              <a:gd name="adj" fmla="val 16667"/>
            </a:avLst>
          </a:prstGeom>
          <a:solidFill>
            <a:schemeClr val="accent2">
              <a:lumMod val="40000"/>
              <a:lumOff val="60000"/>
            </a:schemeClr>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sp>
      <p:sp>
        <p:nvSpPr>
          <p:cNvPr id="18" name="CustomShape 50"/>
          <p:cNvSpPr/>
          <p:nvPr/>
        </p:nvSpPr>
        <p:spPr>
          <a:xfrm>
            <a:off x="9583547" y="3401122"/>
            <a:ext cx="1605240" cy="625218"/>
          </a:xfrm>
          <a:prstGeom prst="roundRect">
            <a:avLst>
              <a:gd name="adj" fmla="val 16667"/>
            </a:avLst>
          </a:prstGeom>
          <a:solidFill>
            <a:schemeClr val="accent2">
              <a:lumMod val="40000"/>
              <a:lumOff val="60000"/>
            </a:schemeClr>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sp>
      <p:sp>
        <p:nvSpPr>
          <p:cNvPr id="19" name="CustomShape 50"/>
          <p:cNvSpPr/>
          <p:nvPr/>
        </p:nvSpPr>
        <p:spPr>
          <a:xfrm>
            <a:off x="6027467" y="4100552"/>
            <a:ext cx="1605240" cy="625218"/>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0" rIns="0"/>
          <a:lstStyle/>
          <a:p>
            <a:r>
              <a:rPr lang="en-US" sz="1050" dirty="0" smtClean="0"/>
              <a:t>More difficult to recover audit log  decryption key</a:t>
            </a:r>
            <a:endParaRPr lang="pt-PT" sz="1050" dirty="0"/>
          </a:p>
        </p:txBody>
      </p:sp>
      <p:sp>
        <p:nvSpPr>
          <p:cNvPr id="20" name="CustomShape 50"/>
          <p:cNvSpPr/>
          <p:nvPr/>
        </p:nvSpPr>
        <p:spPr>
          <a:xfrm>
            <a:off x="7805507" y="4100552"/>
            <a:ext cx="1605240" cy="625218"/>
          </a:xfrm>
          <a:prstGeom prst="roundRect">
            <a:avLst>
              <a:gd name="adj" fmla="val 16667"/>
            </a:avLst>
          </a:prstGeom>
          <a:solidFill>
            <a:schemeClr val="accent2">
              <a:lumMod val="40000"/>
              <a:lumOff val="60000"/>
            </a:schemeClr>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sp>
      <p:sp>
        <p:nvSpPr>
          <p:cNvPr id="21" name="CustomShape 50"/>
          <p:cNvSpPr/>
          <p:nvPr/>
        </p:nvSpPr>
        <p:spPr>
          <a:xfrm>
            <a:off x="9583547" y="4100552"/>
            <a:ext cx="1605240" cy="625218"/>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0" rIns="0"/>
          <a:lstStyle/>
          <a:p>
            <a:r>
              <a:rPr lang="en-US" sz="1050" dirty="0" smtClean="0"/>
              <a:t>No single point of failure</a:t>
            </a:r>
            <a:endParaRPr lang="pt-PT" sz="1050" dirty="0"/>
          </a:p>
        </p:txBody>
      </p:sp>
      <p:sp>
        <p:nvSpPr>
          <p:cNvPr id="22" name="CustomShape 50"/>
          <p:cNvSpPr/>
          <p:nvPr/>
        </p:nvSpPr>
        <p:spPr>
          <a:xfrm>
            <a:off x="6027467" y="4800207"/>
            <a:ext cx="1605240" cy="625218"/>
          </a:xfrm>
          <a:prstGeom prst="roundRect">
            <a:avLst>
              <a:gd name="adj" fmla="val 16667"/>
            </a:avLst>
          </a:prstGeom>
          <a:solidFill>
            <a:schemeClr val="accent2">
              <a:lumMod val="40000"/>
              <a:lumOff val="60000"/>
            </a:schemeClr>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0" rIns="0"/>
          <a:lstStyle/>
          <a:p>
            <a:endParaRPr lang="pt-PT" sz="1050" dirty="0"/>
          </a:p>
        </p:txBody>
      </p:sp>
      <p:sp>
        <p:nvSpPr>
          <p:cNvPr id="23" name="CustomShape 50"/>
          <p:cNvSpPr/>
          <p:nvPr/>
        </p:nvSpPr>
        <p:spPr>
          <a:xfrm>
            <a:off x="7805507" y="4800207"/>
            <a:ext cx="1605240" cy="625218"/>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0" rIns="0"/>
          <a:lstStyle/>
          <a:p>
            <a:r>
              <a:rPr lang="en-US" sz="1050" dirty="0" smtClean="0"/>
              <a:t>Activity log consistency</a:t>
            </a:r>
          </a:p>
          <a:p>
            <a:r>
              <a:rPr lang="en-US" sz="1050" dirty="0" smtClean="0"/>
              <a:t>Read/write access control</a:t>
            </a:r>
            <a:endParaRPr lang="en-US" sz="1050" dirty="0" smtClean="0"/>
          </a:p>
          <a:p>
            <a:endParaRPr lang="pt-PT" sz="1050" dirty="0"/>
          </a:p>
        </p:txBody>
      </p:sp>
      <p:sp>
        <p:nvSpPr>
          <p:cNvPr id="24" name="CustomShape 50"/>
          <p:cNvSpPr/>
          <p:nvPr/>
        </p:nvSpPr>
        <p:spPr>
          <a:xfrm>
            <a:off x="9583547" y="4800207"/>
            <a:ext cx="1605240" cy="625218"/>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0" rIns="0"/>
          <a:lstStyle/>
          <a:p>
            <a:r>
              <a:rPr lang="en-US" sz="1050" dirty="0"/>
              <a:t>No single point of failure</a:t>
            </a:r>
            <a:endParaRPr lang="pt-PT" sz="1050" dirty="0"/>
          </a:p>
        </p:txBody>
      </p:sp>
      <p:sp>
        <p:nvSpPr>
          <p:cNvPr id="25" name="CustomShape 50"/>
          <p:cNvSpPr/>
          <p:nvPr/>
        </p:nvSpPr>
        <p:spPr>
          <a:xfrm>
            <a:off x="6027467" y="5499861"/>
            <a:ext cx="1605240" cy="625218"/>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0" rIns="0"/>
          <a:lstStyle/>
          <a:p>
            <a:r>
              <a:rPr lang="en-US" sz="1050" dirty="0" smtClean="0"/>
              <a:t>Activity log stored outside of </a:t>
            </a:r>
            <a:r>
              <a:rPr lang="en-US" sz="1050" dirty="0" err="1" smtClean="0"/>
              <a:t>blockchain</a:t>
            </a:r>
            <a:endParaRPr lang="pt-PT" sz="1050" dirty="0"/>
          </a:p>
        </p:txBody>
      </p:sp>
      <p:sp>
        <p:nvSpPr>
          <p:cNvPr id="26" name="CustomShape 50"/>
          <p:cNvSpPr/>
          <p:nvPr/>
        </p:nvSpPr>
        <p:spPr>
          <a:xfrm>
            <a:off x="7805507" y="5499861"/>
            <a:ext cx="1605240" cy="625218"/>
          </a:xfrm>
          <a:prstGeom prst="roundRect">
            <a:avLst>
              <a:gd name="adj" fmla="val 16667"/>
            </a:avLst>
          </a:prstGeom>
          <a:solidFill>
            <a:schemeClr val="accent2">
              <a:lumMod val="40000"/>
              <a:lumOff val="60000"/>
            </a:schemeClr>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sp>
      <p:sp>
        <p:nvSpPr>
          <p:cNvPr id="27" name="CustomShape 50"/>
          <p:cNvSpPr/>
          <p:nvPr/>
        </p:nvSpPr>
        <p:spPr>
          <a:xfrm>
            <a:off x="9583547" y="5499861"/>
            <a:ext cx="1605240" cy="625218"/>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0" rIns="0"/>
          <a:lstStyle/>
          <a:p>
            <a:r>
              <a:rPr lang="en-US" sz="1050" dirty="0"/>
              <a:t>Maintains </a:t>
            </a:r>
            <a:r>
              <a:rPr lang="en-US" sz="1050" dirty="0" err="1"/>
              <a:t>blockchain</a:t>
            </a:r>
            <a:r>
              <a:rPr lang="en-US" sz="1050" dirty="0"/>
              <a:t> scalability</a:t>
            </a:r>
            <a:endParaRPr lang="pt-PT" sz="1050" dirty="0"/>
          </a:p>
        </p:txBody>
      </p:sp>
      <p:sp>
        <p:nvSpPr>
          <p:cNvPr id="28" name="Rectangle 27"/>
          <p:cNvSpPr/>
          <p:nvPr/>
        </p:nvSpPr>
        <p:spPr>
          <a:xfrm>
            <a:off x="1142267" y="1597858"/>
            <a:ext cx="10078786" cy="1096710"/>
          </a:xfrm>
          <a:prstGeom prst="rect">
            <a:avLst/>
          </a:prstGeom>
        </p:spPr>
        <p:txBody>
          <a:bodyPr wrap="square">
            <a:spAutoFit/>
          </a:bodyPr>
          <a:lstStyle/>
          <a:p>
            <a:pPr>
              <a:lnSpc>
                <a:spcPct val="90000"/>
              </a:lnSpc>
              <a:spcBef>
                <a:spcPts val="1001"/>
              </a:spcBef>
              <a:tabLst>
                <a:tab pos="0" algn="l"/>
              </a:tabLst>
            </a:pPr>
            <a:r>
              <a:rPr lang="en-US" spc="-1" dirty="0">
                <a:solidFill>
                  <a:srgbClr val="000000"/>
                </a:solidFill>
              </a:rPr>
              <a:t>Data Protection and Accountability Module</a:t>
            </a:r>
          </a:p>
          <a:p>
            <a:pPr marL="571500" indent="-571500">
              <a:lnSpc>
                <a:spcPct val="90000"/>
              </a:lnSpc>
              <a:spcBef>
                <a:spcPts val="1001"/>
              </a:spcBef>
              <a:buFont typeface="Arial" panose="020B0604020202020204" pitchFamily="34" charset="0"/>
              <a:buChar char="•"/>
              <a:tabLst>
                <a:tab pos="0" algn="l"/>
              </a:tabLst>
            </a:pPr>
            <a:r>
              <a:rPr lang="en-US" spc="-1" dirty="0" smtClean="0">
                <a:latin typeface="Calibri"/>
              </a:rPr>
              <a:t>Provides </a:t>
            </a:r>
            <a:r>
              <a:rPr lang="en-US" spc="-1" dirty="0">
                <a:latin typeface="Calibri"/>
              </a:rPr>
              <a:t>auditing functions for incident </a:t>
            </a:r>
            <a:r>
              <a:rPr lang="en-US" spc="-1" dirty="0" smtClean="0">
                <a:latin typeface="Calibri"/>
              </a:rPr>
              <a:t>response, ensuring accountability</a:t>
            </a:r>
          </a:p>
          <a:p>
            <a:pPr marL="571500" indent="-571500">
              <a:lnSpc>
                <a:spcPct val="90000"/>
              </a:lnSpc>
              <a:spcBef>
                <a:spcPts val="1001"/>
              </a:spcBef>
              <a:buFont typeface="Arial" panose="020B0604020202020204" pitchFamily="34" charset="0"/>
              <a:buChar char="•"/>
              <a:tabLst>
                <a:tab pos="0" algn="l"/>
              </a:tabLst>
            </a:pPr>
            <a:r>
              <a:rPr lang="en-US" spc="-1" dirty="0" smtClean="0">
                <a:latin typeface="Calibri"/>
              </a:rPr>
              <a:t>Enables secure, immutable and distributed logging for incident response workflows</a:t>
            </a:r>
          </a:p>
        </p:txBody>
      </p:sp>
      <p:sp>
        <p:nvSpPr>
          <p:cNvPr id="29" name="CustomShape 50"/>
          <p:cNvSpPr/>
          <p:nvPr/>
        </p:nvSpPr>
        <p:spPr>
          <a:xfrm>
            <a:off x="1142267" y="2964116"/>
            <a:ext cx="4505400" cy="362569"/>
          </a:xfrm>
          <a:prstGeom prst="roundRect">
            <a:avLst>
              <a:gd name="adj" fmla="val 16667"/>
            </a:avLst>
          </a:prstGeom>
          <a:solidFill>
            <a:schemeClr val="accent2">
              <a:lumMod val="75000"/>
            </a:schemeClr>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pPr>
            <a:r>
              <a:rPr lang="en-US" sz="1200" b="1" strike="noStrike" spc="-1" dirty="0" smtClean="0">
                <a:solidFill>
                  <a:srgbClr val="FFFFFF"/>
                </a:solidFill>
                <a:latin typeface="Calibri"/>
                <a:ea typeface="DejaVu Sans"/>
              </a:rPr>
              <a:t>Sub-Modules</a:t>
            </a:r>
            <a:endParaRPr lang="en-US" sz="1200" b="0" strike="noStrike" spc="-1" dirty="0">
              <a:latin typeface="Calibri"/>
            </a:endParaRPr>
          </a:p>
        </p:txBody>
      </p:sp>
    </p:spTree>
    <p:extLst>
      <p:ext uri="{BB962C8B-B14F-4D97-AF65-F5344CB8AC3E}">
        <p14:creationId xmlns:p14="http://schemas.microsoft.com/office/powerpoint/2010/main" val="10177558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rmAutofit/>
          </a:bodyPr>
          <a:lstStyle/>
          <a:p>
            <a:pPr>
              <a:lnSpc>
                <a:spcPct val="90000"/>
              </a:lnSpc>
            </a:pPr>
            <a:r>
              <a:rPr lang="en-US" sz="4400" spc="-1" dirty="0">
                <a:solidFill>
                  <a:srgbClr val="000000"/>
                </a:solidFill>
              </a:rPr>
              <a:t>Self Encryption</a:t>
            </a:r>
            <a:endParaRPr lang="en-US" sz="4400" b="0" strike="noStrike" spc="-1" dirty="0">
              <a:latin typeface="Calibri"/>
            </a:endParaRPr>
          </a:p>
        </p:txBody>
      </p:sp>
      <p:grpSp>
        <p:nvGrpSpPr>
          <p:cNvPr id="13" name="Group 12"/>
          <p:cNvGrpSpPr/>
          <p:nvPr/>
        </p:nvGrpSpPr>
        <p:grpSpPr>
          <a:xfrm>
            <a:off x="1553237" y="2266662"/>
            <a:ext cx="9629676" cy="3308345"/>
            <a:chOff x="956253" y="1498960"/>
            <a:chExt cx="10592644" cy="4843749"/>
          </a:xfrm>
        </p:grpSpPr>
        <p:cxnSp>
          <p:nvCxnSpPr>
            <p:cNvPr id="9" name="Elbow Connector 8"/>
            <p:cNvCxnSpPr>
              <a:stCxn id="52" idx="3"/>
              <a:endCxn id="18" idx="1"/>
            </p:cNvCxnSpPr>
            <p:nvPr/>
          </p:nvCxnSpPr>
          <p:spPr>
            <a:xfrm flipH="1">
              <a:off x="956253" y="2516992"/>
              <a:ext cx="10592644" cy="175408"/>
            </a:xfrm>
            <a:prstGeom prst="bentConnector5">
              <a:avLst>
                <a:gd name="adj1" fmla="val -2158"/>
                <a:gd name="adj2" fmla="val -657229"/>
                <a:gd name="adj3" fmla="val 102158"/>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 name="Rectangle 1"/>
                <p:cNvSpPr/>
                <p:nvPr/>
              </p:nvSpPr>
              <p:spPr>
                <a:xfrm>
                  <a:off x="2300844" y="1534488"/>
                  <a:ext cx="733105" cy="4917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1</m:t>
                            </m:r>
                          </m:sub>
                        </m:sSub>
                      </m:oMath>
                    </m:oMathPara>
                  </a14:m>
                  <a:endParaRPr lang="pt-PT" dirty="0"/>
                </a:p>
              </p:txBody>
            </p:sp>
          </mc:Choice>
          <mc:Fallback xmlns="">
            <p:sp>
              <p:nvSpPr>
                <p:cNvPr id="2" name="Rectangle 1"/>
                <p:cNvSpPr>
                  <a:spLocks noRot="1" noChangeAspect="1" noMove="1" noResize="1" noEditPoints="1" noAdjustHandles="1" noChangeArrowheads="1" noChangeShapeType="1" noTextEdit="1"/>
                </p:cNvSpPr>
                <p:nvPr/>
              </p:nvSpPr>
              <p:spPr>
                <a:xfrm>
                  <a:off x="2300844" y="1534488"/>
                  <a:ext cx="733105" cy="491744"/>
                </a:xfrm>
                <a:prstGeom prst="rect">
                  <a:avLst/>
                </a:prstGeom>
                <a:blipFill>
                  <a:blip r:embed="rId3"/>
                  <a:stretch>
                    <a:fillRect b="-5455"/>
                  </a:stretch>
                </a:blipFill>
                <a:ln>
                  <a:noFill/>
                </a:ln>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3001816" y="2306648"/>
                  <a:ext cx="1180672" cy="49174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1</m:t>
                                </m:r>
                              </m:sub>
                            </m:sSub>
                          </m:e>
                        </m:d>
                      </m:oMath>
                    </m:oMathPara>
                  </a14:m>
                  <a:endParaRPr lang="pt-PT" dirty="0"/>
                </a:p>
              </p:txBody>
            </p:sp>
          </mc:Choice>
          <mc:Fallback xmlns="">
            <p:sp>
              <p:nvSpPr>
                <p:cNvPr id="11" name="Rectangle 10"/>
                <p:cNvSpPr>
                  <a:spLocks noRot="1" noChangeAspect="1" noMove="1" noResize="1" noEditPoints="1" noAdjustHandles="1" noChangeArrowheads="1" noChangeShapeType="1" noTextEdit="1"/>
                </p:cNvSpPr>
                <p:nvPr/>
              </p:nvSpPr>
              <p:spPr>
                <a:xfrm>
                  <a:off x="3001816" y="2306648"/>
                  <a:ext cx="1180672" cy="491744"/>
                </a:xfrm>
                <a:prstGeom prst="rect">
                  <a:avLst/>
                </a:prstGeom>
                <a:blipFill>
                  <a:blip r:embed="rId4"/>
                  <a:stretch>
                    <a:fillRect b="-7273"/>
                  </a:stretch>
                </a:blipFill>
                <a:ln>
                  <a:noFill/>
                </a:ln>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18" name="Rectangle 17"/>
                <p:cNvSpPr/>
                <p:nvPr/>
              </p:nvSpPr>
              <p:spPr>
                <a:xfrm>
                  <a:off x="956253" y="2420440"/>
                  <a:ext cx="1381559" cy="5439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𝐴𝐸𝑆</m:t>
                        </m:r>
                        <m:sSub>
                          <m:sSubPr>
                            <m:ctrlPr>
                              <a:rPr lang="en-US" sz="1600" b="0" i="1" smtClean="0">
                                <a:latin typeface="Cambria Math" panose="02040503050406030204" pitchFamily="18" charset="0"/>
                              </a:rPr>
                            </m:ctrlPr>
                          </m:sSubPr>
                          <m:e>
                            <m:d>
                              <m:dPr>
                                <m:ctrlPr>
                                  <a:rPr lang="en-US" sz="1600" b="0" i="1" smtClean="0">
                                    <a:latin typeface="Cambria Math" panose="02040503050406030204" pitchFamily="18" charset="0"/>
                                  </a:rPr>
                                </m:ctrlPr>
                              </m:dPr>
                              <m:e>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𝐶</m:t>
                                    </m:r>
                                  </m:e>
                                  <m:sub>
                                    <m:r>
                                      <a:rPr lang="en-US" sz="1600" b="0" i="1" smtClean="0">
                                        <a:latin typeface="Cambria Math" panose="02040503050406030204" pitchFamily="18" charset="0"/>
                                      </a:rPr>
                                      <m:t>1</m:t>
                                    </m:r>
                                  </m:sub>
                                </m:sSub>
                              </m:e>
                            </m:d>
                          </m:e>
                          <m:sub>
                            <m:r>
                              <a:rPr lang="en-US" sz="1600" b="0" i="1" smtClean="0">
                                <a:latin typeface="Cambria Math" panose="02040503050406030204" pitchFamily="18" charset="0"/>
                              </a:rPr>
                              <m:t>𝐻</m:t>
                            </m:r>
                            <m:d>
                              <m:dPr>
                                <m:ctrlPr>
                                  <a:rPr lang="en-US" sz="1600" b="0" i="1" smtClean="0">
                                    <a:latin typeface="Cambria Math" panose="02040503050406030204" pitchFamily="18" charset="0"/>
                                  </a:rPr>
                                </m:ctrlPr>
                              </m:dPr>
                              <m:e>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𝐶</m:t>
                                    </m:r>
                                  </m:e>
                                  <m:sub>
                                    <m:r>
                                      <a:rPr lang="en-US" sz="1600" b="0" i="1" smtClean="0">
                                        <a:latin typeface="Cambria Math" panose="02040503050406030204" pitchFamily="18" charset="0"/>
                                      </a:rPr>
                                      <m:t>3</m:t>
                                    </m:r>
                                  </m:sub>
                                </m:sSub>
                              </m:e>
                            </m:d>
                          </m:sub>
                        </m:sSub>
                      </m:oMath>
                    </m:oMathPara>
                  </a14:m>
                  <a:endParaRPr lang="pt-PT" sz="1600" dirty="0"/>
                </a:p>
              </p:txBody>
            </p:sp>
          </mc:Choice>
          <mc:Fallback xmlns="">
            <p:sp>
              <p:nvSpPr>
                <p:cNvPr id="18" name="Rectangle 17"/>
                <p:cNvSpPr>
                  <a:spLocks noRot="1" noChangeAspect="1" noMove="1" noResize="1" noEditPoints="1" noAdjustHandles="1" noChangeArrowheads="1" noChangeShapeType="1" noTextEdit="1"/>
                </p:cNvSpPr>
                <p:nvPr/>
              </p:nvSpPr>
              <p:spPr>
                <a:xfrm>
                  <a:off x="956253" y="2420440"/>
                  <a:ext cx="1381559" cy="543920"/>
                </a:xfrm>
                <a:prstGeom prst="rect">
                  <a:avLst/>
                </a:prstGeom>
                <a:blipFill>
                  <a:blip r:embed="rId5"/>
                  <a:stretch>
                    <a:fillRect l="-3398"/>
                  </a:stretch>
                </a:blipFill>
                <a:ln>
                  <a:noFill/>
                </a:ln>
              </p:spPr>
              <p:txBody>
                <a:bodyPr/>
                <a:lstStyle/>
                <a:p>
                  <a:r>
                    <a:rPr lang="pt-PT">
                      <a:noFill/>
                    </a:rPr>
                    <a:t> </a:t>
                  </a:r>
                </a:p>
              </p:txBody>
            </p:sp>
          </mc:Fallback>
        </mc:AlternateContent>
        <p:cxnSp>
          <p:nvCxnSpPr>
            <p:cNvPr id="4" name="Elbow Connector 3"/>
            <p:cNvCxnSpPr>
              <a:stCxn id="2" idx="2"/>
              <a:endCxn id="11" idx="0"/>
            </p:cNvCxnSpPr>
            <p:nvPr/>
          </p:nvCxnSpPr>
          <p:spPr>
            <a:xfrm rot="16200000" flipH="1">
              <a:off x="2989566" y="1704062"/>
              <a:ext cx="280416" cy="92475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2" idx="2"/>
              <a:endCxn id="18" idx="0"/>
            </p:cNvCxnSpPr>
            <p:nvPr/>
          </p:nvCxnSpPr>
          <p:spPr>
            <a:xfrm rot="5400000">
              <a:off x="1960111" y="1713155"/>
              <a:ext cx="394208" cy="102036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pic>
          <p:nvPicPr>
            <p:cNvPr id="29" name="Picture 28"/>
            <p:cNvPicPr>
              <a:picLocks noChangeAspect="1"/>
            </p:cNvPicPr>
            <p:nvPr/>
          </p:nvPicPr>
          <p:blipFill>
            <a:blip r:embed="rId6"/>
            <a:srcRect l="20916" t="17026" r="20916" b="31269"/>
            <a:stretch>
              <a:fillRect/>
            </a:stretch>
          </p:blipFill>
          <p:spPr>
            <a:xfrm>
              <a:off x="2333272" y="2884720"/>
              <a:ext cx="567772" cy="567772"/>
            </a:xfrm>
            <a:custGeom>
              <a:avLst/>
              <a:gdLst>
                <a:gd name="connsiteX0" fmla="*/ 553212 w 1106424"/>
                <a:gd name="connsiteY0" fmla="*/ 0 h 1106424"/>
                <a:gd name="connsiteX1" fmla="*/ 1106424 w 1106424"/>
                <a:gd name="connsiteY1" fmla="*/ 553212 h 1106424"/>
                <a:gd name="connsiteX2" fmla="*/ 553212 w 1106424"/>
                <a:gd name="connsiteY2" fmla="*/ 1106424 h 1106424"/>
                <a:gd name="connsiteX3" fmla="*/ 0 w 1106424"/>
                <a:gd name="connsiteY3" fmla="*/ 553212 h 1106424"/>
                <a:gd name="connsiteX4" fmla="*/ 553212 w 1106424"/>
                <a:gd name="connsiteY4" fmla="*/ 0 h 1106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424" h="1106424">
                  <a:moveTo>
                    <a:pt x="553212" y="0"/>
                  </a:moveTo>
                  <a:cubicBezTo>
                    <a:pt x="858743" y="0"/>
                    <a:pt x="1106424" y="247681"/>
                    <a:pt x="1106424" y="553212"/>
                  </a:cubicBezTo>
                  <a:cubicBezTo>
                    <a:pt x="1106424" y="858743"/>
                    <a:pt x="858743" y="1106424"/>
                    <a:pt x="553212" y="1106424"/>
                  </a:cubicBezTo>
                  <a:cubicBezTo>
                    <a:pt x="247681" y="1106424"/>
                    <a:pt x="0" y="858743"/>
                    <a:pt x="0" y="553212"/>
                  </a:cubicBezTo>
                  <a:cubicBezTo>
                    <a:pt x="0" y="247681"/>
                    <a:pt x="247681" y="0"/>
                    <a:pt x="553212" y="0"/>
                  </a:cubicBezTo>
                  <a:close/>
                </a:path>
              </a:pathLst>
            </a:custGeom>
          </p:spPr>
        </p:pic>
        <p:cxnSp>
          <p:nvCxnSpPr>
            <p:cNvPr id="30" name="Elbow Connector 29"/>
            <p:cNvCxnSpPr>
              <a:stCxn id="11" idx="2"/>
              <a:endCxn id="29" idx="1"/>
            </p:cNvCxnSpPr>
            <p:nvPr/>
          </p:nvCxnSpPr>
          <p:spPr>
            <a:xfrm rot="5400000">
              <a:off x="3061491" y="2637945"/>
              <a:ext cx="370214" cy="69110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18" idx="2"/>
              <a:endCxn id="29" idx="3"/>
            </p:cNvCxnSpPr>
            <p:nvPr/>
          </p:nvCxnSpPr>
          <p:spPr>
            <a:xfrm rot="16200000" flipH="1">
              <a:off x="1888029" y="2723363"/>
              <a:ext cx="204246" cy="686239"/>
            </a:xfrm>
            <a:prstGeom prst="bentConnector4">
              <a:avLst>
                <a:gd name="adj1" fmla="val 97222"/>
                <a:gd name="adj2" fmla="val -109"/>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5" name="Rectangle 34"/>
                <p:cNvSpPr/>
                <p:nvPr/>
              </p:nvSpPr>
              <p:spPr>
                <a:xfrm>
                  <a:off x="2026822" y="3642779"/>
                  <a:ext cx="1180672" cy="49174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𝐸𝑋</m:t>
                            </m:r>
                          </m:e>
                          <m:sub>
                            <m:r>
                              <a:rPr lang="en-US" b="0" i="1" smtClean="0">
                                <a:latin typeface="Cambria Math" panose="02040503050406030204" pitchFamily="18" charset="0"/>
                              </a:rPr>
                              <m:t>1</m:t>
                            </m:r>
                          </m:sub>
                        </m:sSub>
                      </m:oMath>
                    </m:oMathPara>
                  </a14:m>
                  <a:endParaRPr lang="pt-PT" dirty="0"/>
                </a:p>
              </p:txBody>
            </p:sp>
          </mc:Choice>
          <mc:Fallback xmlns="">
            <p:sp>
              <p:nvSpPr>
                <p:cNvPr id="35" name="Rectangle 34"/>
                <p:cNvSpPr>
                  <a:spLocks noRot="1" noChangeAspect="1" noMove="1" noResize="1" noEditPoints="1" noAdjustHandles="1" noChangeArrowheads="1" noChangeShapeType="1" noTextEdit="1"/>
                </p:cNvSpPr>
                <p:nvPr/>
              </p:nvSpPr>
              <p:spPr>
                <a:xfrm>
                  <a:off x="2026822" y="3642779"/>
                  <a:ext cx="1180672" cy="491744"/>
                </a:xfrm>
                <a:prstGeom prst="rect">
                  <a:avLst/>
                </a:prstGeom>
                <a:blipFill>
                  <a:blip r:embed="rId7"/>
                  <a:stretch>
                    <a:fillRect b="-7273"/>
                  </a:stretch>
                </a:blipFill>
                <a:ln>
                  <a:noFill/>
                </a:ln>
              </p:spPr>
              <p:txBody>
                <a:bodyPr/>
                <a:lstStyle/>
                <a:p>
                  <a:r>
                    <a:rPr lang="pt-PT">
                      <a:noFill/>
                    </a:rPr>
                    <a:t> </a:t>
                  </a:r>
                </a:p>
              </p:txBody>
            </p:sp>
          </mc:Fallback>
        </mc:AlternateContent>
        <p:cxnSp>
          <p:nvCxnSpPr>
            <p:cNvPr id="36" name="Straight Arrow Connector 35"/>
            <p:cNvCxnSpPr>
              <a:stCxn id="29" idx="2"/>
              <a:endCxn id="35" idx="0"/>
            </p:cNvCxnSpPr>
            <p:nvPr/>
          </p:nvCxnSpPr>
          <p:spPr>
            <a:xfrm>
              <a:off x="2617158" y="3452492"/>
              <a:ext cx="0" cy="190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tangle 25"/>
                <p:cNvSpPr/>
                <p:nvPr/>
              </p:nvSpPr>
              <p:spPr>
                <a:xfrm>
                  <a:off x="5866480" y="1534489"/>
                  <a:ext cx="733105" cy="4917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2</m:t>
                            </m:r>
                          </m:sub>
                        </m:sSub>
                      </m:oMath>
                    </m:oMathPara>
                  </a14:m>
                  <a:endParaRPr lang="pt-PT" dirty="0"/>
                </a:p>
              </p:txBody>
            </p:sp>
          </mc:Choice>
          <mc:Fallback xmlns="">
            <p:sp>
              <p:nvSpPr>
                <p:cNvPr id="26" name="Rectangle 25"/>
                <p:cNvSpPr>
                  <a:spLocks noRot="1" noChangeAspect="1" noMove="1" noResize="1" noEditPoints="1" noAdjustHandles="1" noChangeArrowheads="1" noChangeShapeType="1" noTextEdit="1"/>
                </p:cNvSpPr>
                <p:nvPr/>
              </p:nvSpPr>
              <p:spPr>
                <a:xfrm>
                  <a:off x="5866480" y="1534489"/>
                  <a:ext cx="733105" cy="491744"/>
                </a:xfrm>
                <a:prstGeom prst="rect">
                  <a:avLst/>
                </a:prstGeom>
                <a:blipFill>
                  <a:blip r:embed="rId8"/>
                  <a:stretch>
                    <a:fillRect b="-5455"/>
                  </a:stretch>
                </a:blipFill>
                <a:ln>
                  <a:noFill/>
                </a:ln>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6567452" y="2306649"/>
                  <a:ext cx="1180672" cy="49174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2</m:t>
                                </m:r>
                              </m:sub>
                            </m:sSub>
                          </m:e>
                        </m:d>
                      </m:oMath>
                    </m:oMathPara>
                  </a14:m>
                  <a:endParaRPr lang="pt-PT" dirty="0"/>
                </a:p>
              </p:txBody>
            </p:sp>
          </mc:Choice>
          <mc:Fallback xmlns="">
            <p:sp>
              <p:nvSpPr>
                <p:cNvPr id="27" name="Rectangle 26"/>
                <p:cNvSpPr>
                  <a:spLocks noRot="1" noChangeAspect="1" noMove="1" noResize="1" noEditPoints="1" noAdjustHandles="1" noChangeArrowheads="1" noChangeShapeType="1" noTextEdit="1"/>
                </p:cNvSpPr>
                <p:nvPr/>
              </p:nvSpPr>
              <p:spPr>
                <a:xfrm>
                  <a:off x="6567452" y="2306649"/>
                  <a:ext cx="1180672" cy="491744"/>
                </a:xfrm>
                <a:prstGeom prst="rect">
                  <a:avLst/>
                </a:prstGeom>
                <a:blipFill>
                  <a:blip r:embed="rId9"/>
                  <a:stretch>
                    <a:fillRect b="-7273"/>
                  </a:stretch>
                </a:blipFill>
                <a:ln>
                  <a:noFill/>
                </a:ln>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4521889" y="2420441"/>
                  <a:ext cx="1381559" cy="5439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𝐴𝐸𝑆</m:t>
                        </m:r>
                        <m:sSub>
                          <m:sSubPr>
                            <m:ctrlPr>
                              <a:rPr lang="en-US" sz="1600" b="0" i="1" smtClean="0">
                                <a:latin typeface="Cambria Math" panose="02040503050406030204" pitchFamily="18" charset="0"/>
                              </a:rPr>
                            </m:ctrlPr>
                          </m:sSubPr>
                          <m:e>
                            <m:d>
                              <m:dPr>
                                <m:ctrlPr>
                                  <a:rPr lang="en-US" sz="1600" b="0" i="1" smtClean="0">
                                    <a:latin typeface="Cambria Math" panose="02040503050406030204" pitchFamily="18" charset="0"/>
                                  </a:rPr>
                                </m:ctrlPr>
                              </m:dPr>
                              <m:e>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𝐶</m:t>
                                    </m:r>
                                  </m:e>
                                  <m:sub>
                                    <m:r>
                                      <a:rPr lang="en-US" sz="1600" b="0" i="1" smtClean="0">
                                        <a:latin typeface="Cambria Math" panose="02040503050406030204" pitchFamily="18" charset="0"/>
                                      </a:rPr>
                                      <m:t>2</m:t>
                                    </m:r>
                                  </m:sub>
                                </m:sSub>
                              </m:e>
                            </m:d>
                          </m:e>
                          <m:sub>
                            <m:r>
                              <a:rPr lang="en-US" sz="1600" b="0" i="1" smtClean="0">
                                <a:latin typeface="Cambria Math" panose="02040503050406030204" pitchFamily="18" charset="0"/>
                              </a:rPr>
                              <m:t>𝐻</m:t>
                            </m:r>
                            <m:d>
                              <m:dPr>
                                <m:ctrlPr>
                                  <a:rPr lang="en-US" sz="1600" b="0" i="1" smtClean="0">
                                    <a:latin typeface="Cambria Math" panose="02040503050406030204" pitchFamily="18" charset="0"/>
                                  </a:rPr>
                                </m:ctrlPr>
                              </m:dPr>
                              <m:e>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𝐶</m:t>
                                    </m:r>
                                  </m:e>
                                  <m:sub>
                                    <m:r>
                                      <a:rPr lang="en-US" sz="1600" b="0" i="1" smtClean="0">
                                        <a:latin typeface="Cambria Math" panose="02040503050406030204" pitchFamily="18" charset="0"/>
                                      </a:rPr>
                                      <m:t>1</m:t>
                                    </m:r>
                                  </m:sub>
                                </m:sSub>
                              </m:e>
                            </m:d>
                          </m:sub>
                        </m:sSub>
                      </m:oMath>
                    </m:oMathPara>
                  </a14:m>
                  <a:endParaRPr lang="pt-PT" sz="1600" dirty="0"/>
                </a:p>
              </p:txBody>
            </p:sp>
          </mc:Choice>
          <mc:Fallback xmlns="">
            <p:sp>
              <p:nvSpPr>
                <p:cNvPr id="28" name="Rectangle 27"/>
                <p:cNvSpPr>
                  <a:spLocks noRot="1" noChangeAspect="1" noMove="1" noResize="1" noEditPoints="1" noAdjustHandles="1" noChangeArrowheads="1" noChangeShapeType="1" noTextEdit="1"/>
                </p:cNvSpPr>
                <p:nvPr/>
              </p:nvSpPr>
              <p:spPr>
                <a:xfrm>
                  <a:off x="4521889" y="2420441"/>
                  <a:ext cx="1381559" cy="543920"/>
                </a:xfrm>
                <a:prstGeom prst="rect">
                  <a:avLst/>
                </a:prstGeom>
                <a:blipFill>
                  <a:blip r:embed="rId10"/>
                  <a:stretch>
                    <a:fillRect l="-3883"/>
                  </a:stretch>
                </a:blipFill>
                <a:ln>
                  <a:noFill/>
                </a:ln>
              </p:spPr>
              <p:txBody>
                <a:bodyPr/>
                <a:lstStyle/>
                <a:p>
                  <a:r>
                    <a:rPr lang="pt-PT">
                      <a:noFill/>
                    </a:rPr>
                    <a:t> </a:t>
                  </a:r>
                </a:p>
              </p:txBody>
            </p:sp>
          </mc:Fallback>
        </mc:AlternateContent>
        <p:cxnSp>
          <p:nvCxnSpPr>
            <p:cNvPr id="31" name="Elbow Connector 30"/>
            <p:cNvCxnSpPr>
              <a:stCxn id="26" idx="2"/>
              <a:endCxn id="27" idx="0"/>
            </p:cNvCxnSpPr>
            <p:nvPr/>
          </p:nvCxnSpPr>
          <p:spPr>
            <a:xfrm rot="16200000" flipH="1">
              <a:off x="6555202" y="1704063"/>
              <a:ext cx="280416" cy="92475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11" idx="3"/>
              <a:endCxn id="28" idx="1"/>
            </p:cNvCxnSpPr>
            <p:nvPr/>
          </p:nvCxnSpPr>
          <p:spPr>
            <a:xfrm>
              <a:off x="4182488" y="2552520"/>
              <a:ext cx="339401" cy="13988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26" idx="2"/>
              <a:endCxn id="28" idx="0"/>
            </p:cNvCxnSpPr>
            <p:nvPr/>
          </p:nvCxnSpPr>
          <p:spPr>
            <a:xfrm rot="5400000">
              <a:off x="5525747" y="1713156"/>
              <a:ext cx="394208" cy="102036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 name="Picture 36"/>
            <p:cNvPicPr>
              <a:picLocks noChangeAspect="1"/>
            </p:cNvPicPr>
            <p:nvPr/>
          </p:nvPicPr>
          <p:blipFill>
            <a:blip r:embed="rId6"/>
            <a:srcRect l="20916" t="17026" r="20916" b="31269"/>
            <a:stretch>
              <a:fillRect/>
            </a:stretch>
          </p:blipFill>
          <p:spPr>
            <a:xfrm>
              <a:off x="5898908" y="2884721"/>
              <a:ext cx="567772" cy="567772"/>
            </a:xfrm>
            <a:custGeom>
              <a:avLst/>
              <a:gdLst>
                <a:gd name="connsiteX0" fmla="*/ 553212 w 1106424"/>
                <a:gd name="connsiteY0" fmla="*/ 0 h 1106424"/>
                <a:gd name="connsiteX1" fmla="*/ 1106424 w 1106424"/>
                <a:gd name="connsiteY1" fmla="*/ 553212 h 1106424"/>
                <a:gd name="connsiteX2" fmla="*/ 553212 w 1106424"/>
                <a:gd name="connsiteY2" fmla="*/ 1106424 h 1106424"/>
                <a:gd name="connsiteX3" fmla="*/ 0 w 1106424"/>
                <a:gd name="connsiteY3" fmla="*/ 553212 h 1106424"/>
                <a:gd name="connsiteX4" fmla="*/ 553212 w 1106424"/>
                <a:gd name="connsiteY4" fmla="*/ 0 h 1106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424" h="1106424">
                  <a:moveTo>
                    <a:pt x="553212" y="0"/>
                  </a:moveTo>
                  <a:cubicBezTo>
                    <a:pt x="858743" y="0"/>
                    <a:pt x="1106424" y="247681"/>
                    <a:pt x="1106424" y="553212"/>
                  </a:cubicBezTo>
                  <a:cubicBezTo>
                    <a:pt x="1106424" y="858743"/>
                    <a:pt x="858743" y="1106424"/>
                    <a:pt x="553212" y="1106424"/>
                  </a:cubicBezTo>
                  <a:cubicBezTo>
                    <a:pt x="247681" y="1106424"/>
                    <a:pt x="0" y="858743"/>
                    <a:pt x="0" y="553212"/>
                  </a:cubicBezTo>
                  <a:cubicBezTo>
                    <a:pt x="0" y="247681"/>
                    <a:pt x="247681" y="0"/>
                    <a:pt x="553212" y="0"/>
                  </a:cubicBezTo>
                  <a:close/>
                </a:path>
              </a:pathLst>
            </a:custGeom>
          </p:spPr>
        </p:pic>
        <p:cxnSp>
          <p:nvCxnSpPr>
            <p:cNvPr id="38" name="Elbow Connector 37"/>
            <p:cNvCxnSpPr>
              <a:stCxn id="27" idx="2"/>
              <a:endCxn id="37" idx="1"/>
            </p:cNvCxnSpPr>
            <p:nvPr/>
          </p:nvCxnSpPr>
          <p:spPr>
            <a:xfrm rot="5400000">
              <a:off x="6627127" y="2637946"/>
              <a:ext cx="370214" cy="69110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28" idx="2"/>
              <a:endCxn id="37" idx="3"/>
            </p:cNvCxnSpPr>
            <p:nvPr/>
          </p:nvCxnSpPr>
          <p:spPr>
            <a:xfrm rot="16200000" flipH="1">
              <a:off x="5453665" y="2723364"/>
              <a:ext cx="204246" cy="686239"/>
            </a:xfrm>
            <a:prstGeom prst="bentConnector4">
              <a:avLst>
                <a:gd name="adj1" fmla="val 112145"/>
                <a:gd name="adj2" fmla="val -109"/>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0" name="Rectangle 39"/>
                <p:cNvSpPr/>
                <p:nvPr/>
              </p:nvSpPr>
              <p:spPr>
                <a:xfrm>
                  <a:off x="5592458" y="3642780"/>
                  <a:ext cx="1180672" cy="49174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𝐸𝑋</m:t>
                            </m:r>
                          </m:e>
                          <m:sub>
                            <m:r>
                              <a:rPr lang="en-US" b="0" i="1" smtClean="0">
                                <a:latin typeface="Cambria Math" panose="02040503050406030204" pitchFamily="18" charset="0"/>
                              </a:rPr>
                              <m:t>2</m:t>
                            </m:r>
                          </m:sub>
                        </m:sSub>
                      </m:oMath>
                    </m:oMathPara>
                  </a14:m>
                  <a:endParaRPr lang="pt-PT" dirty="0"/>
                </a:p>
              </p:txBody>
            </p:sp>
          </mc:Choice>
          <mc:Fallback xmlns="">
            <p:sp>
              <p:nvSpPr>
                <p:cNvPr id="40" name="Rectangle 39"/>
                <p:cNvSpPr>
                  <a:spLocks noRot="1" noChangeAspect="1" noMove="1" noResize="1" noEditPoints="1" noAdjustHandles="1" noChangeArrowheads="1" noChangeShapeType="1" noTextEdit="1"/>
                </p:cNvSpPr>
                <p:nvPr/>
              </p:nvSpPr>
              <p:spPr>
                <a:xfrm>
                  <a:off x="5592458" y="3642780"/>
                  <a:ext cx="1180672" cy="491744"/>
                </a:xfrm>
                <a:prstGeom prst="rect">
                  <a:avLst/>
                </a:prstGeom>
                <a:blipFill>
                  <a:blip r:embed="rId11"/>
                  <a:stretch>
                    <a:fillRect b="-7273"/>
                  </a:stretch>
                </a:blipFill>
                <a:ln>
                  <a:noFill/>
                </a:ln>
              </p:spPr>
              <p:txBody>
                <a:bodyPr/>
                <a:lstStyle/>
                <a:p>
                  <a:r>
                    <a:rPr lang="pt-PT">
                      <a:noFill/>
                    </a:rPr>
                    <a:t> </a:t>
                  </a:r>
                </a:p>
              </p:txBody>
            </p:sp>
          </mc:Fallback>
        </mc:AlternateContent>
        <p:cxnSp>
          <p:nvCxnSpPr>
            <p:cNvPr id="41" name="Straight Arrow Connector 40"/>
            <p:cNvCxnSpPr>
              <a:stCxn id="37" idx="2"/>
              <a:endCxn id="40" idx="0"/>
            </p:cNvCxnSpPr>
            <p:nvPr/>
          </p:nvCxnSpPr>
          <p:spPr>
            <a:xfrm>
              <a:off x="6182794" y="3452493"/>
              <a:ext cx="0" cy="190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43" name="Picture 42"/>
            <p:cNvPicPr>
              <a:picLocks noChangeAspect="1"/>
            </p:cNvPicPr>
            <p:nvPr/>
          </p:nvPicPr>
          <p:blipFill>
            <a:blip r:embed="rId6"/>
            <a:srcRect l="20916" t="17026" r="20916" b="31269"/>
            <a:stretch>
              <a:fillRect/>
            </a:stretch>
          </p:blipFill>
          <p:spPr>
            <a:xfrm>
              <a:off x="2333272" y="4429040"/>
              <a:ext cx="567772" cy="567772"/>
            </a:xfrm>
            <a:custGeom>
              <a:avLst/>
              <a:gdLst>
                <a:gd name="connsiteX0" fmla="*/ 553212 w 1106424"/>
                <a:gd name="connsiteY0" fmla="*/ 0 h 1106424"/>
                <a:gd name="connsiteX1" fmla="*/ 1106424 w 1106424"/>
                <a:gd name="connsiteY1" fmla="*/ 553212 h 1106424"/>
                <a:gd name="connsiteX2" fmla="*/ 553212 w 1106424"/>
                <a:gd name="connsiteY2" fmla="*/ 1106424 h 1106424"/>
                <a:gd name="connsiteX3" fmla="*/ 0 w 1106424"/>
                <a:gd name="connsiteY3" fmla="*/ 553212 h 1106424"/>
                <a:gd name="connsiteX4" fmla="*/ 553212 w 1106424"/>
                <a:gd name="connsiteY4" fmla="*/ 0 h 1106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424" h="1106424">
                  <a:moveTo>
                    <a:pt x="553212" y="0"/>
                  </a:moveTo>
                  <a:cubicBezTo>
                    <a:pt x="858743" y="0"/>
                    <a:pt x="1106424" y="247681"/>
                    <a:pt x="1106424" y="553212"/>
                  </a:cubicBezTo>
                  <a:cubicBezTo>
                    <a:pt x="1106424" y="858743"/>
                    <a:pt x="858743" y="1106424"/>
                    <a:pt x="553212" y="1106424"/>
                  </a:cubicBezTo>
                  <a:cubicBezTo>
                    <a:pt x="247681" y="1106424"/>
                    <a:pt x="0" y="858743"/>
                    <a:pt x="0" y="553212"/>
                  </a:cubicBezTo>
                  <a:cubicBezTo>
                    <a:pt x="0" y="247681"/>
                    <a:pt x="247681" y="0"/>
                    <a:pt x="553212" y="0"/>
                  </a:cubicBezTo>
                  <a:close/>
                </a:path>
              </a:pathLst>
            </a:custGeom>
          </p:spPr>
        </p:pic>
        <mc:AlternateContent xmlns:mc="http://schemas.openxmlformats.org/markup-compatibility/2006" xmlns:a14="http://schemas.microsoft.com/office/drawing/2010/main">
          <mc:Choice Requires="a14">
            <p:sp>
              <p:nvSpPr>
                <p:cNvPr id="44" name="Rectangle 43"/>
                <p:cNvSpPr/>
                <p:nvPr/>
              </p:nvSpPr>
              <p:spPr>
                <a:xfrm>
                  <a:off x="3477560" y="4467054"/>
                  <a:ext cx="776383" cy="49174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1</m:t>
                                </m:r>
                              </m:sub>
                            </m:sSub>
                          </m:e>
                        </m:d>
                      </m:oMath>
                    </m:oMathPara>
                  </a14:m>
                  <a:endParaRPr lang="pt-PT" dirty="0"/>
                </a:p>
              </p:txBody>
            </p:sp>
          </mc:Choice>
          <mc:Fallback xmlns="">
            <p:sp>
              <p:nvSpPr>
                <p:cNvPr id="44" name="Rectangle 43"/>
                <p:cNvSpPr>
                  <a:spLocks noRot="1" noChangeAspect="1" noMove="1" noResize="1" noEditPoints="1" noAdjustHandles="1" noChangeArrowheads="1" noChangeShapeType="1" noTextEdit="1"/>
                </p:cNvSpPr>
                <p:nvPr/>
              </p:nvSpPr>
              <p:spPr>
                <a:xfrm>
                  <a:off x="3477560" y="4467054"/>
                  <a:ext cx="776383" cy="491744"/>
                </a:xfrm>
                <a:prstGeom prst="rect">
                  <a:avLst/>
                </a:prstGeom>
                <a:blipFill>
                  <a:blip r:embed="rId12"/>
                  <a:stretch>
                    <a:fillRect l="-7759" b="-7273"/>
                  </a:stretch>
                </a:blipFill>
                <a:ln>
                  <a:noFill/>
                </a:ln>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46" name="Rectangle 45"/>
                <p:cNvSpPr/>
                <p:nvPr/>
              </p:nvSpPr>
              <p:spPr>
                <a:xfrm>
                  <a:off x="2227230" y="5117353"/>
                  <a:ext cx="779855" cy="5439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𝐴𝐸</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𝑆</m:t>
                            </m:r>
                          </m:e>
                          <m:sup>
                            <m:r>
                              <a:rPr lang="en-US" sz="1600" b="0" i="1" smtClean="0">
                                <a:latin typeface="Cambria Math" panose="02040503050406030204" pitchFamily="18" charset="0"/>
                              </a:rPr>
                              <m:t>−1</m:t>
                            </m:r>
                          </m:sup>
                        </m:sSup>
                      </m:oMath>
                    </m:oMathPara>
                  </a14:m>
                  <a:endParaRPr lang="pt-PT" sz="1600" dirty="0"/>
                </a:p>
              </p:txBody>
            </p:sp>
          </mc:Choice>
          <mc:Fallback xmlns="">
            <p:sp>
              <p:nvSpPr>
                <p:cNvPr id="46" name="Rectangle 45"/>
                <p:cNvSpPr>
                  <a:spLocks noRot="1" noChangeAspect="1" noMove="1" noResize="1" noEditPoints="1" noAdjustHandles="1" noChangeArrowheads="1" noChangeShapeType="1" noTextEdit="1"/>
                </p:cNvSpPr>
                <p:nvPr/>
              </p:nvSpPr>
              <p:spPr>
                <a:xfrm>
                  <a:off x="2227230" y="5117353"/>
                  <a:ext cx="779855" cy="543920"/>
                </a:xfrm>
                <a:prstGeom prst="rect">
                  <a:avLst/>
                </a:prstGeom>
                <a:blipFill>
                  <a:blip r:embed="rId13"/>
                  <a:stretch>
                    <a:fillRect l="-5128"/>
                  </a:stretch>
                </a:blipFill>
                <a:ln>
                  <a:noFill/>
                </a:ln>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48" name="Rectangle 47"/>
                <p:cNvSpPr/>
                <p:nvPr/>
              </p:nvSpPr>
              <p:spPr>
                <a:xfrm>
                  <a:off x="6896137" y="4467054"/>
                  <a:ext cx="776383" cy="49174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2</m:t>
                                </m:r>
                              </m:sub>
                            </m:sSub>
                          </m:e>
                        </m:d>
                      </m:oMath>
                    </m:oMathPara>
                  </a14:m>
                  <a:endParaRPr lang="pt-PT" dirty="0"/>
                </a:p>
              </p:txBody>
            </p:sp>
          </mc:Choice>
          <mc:Fallback xmlns="">
            <p:sp>
              <p:nvSpPr>
                <p:cNvPr id="48" name="Rectangle 47"/>
                <p:cNvSpPr>
                  <a:spLocks noRot="1" noChangeAspect="1" noMove="1" noResize="1" noEditPoints="1" noAdjustHandles="1" noChangeArrowheads="1" noChangeShapeType="1" noTextEdit="1"/>
                </p:cNvSpPr>
                <p:nvPr/>
              </p:nvSpPr>
              <p:spPr>
                <a:xfrm>
                  <a:off x="6896137" y="4467054"/>
                  <a:ext cx="776383" cy="491744"/>
                </a:xfrm>
                <a:prstGeom prst="rect">
                  <a:avLst/>
                </a:prstGeom>
                <a:blipFill>
                  <a:blip r:embed="rId14"/>
                  <a:stretch>
                    <a:fillRect l="-8696" b="-7273"/>
                  </a:stretch>
                </a:blipFill>
                <a:ln>
                  <a:noFill/>
                </a:ln>
              </p:spPr>
              <p:txBody>
                <a:bodyPr/>
                <a:lstStyle/>
                <a:p>
                  <a:r>
                    <a:rPr lang="pt-PT">
                      <a:noFill/>
                    </a:rPr>
                    <a:t> </a:t>
                  </a:r>
                </a:p>
              </p:txBody>
            </p:sp>
          </mc:Fallback>
        </mc:AlternateContent>
        <p:pic>
          <p:nvPicPr>
            <p:cNvPr id="49" name="Picture 48"/>
            <p:cNvPicPr>
              <a:picLocks noChangeAspect="1"/>
            </p:cNvPicPr>
            <p:nvPr/>
          </p:nvPicPr>
          <p:blipFill>
            <a:blip r:embed="rId6"/>
            <a:srcRect l="20916" t="17026" r="20916" b="31269"/>
            <a:stretch>
              <a:fillRect/>
            </a:stretch>
          </p:blipFill>
          <p:spPr>
            <a:xfrm>
              <a:off x="5898908" y="4429040"/>
              <a:ext cx="567772" cy="567772"/>
            </a:xfrm>
            <a:custGeom>
              <a:avLst/>
              <a:gdLst>
                <a:gd name="connsiteX0" fmla="*/ 553212 w 1106424"/>
                <a:gd name="connsiteY0" fmla="*/ 0 h 1106424"/>
                <a:gd name="connsiteX1" fmla="*/ 1106424 w 1106424"/>
                <a:gd name="connsiteY1" fmla="*/ 553212 h 1106424"/>
                <a:gd name="connsiteX2" fmla="*/ 553212 w 1106424"/>
                <a:gd name="connsiteY2" fmla="*/ 1106424 h 1106424"/>
                <a:gd name="connsiteX3" fmla="*/ 0 w 1106424"/>
                <a:gd name="connsiteY3" fmla="*/ 553212 h 1106424"/>
                <a:gd name="connsiteX4" fmla="*/ 553212 w 1106424"/>
                <a:gd name="connsiteY4" fmla="*/ 0 h 1106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424" h="1106424">
                  <a:moveTo>
                    <a:pt x="553212" y="0"/>
                  </a:moveTo>
                  <a:cubicBezTo>
                    <a:pt x="858743" y="0"/>
                    <a:pt x="1106424" y="247681"/>
                    <a:pt x="1106424" y="553212"/>
                  </a:cubicBezTo>
                  <a:cubicBezTo>
                    <a:pt x="1106424" y="858743"/>
                    <a:pt x="858743" y="1106424"/>
                    <a:pt x="553212" y="1106424"/>
                  </a:cubicBezTo>
                  <a:cubicBezTo>
                    <a:pt x="247681" y="1106424"/>
                    <a:pt x="0" y="858743"/>
                    <a:pt x="0" y="553212"/>
                  </a:cubicBezTo>
                  <a:cubicBezTo>
                    <a:pt x="0" y="247681"/>
                    <a:pt x="247681" y="0"/>
                    <a:pt x="553212" y="0"/>
                  </a:cubicBezTo>
                  <a:close/>
                </a:path>
              </a:pathLst>
            </a:custGeom>
          </p:spPr>
        </p:pic>
        <mc:AlternateContent xmlns:mc="http://schemas.openxmlformats.org/markup-compatibility/2006" xmlns:a14="http://schemas.microsoft.com/office/drawing/2010/main">
          <mc:Choice Requires="a14">
            <p:sp>
              <p:nvSpPr>
                <p:cNvPr id="50" name="Rectangle 49"/>
                <p:cNvSpPr/>
                <p:nvPr/>
              </p:nvSpPr>
              <p:spPr>
                <a:xfrm>
                  <a:off x="5812030" y="5117353"/>
                  <a:ext cx="779855" cy="5439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𝐴𝐸</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𝑆</m:t>
                            </m:r>
                          </m:e>
                          <m:sup>
                            <m:r>
                              <a:rPr lang="en-US" sz="1600" b="0" i="1" smtClean="0">
                                <a:latin typeface="Cambria Math" panose="02040503050406030204" pitchFamily="18" charset="0"/>
                              </a:rPr>
                              <m:t>−1</m:t>
                            </m:r>
                          </m:sup>
                        </m:sSup>
                      </m:oMath>
                    </m:oMathPara>
                  </a14:m>
                  <a:endParaRPr lang="pt-PT" sz="1600" dirty="0"/>
                </a:p>
              </p:txBody>
            </p:sp>
          </mc:Choice>
          <mc:Fallback xmlns="">
            <p:sp>
              <p:nvSpPr>
                <p:cNvPr id="50" name="Rectangle 49"/>
                <p:cNvSpPr>
                  <a:spLocks noRot="1" noChangeAspect="1" noMove="1" noResize="1" noEditPoints="1" noAdjustHandles="1" noChangeArrowheads="1" noChangeShapeType="1" noTextEdit="1"/>
                </p:cNvSpPr>
                <p:nvPr/>
              </p:nvSpPr>
              <p:spPr>
                <a:xfrm>
                  <a:off x="5812030" y="5117353"/>
                  <a:ext cx="779855" cy="543920"/>
                </a:xfrm>
                <a:prstGeom prst="rect">
                  <a:avLst/>
                </a:prstGeom>
                <a:blipFill>
                  <a:blip r:embed="rId15"/>
                  <a:stretch>
                    <a:fillRect l="-5172"/>
                  </a:stretch>
                </a:blipFill>
                <a:ln>
                  <a:noFill/>
                </a:ln>
              </p:spPr>
              <p:txBody>
                <a:bodyPr/>
                <a:lstStyle/>
                <a:p>
                  <a:r>
                    <a:rPr lang="pt-PT">
                      <a:noFill/>
                    </a:rPr>
                    <a:t> </a:t>
                  </a:r>
                </a:p>
              </p:txBody>
            </p:sp>
          </mc:Fallback>
        </mc:AlternateContent>
        <p:cxnSp>
          <p:nvCxnSpPr>
            <p:cNvPr id="51" name="Straight Arrow Connector 50"/>
            <p:cNvCxnSpPr>
              <a:stCxn id="35" idx="2"/>
              <a:endCxn id="43" idx="0"/>
            </p:cNvCxnSpPr>
            <p:nvPr/>
          </p:nvCxnSpPr>
          <p:spPr>
            <a:xfrm>
              <a:off x="2617158" y="4134523"/>
              <a:ext cx="0" cy="294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44" idx="1"/>
              <a:endCxn id="43" idx="1"/>
            </p:cNvCxnSpPr>
            <p:nvPr/>
          </p:nvCxnSpPr>
          <p:spPr>
            <a:xfrm flipH="1">
              <a:off x="2901044" y="4712926"/>
              <a:ext cx="5765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48" idx="1"/>
              <a:endCxn id="49" idx="1"/>
            </p:cNvCxnSpPr>
            <p:nvPr/>
          </p:nvCxnSpPr>
          <p:spPr>
            <a:xfrm flipH="1">
              <a:off x="6466680" y="4712926"/>
              <a:ext cx="4294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0" name="Rectangle 59"/>
                <p:cNvSpPr/>
                <p:nvPr/>
              </p:nvSpPr>
              <p:spPr>
                <a:xfrm>
                  <a:off x="3492537" y="5143441"/>
                  <a:ext cx="776383" cy="49174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3</m:t>
                                </m:r>
                              </m:sub>
                            </m:sSub>
                          </m:e>
                        </m:d>
                      </m:oMath>
                    </m:oMathPara>
                  </a14:m>
                  <a:endParaRPr lang="pt-PT" dirty="0"/>
                </a:p>
              </p:txBody>
            </p:sp>
          </mc:Choice>
          <mc:Fallback xmlns="">
            <p:sp>
              <p:nvSpPr>
                <p:cNvPr id="60" name="Rectangle 59"/>
                <p:cNvSpPr>
                  <a:spLocks noRot="1" noChangeAspect="1" noMove="1" noResize="1" noEditPoints="1" noAdjustHandles="1" noChangeArrowheads="1" noChangeShapeType="1" noTextEdit="1"/>
                </p:cNvSpPr>
                <p:nvPr/>
              </p:nvSpPr>
              <p:spPr>
                <a:xfrm>
                  <a:off x="3492537" y="5143441"/>
                  <a:ext cx="776383" cy="491744"/>
                </a:xfrm>
                <a:prstGeom prst="rect">
                  <a:avLst/>
                </a:prstGeom>
                <a:blipFill>
                  <a:blip r:embed="rId16"/>
                  <a:stretch>
                    <a:fillRect l="-7759" b="-7273"/>
                  </a:stretch>
                </a:blipFill>
                <a:ln>
                  <a:noFill/>
                </a:ln>
              </p:spPr>
              <p:txBody>
                <a:bodyPr/>
                <a:lstStyle/>
                <a:p>
                  <a:r>
                    <a:rPr lang="pt-PT">
                      <a:noFill/>
                    </a:rPr>
                    <a:t> </a:t>
                  </a:r>
                </a:p>
              </p:txBody>
            </p:sp>
          </mc:Fallback>
        </mc:AlternateContent>
        <p:cxnSp>
          <p:nvCxnSpPr>
            <p:cNvPr id="62" name="Straight Arrow Connector 61"/>
            <p:cNvCxnSpPr>
              <a:stCxn id="60" idx="1"/>
              <a:endCxn id="46" idx="3"/>
            </p:cNvCxnSpPr>
            <p:nvPr/>
          </p:nvCxnSpPr>
          <p:spPr>
            <a:xfrm flipH="1">
              <a:off x="3007085" y="5389313"/>
              <a:ext cx="4854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80" name="Straight Arrow Connector 1279"/>
            <p:cNvCxnSpPr>
              <a:stCxn id="43" idx="2"/>
              <a:endCxn id="46" idx="0"/>
            </p:cNvCxnSpPr>
            <p:nvPr/>
          </p:nvCxnSpPr>
          <p:spPr>
            <a:xfrm>
              <a:off x="2617158" y="4996812"/>
              <a:ext cx="0" cy="1205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7" name="Rectangle 86"/>
                <p:cNvSpPr/>
                <p:nvPr/>
              </p:nvSpPr>
              <p:spPr>
                <a:xfrm>
                  <a:off x="6913360" y="5143441"/>
                  <a:ext cx="776383" cy="49174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1</m:t>
                                </m:r>
                              </m:sub>
                            </m:sSub>
                          </m:e>
                        </m:d>
                      </m:oMath>
                    </m:oMathPara>
                  </a14:m>
                  <a:endParaRPr lang="pt-PT" dirty="0"/>
                </a:p>
              </p:txBody>
            </p:sp>
          </mc:Choice>
          <mc:Fallback xmlns="">
            <p:sp>
              <p:nvSpPr>
                <p:cNvPr id="87" name="Rectangle 86"/>
                <p:cNvSpPr>
                  <a:spLocks noRot="1" noChangeAspect="1" noMove="1" noResize="1" noEditPoints="1" noAdjustHandles="1" noChangeArrowheads="1" noChangeShapeType="1" noTextEdit="1"/>
                </p:cNvSpPr>
                <p:nvPr/>
              </p:nvSpPr>
              <p:spPr>
                <a:xfrm>
                  <a:off x="6913360" y="5143441"/>
                  <a:ext cx="776383" cy="491744"/>
                </a:xfrm>
                <a:prstGeom prst="rect">
                  <a:avLst/>
                </a:prstGeom>
                <a:blipFill>
                  <a:blip r:embed="rId17"/>
                  <a:stretch>
                    <a:fillRect l="-7759" b="-7273"/>
                  </a:stretch>
                </a:blipFill>
                <a:ln>
                  <a:noFill/>
                </a:ln>
              </p:spPr>
              <p:txBody>
                <a:bodyPr/>
                <a:lstStyle/>
                <a:p>
                  <a:r>
                    <a:rPr lang="pt-PT">
                      <a:noFill/>
                    </a:rPr>
                    <a:t> </a:t>
                  </a:r>
                </a:p>
              </p:txBody>
            </p:sp>
          </mc:Fallback>
        </mc:AlternateContent>
        <p:cxnSp>
          <p:nvCxnSpPr>
            <p:cNvPr id="1304" name="Straight Arrow Connector 1303"/>
            <p:cNvCxnSpPr>
              <a:stCxn id="87" idx="1"/>
              <a:endCxn id="50" idx="3"/>
            </p:cNvCxnSpPr>
            <p:nvPr/>
          </p:nvCxnSpPr>
          <p:spPr>
            <a:xfrm flipH="1">
              <a:off x="6591885" y="5389313"/>
              <a:ext cx="3214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06" name="Straight Arrow Connector 1305"/>
            <p:cNvCxnSpPr>
              <a:stCxn id="40" idx="2"/>
              <a:endCxn id="49" idx="0"/>
            </p:cNvCxnSpPr>
            <p:nvPr/>
          </p:nvCxnSpPr>
          <p:spPr>
            <a:xfrm>
              <a:off x="6182794" y="4134524"/>
              <a:ext cx="0" cy="294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08" name="Straight Arrow Connector 1307"/>
            <p:cNvCxnSpPr>
              <a:stCxn id="49" idx="2"/>
              <a:endCxn id="50" idx="0"/>
            </p:cNvCxnSpPr>
            <p:nvPr/>
          </p:nvCxnSpPr>
          <p:spPr>
            <a:xfrm>
              <a:off x="6182794" y="4996812"/>
              <a:ext cx="19164" cy="1205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6" name="Rectangle 95"/>
                <p:cNvSpPr/>
                <p:nvPr/>
              </p:nvSpPr>
              <p:spPr>
                <a:xfrm>
                  <a:off x="2213950" y="5850964"/>
                  <a:ext cx="806415" cy="4917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1</m:t>
                            </m:r>
                          </m:sub>
                        </m:sSub>
                      </m:oMath>
                    </m:oMathPara>
                  </a14:m>
                  <a:endParaRPr lang="pt-PT" dirty="0"/>
                </a:p>
              </p:txBody>
            </p:sp>
          </mc:Choice>
          <mc:Fallback xmlns="">
            <p:sp>
              <p:nvSpPr>
                <p:cNvPr id="96" name="Rectangle 95"/>
                <p:cNvSpPr>
                  <a:spLocks noRot="1" noChangeAspect="1" noMove="1" noResize="1" noEditPoints="1" noAdjustHandles="1" noChangeArrowheads="1" noChangeShapeType="1" noTextEdit="1"/>
                </p:cNvSpPr>
                <p:nvPr/>
              </p:nvSpPr>
              <p:spPr>
                <a:xfrm>
                  <a:off x="2213950" y="5850964"/>
                  <a:ext cx="806415" cy="491744"/>
                </a:xfrm>
                <a:prstGeom prst="rect">
                  <a:avLst/>
                </a:prstGeom>
                <a:blipFill>
                  <a:blip r:embed="rId18"/>
                  <a:stretch>
                    <a:fillRect b="-5357"/>
                  </a:stretch>
                </a:blipFill>
                <a:ln>
                  <a:noFill/>
                </a:ln>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97" name="Rectangle 96"/>
                <p:cNvSpPr/>
                <p:nvPr/>
              </p:nvSpPr>
              <p:spPr>
                <a:xfrm>
                  <a:off x="5798750" y="5850965"/>
                  <a:ext cx="806415" cy="4917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2</m:t>
                            </m:r>
                          </m:sub>
                        </m:sSub>
                      </m:oMath>
                    </m:oMathPara>
                  </a14:m>
                  <a:endParaRPr lang="pt-PT" dirty="0"/>
                </a:p>
              </p:txBody>
            </p:sp>
          </mc:Choice>
          <mc:Fallback xmlns="">
            <p:sp>
              <p:nvSpPr>
                <p:cNvPr id="97" name="Rectangle 96"/>
                <p:cNvSpPr>
                  <a:spLocks noRot="1" noChangeAspect="1" noMove="1" noResize="1" noEditPoints="1" noAdjustHandles="1" noChangeArrowheads="1" noChangeShapeType="1" noTextEdit="1"/>
                </p:cNvSpPr>
                <p:nvPr/>
              </p:nvSpPr>
              <p:spPr>
                <a:xfrm>
                  <a:off x="5798750" y="5850965"/>
                  <a:ext cx="806415" cy="491744"/>
                </a:xfrm>
                <a:prstGeom prst="rect">
                  <a:avLst/>
                </a:prstGeom>
                <a:blipFill>
                  <a:blip r:embed="rId19"/>
                  <a:stretch>
                    <a:fillRect b="-5357"/>
                  </a:stretch>
                </a:blipFill>
                <a:ln>
                  <a:noFill/>
                </a:ln>
              </p:spPr>
              <p:txBody>
                <a:bodyPr/>
                <a:lstStyle/>
                <a:p>
                  <a:r>
                    <a:rPr lang="pt-PT">
                      <a:noFill/>
                    </a:rPr>
                    <a:t> </a:t>
                  </a:r>
                </a:p>
              </p:txBody>
            </p:sp>
          </mc:Fallback>
        </mc:AlternateContent>
        <p:cxnSp>
          <p:nvCxnSpPr>
            <p:cNvPr id="1312" name="Straight Arrow Connector 1311"/>
            <p:cNvCxnSpPr>
              <a:stCxn id="46" idx="2"/>
              <a:endCxn id="96" idx="0"/>
            </p:cNvCxnSpPr>
            <p:nvPr/>
          </p:nvCxnSpPr>
          <p:spPr>
            <a:xfrm>
              <a:off x="2617158" y="5661273"/>
              <a:ext cx="0" cy="189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15" name="Straight Arrow Connector 1314"/>
            <p:cNvCxnSpPr>
              <a:stCxn id="50" idx="2"/>
              <a:endCxn id="97" idx="0"/>
            </p:cNvCxnSpPr>
            <p:nvPr/>
          </p:nvCxnSpPr>
          <p:spPr>
            <a:xfrm>
              <a:off x="6201958" y="5661273"/>
              <a:ext cx="0" cy="1896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7" name="Rectangle 46"/>
                <p:cNvSpPr/>
                <p:nvPr/>
              </p:nvSpPr>
              <p:spPr>
                <a:xfrm>
                  <a:off x="9667253" y="1498960"/>
                  <a:ext cx="733105" cy="4917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3</m:t>
                            </m:r>
                          </m:sub>
                        </m:sSub>
                      </m:oMath>
                    </m:oMathPara>
                  </a14:m>
                  <a:endParaRPr lang="pt-PT" dirty="0"/>
                </a:p>
              </p:txBody>
            </p:sp>
          </mc:Choice>
          <mc:Fallback xmlns="">
            <p:sp>
              <p:nvSpPr>
                <p:cNvPr id="47" name="Rectangle 46"/>
                <p:cNvSpPr>
                  <a:spLocks noRot="1" noChangeAspect="1" noMove="1" noResize="1" noEditPoints="1" noAdjustHandles="1" noChangeArrowheads="1" noChangeShapeType="1" noTextEdit="1"/>
                </p:cNvSpPr>
                <p:nvPr/>
              </p:nvSpPr>
              <p:spPr>
                <a:xfrm>
                  <a:off x="9667253" y="1498960"/>
                  <a:ext cx="733105" cy="491744"/>
                </a:xfrm>
                <a:prstGeom prst="rect">
                  <a:avLst/>
                </a:prstGeom>
                <a:blipFill>
                  <a:blip r:embed="rId20"/>
                  <a:stretch>
                    <a:fillRect b="-5455"/>
                  </a:stretch>
                </a:blipFill>
                <a:ln>
                  <a:noFill/>
                </a:ln>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52" name="Rectangle 51"/>
                <p:cNvSpPr/>
                <p:nvPr/>
              </p:nvSpPr>
              <p:spPr>
                <a:xfrm>
                  <a:off x="10368225" y="2271120"/>
                  <a:ext cx="1180672" cy="49174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3</m:t>
                                </m:r>
                              </m:sub>
                            </m:sSub>
                          </m:e>
                        </m:d>
                      </m:oMath>
                    </m:oMathPara>
                  </a14:m>
                  <a:endParaRPr lang="pt-PT" dirty="0"/>
                </a:p>
              </p:txBody>
            </p:sp>
          </mc:Choice>
          <mc:Fallback xmlns="">
            <p:sp>
              <p:nvSpPr>
                <p:cNvPr id="52" name="Rectangle 51"/>
                <p:cNvSpPr>
                  <a:spLocks noRot="1" noChangeAspect="1" noMove="1" noResize="1" noEditPoints="1" noAdjustHandles="1" noChangeArrowheads="1" noChangeShapeType="1" noTextEdit="1"/>
                </p:cNvSpPr>
                <p:nvPr/>
              </p:nvSpPr>
              <p:spPr>
                <a:xfrm>
                  <a:off x="10368225" y="2271120"/>
                  <a:ext cx="1180672" cy="491744"/>
                </a:xfrm>
                <a:prstGeom prst="rect">
                  <a:avLst/>
                </a:prstGeom>
                <a:blipFill>
                  <a:blip r:embed="rId21"/>
                  <a:stretch>
                    <a:fillRect b="-7273"/>
                  </a:stretch>
                </a:blipFill>
                <a:ln>
                  <a:noFill/>
                </a:ln>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54" name="Rectangle 53"/>
                <p:cNvSpPr/>
                <p:nvPr/>
              </p:nvSpPr>
              <p:spPr>
                <a:xfrm>
                  <a:off x="8322662" y="2384912"/>
                  <a:ext cx="1381559" cy="5439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𝐴𝐸𝑆</m:t>
                        </m:r>
                        <m:sSub>
                          <m:sSubPr>
                            <m:ctrlPr>
                              <a:rPr lang="en-US" sz="1600" b="0" i="1" smtClean="0">
                                <a:latin typeface="Cambria Math" panose="02040503050406030204" pitchFamily="18" charset="0"/>
                              </a:rPr>
                            </m:ctrlPr>
                          </m:sSubPr>
                          <m:e>
                            <m:d>
                              <m:dPr>
                                <m:ctrlPr>
                                  <a:rPr lang="en-US" sz="1600" b="0" i="1" smtClean="0">
                                    <a:latin typeface="Cambria Math" panose="02040503050406030204" pitchFamily="18" charset="0"/>
                                  </a:rPr>
                                </m:ctrlPr>
                              </m:dPr>
                              <m:e>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𝐶</m:t>
                                    </m:r>
                                  </m:e>
                                  <m:sub>
                                    <m:r>
                                      <a:rPr lang="en-US" sz="1600" b="0" i="1" smtClean="0">
                                        <a:latin typeface="Cambria Math" panose="02040503050406030204" pitchFamily="18" charset="0"/>
                                      </a:rPr>
                                      <m:t>2</m:t>
                                    </m:r>
                                  </m:sub>
                                </m:sSub>
                              </m:e>
                            </m:d>
                          </m:e>
                          <m:sub>
                            <m:r>
                              <a:rPr lang="en-US" sz="1600" b="0" i="1" smtClean="0">
                                <a:latin typeface="Cambria Math" panose="02040503050406030204" pitchFamily="18" charset="0"/>
                              </a:rPr>
                              <m:t>𝐻</m:t>
                            </m:r>
                            <m:d>
                              <m:dPr>
                                <m:ctrlPr>
                                  <a:rPr lang="en-US" sz="1600" b="0" i="1" smtClean="0">
                                    <a:latin typeface="Cambria Math" panose="02040503050406030204" pitchFamily="18" charset="0"/>
                                  </a:rPr>
                                </m:ctrlPr>
                              </m:dPr>
                              <m:e>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𝐶</m:t>
                                    </m:r>
                                  </m:e>
                                  <m:sub>
                                    <m:r>
                                      <a:rPr lang="en-US" sz="1600" b="0" i="1" smtClean="0">
                                        <a:latin typeface="Cambria Math" panose="02040503050406030204" pitchFamily="18" charset="0"/>
                                      </a:rPr>
                                      <m:t>2</m:t>
                                    </m:r>
                                  </m:sub>
                                </m:sSub>
                              </m:e>
                            </m:d>
                          </m:sub>
                        </m:sSub>
                      </m:oMath>
                    </m:oMathPara>
                  </a14:m>
                  <a:endParaRPr lang="pt-PT" sz="1600" dirty="0"/>
                </a:p>
              </p:txBody>
            </p:sp>
          </mc:Choice>
          <mc:Fallback xmlns="">
            <p:sp>
              <p:nvSpPr>
                <p:cNvPr id="54" name="Rectangle 53"/>
                <p:cNvSpPr>
                  <a:spLocks noRot="1" noChangeAspect="1" noMove="1" noResize="1" noEditPoints="1" noAdjustHandles="1" noChangeArrowheads="1" noChangeShapeType="1" noTextEdit="1"/>
                </p:cNvSpPr>
                <p:nvPr/>
              </p:nvSpPr>
              <p:spPr>
                <a:xfrm>
                  <a:off x="8322662" y="2384912"/>
                  <a:ext cx="1381559" cy="543920"/>
                </a:xfrm>
                <a:prstGeom prst="rect">
                  <a:avLst/>
                </a:prstGeom>
                <a:blipFill>
                  <a:blip r:embed="rId22"/>
                  <a:stretch>
                    <a:fillRect l="-3398"/>
                  </a:stretch>
                </a:blipFill>
                <a:ln>
                  <a:noFill/>
                </a:ln>
              </p:spPr>
              <p:txBody>
                <a:bodyPr/>
                <a:lstStyle/>
                <a:p>
                  <a:r>
                    <a:rPr lang="pt-PT">
                      <a:noFill/>
                    </a:rPr>
                    <a:t> </a:t>
                  </a:r>
                </a:p>
              </p:txBody>
            </p:sp>
          </mc:Fallback>
        </mc:AlternateContent>
        <p:cxnSp>
          <p:nvCxnSpPr>
            <p:cNvPr id="55" name="Elbow Connector 54"/>
            <p:cNvCxnSpPr>
              <a:stCxn id="47" idx="2"/>
              <a:endCxn id="52" idx="0"/>
            </p:cNvCxnSpPr>
            <p:nvPr/>
          </p:nvCxnSpPr>
          <p:spPr>
            <a:xfrm rot="16200000" flipH="1">
              <a:off x="10355975" y="1668534"/>
              <a:ext cx="280416" cy="92475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Elbow Connector 56"/>
            <p:cNvCxnSpPr>
              <a:stCxn id="47" idx="2"/>
              <a:endCxn id="54" idx="0"/>
            </p:cNvCxnSpPr>
            <p:nvPr/>
          </p:nvCxnSpPr>
          <p:spPr>
            <a:xfrm rot="5400000">
              <a:off x="9326520" y="1677626"/>
              <a:ext cx="394208" cy="102036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pic>
          <p:nvPicPr>
            <p:cNvPr id="58" name="Picture 57"/>
            <p:cNvPicPr>
              <a:picLocks noChangeAspect="1"/>
            </p:cNvPicPr>
            <p:nvPr/>
          </p:nvPicPr>
          <p:blipFill>
            <a:blip r:embed="rId6"/>
            <a:srcRect l="20916" t="17026" r="20916" b="31269"/>
            <a:stretch>
              <a:fillRect/>
            </a:stretch>
          </p:blipFill>
          <p:spPr>
            <a:xfrm>
              <a:off x="9699681" y="2849192"/>
              <a:ext cx="567772" cy="567772"/>
            </a:xfrm>
            <a:custGeom>
              <a:avLst/>
              <a:gdLst>
                <a:gd name="connsiteX0" fmla="*/ 553212 w 1106424"/>
                <a:gd name="connsiteY0" fmla="*/ 0 h 1106424"/>
                <a:gd name="connsiteX1" fmla="*/ 1106424 w 1106424"/>
                <a:gd name="connsiteY1" fmla="*/ 553212 h 1106424"/>
                <a:gd name="connsiteX2" fmla="*/ 553212 w 1106424"/>
                <a:gd name="connsiteY2" fmla="*/ 1106424 h 1106424"/>
                <a:gd name="connsiteX3" fmla="*/ 0 w 1106424"/>
                <a:gd name="connsiteY3" fmla="*/ 553212 h 1106424"/>
                <a:gd name="connsiteX4" fmla="*/ 553212 w 1106424"/>
                <a:gd name="connsiteY4" fmla="*/ 0 h 1106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424" h="1106424">
                  <a:moveTo>
                    <a:pt x="553212" y="0"/>
                  </a:moveTo>
                  <a:cubicBezTo>
                    <a:pt x="858743" y="0"/>
                    <a:pt x="1106424" y="247681"/>
                    <a:pt x="1106424" y="553212"/>
                  </a:cubicBezTo>
                  <a:cubicBezTo>
                    <a:pt x="1106424" y="858743"/>
                    <a:pt x="858743" y="1106424"/>
                    <a:pt x="553212" y="1106424"/>
                  </a:cubicBezTo>
                  <a:cubicBezTo>
                    <a:pt x="247681" y="1106424"/>
                    <a:pt x="0" y="858743"/>
                    <a:pt x="0" y="553212"/>
                  </a:cubicBezTo>
                  <a:cubicBezTo>
                    <a:pt x="0" y="247681"/>
                    <a:pt x="247681" y="0"/>
                    <a:pt x="553212" y="0"/>
                  </a:cubicBezTo>
                  <a:close/>
                </a:path>
              </a:pathLst>
            </a:custGeom>
          </p:spPr>
        </p:pic>
        <p:cxnSp>
          <p:nvCxnSpPr>
            <p:cNvPr id="59" name="Elbow Connector 58"/>
            <p:cNvCxnSpPr>
              <a:stCxn id="52" idx="2"/>
              <a:endCxn id="58" idx="1"/>
            </p:cNvCxnSpPr>
            <p:nvPr/>
          </p:nvCxnSpPr>
          <p:spPr>
            <a:xfrm rot="5400000">
              <a:off x="10427900" y="2602417"/>
              <a:ext cx="370214" cy="69110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54" idx="2"/>
              <a:endCxn id="58" idx="3"/>
            </p:cNvCxnSpPr>
            <p:nvPr/>
          </p:nvCxnSpPr>
          <p:spPr>
            <a:xfrm rot="16200000" flipH="1">
              <a:off x="9254438" y="2687835"/>
              <a:ext cx="204246" cy="686239"/>
            </a:xfrm>
            <a:prstGeom prst="bentConnector4">
              <a:avLst>
                <a:gd name="adj1" fmla="val 112145"/>
                <a:gd name="adj2" fmla="val -109"/>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3" name="Rectangle 62"/>
                <p:cNvSpPr/>
                <p:nvPr/>
              </p:nvSpPr>
              <p:spPr>
                <a:xfrm>
                  <a:off x="9393231" y="3607251"/>
                  <a:ext cx="1180672" cy="49174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𝐸𝑋</m:t>
                            </m:r>
                          </m:e>
                          <m:sub>
                            <m:r>
                              <a:rPr lang="en-US" b="0" i="1" smtClean="0">
                                <a:latin typeface="Cambria Math" panose="02040503050406030204" pitchFamily="18" charset="0"/>
                              </a:rPr>
                              <m:t>3</m:t>
                            </m:r>
                          </m:sub>
                        </m:sSub>
                      </m:oMath>
                    </m:oMathPara>
                  </a14:m>
                  <a:endParaRPr lang="pt-PT" dirty="0"/>
                </a:p>
              </p:txBody>
            </p:sp>
          </mc:Choice>
          <mc:Fallback xmlns="">
            <p:sp>
              <p:nvSpPr>
                <p:cNvPr id="63" name="Rectangle 62"/>
                <p:cNvSpPr>
                  <a:spLocks noRot="1" noChangeAspect="1" noMove="1" noResize="1" noEditPoints="1" noAdjustHandles="1" noChangeArrowheads="1" noChangeShapeType="1" noTextEdit="1"/>
                </p:cNvSpPr>
                <p:nvPr/>
              </p:nvSpPr>
              <p:spPr>
                <a:xfrm>
                  <a:off x="9393231" y="3607251"/>
                  <a:ext cx="1180672" cy="491744"/>
                </a:xfrm>
                <a:prstGeom prst="rect">
                  <a:avLst/>
                </a:prstGeom>
                <a:blipFill>
                  <a:blip r:embed="rId23"/>
                  <a:stretch>
                    <a:fillRect b="-7273"/>
                  </a:stretch>
                </a:blipFill>
                <a:ln>
                  <a:noFill/>
                </a:ln>
              </p:spPr>
              <p:txBody>
                <a:bodyPr/>
                <a:lstStyle/>
                <a:p>
                  <a:r>
                    <a:rPr lang="pt-PT">
                      <a:noFill/>
                    </a:rPr>
                    <a:t> </a:t>
                  </a:r>
                </a:p>
              </p:txBody>
            </p:sp>
          </mc:Fallback>
        </mc:AlternateContent>
        <p:cxnSp>
          <p:nvCxnSpPr>
            <p:cNvPr id="64" name="Straight Arrow Connector 63"/>
            <p:cNvCxnSpPr>
              <a:stCxn id="58" idx="2"/>
              <a:endCxn id="63" idx="0"/>
            </p:cNvCxnSpPr>
            <p:nvPr/>
          </p:nvCxnSpPr>
          <p:spPr>
            <a:xfrm>
              <a:off x="9983567" y="3416964"/>
              <a:ext cx="0" cy="190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5" name="Rectangle 64"/>
                <p:cNvSpPr/>
                <p:nvPr/>
              </p:nvSpPr>
              <p:spPr>
                <a:xfrm>
                  <a:off x="10696910" y="4431525"/>
                  <a:ext cx="776383" cy="49174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3</m:t>
                                </m:r>
                              </m:sub>
                            </m:sSub>
                          </m:e>
                        </m:d>
                      </m:oMath>
                    </m:oMathPara>
                  </a14:m>
                  <a:endParaRPr lang="pt-PT" dirty="0"/>
                </a:p>
              </p:txBody>
            </p:sp>
          </mc:Choice>
          <mc:Fallback xmlns="">
            <p:sp>
              <p:nvSpPr>
                <p:cNvPr id="65" name="Rectangle 64"/>
                <p:cNvSpPr>
                  <a:spLocks noRot="1" noChangeAspect="1" noMove="1" noResize="1" noEditPoints="1" noAdjustHandles="1" noChangeArrowheads="1" noChangeShapeType="1" noTextEdit="1"/>
                </p:cNvSpPr>
                <p:nvPr/>
              </p:nvSpPr>
              <p:spPr>
                <a:xfrm>
                  <a:off x="10696910" y="4431525"/>
                  <a:ext cx="776383" cy="491744"/>
                </a:xfrm>
                <a:prstGeom prst="rect">
                  <a:avLst/>
                </a:prstGeom>
                <a:blipFill>
                  <a:blip r:embed="rId24"/>
                  <a:stretch>
                    <a:fillRect l="-7759" b="-7273"/>
                  </a:stretch>
                </a:blipFill>
                <a:ln>
                  <a:noFill/>
                </a:ln>
              </p:spPr>
              <p:txBody>
                <a:bodyPr/>
                <a:lstStyle/>
                <a:p>
                  <a:r>
                    <a:rPr lang="pt-PT">
                      <a:noFill/>
                    </a:rPr>
                    <a:t> </a:t>
                  </a:r>
                </a:p>
              </p:txBody>
            </p:sp>
          </mc:Fallback>
        </mc:AlternateContent>
        <p:pic>
          <p:nvPicPr>
            <p:cNvPr id="66" name="Picture 65"/>
            <p:cNvPicPr>
              <a:picLocks noChangeAspect="1"/>
            </p:cNvPicPr>
            <p:nvPr/>
          </p:nvPicPr>
          <p:blipFill>
            <a:blip r:embed="rId6"/>
            <a:srcRect l="20916" t="17026" r="20916" b="31269"/>
            <a:stretch>
              <a:fillRect/>
            </a:stretch>
          </p:blipFill>
          <p:spPr>
            <a:xfrm>
              <a:off x="9699681" y="4393511"/>
              <a:ext cx="567772" cy="567772"/>
            </a:xfrm>
            <a:custGeom>
              <a:avLst/>
              <a:gdLst>
                <a:gd name="connsiteX0" fmla="*/ 553212 w 1106424"/>
                <a:gd name="connsiteY0" fmla="*/ 0 h 1106424"/>
                <a:gd name="connsiteX1" fmla="*/ 1106424 w 1106424"/>
                <a:gd name="connsiteY1" fmla="*/ 553212 h 1106424"/>
                <a:gd name="connsiteX2" fmla="*/ 553212 w 1106424"/>
                <a:gd name="connsiteY2" fmla="*/ 1106424 h 1106424"/>
                <a:gd name="connsiteX3" fmla="*/ 0 w 1106424"/>
                <a:gd name="connsiteY3" fmla="*/ 553212 h 1106424"/>
                <a:gd name="connsiteX4" fmla="*/ 553212 w 1106424"/>
                <a:gd name="connsiteY4" fmla="*/ 0 h 1106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424" h="1106424">
                  <a:moveTo>
                    <a:pt x="553212" y="0"/>
                  </a:moveTo>
                  <a:cubicBezTo>
                    <a:pt x="858743" y="0"/>
                    <a:pt x="1106424" y="247681"/>
                    <a:pt x="1106424" y="553212"/>
                  </a:cubicBezTo>
                  <a:cubicBezTo>
                    <a:pt x="1106424" y="858743"/>
                    <a:pt x="858743" y="1106424"/>
                    <a:pt x="553212" y="1106424"/>
                  </a:cubicBezTo>
                  <a:cubicBezTo>
                    <a:pt x="247681" y="1106424"/>
                    <a:pt x="0" y="858743"/>
                    <a:pt x="0" y="553212"/>
                  </a:cubicBezTo>
                  <a:cubicBezTo>
                    <a:pt x="0" y="247681"/>
                    <a:pt x="247681" y="0"/>
                    <a:pt x="553212" y="0"/>
                  </a:cubicBezTo>
                  <a:close/>
                </a:path>
              </a:pathLst>
            </a:custGeom>
          </p:spPr>
        </p:pic>
        <mc:AlternateContent xmlns:mc="http://schemas.openxmlformats.org/markup-compatibility/2006" xmlns:a14="http://schemas.microsoft.com/office/drawing/2010/main">
          <mc:Choice Requires="a14">
            <p:sp>
              <p:nvSpPr>
                <p:cNvPr id="67" name="Rectangle 66"/>
                <p:cNvSpPr/>
                <p:nvPr/>
              </p:nvSpPr>
              <p:spPr>
                <a:xfrm>
                  <a:off x="9612803" y="5081824"/>
                  <a:ext cx="779855" cy="5439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𝐴𝐸</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𝑆</m:t>
                            </m:r>
                          </m:e>
                          <m:sup>
                            <m:r>
                              <a:rPr lang="en-US" sz="1600" b="0" i="1" smtClean="0">
                                <a:latin typeface="Cambria Math" panose="02040503050406030204" pitchFamily="18" charset="0"/>
                              </a:rPr>
                              <m:t>−1</m:t>
                            </m:r>
                          </m:sup>
                        </m:sSup>
                      </m:oMath>
                    </m:oMathPara>
                  </a14:m>
                  <a:endParaRPr lang="pt-PT" sz="1600" dirty="0"/>
                </a:p>
              </p:txBody>
            </p:sp>
          </mc:Choice>
          <mc:Fallback xmlns="">
            <p:sp>
              <p:nvSpPr>
                <p:cNvPr id="67" name="Rectangle 66"/>
                <p:cNvSpPr>
                  <a:spLocks noRot="1" noChangeAspect="1" noMove="1" noResize="1" noEditPoints="1" noAdjustHandles="1" noChangeArrowheads="1" noChangeShapeType="1" noTextEdit="1"/>
                </p:cNvSpPr>
                <p:nvPr/>
              </p:nvSpPr>
              <p:spPr>
                <a:xfrm>
                  <a:off x="9612803" y="5081824"/>
                  <a:ext cx="779855" cy="543920"/>
                </a:xfrm>
                <a:prstGeom prst="rect">
                  <a:avLst/>
                </a:prstGeom>
                <a:blipFill>
                  <a:blip r:embed="rId25"/>
                  <a:stretch>
                    <a:fillRect l="-5172"/>
                  </a:stretch>
                </a:blipFill>
                <a:ln>
                  <a:noFill/>
                </a:ln>
              </p:spPr>
              <p:txBody>
                <a:bodyPr/>
                <a:lstStyle/>
                <a:p>
                  <a:r>
                    <a:rPr lang="pt-PT">
                      <a:noFill/>
                    </a:rPr>
                    <a:t> </a:t>
                  </a:r>
                </a:p>
              </p:txBody>
            </p:sp>
          </mc:Fallback>
        </mc:AlternateContent>
        <p:cxnSp>
          <p:nvCxnSpPr>
            <p:cNvPr id="68" name="Straight Arrow Connector 67"/>
            <p:cNvCxnSpPr>
              <a:stCxn id="65" idx="1"/>
              <a:endCxn id="66" idx="1"/>
            </p:cNvCxnSpPr>
            <p:nvPr/>
          </p:nvCxnSpPr>
          <p:spPr>
            <a:xfrm flipH="1">
              <a:off x="10267453" y="4677397"/>
              <a:ext cx="4294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Rectangle 68"/>
                <p:cNvSpPr/>
                <p:nvPr/>
              </p:nvSpPr>
              <p:spPr>
                <a:xfrm>
                  <a:off x="10714133" y="5107912"/>
                  <a:ext cx="776383" cy="49174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2</m:t>
                                </m:r>
                              </m:sub>
                            </m:sSub>
                          </m:e>
                        </m:d>
                      </m:oMath>
                    </m:oMathPara>
                  </a14:m>
                  <a:endParaRPr lang="pt-PT" dirty="0"/>
                </a:p>
              </p:txBody>
            </p:sp>
          </mc:Choice>
          <mc:Fallback xmlns="">
            <p:sp>
              <p:nvSpPr>
                <p:cNvPr id="69" name="Rectangle 68"/>
                <p:cNvSpPr>
                  <a:spLocks noRot="1" noChangeAspect="1" noMove="1" noResize="1" noEditPoints="1" noAdjustHandles="1" noChangeArrowheads="1" noChangeShapeType="1" noTextEdit="1"/>
                </p:cNvSpPr>
                <p:nvPr/>
              </p:nvSpPr>
              <p:spPr>
                <a:xfrm>
                  <a:off x="10714133" y="5107912"/>
                  <a:ext cx="776383" cy="491744"/>
                </a:xfrm>
                <a:prstGeom prst="rect">
                  <a:avLst/>
                </a:prstGeom>
                <a:blipFill>
                  <a:blip r:embed="rId26"/>
                  <a:stretch>
                    <a:fillRect l="-7759" b="-7273"/>
                  </a:stretch>
                </a:blipFill>
                <a:ln>
                  <a:noFill/>
                </a:ln>
              </p:spPr>
              <p:txBody>
                <a:bodyPr/>
                <a:lstStyle/>
                <a:p>
                  <a:r>
                    <a:rPr lang="pt-PT">
                      <a:noFill/>
                    </a:rPr>
                    <a:t> </a:t>
                  </a:r>
                </a:p>
              </p:txBody>
            </p:sp>
          </mc:Fallback>
        </mc:AlternateContent>
        <p:cxnSp>
          <p:nvCxnSpPr>
            <p:cNvPr id="70" name="Straight Arrow Connector 69"/>
            <p:cNvCxnSpPr>
              <a:stCxn id="69" idx="1"/>
              <a:endCxn id="67" idx="3"/>
            </p:cNvCxnSpPr>
            <p:nvPr/>
          </p:nvCxnSpPr>
          <p:spPr>
            <a:xfrm flipH="1">
              <a:off x="10392658" y="5353784"/>
              <a:ext cx="3214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63" idx="2"/>
              <a:endCxn id="66" idx="0"/>
            </p:cNvCxnSpPr>
            <p:nvPr/>
          </p:nvCxnSpPr>
          <p:spPr>
            <a:xfrm>
              <a:off x="9983567" y="4098995"/>
              <a:ext cx="0" cy="294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6" idx="2"/>
              <a:endCxn id="67" idx="0"/>
            </p:cNvCxnSpPr>
            <p:nvPr/>
          </p:nvCxnSpPr>
          <p:spPr>
            <a:xfrm>
              <a:off x="9983567" y="4961283"/>
              <a:ext cx="19164" cy="1205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3" name="Rectangle 72"/>
                <p:cNvSpPr/>
                <p:nvPr/>
              </p:nvSpPr>
              <p:spPr>
                <a:xfrm>
                  <a:off x="9599523" y="5815436"/>
                  <a:ext cx="806415" cy="4917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3</m:t>
                            </m:r>
                          </m:sub>
                        </m:sSub>
                      </m:oMath>
                    </m:oMathPara>
                  </a14:m>
                  <a:endParaRPr lang="pt-PT" dirty="0"/>
                </a:p>
              </p:txBody>
            </p:sp>
          </mc:Choice>
          <mc:Fallback xmlns="">
            <p:sp>
              <p:nvSpPr>
                <p:cNvPr id="73" name="Rectangle 72"/>
                <p:cNvSpPr>
                  <a:spLocks noRot="1" noChangeAspect="1" noMove="1" noResize="1" noEditPoints="1" noAdjustHandles="1" noChangeArrowheads="1" noChangeShapeType="1" noTextEdit="1"/>
                </p:cNvSpPr>
                <p:nvPr/>
              </p:nvSpPr>
              <p:spPr>
                <a:xfrm>
                  <a:off x="9599523" y="5815436"/>
                  <a:ext cx="806415" cy="491744"/>
                </a:xfrm>
                <a:prstGeom prst="rect">
                  <a:avLst/>
                </a:prstGeom>
                <a:blipFill>
                  <a:blip r:embed="rId27"/>
                  <a:stretch>
                    <a:fillRect b="-5357"/>
                  </a:stretch>
                </a:blipFill>
                <a:ln>
                  <a:noFill/>
                </a:ln>
              </p:spPr>
              <p:txBody>
                <a:bodyPr/>
                <a:lstStyle/>
                <a:p>
                  <a:r>
                    <a:rPr lang="pt-PT">
                      <a:noFill/>
                    </a:rPr>
                    <a:t> </a:t>
                  </a:r>
                </a:p>
              </p:txBody>
            </p:sp>
          </mc:Fallback>
        </mc:AlternateContent>
        <p:cxnSp>
          <p:nvCxnSpPr>
            <p:cNvPr id="74" name="Straight Arrow Connector 73"/>
            <p:cNvCxnSpPr>
              <a:stCxn id="67" idx="2"/>
              <a:endCxn id="73" idx="0"/>
            </p:cNvCxnSpPr>
            <p:nvPr/>
          </p:nvCxnSpPr>
          <p:spPr>
            <a:xfrm>
              <a:off x="10002731" y="5625744"/>
              <a:ext cx="0" cy="1896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27" idx="3"/>
              <a:endCxn id="54" idx="1"/>
            </p:cNvCxnSpPr>
            <p:nvPr/>
          </p:nvCxnSpPr>
          <p:spPr>
            <a:xfrm>
              <a:off x="7748124" y="2552521"/>
              <a:ext cx="574538" cy="10435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75" name="Group 74"/>
          <p:cNvGrpSpPr/>
          <p:nvPr/>
        </p:nvGrpSpPr>
        <p:grpSpPr>
          <a:xfrm>
            <a:off x="647007" y="2296559"/>
            <a:ext cx="10897986" cy="3717621"/>
            <a:chOff x="647007" y="2296559"/>
            <a:chExt cx="10897986" cy="3717621"/>
          </a:xfrm>
        </p:grpSpPr>
        <p:sp>
          <p:nvSpPr>
            <p:cNvPr id="76" name="Rectangle 75"/>
            <p:cNvSpPr/>
            <p:nvPr/>
          </p:nvSpPr>
          <p:spPr>
            <a:xfrm rot="16200000">
              <a:off x="145062" y="2963510"/>
              <a:ext cx="1803134" cy="4692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Encryption</a:t>
              </a:r>
              <a:endParaRPr lang="pt-PT" dirty="0"/>
            </a:p>
          </p:txBody>
        </p:sp>
        <p:sp>
          <p:nvSpPr>
            <p:cNvPr id="77" name="Rectangle 76"/>
            <p:cNvSpPr/>
            <p:nvPr/>
          </p:nvSpPr>
          <p:spPr>
            <a:xfrm rot="16200000">
              <a:off x="145061" y="4877997"/>
              <a:ext cx="1803134" cy="4692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Decryption</a:t>
              </a:r>
              <a:endParaRPr lang="pt-PT" dirty="0"/>
            </a:p>
          </p:txBody>
        </p:sp>
        <p:cxnSp>
          <p:nvCxnSpPr>
            <p:cNvPr id="78" name="Straight Connector 77"/>
            <p:cNvCxnSpPr/>
            <p:nvPr/>
          </p:nvCxnSpPr>
          <p:spPr>
            <a:xfrm>
              <a:off x="647007" y="4155369"/>
              <a:ext cx="10897986"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32337251"/>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Content Placeholder 2"/>
          <p:cNvSpPr/>
          <p:nvPr/>
        </p:nvSpPr>
        <p:spPr>
          <a:xfrm>
            <a:off x="838080" y="1825560"/>
            <a:ext cx="10514880" cy="435060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algn="ctr">
              <a:lnSpc>
                <a:spcPct val="90000"/>
              </a:lnSpc>
              <a:spcBef>
                <a:spcPts val="1001"/>
              </a:spcBef>
              <a:tabLst>
                <a:tab pos="0" algn="l"/>
              </a:tabLst>
            </a:pPr>
            <a:r>
              <a:rPr lang="en-US" sz="4000" b="0" strike="noStrike" spc="-1" dirty="0" smtClean="0">
                <a:solidFill>
                  <a:srgbClr val="000000"/>
                </a:solidFill>
                <a:latin typeface="Arial"/>
                <a:ea typeface="DejaVu Sans"/>
              </a:rPr>
              <a:t>Shamir Secret Sharing</a:t>
            </a:r>
            <a:endParaRPr lang="en-US" sz="4000" b="0" strike="noStrike" spc="-1" dirty="0">
              <a:latin typeface="Calibri"/>
            </a:endParaRPr>
          </a:p>
        </p:txBody>
      </p:sp>
    </p:spTree>
    <p:extLst>
      <p:ext uri="{BB962C8B-B14F-4D97-AF65-F5344CB8AC3E}">
        <p14:creationId xmlns:p14="http://schemas.microsoft.com/office/powerpoint/2010/main" val="370767309"/>
      </p:ext>
    </p:extLst>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Shamir’s Secret Key Sharing</a:t>
            </a:r>
            <a:endParaRPr lang="en-US" dirty="0"/>
          </a:p>
        </p:txBody>
      </p:sp>
      <mc:AlternateContent xmlns:mc="http://schemas.openxmlformats.org/markup-compatibility/2006" xmlns:a14="http://schemas.microsoft.com/office/drawing/2010/main">
        <mc:Choice Requires="a14">
          <p:sp>
            <p:nvSpPr>
              <p:cNvPr id="4" name="Rectangle 3"/>
              <p:cNvSpPr/>
              <p:nvPr/>
            </p:nvSpPr>
            <p:spPr>
              <a:xfrm>
                <a:off x="2541494" y="2527939"/>
                <a:ext cx="784510" cy="2912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𝑎</m:t>
                          </m:r>
                        </m:e>
                        <m:sub>
                          <m:r>
                            <a:rPr lang="en-US" sz="1200" i="1">
                              <a:latin typeface="Cambria Math" panose="02040503050406030204" pitchFamily="18" charset="0"/>
                            </a:rPr>
                            <m:t>𝑖</m:t>
                          </m:r>
                        </m:sub>
                      </m:sSub>
                      <m:sSub>
                        <m:sSubPr>
                          <m:ctrlPr>
                            <a:rPr lang="en-US" sz="1200" i="1">
                              <a:latin typeface="Cambria Math" panose="02040503050406030204" pitchFamily="18" charset="0"/>
                            </a:rPr>
                          </m:ctrlPr>
                        </m:sSubPr>
                        <m:e>
                          <m:r>
                            <a:rPr lang="en-US" sz="1200" i="0">
                              <a:latin typeface="Cambria Math" panose="02040503050406030204" pitchFamily="18" charset="0"/>
                            </a:rPr>
                            <m:t>∈</m:t>
                          </m:r>
                        </m:e>
                        <m:sub>
                          <m:r>
                            <a:rPr lang="en-US" sz="1200" i="1">
                              <a:latin typeface="Cambria Math" panose="02040503050406030204" pitchFamily="18" charset="0"/>
                            </a:rPr>
                            <m:t>𝑅</m:t>
                          </m:r>
                        </m:sub>
                      </m:sSub>
                      <m:sSub>
                        <m:sSubPr>
                          <m:ctrlPr>
                            <a:rPr lang="en-US" sz="1200" i="1">
                              <a:latin typeface="Cambria Math" panose="02040503050406030204" pitchFamily="18" charset="0"/>
                            </a:rPr>
                          </m:ctrlPr>
                        </m:sSubPr>
                        <m:e>
                          <m:r>
                            <a:rPr lang="en-US" sz="1200" i="1">
                              <a:latin typeface="Cambria Math" panose="02040503050406030204" pitchFamily="18" charset="0"/>
                            </a:rPr>
                            <m:t>𝑍</m:t>
                          </m:r>
                        </m:e>
                        <m:sub>
                          <m:r>
                            <a:rPr lang="en-US" sz="1200" i="1">
                              <a:latin typeface="Cambria Math" panose="02040503050406030204" pitchFamily="18" charset="0"/>
                            </a:rPr>
                            <m:t>𝑞</m:t>
                          </m:r>
                        </m:sub>
                      </m:sSub>
                    </m:oMath>
                  </m:oMathPara>
                </a14:m>
                <a:endParaRPr lang="en-US" sz="1200" dirty="0"/>
              </a:p>
            </p:txBody>
          </p:sp>
        </mc:Choice>
        <mc:Fallback xmlns="">
          <p:sp>
            <p:nvSpPr>
              <p:cNvPr id="4" name="Rectangle 3"/>
              <p:cNvSpPr>
                <a:spLocks noRot="1" noChangeAspect="1" noMove="1" noResize="1" noEditPoints="1" noAdjustHandles="1" noChangeArrowheads="1" noChangeShapeType="1" noTextEdit="1"/>
              </p:cNvSpPr>
              <p:nvPr/>
            </p:nvSpPr>
            <p:spPr>
              <a:xfrm>
                <a:off x="2541494" y="2527939"/>
                <a:ext cx="784510" cy="291298"/>
              </a:xfrm>
              <a:prstGeom prst="rect">
                <a:avLst/>
              </a:prstGeom>
              <a:blipFill>
                <a:blip r:embed="rId2"/>
                <a:stretch>
                  <a:fillRect/>
                </a:stretch>
              </a:blipFill>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3367232" y="2159147"/>
                <a:ext cx="1802095" cy="4698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panose="02040503050406030204" pitchFamily="18" charset="0"/>
                        </a:rPr>
                        <m:t>𝑓</m:t>
                      </m:r>
                      <m:d>
                        <m:dPr>
                          <m:ctrlPr>
                            <a:rPr lang="en-US" sz="1200" i="1">
                              <a:latin typeface="Cambria Math" panose="02040503050406030204" pitchFamily="18" charset="0"/>
                            </a:rPr>
                          </m:ctrlPr>
                        </m:dPr>
                        <m:e>
                          <m:r>
                            <a:rPr lang="en-US" sz="1200" i="1">
                              <a:latin typeface="Cambria Math" panose="02040503050406030204" pitchFamily="18" charset="0"/>
                            </a:rPr>
                            <m:t>𝑧</m:t>
                          </m:r>
                        </m:e>
                      </m:d>
                      <m:r>
                        <a:rPr lang="en-US" sz="1200" i="0">
                          <a:latin typeface="Cambria Math" panose="02040503050406030204" pitchFamily="18" charset="0"/>
                        </a:rPr>
                        <m:t>=</m:t>
                      </m:r>
                      <m:r>
                        <a:rPr lang="en-US" sz="1200" b="0" i="1" smtClean="0">
                          <a:latin typeface="Cambria Math" panose="02040503050406030204" pitchFamily="18" charset="0"/>
                        </a:rPr>
                        <m:t>𝑣</m:t>
                      </m:r>
                      <m:r>
                        <a:rPr lang="en-US" sz="1200" i="0">
                          <a:latin typeface="Cambria Math" panose="02040503050406030204" pitchFamily="18" charset="0"/>
                        </a:rPr>
                        <m:t>+</m:t>
                      </m:r>
                      <m:nary>
                        <m:naryPr>
                          <m:chr m:val="∑"/>
                          <m:limLoc m:val="subSup"/>
                          <m:ctrlPr>
                            <a:rPr lang="en-US" sz="1200" i="1">
                              <a:latin typeface="Cambria Math" panose="02040503050406030204" pitchFamily="18" charset="0"/>
                            </a:rPr>
                          </m:ctrlPr>
                        </m:naryPr>
                        <m:sub>
                          <m:r>
                            <a:rPr lang="en-US" sz="1200" i="1">
                              <a:latin typeface="Cambria Math" panose="02040503050406030204" pitchFamily="18" charset="0"/>
                            </a:rPr>
                            <m:t>𝑘</m:t>
                          </m:r>
                          <m:r>
                            <a:rPr lang="en-US" sz="1200" i="0">
                              <a:latin typeface="Cambria Math" panose="02040503050406030204" pitchFamily="18" charset="0"/>
                            </a:rPr>
                            <m:t>=1</m:t>
                          </m:r>
                        </m:sub>
                        <m:sup>
                          <m:r>
                            <a:rPr lang="en-US" sz="1200" i="1">
                              <a:latin typeface="Cambria Math" panose="02040503050406030204" pitchFamily="18" charset="0"/>
                            </a:rPr>
                            <m:t>𝑡</m:t>
                          </m:r>
                          <m:r>
                            <a:rPr lang="en-US" sz="1200" b="0" i="1" smtClean="0">
                              <a:latin typeface="Cambria Math" panose="02040503050406030204" pitchFamily="18" charset="0"/>
                            </a:rPr>
                            <m:t>−1</m:t>
                          </m:r>
                        </m:sup>
                        <m:e>
                          <m:sSub>
                            <m:sSubPr>
                              <m:ctrlPr>
                                <a:rPr lang="en-US" sz="1200" i="1">
                                  <a:latin typeface="Cambria Math" panose="02040503050406030204" pitchFamily="18" charset="0"/>
                                </a:rPr>
                              </m:ctrlPr>
                            </m:sSubPr>
                            <m:e>
                              <m:r>
                                <a:rPr lang="en-US" sz="1200" i="1">
                                  <a:latin typeface="Cambria Math" panose="02040503050406030204" pitchFamily="18" charset="0"/>
                                </a:rPr>
                                <m:t>𝑎</m:t>
                              </m:r>
                            </m:e>
                            <m:sub>
                              <m:r>
                                <a:rPr lang="en-US" sz="1200" i="1">
                                  <a:latin typeface="Cambria Math" panose="02040503050406030204" pitchFamily="18" charset="0"/>
                                </a:rPr>
                                <m:t>𝑘</m:t>
                              </m:r>
                            </m:sub>
                          </m:sSub>
                          <m:sSup>
                            <m:sSupPr>
                              <m:ctrlPr>
                                <a:rPr lang="en-US" sz="1200" i="1">
                                  <a:latin typeface="Cambria Math" panose="02040503050406030204" pitchFamily="18" charset="0"/>
                                </a:rPr>
                              </m:ctrlPr>
                            </m:sSupPr>
                            <m:e>
                              <m:r>
                                <a:rPr lang="en-US" sz="1200" i="1">
                                  <a:latin typeface="Cambria Math" panose="02040503050406030204" pitchFamily="18" charset="0"/>
                                </a:rPr>
                                <m:t>𝑧</m:t>
                              </m:r>
                            </m:e>
                            <m:sup>
                              <m:r>
                                <a:rPr lang="en-US" sz="1200" i="1">
                                  <a:latin typeface="Cambria Math" panose="02040503050406030204" pitchFamily="18" charset="0"/>
                                </a:rPr>
                                <m:t>𝑘</m:t>
                              </m:r>
                            </m:sup>
                          </m:sSup>
                        </m:e>
                      </m:nary>
                      <m:r>
                        <a:rPr lang="en-US" sz="1200" i="0">
                          <a:latin typeface="Cambria Math" panose="02040503050406030204" pitchFamily="18" charset="0"/>
                        </a:rPr>
                        <m:t> </m:t>
                      </m:r>
                    </m:oMath>
                  </m:oMathPara>
                </a14:m>
                <a:endParaRPr lang="en-US" sz="1200" dirty="0"/>
              </a:p>
            </p:txBody>
          </p:sp>
        </mc:Choice>
        <mc:Fallback xmlns="">
          <p:sp>
            <p:nvSpPr>
              <p:cNvPr id="6" name="Rectangle 5"/>
              <p:cNvSpPr>
                <a:spLocks noRot="1" noChangeAspect="1" noMove="1" noResize="1" noEditPoints="1" noAdjustHandles="1" noChangeArrowheads="1" noChangeShapeType="1" noTextEdit="1"/>
              </p:cNvSpPr>
              <p:nvPr/>
            </p:nvSpPr>
            <p:spPr>
              <a:xfrm>
                <a:off x="3367232" y="2159147"/>
                <a:ext cx="1802095" cy="469809"/>
              </a:xfrm>
              <a:prstGeom prst="rect">
                <a:avLst/>
              </a:prstGeom>
              <a:blipFill>
                <a:blip r:embed="rId3"/>
                <a:stretch>
                  <a:fillRect t="-133766" r="-24324" b="-203896"/>
                </a:stretch>
              </a:blipFill>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2541494" y="2091906"/>
                <a:ext cx="737060" cy="2912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panose="02040503050406030204" pitchFamily="18" charset="0"/>
                        </a:rPr>
                        <m:t>𝑣</m:t>
                      </m:r>
                      <m:sSub>
                        <m:sSubPr>
                          <m:ctrlPr>
                            <a:rPr lang="en-US" sz="1200" i="1">
                              <a:latin typeface="Cambria Math" panose="02040503050406030204" pitchFamily="18" charset="0"/>
                            </a:rPr>
                          </m:ctrlPr>
                        </m:sSubPr>
                        <m:e>
                          <m:r>
                            <a:rPr lang="en-US" sz="1200">
                              <a:latin typeface="Cambria Math" panose="02040503050406030204" pitchFamily="18" charset="0"/>
                            </a:rPr>
                            <m:t>∈</m:t>
                          </m:r>
                        </m:e>
                        <m:sub>
                          <m:r>
                            <a:rPr lang="en-US" sz="1200" i="1">
                              <a:latin typeface="Cambria Math" panose="02040503050406030204" pitchFamily="18" charset="0"/>
                            </a:rPr>
                            <m:t>𝑅</m:t>
                          </m:r>
                        </m:sub>
                      </m:sSub>
                      <m:sSub>
                        <m:sSubPr>
                          <m:ctrlPr>
                            <a:rPr lang="en-US" sz="1200" i="1">
                              <a:latin typeface="Cambria Math" panose="02040503050406030204" pitchFamily="18" charset="0"/>
                            </a:rPr>
                          </m:ctrlPr>
                        </m:sSubPr>
                        <m:e>
                          <m:r>
                            <a:rPr lang="en-US" sz="1200" i="1">
                              <a:latin typeface="Cambria Math" panose="02040503050406030204" pitchFamily="18" charset="0"/>
                            </a:rPr>
                            <m:t>𝑍</m:t>
                          </m:r>
                        </m:e>
                        <m:sub>
                          <m:r>
                            <a:rPr lang="en-US" sz="1200" i="1">
                              <a:latin typeface="Cambria Math" panose="02040503050406030204" pitchFamily="18" charset="0"/>
                            </a:rPr>
                            <m:t>𝑞</m:t>
                          </m:r>
                        </m:sub>
                      </m:sSub>
                    </m:oMath>
                  </m:oMathPara>
                </a14:m>
                <a:endParaRPr lang="en-US" sz="1200" dirty="0"/>
              </a:p>
            </p:txBody>
          </p:sp>
        </mc:Choice>
        <mc:Fallback xmlns="">
          <p:sp>
            <p:nvSpPr>
              <p:cNvPr id="14" name="Rectangle 13"/>
              <p:cNvSpPr>
                <a:spLocks noRot="1" noChangeAspect="1" noMove="1" noResize="1" noEditPoints="1" noAdjustHandles="1" noChangeArrowheads="1" noChangeShapeType="1" noTextEdit="1"/>
              </p:cNvSpPr>
              <p:nvPr/>
            </p:nvSpPr>
            <p:spPr>
              <a:xfrm>
                <a:off x="2541494" y="2091906"/>
                <a:ext cx="737060" cy="291298"/>
              </a:xfrm>
              <a:prstGeom prst="rect">
                <a:avLst/>
              </a:prstGeom>
              <a:blipFill>
                <a:blip r:embed="rId4"/>
                <a:stretch>
                  <a:fillRect/>
                </a:stretch>
              </a:blipFill>
            </p:spPr>
            <p:txBody>
              <a:bodyPr/>
              <a:lstStyle/>
              <a:p>
                <a:r>
                  <a:rPr lang="pt-PT">
                    <a:noFill/>
                  </a:rPr>
                  <a:t> </a:t>
                </a:r>
              </a:p>
            </p:txBody>
          </p:sp>
        </mc:Fallback>
      </mc:AlternateContent>
      <p:sp>
        <p:nvSpPr>
          <p:cNvPr id="15" name="Rectangle 14"/>
          <p:cNvSpPr/>
          <p:nvPr/>
        </p:nvSpPr>
        <p:spPr>
          <a:xfrm>
            <a:off x="1295284" y="2091906"/>
            <a:ext cx="1203888" cy="33627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Secret</a:t>
            </a:r>
            <a:endParaRPr lang="en-US" sz="1200" dirty="0"/>
          </a:p>
        </p:txBody>
      </p:sp>
      <p:sp>
        <p:nvSpPr>
          <p:cNvPr id="19" name="Rectangle 18"/>
          <p:cNvSpPr/>
          <p:nvPr/>
        </p:nvSpPr>
        <p:spPr>
          <a:xfrm>
            <a:off x="1295284" y="2513247"/>
            <a:ext cx="1203888" cy="33627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Polynomial coefficients</a:t>
            </a:r>
            <a:endParaRPr lang="en-US" sz="1200" dirty="0"/>
          </a:p>
        </p:txBody>
      </p:sp>
      <p:sp>
        <p:nvSpPr>
          <p:cNvPr id="25" name="Rectangle 24"/>
          <p:cNvSpPr/>
          <p:nvPr/>
        </p:nvSpPr>
        <p:spPr>
          <a:xfrm>
            <a:off x="1295284" y="2934588"/>
            <a:ext cx="1203888" cy="182557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Shared Secret Key</a:t>
            </a:r>
            <a:endParaRPr lang="en-US" sz="1200" dirty="0"/>
          </a:p>
        </p:txBody>
      </p:sp>
      <p:cxnSp>
        <p:nvCxnSpPr>
          <p:cNvPr id="29" name="Straight Arrow Connector 28"/>
          <p:cNvCxnSpPr>
            <a:stCxn id="27" idx="3"/>
          </p:cNvCxnSpPr>
          <p:nvPr/>
        </p:nvCxnSpPr>
        <p:spPr>
          <a:xfrm>
            <a:off x="4820437" y="3305548"/>
            <a:ext cx="219387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2541494" y="1576789"/>
            <a:ext cx="1587500" cy="3785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Dealer</a:t>
            </a:r>
            <a:endParaRPr lang="en-US" dirty="0">
              <a:solidFill>
                <a:schemeClr val="tx1"/>
              </a:solidFill>
            </a:endParaRPr>
          </a:p>
        </p:txBody>
      </p:sp>
      <mc:AlternateContent xmlns:mc="http://schemas.openxmlformats.org/markup-compatibility/2006" xmlns:a14="http://schemas.microsoft.com/office/drawing/2010/main">
        <mc:Choice Requires="a14">
          <p:sp>
            <p:nvSpPr>
              <p:cNvPr id="27" name="Rectangle 26"/>
              <p:cNvSpPr/>
              <p:nvPr/>
            </p:nvSpPr>
            <p:spPr>
              <a:xfrm>
                <a:off x="2728069" y="3070643"/>
                <a:ext cx="2092368" cy="4698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𝑠</m:t>
                          </m:r>
                        </m:e>
                        <m:sub>
                          <m:r>
                            <a:rPr lang="en-US" sz="1200" b="0" i="1" smtClean="0">
                              <a:latin typeface="Cambria Math" panose="02040503050406030204" pitchFamily="18" charset="0"/>
                            </a:rPr>
                            <m:t>1</m:t>
                          </m:r>
                        </m:sub>
                      </m:sSub>
                      <m:r>
                        <a:rPr lang="en-US" sz="1200" b="0" i="1" smtClean="0">
                          <a:latin typeface="Cambria Math" panose="02040503050406030204" pitchFamily="18" charset="0"/>
                        </a:rPr>
                        <m:t>=</m:t>
                      </m:r>
                      <m:r>
                        <a:rPr lang="en-US" sz="1200" b="0" i="1" smtClean="0">
                          <a:latin typeface="Cambria Math" panose="02040503050406030204" pitchFamily="18" charset="0"/>
                        </a:rPr>
                        <m:t>𝑓</m:t>
                      </m:r>
                      <m:d>
                        <m:dPr>
                          <m:ctrlPr>
                            <a:rPr lang="en-US" sz="1200" i="1">
                              <a:latin typeface="Cambria Math" panose="02040503050406030204" pitchFamily="18" charset="0"/>
                            </a:rPr>
                          </m:ctrlPr>
                        </m:dPr>
                        <m:e>
                          <m:r>
                            <a:rPr lang="en-US" sz="1200" b="0" i="1" smtClean="0">
                              <a:latin typeface="Cambria Math" panose="02040503050406030204" pitchFamily="18" charset="0"/>
                            </a:rPr>
                            <m:t>1</m:t>
                          </m:r>
                        </m:e>
                      </m:d>
                      <m:r>
                        <a:rPr lang="en-US" sz="1200" i="0">
                          <a:latin typeface="Cambria Math" panose="02040503050406030204" pitchFamily="18" charset="0"/>
                        </a:rPr>
                        <m:t>=</m:t>
                      </m:r>
                      <m:r>
                        <a:rPr lang="en-US" sz="1200" b="0" i="1" smtClean="0">
                          <a:latin typeface="Cambria Math" panose="02040503050406030204" pitchFamily="18" charset="0"/>
                        </a:rPr>
                        <m:t>𝑣</m:t>
                      </m:r>
                      <m:r>
                        <a:rPr lang="en-US" sz="1200" i="0">
                          <a:latin typeface="Cambria Math" panose="02040503050406030204" pitchFamily="18" charset="0"/>
                        </a:rPr>
                        <m:t>+</m:t>
                      </m:r>
                      <m:nary>
                        <m:naryPr>
                          <m:chr m:val="∑"/>
                          <m:limLoc m:val="subSup"/>
                          <m:ctrlPr>
                            <a:rPr lang="en-US" sz="1200" i="1">
                              <a:latin typeface="Cambria Math" panose="02040503050406030204" pitchFamily="18" charset="0"/>
                            </a:rPr>
                          </m:ctrlPr>
                        </m:naryPr>
                        <m:sub>
                          <m:r>
                            <a:rPr lang="en-US" sz="1200" i="1">
                              <a:latin typeface="Cambria Math" panose="02040503050406030204" pitchFamily="18" charset="0"/>
                            </a:rPr>
                            <m:t>𝑘</m:t>
                          </m:r>
                          <m:r>
                            <a:rPr lang="en-US" sz="1200" i="0">
                              <a:latin typeface="Cambria Math" panose="02040503050406030204" pitchFamily="18" charset="0"/>
                            </a:rPr>
                            <m:t>=1</m:t>
                          </m:r>
                        </m:sub>
                        <m:sup>
                          <m:r>
                            <a:rPr lang="en-US" sz="1200" i="1">
                              <a:latin typeface="Cambria Math" panose="02040503050406030204" pitchFamily="18" charset="0"/>
                            </a:rPr>
                            <m:t>𝑡</m:t>
                          </m:r>
                          <m:r>
                            <a:rPr lang="en-US" sz="1200" b="0" i="1" smtClean="0">
                              <a:latin typeface="Cambria Math" panose="02040503050406030204" pitchFamily="18" charset="0"/>
                            </a:rPr>
                            <m:t>−1</m:t>
                          </m:r>
                        </m:sup>
                        <m:e>
                          <m:sSub>
                            <m:sSubPr>
                              <m:ctrlPr>
                                <a:rPr lang="en-US" sz="1200" i="1">
                                  <a:latin typeface="Cambria Math" panose="02040503050406030204" pitchFamily="18" charset="0"/>
                                </a:rPr>
                              </m:ctrlPr>
                            </m:sSubPr>
                            <m:e>
                              <m:r>
                                <a:rPr lang="en-US" sz="1200" i="1">
                                  <a:latin typeface="Cambria Math" panose="02040503050406030204" pitchFamily="18" charset="0"/>
                                </a:rPr>
                                <m:t>𝑎</m:t>
                              </m:r>
                            </m:e>
                            <m:sub>
                              <m:r>
                                <a:rPr lang="en-US" sz="1200" b="0" i="1" smtClean="0">
                                  <a:latin typeface="Cambria Math" panose="02040503050406030204" pitchFamily="18" charset="0"/>
                                </a:rPr>
                                <m:t>𝑘</m:t>
                              </m:r>
                            </m:sub>
                          </m:sSub>
                          <m:sSup>
                            <m:sSupPr>
                              <m:ctrlPr>
                                <a:rPr lang="en-US" sz="1200" i="1">
                                  <a:latin typeface="Cambria Math" panose="02040503050406030204" pitchFamily="18" charset="0"/>
                                </a:rPr>
                              </m:ctrlPr>
                            </m:sSupPr>
                            <m:e>
                              <m:r>
                                <a:rPr lang="en-US" sz="1200" b="0" i="1" smtClean="0">
                                  <a:latin typeface="Cambria Math" panose="02040503050406030204" pitchFamily="18" charset="0"/>
                                </a:rPr>
                                <m:t>𝑗</m:t>
                              </m:r>
                            </m:e>
                            <m:sup>
                              <m:r>
                                <a:rPr lang="en-US" sz="1200" i="1">
                                  <a:latin typeface="Cambria Math" panose="02040503050406030204" pitchFamily="18" charset="0"/>
                                </a:rPr>
                                <m:t>𝑘</m:t>
                              </m:r>
                            </m:sup>
                          </m:sSup>
                        </m:e>
                      </m:nary>
                      <m:r>
                        <a:rPr lang="en-US" sz="1200" i="0">
                          <a:latin typeface="Cambria Math" panose="02040503050406030204" pitchFamily="18" charset="0"/>
                        </a:rPr>
                        <m:t> </m:t>
                      </m:r>
                    </m:oMath>
                  </m:oMathPara>
                </a14:m>
                <a:endParaRPr lang="en-US" sz="1200" dirty="0"/>
              </a:p>
            </p:txBody>
          </p:sp>
        </mc:Choice>
        <mc:Fallback xmlns="">
          <p:sp>
            <p:nvSpPr>
              <p:cNvPr id="27" name="Rectangle 26"/>
              <p:cNvSpPr>
                <a:spLocks noRot="1" noChangeAspect="1" noMove="1" noResize="1" noEditPoints="1" noAdjustHandles="1" noChangeArrowheads="1" noChangeShapeType="1" noTextEdit="1"/>
              </p:cNvSpPr>
              <p:nvPr/>
            </p:nvSpPr>
            <p:spPr>
              <a:xfrm>
                <a:off x="2728069" y="3070643"/>
                <a:ext cx="2092368" cy="469809"/>
              </a:xfrm>
              <a:prstGeom prst="rect">
                <a:avLst/>
              </a:prstGeom>
              <a:blipFill>
                <a:blip r:embed="rId5"/>
                <a:stretch>
                  <a:fillRect t="-133766" r="-22741" b="-203896"/>
                </a:stretch>
              </a:blipFill>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37" name="Rectangle 36"/>
              <p:cNvSpPr/>
              <p:nvPr/>
            </p:nvSpPr>
            <p:spPr>
              <a:xfrm>
                <a:off x="2728069" y="3679897"/>
                <a:ext cx="2079094" cy="4698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𝑠</m:t>
                          </m:r>
                        </m:e>
                        <m:sub>
                          <m:r>
                            <a:rPr lang="en-US" sz="1200" b="0" i="1" smtClean="0">
                              <a:latin typeface="Cambria Math" panose="02040503050406030204" pitchFamily="18" charset="0"/>
                            </a:rPr>
                            <m:t>𝑗</m:t>
                          </m:r>
                        </m:sub>
                      </m:sSub>
                      <m:r>
                        <a:rPr lang="en-US" sz="1200" b="0" i="1" smtClean="0">
                          <a:latin typeface="Cambria Math" panose="02040503050406030204" pitchFamily="18" charset="0"/>
                        </a:rPr>
                        <m:t>=</m:t>
                      </m:r>
                      <m:r>
                        <a:rPr lang="en-US" sz="1200" b="0" i="1" smtClean="0">
                          <a:latin typeface="Cambria Math" panose="02040503050406030204" pitchFamily="18" charset="0"/>
                        </a:rPr>
                        <m:t>𝑓</m:t>
                      </m:r>
                      <m:d>
                        <m:dPr>
                          <m:ctrlPr>
                            <a:rPr lang="en-US" sz="1200" i="1">
                              <a:latin typeface="Cambria Math" panose="02040503050406030204" pitchFamily="18" charset="0"/>
                            </a:rPr>
                          </m:ctrlPr>
                        </m:dPr>
                        <m:e>
                          <m:r>
                            <a:rPr lang="en-US" sz="1200" b="0" i="1" smtClean="0">
                              <a:latin typeface="Cambria Math" panose="02040503050406030204" pitchFamily="18" charset="0"/>
                            </a:rPr>
                            <m:t>𝑗</m:t>
                          </m:r>
                        </m:e>
                      </m:d>
                      <m:r>
                        <a:rPr lang="en-US" sz="1200" i="0">
                          <a:latin typeface="Cambria Math" panose="02040503050406030204" pitchFamily="18" charset="0"/>
                        </a:rPr>
                        <m:t>=</m:t>
                      </m:r>
                      <m:r>
                        <a:rPr lang="en-US" sz="1200" b="0" i="1" smtClean="0">
                          <a:latin typeface="Cambria Math" panose="02040503050406030204" pitchFamily="18" charset="0"/>
                        </a:rPr>
                        <m:t>𝑣</m:t>
                      </m:r>
                      <m:r>
                        <a:rPr lang="en-US" sz="1200" i="0">
                          <a:latin typeface="Cambria Math" panose="02040503050406030204" pitchFamily="18" charset="0"/>
                        </a:rPr>
                        <m:t>+</m:t>
                      </m:r>
                      <m:nary>
                        <m:naryPr>
                          <m:chr m:val="∑"/>
                          <m:limLoc m:val="subSup"/>
                          <m:ctrlPr>
                            <a:rPr lang="en-US" sz="1200" i="1">
                              <a:latin typeface="Cambria Math" panose="02040503050406030204" pitchFamily="18" charset="0"/>
                            </a:rPr>
                          </m:ctrlPr>
                        </m:naryPr>
                        <m:sub>
                          <m:r>
                            <a:rPr lang="en-US" sz="1200" i="1">
                              <a:latin typeface="Cambria Math" panose="02040503050406030204" pitchFamily="18" charset="0"/>
                            </a:rPr>
                            <m:t>𝑘</m:t>
                          </m:r>
                          <m:r>
                            <a:rPr lang="en-US" sz="1200" i="0">
                              <a:latin typeface="Cambria Math" panose="02040503050406030204" pitchFamily="18" charset="0"/>
                            </a:rPr>
                            <m:t>=1</m:t>
                          </m:r>
                        </m:sub>
                        <m:sup>
                          <m:r>
                            <a:rPr lang="en-US" sz="1200" i="1">
                              <a:latin typeface="Cambria Math" panose="02040503050406030204" pitchFamily="18" charset="0"/>
                            </a:rPr>
                            <m:t>𝑡</m:t>
                          </m:r>
                          <m:r>
                            <a:rPr lang="en-US" sz="1200" b="0" i="1" smtClean="0">
                              <a:latin typeface="Cambria Math" panose="02040503050406030204" pitchFamily="18" charset="0"/>
                            </a:rPr>
                            <m:t>−1</m:t>
                          </m:r>
                        </m:sup>
                        <m:e>
                          <m:sSub>
                            <m:sSubPr>
                              <m:ctrlPr>
                                <a:rPr lang="en-US" sz="1200" i="1">
                                  <a:latin typeface="Cambria Math" panose="02040503050406030204" pitchFamily="18" charset="0"/>
                                </a:rPr>
                              </m:ctrlPr>
                            </m:sSubPr>
                            <m:e>
                              <m:r>
                                <a:rPr lang="en-US" sz="1200" i="1">
                                  <a:latin typeface="Cambria Math" panose="02040503050406030204" pitchFamily="18" charset="0"/>
                                </a:rPr>
                                <m:t>𝑎</m:t>
                              </m:r>
                            </m:e>
                            <m:sub>
                              <m:r>
                                <a:rPr lang="en-US" sz="1200" i="1">
                                  <a:latin typeface="Cambria Math" panose="02040503050406030204" pitchFamily="18" charset="0"/>
                                </a:rPr>
                                <m:t>𝑘</m:t>
                              </m:r>
                            </m:sub>
                          </m:sSub>
                          <m:sSup>
                            <m:sSupPr>
                              <m:ctrlPr>
                                <a:rPr lang="en-US" sz="1200" i="1">
                                  <a:latin typeface="Cambria Math" panose="02040503050406030204" pitchFamily="18" charset="0"/>
                                </a:rPr>
                              </m:ctrlPr>
                            </m:sSupPr>
                            <m:e>
                              <m:r>
                                <a:rPr lang="en-US" sz="1200" b="0" i="1" smtClean="0">
                                  <a:latin typeface="Cambria Math" panose="02040503050406030204" pitchFamily="18" charset="0"/>
                                </a:rPr>
                                <m:t>𝑗</m:t>
                              </m:r>
                            </m:e>
                            <m:sup>
                              <m:r>
                                <a:rPr lang="en-US" sz="1200" i="1">
                                  <a:latin typeface="Cambria Math" panose="02040503050406030204" pitchFamily="18" charset="0"/>
                                </a:rPr>
                                <m:t>𝑘</m:t>
                              </m:r>
                            </m:sup>
                          </m:sSup>
                        </m:e>
                      </m:nary>
                      <m:r>
                        <a:rPr lang="en-US" sz="1200" i="0">
                          <a:latin typeface="Cambria Math" panose="02040503050406030204" pitchFamily="18" charset="0"/>
                        </a:rPr>
                        <m:t> </m:t>
                      </m:r>
                    </m:oMath>
                  </m:oMathPara>
                </a14:m>
                <a:endParaRPr lang="en-US" sz="1200" dirty="0"/>
              </a:p>
            </p:txBody>
          </p:sp>
        </mc:Choice>
        <mc:Fallback xmlns="">
          <p:sp>
            <p:nvSpPr>
              <p:cNvPr id="37" name="Rectangle 36"/>
              <p:cNvSpPr>
                <a:spLocks noRot="1" noChangeAspect="1" noMove="1" noResize="1" noEditPoints="1" noAdjustHandles="1" noChangeArrowheads="1" noChangeShapeType="1" noTextEdit="1"/>
              </p:cNvSpPr>
              <p:nvPr/>
            </p:nvSpPr>
            <p:spPr>
              <a:xfrm>
                <a:off x="2728069" y="3679897"/>
                <a:ext cx="2079094" cy="469809"/>
              </a:xfrm>
              <a:prstGeom prst="rect">
                <a:avLst/>
              </a:prstGeom>
              <a:blipFill>
                <a:blip r:embed="rId6"/>
                <a:stretch>
                  <a:fillRect t="-133766" r="-21994" b="-203896"/>
                </a:stretch>
              </a:blipFill>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38" name="Rectangle 37"/>
              <p:cNvSpPr/>
              <p:nvPr/>
            </p:nvSpPr>
            <p:spPr>
              <a:xfrm>
                <a:off x="2728069" y="4217043"/>
                <a:ext cx="2140842" cy="4698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𝑠</m:t>
                          </m:r>
                        </m:e>
                        <m:sub>
                          <m:r>
                            <a:rPr lang="en-US" sz="1200" b="0" i="1" smtClean="0">
                              <a:latin typeface="Cambria Math" panose="02040503050406030204" pitchFamily="18" charset="0"/>
                            </a:rPr>
                            <m:t>𝑛</m:t>
                          </m:r>
                        </m:sub>
                      </m:sSub>
                      <m:r>
                        <a:rPr lang="en-US" sz="1200" b="0" i="1" smtClean="0">
                          <a:latin typeface="Cambria Math" panose="02040503050406030204" pitchFamily="18" charset="0"/>
                        </a:rPr>
                        <m:t>=</m:t>
                      </m:r>
                      <m:r>
                        <a:rPr lang="en-US" sz="1200" b="0" i="1" smtClean="0">
                          <a:latin typeface="Cambria Math" panose="02040503050406030204" pitchFamily="18" charset="0"/>
                        </a:rPr>
                        <m:t>𝑓</m:t>
                      </m:r>
                      <m:d>
                        <m:dPr>
                          <m:ctrlPr>
                            <a:rPr lang="en-US" sz="1200" i="1">
                              <a:latin typeface="Cambria Math" panose="02040503050406030204" pitchFamily="18" charset="0"/>
                            </a:rPr>
                          </m:ctrlPr>
                        </m:dPr>
                        <m:e>
                          <m:r>
                            <a:rPr lang="en-US" sz="1200" b="0" i="1" smtClean="0">
                              <a:latin typeface="Cambria Math" panose="02040503050406030204" pitchFamily="18" charset="0"/>
                            </a:rPr>
                            <m:t>𝑛</m:t>
                          </m:r>
                        </m:e>
                      </m:d>
                      <m:r>
                        <a:rPr lang="en-US" sz="1200" i="0">
                          <a:latin typeface="Cambria Math" panose="02040503050406030204" pitchFamily="18" charset="0"/>
                        </a:rPr>
                        <m:t>=</m:t>
                      </m:r>
                      <m:r>
                        <a:rPr lang="en-US" sz="1200" b="0" i="1" smtClean="0">
                          <a:latin typeface="Cambria Math" panose="02040503050406030204" pitchFamily="18" charset="0"/>
                        </a:rPr>
                        <m:t>𝑣</m:t>
                      </m:r>
                      <m:r>
                        <a:rPr lang="en-US" sz="1200" i="0">
                          <a:latin typeface="Cambria Math" panose="02040503050406030204" pitchFamily="18" charset="0"/>
                        </a:rPr>
                        <m:t>+</m:t>
                      </m:r>
                      <m:nary>
                        <m:naryPr>
                          <m:chr m:val="∑"/>
                          <m:limLoc m:val="subSup"/>
                          <m:ctrlPr>
                            <a:rPr lang="en-US" sz="1200" i="1">
                              <a:latin typeface="Cambria Math" panose="02040503050406030204" pitchFamily="18" charset="0"/>
                            </a:rPr>
                          </m:ctrlPr>
                        </m:naryPr>
                        <m:sub>
                          <m:r>
                            <a:rPr lang="en-US" sz="1200" i="1">
                              <a:latin typeface="Cambria Math" panose="02040503050406030204" pitchFamily="18" charset="0"/>
                            </a:rPr>
                            <m:t>𝑘</m:t>
                          </m:r>
                          <m:r>
                            <a:rPr lang="en-US" sz="1200" i="0">
                              <a:latin typeface="Cambria Math" panose="02040503050406030204" pitchFamily="18" charset="0"/>
                            </a:rPr>
                            <m:t>=1</m:t>
                          </m:r>
                        </m:sub>
                        <m:sup>
                          <m:r>
                            <a:rPr lang="en-US" sz="1200" i="1">
                              <a:latin typeface="Cambria Math" panose="02040503050406030204" pitchFamily="18" charset="0"/>
                            </a:rPr>
                            <m:t>𝑡</m:t>
                          </m:r>
                          <m:r>
                            <a:rPr lang="en-US" sz="1200" b="0" i="1" smtClean="0">
                              <a:latin typeface="Cambria Math" panose="02040503050406030204" pitchFamily="18" charset="0"/>
                            </a:rPr>
                            <m:t>−1</m:t>
                          </m:r>
                        </m:sup>
                        <m:e>
                          <m:sSub>
                            <m:sSubPr>
                              <m:ctrlPr>
                                <a:rPr lang="en-US" sz="1200" i="1">
                                  <a:latin typeface="Cambria Math" panose="02040503050406030204" pitchFamily="18" charset="0"/>
                                </a:rPr>
                              </m:ctrlPr>
                            </m:sSubPr>
                            <m:e>
                              <m:r>
                                <a:rPr lang="en-US" sz="1200" i="1">
                                  <a:latin typeface="Cambria Math" panose="02040503050406030204" pitchFamily="18" charset="0"/>
                                </a:rPr>
                                <m:t>𝑎</m:t>
                              </m:r>
                            </m:e>
                            <m:sub>
                              <m:r>
                                <a:rPr lang="en-US" sz="1200" i="1">
                                  <a:latin typeface="Cambria Math" panose="02040503050406030204" pitchFamily="18" charset="0"/>
                                </a:rPr>
                                <m:t>𝑘</m:t>
                              </m:r>
                            </m:sub>
                          </m:sSub>
                          <m:sSup>
                            <m:sSupPr>
                              <m:ctrlPr>
                                <a:rPr lang="en-US" sz="1200" i="1">
                                  <a:latin typeface="Cambria Math" panose="02040503050406030204" pitchFamily="18" charset="0"/>
                                </a:rPr>
                              </m:ctrlPr>
                            </m:sSupPr>
                            <m:e>
                              <m:r>
                                <a:rPr lang="en-US" sz="1200" b="0" i="1" smtClean="0">
                                  <a:latin typeface="Cambria Math" panose="02040503050406030204" pitchFamily="18" charset="0"/>
                                </a:rPr>
                                <m:t>𝑗</m:t>
                              </m:r>
                            </m:e>
                            <m:sup>
                              <m:r>
                                <a:rPr lang="en-US" sz="1200" i="1">
                                  <a:latin typeface="Cambria Math" panose="02040503050406030204" pitchFamily="18" charset="0"/>
                                </a:rPr>
                                <m:t>𝑘</m:t>
                              </m:r>
                            </m:sup>
                          </m:sSup>
                        </m:e>
                      </m:nary>
                      <m:r>
                        <a:rPr lang="en-US" sz="1200" i="0">
                          <a:latin typeface="Cambria Math" panose="02040503050406030204" pitchFamily="18" charset="0"/>
                        </a:rPr>
                        <m:t> </m:t>
                      </m:r>
                    </m:oMath>
                  </m:oMathPara>
                </a14:m>
                <a:endParaRPr lang="en-US" sz="1200" dirty="0"/>
              </a:p>
            </p:txBody>
          </p:sp>
        </mc:Choice>
        <mc:Fallback xmlns="">
          <p:sp>
            <p:nvSpPr>
              <p:cNvPr id="38" name="Rectangle 37"/>
              <p:cNvSpPr>
                <a:spLocks noRot="1" noChangeAspect="1" noMove="1" noResize="1" noEditPoints="1" noAdjustHandles="1" noChangeArrowheads="1" noChangeShapeType="1" noTextEdit="1"/>
              </p:cNvSpPr>
              <p:nvPr/>
            </p:nvSpPr>
            <p:spPr>
              <a:xfrm>
                <a:off x="2728069" y="4217043"/>
                <a:ext cx="2140842" cy="469809"/>
              </a:xfrm>
              <a:prstGeom prst="rect">
                <a:avLst/>
              </a:prstGeom>
              <a:blipFill>
                <a:blip r:embed="rId7"/>
                <a:stretch>
                  <a:fillRect t="-133766" r="-21368" b="-203896"/>
                </a:stretch>
              </a:blipFill>
            </p:spPr>
            <p:txBody>
              <a:bodyPr/>
              <a:lstStyle/>
              <a:p>
                <a:r>
                  <a:rPr lang="pt-PT">
                    <a:noFill/>
                  </a:rPr>
                  <a:t> </a:t>
                </a:r>
              </a:p>
            </p:txBody>
          </p:sp>
        </mc:Fallback>
      </mc:AlternateContent>
      <p:grpSp>
        <p:nvGrpSpPr>
          <p:cNvPr id="23" name="Group 22"/>
          <p:cNvGrpSpPr/>
          <p:nvPr/>
        </p:nvGrpSpPr>
        <p:grpSpPr>
          <a:xfrm>
            <a:off x="7213036" y="3000973"/>
            <a:ext cx="740582" cy="530854"/>
            <a:chOff x="7213036" y="2765476"/>
            <a:chExt cx="740582" cy="530854"/>
          </a:xfrm>
        </p:grpSpPr>
        <p:sp>
          <p:nvSpPr>
            <p:cNvPr id="17" name="Rounded Rectangle 16"/>
            <p:cNvSpPr/>
            <p:nvPr/>
          </p:nvSpPr>
          <p:spPr>
            <a:xfrm>
              <a:off x="7221866" y="2765476"/>
              <a:ext cx="722923" cy="5308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nvGrpSpPr>
            <p:cNvPr id="18" name="Group 17"/>
            <p:cNvGrpSpPr/>
            <p:nvPr/>
          </p:nvGrpSpPr>
          <p:grpSpPr>
            <a:xfrm>
              <a:off x="7213036" y="2784557"/>
              <a:ext cx="740582" cy="492692"/>
              <a:chOff x="7213036" y="2827109"/>
              <a:chExt cx="740582" cy="492692"/>
            </a:xfrm>
          </p:grpSpPr>
          <p:sp>
            <p:nvSpPr>
              <p:cNvPr id="31" name="Rectangle 30"/>
              <p:cNvSpPr/>
              <p:nvPr/>
            </p:nvSpPr>
            <p:spPr>
              <a:xfrm>
                <a:off x="7213036" y="2827109"/>
                <a:ext cx="740582" cy="2585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Party 1</a:t>
                </a:r>
                <a:endParaRPr lang="en-US" sz="1100" dirty="0">
                  <a:solidFill>
                    <a:schemeClr val="tx1"/>
                  </a:solidFill>
                </a:endParaRPr>
              </a:p>
            </p:txBody>
          </p:sp>
          <mc:AlternateContent xmlns:mc="http://schemas.openxmlformats.org/markup-compatibility/2006" xmlns:a14="http://schemas.microsoft.com/office/drawing/2010/main">
            <mc:Choice Requires="a14">
              <p:sp>
                <p:nvSpPr>
                  <p:cNvPr id="39" name="Rectangle 38"/>
                  <p:cNvSpPr/>
                  <p:nvPr/>
                </p:nvSpPr>
                <p:spPr>
                  <a:xfrm>
                    <a:off x="7405715" y="3042802"/>
                    <a:ext cx="355225"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smtClean="0">
                                  <a:latin typeface="Cambria Math" panose="02040503050406030204" pitchFamily="18" charset="0"/>
                                </a:rPr>
                              </m:ctrlPr>
                            </m:sSubPr>
                            <m:e>
                              <m:r>
                                <a:rPr lang="en-US" sz="1200" i="1">
                                  <a:latin typeface="Cambria Math" panose="02040503050406030204" pitchFamily="18" charset="0"/>
                                </a:rPr>
                                <m:t>𝑠</m:t>
                              </m:r>
                            </m:e>
                            <m:sub>
                              <m:r>
                                <a:rPr lang="en-US" sz="1200" b="0" i="1" smtClean="0">
                                  <a:latin typeface="Cambria Math" panose="02040503050406030204" pitchFamily="18" charset="0"/>
                                </a:rPr>
                                <m:t>1</m:t>
                              </m:r>
                            </m:sub>
                          </m:sSub>
                        </m:oMath>
                      </m:oMathPara>
                    </a14:m>
                    <a:endParaRPr lang="pt-PT" sz="1200" dirty="0"/>
                  </a:p>
                </p:txBody>
              </p:sp>
            </mc:Choice>
            <mc:Fallback xmlns="">
              <p:sp>
                <p:nvSpPr>
                  <p:cNvPr id="39" name="Rectangle 38"/>
                  <p:cNvSpPr>
                    <a:spLocks noRot="1" noChangeAspect="1" noMove="1" noResize="1" noEditPoints="1" noAdjustHandles="1" noChangeArrowheads="1" noChangeShapeType="1" noTextEdit="1"/>
                  </p:cNvSpPr>
                  <p:nvPr/>
                </p:nvSpPr>
                <p:spPr>
                  <a:xfrm>
                    <a:off x="7405715" y="3042802"/>
                    <a:ext cx="355225" cy="276999"/>
                  </a:xfrm>
                  <a:prstGeom prst="rect">
                    <a:avLst/>
                  </a:prstGeom>
                  <a:blipFill>
                    <a:blip r:embed="rId8"/>
                    <a:stretch>
                      <a:fillRect/>
                    </a:stretch>
                  </a:blipFill>
                </p:spPr>
                <p:txBody>
                  <a:bodyPr/>
                  <a:lstStyle/>
                  <a:p>
                    <a:r>
                      <a:rPr lang="pt-PT">
                        <a:noFill/>
                      </a:rPr>
                      <a:t> </a:t>
                    </a:r>
                  </a:p>
                </p:txBody>
              </p:sp>
            </mc:Fallback>
          </mc:AlternateContent>
        </p:grpSp>
      </p:grpSp>
      <p:grpSp>
        <p:nvGrpSpPr>
          <p:cNvPr id="5" name="Group 4"/>
          <p:cNvGrpSpPr/>
          <p:nvPr/>
        </p:nvGrpSpPr>
        <p:grpSpPr>
          <a:xfrm>
            <a:off x="4388564" y="5085532"/>
            <a:ext cx="3414872" cy="1235815"/>
            <a:chOff x="8550615" y="5085532"/>
            <a:chExt cx="3414872" cy="1235815"/>
          </a:xfrm>
        </p:grpSpPr>
        <mc:AlternateContent xmlns:mc="http://schemas.openxmlformats.org/markup-compatibility/2006" xmlns:a14="http://schemas.microsoft.com/office/drawing/2010/main">
          <mc:Choice Requires="a14">
            <p:sp>
              <p:nvSpPr>
                <p:cNvPr id="42" name="Rectangle 41"/>
                <p:cNvSpPr/>
                <p:nvPr/>
              </p:nvSpPr>
              <p:spPr>
                <a:xfrm>
                  <a:off x="8550615" y="5550943"/>
                  <a:ext cx="3414872" cy="770404"/>
                </a:xfrm>
                <a:prstGeom prst="rect">
                  <a:avLst/>
                </a:prstGeom>
                <a:noFill/>
              </p:spPr>
              <p:txBody>
                <a:bodyPr wrap="square">
                  <a:spAutoFit/>
                </a:bodyPr>
                <a:lstStyle/>
                <a:p>
                  <a:pPr>
                    <a:lnSpc>
                      <a:spcPct val="107000"/>
                    </a:lnSpc>
                    <a:spcBef>
                      <a:spcPts val="1200"/>
                    </a:spcBef>
                    <a:spcAft>
                      <a:spcPts val="800"/>
                    </a:spcAft>
                  </a:pPr>
                  <a14:m>
                    <m:oMathPara xmlns:m="http://schemas.openxmlformats.org/officeDocument/2006/math">
                      <m:oMathParaPr>
                        <m:jc m:val="center"/>
                      </m:oMathParaPr>
                      <m:oMath xmlns:m="http://schemas.openxmlformats.org/officeDocument/2006/math">
                        <m:r>
                          <a:rPr lang="en-US" sz="1200" b="1" i="1" smtClean="0">
                            <a:solidFill>
                              <a:schemeClr val="tx1"/>
                            </a:solidFill>
                            <a:latin typeface="Cambria Math" panose="02040503050406030204" pitchFamily="18" charset="0"/>
                          </a:rPr>
                          <m:t>𝒇</m:t>
                        </m:r>
                        <m:d>
                          <m:dPr>
                            <m:ctrlPr>
                              <a:rPr lang="en-US" sz="1200" b="1" i="1">
                                <a:solidFill>
                                  <a:schemeClr val="tx1"/>
                                </a:solidFill>
                                <a:latin typeface="Cambria Math" panose="02040503050406030204" pitchFamily="18" charset="0"/>
                              </a:rPr>
                            </m:ctrlPr>
                          </m:dPr>
                          <m:e>
                            <m:r>
                              <a:rPr lang="en-US" sz="1200" b="1" i="1">
                                <a:solidFill>
                                  <a:schemeClr val="tx1"/>
                                </a:solidFill>
                                <a:latin typeface="Cambria Math" panose="02040503050406030204" pitchFamily="18" charset="0"/>
                              </a:rPr>
                              <m:t>𝒛</m:t>
                            </m:r>
                          </m:e>
                        </m:d>
                        <m:r>
                          <a:rPr lang="en-US" sz="1200" b="1" smtClean="0">
                            <a:solidFill>
                              <a:schemeClr val="tx1"/>
                            </a:solidFill>
                            <a:latin typeface="Cambria Math" panose="02040503050406030204" pitchFamily="18" charset="0"/>
                          </a:rPr>
                          <m:t>=</m:t>
                        </m:r>
                        <m:nary>
                          <m:naryPr>
                            <m:chr m:val="∑"/>
                            <m:limLoc m:val="undOvr"/>
                            <m:ctrlPr>
                              <a:rPr lang="en-US" sz="120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2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𝑘</m:t>
                            </m:r>
                            <m:r>
                              <a:rPr lang="en-US" sz="12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sub>
                          <m:sup>
                            <m:r>
                              <a:rPr lang="en-US" sz="12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𝑡</m:t>
                            </m:r>
                          </m:sup>
                          <m:e>
                            <m:r>
                              <a:rPr lang="en-US" sz="1200" b="0" i="1" smtClean="0">
                                <a:solidFill>
                                  <a:schemeClr val="tx1"/>
                                </a:solidFill>
                                <a:latin typeface="Cambria Math" panose="02040503050406030204" pitchFamily="18" charset="0"/>
                                <a:ea typeface="Times New Roman" panose="02020603050405020304" pitchFamily="18" charset="0"/>
                              </a:rPr>
                              <m:t>𝑓</m:t>
                            </m:r>
                            <m:d>
                              <m:dPr>
                                <m:ctrlPr>
                                  <a:rPr lang="en-US" sz="1200" i="1">
                                    <a:solidFill>
                                      <a:schemeClr val="tx1"/>
                                    </a:solidFill>
                                    <a:latin typeface="Cambria Math" panose="02040503050406030204" pitchFamily="18" charset="0"/>
                                    <a:ea typeface="Times New Roman" panose="02020603050405020304" pitchFamily="18" charset="0"/>
                                  </a:rPr>
                                </m:ctrlPr>
                              </m:dPr>
                              <m:e>
                                <m:r>
                                  <a:rPr lang="en-US" sz="1200" i="1">
                                    <a:solidFill>
                                      <a:schemeClr val="tx1"/>
                                    </a:solidFill>
                                    <a:latin typeface="Cambria Math" panose="02040503050406030204" pitchFamily="18" charset="0"/>
                                    <a:ea typeface="Times New Roman" panose="02020603050405020304" pitchFamily="18" charset="0"/>
                                  </a:rPr>
                                  <m:t>𝑘</m:t>
                                </m:r>
                              </m:e>
                            </m:d>
                          </m:e>
                        </m:nary>
                        <m:nary>
                          <m:naryPr>
                            <m:chr m:val="∏"/>
                            <m:limLoc m:val="undOvr"/>
                            <m:ctrlPr>
                              <a:rPr lang="en-US" sz="1200" i="1">
                                <a:solidFill>
                                  <a:schemeClr val="tx1"/>
                                </a:solidFill>
                                <a:latin typeface="Cambria Math" panose="02040503050406030204" pitchFamily="18" charset="0"/>
                              </a:rPr>
                            </m:ctrlPr>
                          </m:naryPr>
                          <m:sub>
                            <m:r>
                              <a:rPr lang="pt-PT" sz="12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𝑗</m:t>
                            </m:r>
                            <m:r>
                              <a:rPr lang="pt-PT" sz="12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  </m:t>
                            </m:r>
                            <m:r>
                              <a:rPr lang="pt-PT" sz="12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𝑗</m:t>
                            </m:r>
                            <m:r>
                              <a:rPr lang="pt-PT" sz="12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pt-PT" sz="12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𝑘</m:t>
                            </m:r>
                          </m:sub>
                          <m:sup>
                            <m:r>
                              <a:rPr lang="en-US" sz="1200" i="1">
                                <a:solidFill>
                                  <a:schemeClr val="tx1"/>
                                </a:solidFill>
                                <a:latin typeface="Cambria Math" panose="02040503050406030204" pitchFamily="18" charset="0"/>
                              </a:rPr>
                              <m:t>𝑡</m:t>
                            </m:r>
                          </m:sup>
                          <m:e>
                            <m:f>
                              <m:fPr>
                                <m:ctrlPr>
                                  <a:rPr lang="en-US" sz="1200" i="1">
                                    <a:solidFill>
                                      <a:schemeClr val="tx1"/>
                                    </a:solidFill>
                                    <a:latin typeface="Cambria Math" panose="02040503050406030204" pitchFamily="18" charset="0"/>
                                    <a:ea typeface="Times New Roman" panose="02020603050405020304" pitchFamily="18" charset="0"/>
                                  </a:rPr>
                                </m:ctrlPr>
                              </m:fPr>
                              <m:num>
                                <m:r>
                                  <a:rPr lang="pt-PT" sz="1200" b="1"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𝒛</m:t>
                                </m:r>
                                <m:r>
                                  <a:rPr lang="pt-PT" sz="12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sz="1200" i="1">
                                    <a:solidFill>
                                      <a:schemeClr val="tx1"/>
                                    </a:solidFill>
                                    <a:latin typeface="Cambria Math" panose="02040503050406030204" pitchFamily="18" charset="0"/>
                                    <a:ea typeface="Times New Roman" panose="02020603050405020304" pitchFamily="18" charset="0"/>
                                  </a:rPr>
                                  <m:t>𝑗</m:t>
                                </m:r>
                              </m:num>
                              <m:den>
                                <m:r>
                                  <a:rPr lang="en-US" sz="1200" i="1">
                                    <a:solidFill>
                                      <a:schemeClr val="tx1"/>
                                    </a:solidFill>
                                    <a:latin typeface="Cambria Math" panose="02040503050406030204" pitchFamily="18" charset="0"/>
                                    <a:ea typeface="Times New Roman" panose="02020603050405020304" pitchFamily="18" charset="0"/>
                                  </a:rPr>
                                  <m:t>𝑘</m:t>
                                </m:r>
                                <m:r>
                                  <a:rPr lang="pt-PT" sz="12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US" sz="1200" i="1">
                                    <a:solidFill>
                                      <a:schemeClr val="tx1"/>
                                    </a:solidFill>
                                    <a:latin typeface="Cambria Math" panose="02040503050406030204" pitchFamily="18" charset="0"/>
                                    <a:ea typeface="Times New Roman" panose="02020603050405020304" pitchFamily="18" charset="0"/>
                                  </a:rPr>
                                  <m:t>𝑗</m:t>
                                </m:r>
                              </m:den>
                            </m:f>
                          </m:e>
                        </m:nary>
                        <m:r>
                          <a:rPr lang="en-US" sz="1200" b="0" i="1" smtClean="0">
                            <a:solidFill>
                              <a:schemeClr val="tx1"/>
                            </a:solidFill>
                            <a:latin typeface="Cambria Math" panose="02040503050406030204" pitchFamily="18" charset="0"/>
                            <a:ea typeface="Times New Roman" panose="02020603050405020304" pitchFamily="18" charset="0"/>
                          </a:rPr>
                          <m:t>=</m:t>
                        </m:r>
                        <m:r>
                          <a:rPr lang="en-US" sz="1200" b="0" i="1" smtClean="0">
                            <a:solidFill>
                              <a:schemeClr val="tx1"/>
                            </a:solidFill>
                            <a:latin typeface="Cambria Math" panose="02040503050406030204" pitchFamily="18" charset="0"/>
                            <a:ea typeface="Times New Roman" panose="02020603050405020304" pitchFamily="18" charset="0"/>
                          </a:rPr>
                          <m:t>𝑣</m:t>
                        </m:r>
                        <m:r>
                          <a:rPr lang="en-US" sz="1200" b="0" i="1" smtClean="0">
                            <a:solidFill>
                              <a:schemeClr val="tx1"/>
                            </a:solidFill>
                            <a:latin typeface="Cambria Math" panose="02040503050406030204" pitchFamily="18" charset="0"/>
                            <a:ea typeface="Times New Roman" panose="02020603050405020304" pitchFamily="18" charset="0"/>
                          </a:rPr>
                          <m:t>+</m:t>
                        </m:r>
                        <m:nary>
                          <m:naryPr>
                            <m:chr m:val="∑"/>
                            <m:limLoc m:val="subSup"/>
                            <m:ctrlPr>
                              <a:rPr lang="en-US" sz="1200" i="1" smtClean="0">
                                <a:solidFill>
                                  <a:schemeClr val="tx1"/>
                                </a:solidFill>
                                <a:latin typeface="Cambria Math" panose="02040503050406030204" pitchFamily="18" charset="0"/>
                              </a:rPr>
                            </m:ctrlPr>
                          </m:naryPr>
                          <m:sub>
                            <m:r>
                              <a:rPr lang="en-US" sz="1200" i="1">
                                <a:solidFill>
                                  <a:schemeClr val="tx1"/>
                                </a:solidFill>
                                <a:latin typeface="Cambria Math" panose="02040503050406030204" pitchFamily="18" charset="0"/>
                              </a:rPr>
                              <m:t>𝑘</m:t>
                            </m:r>
                            <m:r>
                              <a:rPr lang="en-US" sz="1200">
                                <a:solidFill>
                                  <a:schemeClr val="tx1"/>
                                </a:solidFill>
                                <a:latin typeface="Cambria Math" panose="02040503050406030204" pitchFamily="18" charset="0"/>
                              </a:rPr>
                              <m:t>=1</m:t>
                            </m:r>
                          </m:sub>
                          <m:sup>
                            <m:r>
                              <a:rPr lang="en-US" sz="1200" i="1">
                                <a:solidFill>
                                  <a:schemeClr val="tx1"/>
                                </a:solidFill>
                                <a:latin typeface="Cambria Math" panose="02040503050406030204" pitchFamily="18" charset="0"/>
                              </a:rPr>
                              <m:t>𝑡</m:t>
                            </m:r>
                            <m:r>
                              <a:rPr lang="en-US" sz="1200" i="1">
                                <a:solidFill>
                                  <a:schemeClr val="tx1"/>
                                </a:solidFill>
                                <a:latin typeface="Cambria Math" panose="02040503050406030204" pitchFamily="18" charset="0"/>
                              </a:rPr>
                              <m:t>−1</m:t>
                            </m:r>
                          </m:sup>
                          <m:e>
                            <m:sSub>
                              <m:sSubPr>
                                <m:ctrlPr>
                                  <a:rPr lang="en-US" sz="1200" i="1">
                                    <a:solidFill>
                                      <a:schemeClr val="tx1"/>
                                    </a:solidFill>
                                    <a:latin typeface="Cambria Math" panose="02040503050406030204" pitchFamily="18" charset="0"/>
                                  </a:rPr>
                                </m:ctrlPr>
                              </m:sSubPr>
                              <m:e>
                                <m:r>
                                  <a:rPr lang="en-US" sz="1200" i="1">
                                    <a:solidFill>
                                      <a:schemeClr val="tx1"/>
                                    </a:solidFill>
                                    <a:latin typeface="Cambria Math" panose="02040503050406030204" pitchFamily="18" charset="0"/>
                                  </a:rPr>
                                  <m:t>𝑎</m:t>
                                </m:r>
                              </m:e>
                              <m:sub>
                                <m:r>
                                  <a:rPr lang="en-US" sz="1200" i="1">
                                    <a:solidFill>
                                      <a:schemeClr val="tx1"/>
                                    </a:solidFill>
                                    <a:latin typeface="Cambria Math" panose="02040503050406030204" pitchFamily="18" charset="0"/>
                                  </a:rPr>
                                  <m:t>𝑖𝑘</m:t>
                                </m:r>
                              </m:sub>
                            </m:sSub>
                            <m:sSup>
                              <m:sSupPr>
                                <m:ctrlPr>
                                  <a:rPr lang="en-US" sz="1200" i="1">
                                    <a:solidFill>
                                      <a:schemeClr val="tx1"/>
                                    </a:solidFill>
                                    <a:latin typeface="Cambria Math" panose="02040503050406030204" pitchFamily="18" charset="0"/>
                                  </a:rPr>
                                </m:ctrlPr>
                              </m:sSupPr>
                              <m:e>
                                <m:r>
                                  <a:rPr lang="en-US" sz="1200" i="1">
                                    <a:solidFill>
                                      <a:schemeClr val="tx1"/>
                                    </a:solidFill>
                                    <a:latin typeface="Cambria Math" panose="02040503050406030204" pitchFamily="18" charset="0"/>
                                  </a:rPr>
                                  <m:t>𝑧</m:t>
                                </m:r>
                              </m:e>
                              <m:sup>
                                <m:r>
                                  <a:rPr lang="en-US" sz="1200" i="1">
                                    <a:solidFill>
                                      <a:schemeClr val="tx1"/>
                                    </a:solidFill>
                                    <a:latin typeface="Cambria Math" panose="02040503050406030204" pitchFamily="18" charset="0"/>
                                  </a:rPr>
                                  <m:t>𝑘</m:t>
                                </m:r>
                              </m:sup>
                            </m:sSup>
                          </m:e>
                        </m:nary>
                      </m:oMath>
                    </m:oMathPara>
                  </a14:m>
                  <a:endParaRPr lang="en-US" sz="12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42" name="Rectangle 41"/>
                <p:cNvSpPr>
                  <a:spLocks noRot="1" noChangeAspect="1" noMove="1" noResize="1" noEditPoints="1" noAdjustHandles="1" noChangeArrowheads="1" noChangeShapeType="1" noTextEdit="1"/>
                </p:cNvSpPr>
                <p:nvPr/>
              </p:nvSpPr>
              <p:spPr>
                <a:xfrm>
                  <a:off x="8550615" y="5550943"/>
                  <a:ext cx="3414872" cy="770404"/>
                </a:xfrm>
                <a:prstGeom prst="rect">
                  <a:avLst/>
                </a:prstGeom>
                <a:blipFill>
                  <a:blip r:embed="rId9"/>
                  <a:stretch>
                    <a:fillRect/>
                  </a:stretch>
                </a:blipFill>
              </p:spPr>
              <p:txBody>
                <a:bodyPr/>
                <a:lstStyle/>
                <a:p>
                  <a:r>
                    <a:rPr lang="pt-PT">
                      <a:noFill/>
                    </a:rPr>
                    <a:t> </a:t>
                  </a:r>
                </a:p>
              </p:txBody>
            </p:sp>
          </mc:Fallback>
        </mc:AlternateContent>
        <p:sp>
          <p:nvSpPr>
            <p:cNvPr id="43" name="Rectangle 42"/>
            <p:cNvSpPr/>
            <p:nvPr/>
          </p:nvSpPr>
          <p:spPr>
            <a:xfrm>
              <a:off x="8556577" y="5085532"/>
              <a:ext cx="3402948" cy="3785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Lagrange Interpolation Formula</a:t>
              </a:r>
              <a:endParaRPr lang="en-US" dirty="0">
                <a:solidFill>
                  <a:schemeClr val="tx1"/>
                </a:solidFill>
              </a:endParaRPr>
            </a:p>
          </p:txBody>
        </p:sp>
      </p:grpSp>
      <p:grpSp>
        <p:nvGrpSpPr>
          <p:cNvPr id="24" name="Group 23"/>
          <p:cNvGrpSpPr/>
          <p:nvPr/>
        </p:nvGrpSpPr>
        <p:grpSpPr>
          <a:xfrm>
            <a:off x="7213036" y="3649374"/>
            <a:ext cx="740582" cy="530854"/>
            <a:chOff x="7213036" y="3513123"/>
            <a:chExt cx="740582" cy="530854"/>
          </a:xfrm>
        </p:grpSpPr>
        <p:sp>
          <p:nvSpPr>
            <p:cNvPr id="46" name="Rounded Rectangle 45"/>
            <p:cNvSpPr/>
            <p:nvPr/>
          </p:nvSpPr>
          <p:spPr>
            <a:xfrm>
              <a:off x="7221866" y="3513123"/>
              <a:ext cx="722923" cy="5308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nvGrpSpPr>
            <p:cNvPr id="20" name="Group 19"/>
            <p:cNvGrpSpPr/>
            <p:nvPr/>
          </p:nvGrpSpPr>
          <p:grpSpPr>
            <a:xfrm>
              <a:off x="7213036" y="3525923"/>
              <a:ext cx="740582" cy="505255"/>
              <a:chOff x="7213036" y="3455570"/>
              <a:chExt cx="740582" cy="505255"/>
            </a:xfrm>
          </p:grpSpPr>
          <mc:AlternateContent xmlns:mc="http://schemas.openxmlformats.org/markup-compatibility/2006" xmlns:a14="http://schemas.microsoft.com/office/drawing/2010/main">
            <mc:Choice Requires="a14">
              <p:sp>
                <p:nvSpPr>
                  <p:cNvPr id="40" name="Rectangle 39"/>
                  <p:cNvSpPr/>
                  <p:nvPr/>
                </p:nvSpPr>
                <p:spPr>
                  <a:xfrm>
                    <a:off x="7415268" y="3668950"/>
                    <a:ext cx="336118" cy="2918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smtClean="0">
                                  <a:latin typeface="Cambria Math" panose="02040503050406030204" pitchFamily="18" charset="0"/>
                                </a:rPr>
                              </m:ctrlPr>
                            </m:sSubPr>
                            <m:e>
                              <m:r>
                                <a:rPr lang="en-US" sz="1200" i="1">
                                  <a:latin typeface="Cambria Math" panose="02040503050406030204" pitchFamily="18" charset="0"/>
                                </a:rPr>
                                <m:t>𝑠</m:t>
                              </m:r>
                            </m:e>
                            <m:sub>
                              <m:r>
                                <a:rPr lang="en-US" sz="1200" b="0" i="1" smtClean="0">
                                  <a:latin typeface="Cambria Math" panose="02040503050406030204" pitchFamily="18" charset="0"/>
                                </a:rPr>
                                <m:t>𝑗</m:t>
                              </m:r>
                            </m:sub>
                          </m:sSub>
                        </m:oMath>
                      </m:oMathPara>
                    </a14:m>
                    <a:endParaRPr lang="pt-PT" sz="1200" dirty="0"/>
                  </a:p>
                </p:txBody>
              </p:sp>
            </mc:Choice>
            <mc:Fallback xmlns="">
              <p:sp>
                <p:nvSpPr>
                  <p:cNvPr id="40" name="Rectangle 39"/>
                  <p:cNvSpPr>
                    <a:spLocks noRot="1" noChangeAspect="1" noMove="1" noResize="1" noEditPoints="1" noAdjustHandles="1" noChangeArrowheads="1" noChangeShapeType="1" noTextEdit="1"/>
                  </p:cNvSpPr>
                  <p:nvPr/>
                </p:nvSpPr>
                <p:spPr>
                  <a:xfrm>
                    <a:off x="7415268" y="3668950"/>
                    <a:ext cx="336118" cy="291875"/>
                  </a:xfrm>
                  <a:prstGeom prst="rect">
                    <a:avLst/>
                  </a:prstGeom>
                  <a:blipFill>
                    <a:blip r:embed="rId10"/>
                    <a:stretch>
                      <a:fillRect b="-2083"/>
                    </a:stretch>
                  </a:blipFill>
                </p:spPr>
                <p:txBody>
                  <a:bodyPr/>
                  <a:lstStyle/>
                  <a:p>
                    <a:r>
                      <a:rPr lang="pt-PT">
                        <a:noFill/>
                      </a:rPr>
                      <a:t> </a:t>
                    </a:r>
                  </a:p>
                </p:txBody>
              </p:sp>
            </mc:Fallback>
          </mc:AlternateContent>
          <p:sp>
            <p:nvSpPr>
              <p:cNvPr id="44" name="Rectangle 43"/>
              <p:cNvSpPr/>
              <p:nvPr/>
            </p:nvSpPr>
            <p:spPr>
              <a:xfrm>
                <a:off x="7213036" y="3455570"/>
                <a:ext cx="740582" cy="2585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Party j</a:t>
                </a:r>
                <a:endParaRPr lang="en-US" sz="1100" dirty="0">
                  <a:solidFill>
                    <a:schemeClr val="tx1"/>
                  </a:solidFill>
                </a:endParaRPr>
              </a:p>
            </p:txBody>
          </p:sp>
        </p:grpSp>
      </p:grpSp>
      <p:grpSp>
        <p:nvGrpSpPr>
          <p:cNvPr id="48" name="Group 47"/>
          <p:cNvGrpSpPr/>
          <p:nvPr/>
        </p:nvGrpSpPr>
        <p:grpSpPr>
          <a:xfrm>
            <a:off x="7213036" y="4297775"/>
            <a:ext cx="740582" cy="530854"/>
            <a:chOff x="7213036" y="4276915"/>
            <a:chExt cx="740582" cy="530854"/>
          </a:xfrm>
        </p:grpSpPr>
        <p:sp>
          <p:nvSpPr>
            <p:cNvPr id="47" name="Rounded Rectangle 46"/>
            <p:cNvSpPr/>
            <p:nvPr/>
          </p:nvSpPr>
          <p:spPr>
            <a:xfrm>
              <a:off x="7221866" y="4276915"/>
              <a:ext cx="722923" cy="5308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nvGrpSpPr>
            <p:cNvPr id="21" name="Group 20"/>
            <p:cNvGrpSpPr/>
            <p:nvPr/>
          </p:nvGrpSpPr>
          <p:grpSpPr>
            <a:xfrm>
              <a:off x="7213036" y="4326960"/>
              <a:ext cx="740582" cy="430764"/>
              <a:chOff x="7213036" y="4328691"/>
              <a:chExt cx="740582" cy="430764"/>
            </a:xfrm>
          </p:grpSpPr>
          <mc:AlternateContent xmlns:mc="http://schemas.openxmlformats.org/markup-compatibility/2006" xmlns:a14="http://schemas.microsoft.com/office/drawing/2010/main">
            <mc:Choice Requires="a14">
              <p:sp>
                <p:nvSpPr>
                  <p:cNvPr id="41" name="Rectangle 40"/>
                  <p:cNvSpPr/>
                  <p:nvPr/>
                </p:nvSpPr>
                <p:spPr>
                  <a:xfrm>
                    <a:off x="7400425" y="4482456"/>
                    <a:ext cx="365805"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smtClean="0">
                                  <a:latin typeface="Cambria Math" panose="02040503050406030204" pitchFamily="18" charset="0"/>
                                </a:rPr>
                              </m:ctrlPr>
                            </m:sSubPr>
                            <m:e>
                              <m:r>
                                <a:rPr lang="en-US" sz="1200" i="1">
                                  <a:latin typeface="Cambria Math" panose="02040503050406030204" pitchFamily="18" charset="0"/>
                                </a:rPr>
                                <m:t>𝑠</m:t>
                              </m:r>
                            </m:e>
                            <m:sub>
                              <m:r>
                                <a:rPr lang="en-US" sz="1200" b="0" i="1" smtClean="0">
                                  <a:latin typeface="Cambria Math" panose="02040503050406030204" pitchFamily="18" charset="0"/>
                                </a:rPr>
                                <m:t>𝑛</m:t>
                              </m:r>
                            </m:sub>
                          </m:sSub>
                        </m:oMath>
                      </m:oMathPara>
                    </a14:m>
                    <a:endParaRPr lang="pt-PT" sz="1200" dirty="0"/>
                  </a:p>
                </p:txBody>
              </p:sp>
            </mc:Choice>
            <mc:Fallback xmlns="">
              <p:sp>
                <p:nvSpPr>
                  <p:cNvPr id="41" name="Rectangle 40"/>
                  <p:cNvSpPr>
                    <a:spLocks noRot="1" noChangeAspect="1" noMove="1" noResize="1" noEditPoints="1" noAdjustHandles="1" noChangeArrowheads="1" noChangeShapeType="1" noTextEdit="1"/>
                  </p:cNvSpPr>
                  <p:nvPr/>
                </p:nvSpPr>
                <p:spPr>
                  <a:xfrm>
                    <a:off x="7400425" y="4482456"/>
                    <a:ext cx="365805" cy="276999"/>
                  </a:xfrm>
                  <a:prstGeom prst="rect">
                    <a:avLst/>
                  </a:prstGeom>
                  <a:blipFill>
                    <a:blip r:embed="rId11"/>
                    <a:stretch>
                      <a:fillRect/>
                    </a:stretch>
                  </a:blipFill>
                </p:spPr>
                <p:txBody>
                  <a:bodyPr/>
                  <a:lstStyle/>
                  <a:p>
                    <a:r>
                      <a:rPr lang="pt-PT">
                        <a:noFill/>
                      </a:rPr>
                      <a:t> </a:t>
                    </a:r>
                  </a:p>
                </p:txBody>
              </p:sp>
            </mc:Fallback>
          </mc:AlternateContent>
          <p:sp>
            <p:nvSpPr>
              <p:cNvPr id="45" name="Rectangle 44"/>
              <p:cNvSpPr/>
              <p:nvPr/>
            </p:nvSpPr>
            <p:spPr>
              <a:xfrm>
                <a:off x="7213036" y="4328691"/>
                <a:ext cx="740582" cy="2585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Party n</a:t>
                </a:r>
                <a:endParaRPr lang="en-US" sz="1100" dirty="0">
                  <a:solidFill>
                    <a:schemeClr val="tx1"/>
                  </a:solidFill>
                </a:endParaRPr>
              </a:p>
            </p:txBody>
          </p:sp>
        </p:grpSp>
      </p:grpSp>
      <p:cxnSp>
        <p:nvCxnSpPr>
          <p:cNvPr id="49" name="Straight Arrow Connector 48"/>
          <p:cNvCxnSpPr/>
          <p:nvPr/>
        </p:nvCxnSpPr>
        <p:spPr>
          <a:xfrm flipV="1">
            <a:off x="4882932" y="3914801"/>
            <a:ext cx="2105706"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4877741" y="4476278"/>
            <a:ext cx="2105706"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7159868" y="1571532"/>
            <a:ext cx="1587500" cy="3785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Parties</a:t>
            </a:r>
            <a:endParaRPr lang="en-US" dirty="0">
              <a:solidFill>
                <a:schemeClr val="tx1"/>
              </a:solidFill>
            </a:endParaRPr>
          </a:p>
        </p:txBody>
      </p:sp>
      <p:sp>
        <p:nvSpPr>
          <p:cNvPr id="52" name="Rectangle 51"/>
          <p:cNvSpPr/>
          <p:nvPr/>
        </p:nvSpPr>
        <p:spPr>
          <a:xfrm>
            <a:off x="9906976" y="1571532"/>
            <a:ext cx="1587500" cy="3785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Requester</a:t>
            </a:r>
            <a:endParaRPr lang="en-US" dirty="0">
              <a:solidFill>
                <a:schemeClr val="tx1"/>
              </a:solidFill>
            </a:endParaRPr>
          </a:p>
        </p:txBody>
      </p:sp>
      <p:cxnSp>
        <p:nvCxnSpPr>
          <p:cNvPr id="53" name="Straight Arrow Connector 52"/>
          <p:cNvCxnSpPr/>
          <p:nvPr/>
        </p:nvCxnSpPr>
        <p:spPr>
          <a:xfrm flipV="1">
            <a:off x="8060862" y="3266399"/>
            <a:ext cx="2105706"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V="1">
            <a:off x="8067701" y="3781939"/>
            <a:ext cx="2105706"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5" name="Rectangle 54"/>
              <p:cNvSpPr/>
              <p:nvPr/>
            </p:nvSpPr>
            <p:spPr>
              <a:xfrm>
                <a:off x="10258052" y="2958748"/>
                <a:ext cx="355225"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smtClean="0">
                              <a:latin typeface="Cambria Math" panose="02040503050406030204" pitchFamily="18" charset="0"/>
                            </a:rPr>
                          </m:ctrlPr>
                        </m:sSubPr>
                        <m:e>
                          <m:r>
                            <a:rPr lang="en-US" sz="1200" i="1">
                              <a:latin typeface="Cambria Math" panose="02040503050406030204" pitchFamily="18" charset="0"/>
                            </a:rPr>
                            <m:t>𝑠</m:t>
                          </m:r>
                        </m:e>
                        <m:sub>
                          <m:r>
                            <a:rPr lang="en-US" sz="1200" b="0" i="1" smtClean="0">
                              <a:latin typeface="Cambria Math" panose="02040503050406030204" pitchFamily="18" charset="0"/>
                            </a:rPr>
                            <m:t>1</m:t>
                          </m:r>
                        </m:sub>
                      </m:sSub>
                    </m:oMath>
                  </m:oMathPara>
                </a14:m>
                <a:endParaRPr lang="pt-PT" sz="1200" dirty="0"/>
              </a:p>
            </p:txBody>
          </p:sp>
        </mc:Choice>
        <mc:Fallback xmlns="">
          <p:sp>
            <p:nvSpPr>
              <p:cNvPr id="55" name="Rectangle 54"/>
              <p:cNvSpPr>
                <a:spLocks noRot="1" noChangeAspect="1" noMove="1" noResize="1" noEditPoints="1" noAdjustHandles="1" noChangeArrowheads="1" noChangeShapeType="1" noTextEdit="1"/>
              </p:cNvSpPr>
              <p:nvPr/>
            </p:nvSpPr>
            <p:spPr>
              <a:xfrm>
                <a:off x="10258052" y="2958748"/>
                <a:ext cx="355225" cy="276999"/>
              </a:xfrm>
              <a:prstGeom prst="rect">
                <a:avLst/>
              </a:prstGeom>
              <a:blipFill>
                <a:blip r:embed="rId12"/>
                <a:stretch>
                  <a:fillRect/>
                </a:stretch>
              </a:blipFill>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56" name="Rectangle 55"/>
              <p:cNvSpPr/>
              <p:nvPr/>
            </p:nvSpPr>
            <p:spPr>
              <a:xfrm>
                <a:off x="10258052" y="3643439"/>
                <a:ext cx="345800"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smtClean="0">
                              <a:latin typeface="Cambria Math" panose="02040503050406030204" pitchFamily="18" charset="0"/>
                            </a:rPr>
                          </m:ctrlPr>
                        </m:sSubPr>
                        <m:e>
                          <m:r>
                            <a:rPr lang="en-US" sz="1200" i="1">
                              <a:latin typeface="Cambria Math" panose="02040503050406030204" pitchFamily="18" charset="0"/>
                            </a:rPr>
                            <m:t>𝑠</m:t>
                          </m:r>
                        </m:e>
                        <m:sub>
                          <m:r>
                            <a:rPr lang="en-US" sz="1200" b="0" i="1" smtClean="0">
                              <a:latin typeface="Cambria Math" panose="02040503050406030204" pitchFamily="18" charset="0"/>
                            </a:rPr>
                            <m:t>𝑡</m:t>
                          </m:r>
                        </m:sub>
                      </m:sSub>
                    </m:oMath>
                  </m:oMathPara>
                </a14:m>
                <a:endParaRPr lang="pt-PT" sz="1200" dirty="0"/>
              </a:p>
            </p:txBody>
          </p:sp>
        </mc:Choice>
        <mc:Fallback xmlns="">
          <p:sp>
            <p:nvSpPr>
              <p:cNvPr id="56" name="Rectangle 55"/>
              <p:cNvSpPr>
                <a:spLocks noRot="1" noChangeAspect="1" noMove="1" noResize="1" noEditPoints="1" noAdjustHandles="1" noChangeArrowheads="1" noChangeShapeType="1" noTextEdit="1"/>
              </p:cNvSpPr>
              <p:nvPr/>
            </p:nvSpPr>
            <p:spPr>
              <a:xfrm>
                <a:off x="10258052" y="3643439"/>
                <a:ext cx="345800" cy="276999"/>
              </a:xfrm>
              <a:prstGeom prst="rect">
                <a:avLst/>
              </a:prstGeom>
              <a:blipFill>
                <a:blip r:embed="rId13"/>
                <a:stretch>
                  <a:fillRect/>
                </a:stretch>
              </a:blipFill>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57" name="Rectangle 56"/>
              <p:cNvSpPr/>
              <p:nvPr/>
            </p:nvSpPr>
            <p:spPr>
              <a:xfrm>
                <a:off x="11267518" y="3139284"/>
                <a:ext cx="808725" cy="392543"/>
              </a:xfrm>
              <a:prstGeom prst="rect">
                <a:avLst/>
              </a:prstGeom>
              <a:solidFill>
                <a:schemeClr val="tx1"/>
              </a:solidFill>
            </p:spPr>
            <p:txBody>
              <a:bodyPr wrap="square">
                <a:spAutoFit/>
              </a:bodyPr>
              <a:lstStyle/>
              <a:p>
                <a:pPr>
                  <a:lnSpc>
                    <a:spcPct val="107000"/>
                  </a:lnSpc>
                  <a:spcBef>
                    <a:spcPts val="1200"/>
                  </a:spcBef>
                  <a:spcAft>
                    <a:spcPts val="800"/>
                  </a:spcAft>
                </a:pPr>
                <a14:m>
                  <m:oMathPara xmlns:m="http://schemas.openxmlformats.org/officeDocument/2006/math">
                    <m:oMathParaPr>
                      <m:jc m:val="centerGroup"/>
                    </m:oMathParaPr>
                    <m:oMath xmlns:m="http://schemas.openxmlformats.org/officeDocument/2006/math">
                      <m:r>
                        <a:rPr lang="en-US" sz="1200" b="1" i="1" smtClean="0">
                          <a:solidFill>
                            <a:schemeClr val="bg1"/>
                          </a:solidFill>
                          <a:latin typeface="Cambria Math" panose="02040503050406030204" pitchFamily="18" charset="0"/>
                        </a:rPr>
                        <m:t>𝒇</m:t>
                      </m:r>
                      <m:d>
                        <m:dPr>
                          <m:ctrlPr>
                            <a:rPr lang="en-US" sz="1200" b="1" i="1">
                              <a:solidFill>
                                <a:schemeClr val="bg1"/>
                              </a:solidFill>
                              <a:latin typeface="Cambria Math" panose="02040503050406030204" pitchFamily="18" charset="0"/>
                            </a:rPr>
                          </m:ctrlPr>
                        </m:dPr>
                        <m:e>
                          <m:r>
                            <a:rPr lang="en-US" sz="1200" b="0" i="1" smtClean="0">
                              <a:solidFill>
                                <a:schemeClr val="bg1"/>
                              </a:solidFill>
                              <a:latin typeface="Cambria Math" panose="02040503050406030204" pitchFamily="18" charset="0"/>
                            </a:rPr>
                            <m:t>𝑜</m:t>
                          </m:r>
                        </m:e>
                      </m:d>
                      <m:r>
                        <a:rPr lang="en-US" sz="1200" b="1">
                          <a:solidFill>
                            <a:schemeClr val="bg1"/>
                          </a:solidFill>
                          <a:latin typeface="Cambria Math" panose="02040503050406030204" pitchFamily="18" charset="0"/>
                        </a:rPr>
                        <m:t>=</m:t>
                      </m:r>
                      <m:r>
                        <a:rPr lang="en-US" sz="1200" i="1" smtClean="0">
                          <a:solidFill>
                            <a:srgbClr val="AFABAB"/>
                          </a:solidFill>
                          <a:latin typeface="Cambria Math" panose="02040503050406030204" pitchFamily="18" charset="0"/>
                          <a:ea typeface="Times New Roman" panose="02020603050405020304" pitchFamily="18" charset="0"/>
                          <a:cs typeface="Times New Roman" panose="02020603050405020304" pitchFamily="18" charset="0"/>
                        </a:rPr>
                        <m:t>𝑣</m:t>
                      </m:r>
                    </m:oMath>
                  </m:oMathPara>
                </a14:m>
                <a:endParaRPr lang="en-US" sz="12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7" name="Rectangle 56"/>
              <p:cNvSpPr>
                <a:spLocks noRot="1" noChangeAspect="1" noMove="1" noResize="1" noEditPoints="1" noAdjustHandles="1" noChangeArrowheads="1" noChangeShapeType="1" noTextEdit="1"/>
              </p:cNvSpPr>
              <p:nvPr/>
            </p:nvSpPr>
            <p:spPr>
              <a:xfrm>
                <a:off x="11267518" y="3139284"/>
                <a:ext cx="808725" cy="392543"/>
              </a:xfrm>
              <a:prstGeom prst="rect">
                <a:avLst/>
              </a:prstGeom>
              <a:blipFill>
                <a:blip r:embed="rId14"/>
                <a:stretch>
                  <a:fillRect/>
                </a:stretch>
              </a:blipFill>
            </p:spPr>
            <p:txBody>
              <a:bodyPr/>
              <a:lstStyle/>
              <a:p>
                <a:r>
                  <a:rPr lang="pt-PT">
                    <a:noFill/>
                  </a:rPr>
                  <a:t> </a:t>
                </a:r>
              </a:p>
            </p:txBody>
          </p:sp>
        </mc:Fallback>
      </mc:AlternateContent>
      <p:sp>
        <p:nvSpPr>
          <p:cNvPr id="60" name="Rectangle 59"/>
          <p:cNvSpPr/>
          <p:nvPr/>
        </p:nvSpPr>
        <p:spPr>
          <a:xfrm rot="16200000">
            <a:off x="10096073" y="3071204"/>
            <a:ext cx="1688649" cy="503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Lagrange Interpolation Formula</a:t>
            </a:r>
            <a:endParaRPr lang="en-US" sz="1100" dirty="0">
              <a:solidFill>
                <a:schemeClr val="tx1"/>
              </a:solidFill>
            </a:endParaRPr>
          </a:p>
        </p:txBody>
      </p:sp>
      <p:sp>
        <p:nvSpPr>
          <p:cNvPr id="3" name="Right Arrow 2"/>
          <p:cNvSpPr/>
          <p:nvPr/>
        </p:nvSpPr>
        <p:spPr>
          <a:xfrm>
            <a:off x="3260765" y="2143907"/>
            <a:ext cx="131117" cy="690379"/>
          </a:xfrm>
          <a:prstGeom prst="rightArrow">
            <a:avLst>
              <a:gd name="adj1" fmla="val 100000"/>
              <a:gd name="adj2" fmla="val 10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3149064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Content Placeholder 2"/>
          <p:cNvSpPr/>
          <p:nvPr/>
        </p:nvSpPr>
        <p:spPr>
          <a:xfrm>
            <a:off x="838080" y="1825560"/>
            <a:ext cx="10514880" cy="435060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algn="ctr">
              <a:lnSpc>
                <a:spcPct val="90000"/>
              </a:lnSpc>
              <a:spcBef>
                <a:spcPts val="1001"/>
              </a:spcBef>
              <a:tabLst>
                <a:tab pos="0" algn="l"/>
              </a:tabLst>
            </a:pPr>
            <a:r>
              <a:rPr lang="en-US" sz="4000" spc="-1" dirty="0" smtClean="0">
                <a:solidFill>
                  <a:srgbClr val="000000"/>
                </a:solidFill>
                <a:latin typeface="Arial"/>
              </a:rPr>
              <a:t>DPA – sub-module gradual explanation</a:t>
            </a:r>
            <a:endParaRPr lang="en-US" sz="4000" b="0" strike="noStrike" spc="-1" dirty="0">
              <a:latin typeface="Calibri"/>
            </a:endParaRPr>
          </a:p>
        </p:txBody>
      </p:sp>
    </p:spTree>
    <p:extLst>
      <p:ext uri="{BB962C8B-B14F-4D97-AF65-F5344CB8AC3E}">
        <p14:creationId xmlns:p14="http://schemas.microsoft.com/office/powerpoint/2010/main" val="2618439442"/>
      </p:ext>
    </p:extLst>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Self Encryption</a:t>
            </a:r>
            <a:endParaRPr lang="en-US" sz="4400" b="0" strike="noStrike" spc="-1">
              <a:latin typeface="Calibri"/>
            </a:endParaRPr>
          </a:p>
        </p:txBody>
      </p:sp>
      <p:sp>
        <p:nvSpPr>
          <p:cNvPr id="388" name="Rounded Rectangle 3"/>
          <p:cNvSpPr/>
          <p:nvPr/>
        </p:nvSpPr>
        <p:spPr>
          <a:xfrm>
            <a:off x="9473400" y="1756800"/>
            <a:ext cx="1366560" cy="37116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000" b="1" strike="noStrike" spc="-1">
                <a:solidFill>
                  <a:srgbClr val="414244"/>
                </a:solidFill>
                <a:latin typeface="Arial"/>
                <a:ea typeface="DejaVu Sans"/>
              </a:rPr>
              <a:t>Off-chain database (audit logs)</a:t>
            </a:r>
            <a:endParaRPr lang="en-US" sz="1000" b="0" strike="noStrike" spc="-1">
              <a:latin typeface="Calibri"/>
            </a:endParaRPr>
          </a:p>
        </p:txBody>
      </p:sp>
      <p:grpSp>
        <p:nvGrpSpPr>
          <p:cNvPr id="389" name="Group 6"/>
          <p:cNvGrpSpPr/>
          <p:nvPr/>
        </p:nvGrpSpPr>
        <p:grpSpPr>
          <a:xfrm>
            <a:off x="9620280" y="2198520"/>
            <a:ext cx="1219320" cy="1143000"/>
            <a:chOff x="9620280" y="2198520"/>
            <a:chExt cx="1219320" cy="1143000"/>
          </a:xfrm>
        </p:grpSpPr>
        <p:sp>
          <p:nvSpPr>
            <p:cNvPr id="390" name="Freeform 4"/>
            <p:cNvSpPr/>
            <p:nvPr/>
          </p:nvSpPr>
          <p:spPr>
            <a:xfrm>
              <a:off x="9620280" y="2466000"/>
              <a:ext cx="1219320" cy="87552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391" name="Oval 5"/>
            <p:cNvSpPr/>
            <p:nvPr/>
          </p:nvSpPr>
          <p:spPr>
            <a:xfrm>
              <a:off x="9620280" y="2198520"/>
              <a:ext cx="1219320" cy="53388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grpSp>
      <mc:AlternateContent xmlns:mc="http://schemas.openxmlformats.org/markup-compatibility/2006" xmlns:a14="http://schemas.microsoft.com/office/drawing/2010/main">
        <mc:Choice Requires="a14">
          <p:sp>
            <p:nvSpPr>
              <p:cNvPr id="392" name="Rectangle 8"/>
              <p:cNvSpPr txBox="1"/>
              <p:nvPr/>
            </p:nvSpPr>
            <p:spPr>
              <a:xfrm>
                <a:off x="1570680" y="2437200"/>
                <a:ext cx="9360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393" name="Rectangle 9"/>
          <p:cNvSpPr/>
          <p:nvPr/>
        </p:nvSpPr>
        <p:spPr>
          <a:xfrm>
            <a:off x="9843480" y="2811240"/>
            <a:ext cx="773280" cy="258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394" name="Rectangle 12"/>
              <p:cNvSpPr txBox="1"/>
              <p:nvPr/>
            </p:nvSpPr>
            <p:spPr>
              <a:xfrm>
                <a:off x="9519480" y="59691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395" name="Rectangle 13"/>
              <p:cNvSpPr txBox="1"/>
              <p:nvPr/>
            </p:nvSpPr>
            <p:spPr>
              <a:xfrm>
                <a:off x="9519480" y="346968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1</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1</m:t>
                              </m:r>
                            </m:sub>
                          </m:sSub>
                        </m:e>
                      </m:d>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396" name="Rectangle 14"/>
              <p:cNvSpPr txBox="1"/>
              <p:nvPr/>
            </p:nvSpPr>
            <p:spPr>
              <a:xfrm>
                <a:off x="9519480" y="38397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2</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2</m:t>
                              </m:r>
                            </m:sub>
                          </m:sSub>
                        </m:e>
                      </m:d>
                    </m:oMath>
                  </m:oMathPara>
                </a14:m>
                <a:endParaRPr/>
              </a:p>
            </p:txBody>
          </p:sp>
        </mc:Choice>
        <mc:Fallback xmlns:p15="http://schemas.microsoft.com/office/powerpoint/2012/main" xmlns:p14="http://schemas.microsoft.com/office/powerpoint/2010/main" xmlns=""/>
      </mc:AlternateContent>
      <p:sp>
        <p:nvSpPr>
          <p:cNvPr id="397" name="Straight Arrow Connector 16"/>
          <p:cNvSpPr/>
          <p:nvPr/>
        </p:nvSpPr>
        <p:spPr>
          <a:xfrm>
            <a:off x="4047480" y="2567160"/>
            <a:ext cx="5572080" cy="478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398" name="Straight Arrow Connector 17"/>
          <p:cNvSpPr/>
          <p:nvPr/>
        </p:nvSpPr>
        <p:spPr>
          <a:xfrm flipH="1">
            <a:off x="2546280" y="6098760"/>
            <a:ext cx="6971760" cy="262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399" name="Rectangle 18"/>
              <p:cNvSpPr txBox="1"/>
              <p:nvPr/>
            </p:nvSpPr>
            <p:spPr>
              <a:xfrm>
                <a:off x="1570680" y="5996160"/>
                <a:ext cx="9756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400" name="CustomShape 50"/>
          <p:cNvSpPr/>
          <p:nvPr/>
        </p:nvSpPr>
        <p:spPr>
          <a:xfrm>
            <a:off x="2841120" y="232560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mc:AlternateContent xmlns:mc="http://schemas.openxmlformats.org/markup-compatibility/2006" xmlns:a14="http://schemas.microsoft.com/office/drawing/2010/main">
        <mc:Choice Requires="a14">
          <p:sp>
            <p:nvSpPr>
              <p:cNvPr id="401" name="Rectangle 19"/>
              <p:cNvSpPr txBox="1"/>
              <p:nvPr/>
            </p:nvSpPr>
            <p:spPr>
              <a:xfrm>
                <a:off x="4698000" y="2024578"/>
                <a:ext cx="1132920" cy="4172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dirty="0"/>
              </a:p>
            </p:txBody>
          </p:sp>
        </mc:Choice>
        <mc:Fallback xmlns="">
          <p:sp>
            <p:nvSpPr>
              <p:cNvPr id="401" name="Rectangle 19"/>
              <p:cNvSpPr txBox="1">
                <a:spLocks noRot="1" noChangeAspect="1" noMove="1" noResize="1" noEditPoints="1" noAdjustHandles="1" noChangeArrowheads="1" noChangeShapeType="1" noTextEdit="1"/>
              </p:cNvSpPr>
              <p:nvPr/>
            </p:nvSpPr>
            <p:spPr>
              <a:xfrm>
                <a:off x="4698000" y="2024578"/>
                <a:ext cx="1132920" cy="417240"/>
              </a:xfrm>
              <a:prstGeom prst="rect">
                <a:avLst/>
              </a:prstGeom>
              <a:blipFill>
                <a:blip r:embed="rId2"/>
                <a:stretch>
                  <a:fillRect r="-3226"/>
                </a:stretch>
              </a:blipFill>
            </p:spPr>
            <p:txBody>
              <a:bodyPr/>
              <a:lstStyle/>
              <a:p>
                <a:r>
                  <a:rPr lang="pt-PT">
                    <a:noFill/>
                  </a:rPr>
                  <a:t> </a:t>
                </a:r>
              </a:p>
            </p:txBody>
          </p:sp>
        </mc:Fallback>
      </mc:AlternateContent>
      <mc:AlternateContent xmlns:mc="http://schemas.openxmlformats.org/markup-compatibility/2006" xmlns:a14="http://schemas.microsoft.com/office/drawing/2010/main">
        <mc:Choice Requires="a14">
          <p:sp>
            <p:nvSpPr>
              <p:cNvPr id="402" name="Rectangle 20"/>
              <p:cNvSpPr txBox="1"/>
              <p:nvPr/>
            </p:nvSpPr>
            <p:spPr>
              <a:xfrm>
                <a:off x="2501192" y="3038580"/>
                <a:ext cx="1816016" cy="4172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r>
                        <a:rPr>
                          <a:latin typeface="Cambria Math" panose="02040503050406030204" pitchFamily="18" charset="0"/>
                        </a:rPr>
                        <m:t>=</m:t>
                      </m:r>
                      <m:r>
                        <a:rPr>
                          <a:latin typeface="Cambria Math" panose="02040503050406030204" pitchFamily="18" charset="0"/>
                        </a:rPr>
                        <m:t>𝐾</m:t>
                      </m:r>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dirty="0"/>
              </a:p>
            </p:txBody>
          </p:sp>
        </mc:Choice>
        <mc:Fallback xmlns="">
          <p:sp>
            <p:nvSpPr>
              <p:cNvPr id="402" name="Rectangle 20"/>
              <p:cNvSpPr txBox="1">
                <a:spLocks noRot="1" noChangeAspect="1" noMove="1" noResize="1" noEditPoints="1" noAdjustHandles="1" noChangeArrowheads="1" noChangeShapeType="1" noTextEdit="1"/>
              </p:cNvSpPr>
              <p:nvPr/>
            </p:nvSpPr>
            <p:spPr>
              <a:xfrm>
                <a:off x="2501192" y="3038580"/>
                <a:ext cx="1816016" cy="417240"/>
              </a:xfrm>
              <a:prstGeom prst="rect">
                <a:avLst/>
              </a:prstGeom>
              <a:blipFill>
                <a:blip r:embed="rId3"/>
                <a:stretch>
                  <a:fillRect/>
                </a:stretch>
              </a:blipFill>
            </p:spPr>
            <p:txBody>
              <a:bodyPr/>
              <a:lstStyle/>
              <a:p>
                <a:r>
                  <a:rPr lang="pt-PT">
                    <a:noFill/>
                  </a:rPr>
                  <a:t> </a:t>
                </a:r>
              </a:p>
            </p:txBody>
          </p:sp>
        </mc:Fallback>
      </mc:AlternateContent>
      <p:sp>
        <p:nvSpPr>
          <p:cNvPr id="403" name="CustomShape 50"/>
          <p:cNvSpPr/>
          <p:nvPr/>
        </p:nvSpPr>
        <p:spPr>
          <a:xfrm>
            <a:off x="2841120" y="588348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p:sp>
        <p:nvSpPr>
          <p:cNvPr id="404" name="Elbow Connector 7"/>
          <p:cNvSpPr/>
          <p:nvPr/>
        </p:nvSpPr>
        <p:spPr>
          <a:xfrm rot="5400000">
            <a:off x="3311640" y="5750280"/>
            <a:ext cx="266040" cy="11880"/>
          </a:xfrm>
          <a:prstGeom prst="bentConnector3">
            <a:avLst>
              <a:gd name="adj1" fmla="val 50000"/>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405" name="Rectangle 52"/>
              <p:cNvSpPr txBox="1"/>
              <p:nvPr/>
            </p:nvSpPr>
            <p:spPr>
              <a:xfrm>
                <a:off x="2975760" y="5325840"/>
                <a:ext cx="936000" cy="29016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406" name="Straight Arrow Connector 10"/>
          <p:cNvSpPr/>
          <p:nvPr/>
        </p:nvSpPr>
        <p:spPr>
          <a:xfrm flipV="1">
            <a:off x="2507400" y="2565720"/>
            <a:ext cx="33264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407" name="Straight Arrow Connector 165"/>
          <p:cNvSpPr/>
          <p:nvPr/>
        </p:nvSpPr>
        <p:spPr>
          <a:xfrm>
            <a:off x="977760" y="256716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408" name="Straight Arrow Connector 199"/>
          <p:cNvSpPr/>
          <p:nvPr/>
        </p:nvSpPr>
        <p:spPr>
          <a:xfrm flipH="1" flipV="1">
            <a:off x="977040" y="612432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09" name="Rectangle 12"/>
              <p:cNvSpPr txBox="1"/>
              <p:nvPr/>
            </p:nvSpPr>
            <p:spPr>
              <a:xfrm>
                <a:off x="9519480" y="59691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a:p>
            </p:txBody>
          </p:sp>
        </mc:Choice>
        <mc:Fallback xmlns:p15="http://schemas.microsoft.com/office/powerpoint/2012/main" xmlns:p14="http://schemas.microsoft.com/office/powerpoint/2010/main" xmlns=""/>
      </mc:AlternateContent>
      <p:sp>
        <p:nvSpPr>
          <p:cNvPr id="410" name="Straight Arrow Connector 17"/>
          <p:cNvSpPr/>
          <p:nvPr/>
        </p:nvSpPr>
        <p:spPr>
          <a:xfrm flipH="1">
            <a:off x="2546280" y="6098760"/>
            <a:ext cx="6971760" cy="262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411" name="Rectangle 18"/>
              <p:cNvSpPr txBox="1"/>
              <p:nvPr/>
            </p:nvSpPr>
            <p:spPr>
              <a:xfrm>
                <a:off x="1570680" y="5996160"/>
                <a:ext cx="9756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412" name="CustomShape 50"/>
          <p:cNvSpPr/>
          <p:nvPr/>
        </p:nvSpPr>
        <p:spPr>
          <a:xfrm>
            <a:off x="2841120" y="588348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p:sp>
        <p:nvSpPr>
          <p:cNvPr id="413" name="Elbow Connector 7"/>
          <p:cNvSpPr/>
          <p:nvPr/>
        </p:nvSpPr>
        <p:spPr>
          <a:xfrm rot="16200000" flipH="1">
            <a:off x="3064320" y="5504040"/>
            <a:ext cx="724320" cy="33840"/>
          </a:xfrm>
          <a:prstGeom prst="bentConnector3">
            <a:avLst>
              <a:gd name="adj1" fmla="val 50000"/>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414" name="CustomShape 50"/>
          <p:cNvSpPr/>
          <p:nvPr/>
        </p:nvSpPr>
        <p:spPr>
          <a:xfrm>
            <a:off x="2812680" y="4675320"/>
            <a:ext cx="1205640" cy="482400"/>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Secrete Sharing</a:t>
            </a:r>
            <a:endParaRPr lang="en-US" sz="900" b="0" strike="noStrike" spc="-1">
              <a:latin typeface="Calibri"/>
            </a:endParaRPr>
          </a:p>
        </p:txBody>
      </p:sp>
      <mc:AlternateContent xmlns:mc="http://schemas.openxmlformats.org/markup-compatibility/2006" xmlns:a14="http://schemas.microsoft.com/office/drawing/2010/main">
        <mc:Choice Requires="a14">
          <p:sp>
            <p:nvSpPr>
              <p:cNvPr id="415" name="Rectangle 52"/>
              <p:cNvSpPr txBox="1"/>
              <p:nvPr/>
            </p:nvSpPr>
            <p:spPr>
              <a:xfrm>
                <a:off x="2975760" y="5325840"/>
                <a:ext cx="936000" cy="29016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416" name="Straight Arrow Connector 199"/>
          <p:cNvSpPr/>
          <p:nvPr/>
        </p:nvSpPr>
        <p:spPr>
          <a:xfrm flipH="1" flipV="1">
            <a:off x="977040" y="612432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417" name="Rectangle 209"/>
          <p:cNvSpPr/>
          <p:nvPr/>
        </p:nvSpPr>
        <p:spPr>
          <a:xfrm>
            <a:off x="795960" y="4553640"/>
            <a:ext cx="8722800" cy="1812600"/>
          </a:xfrm>
          <a:prstGeom prst="rect">
            <a:avLst/>
          </a:prstGeom>
          <a:solidFill>
            <a:schemeClr val="bg1">
              <a:alpha val="66000"/>
            </a:schemeClr>
          </a:solidFill>
          <a:ln>
            <a:solidFill>
              <a:srgbClr val="FFFFFF"/>
            </a:solidFill>
          </a:ln>
        </p:spPr>
        <p:style>
          <a:lnRef idx="2">
            <a:schemeClr val="accent1">
              <a:shade val="50000"/>
            </a:schemeClr>
          </a:lnRef>
          <a:fillRef idx="1">
            <a:schemeClr val="accent1"/>
          </a:fillRef>
          <a:effectRef idx="0">
            <a:schemeClr val="accent1"/>
          </a:effectRef>
          <a:fontRef idx="minor"/>
        </p:style>
      </p:sp>
      <p:sp>
        <p:nvSpPr>
          <p:cNvPr id="418"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Secret Sharing Scheme – Sharing Keys</a:t>
            </a:r>
            <a:endParaRPr lang="en-US" sz="4400" b="0" strike="noStrike" spc="-1">
              <a:latin typeface="Calibri"/>
            </a:endParaRPr>
          </a:p>
        </p:txBody>
      </p:sp>
      <p:sp>
        <p:nvSpPr>
          <p:cNvPr id="419" name="Rounded Rectangle 3"/>
          <p:cNvSpPr/>
          <p:nvPr/>
        </p:nvSpPr>
        <p:spPr>
          <a:xfrm>
            <a:off x="9473400" y="1756800"/>
            <a:ext cx="1366560" cy="37116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000" b="1" strike="noStrike" spc="-1">
                <a:solidFill>
                  <a:srgbClr val="414244"/>
                </a:solidFill>
                <a:latin typeface="Arial"/>
                <a:ea typeface="DejaVu Sans"/>
              </a:rPr>
              <a:t>Off-chain database (audit logs)</a:t>
            </a:r>
            <a:endParaRPr lang="en-US" sz="1000" b="0" strike="noStrike" spc="-1">
              <a:latin typeface="Calibri"/>
            </a:endParaRPr>
          </a:p>
        </p:txBody>
      </p:sp>
      <p:grpSp>
        <p:nvGrpSpPr>
          <p:cNvPr id="420" name="Group 6"/>
          <p:cNvGrpSpPr/>
          <p:nvPr/>
        </p:nvGrpSpPr>
        <p:grpSpPr>
          <a:xfrm>
            <a:off x="9620280" y="2198520"/>
            <a:ext cx="1219320" cy="1143000"/>
            <a:chOff x="9620280" y="2198520"/>
            <a:chExt cx="1219320" cy="1143000"/>
          </a:xfrm>
        </p:grpSpPr>
        <p:sp>
          <p:nvSpPr>
            <p:cNvPr id="421" name="Freeform 4"/>
            <p:cNvSpPr/>
            <p:nvPr/>
          </p:nvSpPr>
          <p:spPr>
            <a:xfrm>
              <a:off x="9620280" y="2466000"/>
              <a:ext cx="1219320" cy="87552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422" name="Oval 5"/>
            <p:cNvSpPr/>
            <p:nvPr/>
          </p:nvSpPr>
          <p:spPr>
            <a:xfrm>
              <a:off x="9620280" y="2198520"/>
              <a:ext cx="1219320" cy="53388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grpSp>
      <mc:AlternateContent xmlns:mc="http://schemas.openxmlformats.org/markup-compatibility/2006" xmlns:a14="http://schemas.microsoft.com/office/drawing/2010/main">
        <mc:Choice Requires="a14">
          <p:sp>
            <p:nvSpPr>
              <p:cNvPr id="423" name="Rectangle 8"/>
              <p:cNvSpPr txBox="1"/>
              <p:nvPr/>
            </p:nvSpPr>
            <p:spPr>
              <a:xfrm>
                <a:off x="1570680" y="2437200"/>
                <a:ext cx="9360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424" name="Rectangle 9"/>
          <p:cNvSpPr/>
          <p:nvPr/>
        </p:nvSpPr>
        <p:spPr>
          <a:xfrm>
            <a:off x="9843480" y="2811240"/>
            <a:ext cx="773280" cy="258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425" name="Rectangle 13"/>
              <p:cNvSpPr txBox="1"/>
              <p:nvPr/>
            </p:nvSpPr>
            <p:spPr>
              <a:xfrm>
                <a:off x="9519480" y="346968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1</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1</m:t>
                              </m:r>
                            </m:sub>
                          </m:sSub>
                        </m:e>
                      </m:d>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426" name="Rectangle 14"/>
              <p:cNvSpPr txBox="1"/>
              <p:nvPr/>
            </p:nvSpPr>
            <p:spPr>
              <a:xfrm>
                <a:off x="9519480" y="38397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2</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2</m:t>
                              </m:r>
                            </m:sub>
                          </m:sSub>
                        </m:e>
                      </m:d>
                    </m:oMath>
                  </m:oMathPara>
                </a14:m>
                <a:endParaRPr/>
              </a:p>
            </p:txBody>
          </p:sp>
        </mc:Choice>
        <mc:Fallback xmlns:p15="http://schemas.microsoft.com/office/powerpoint/2012/main" xmlns:p14="http://schemas.microsoft.com/office/powerpoint/2010/main" xmlns=""/>
      </mc:AlternateContent>
      <p:sp>
        <p:nvSpPr>
          <p:cNvPr id="427" name="Straight Arrow Connector 16"/>
          <p:cNvSpPr/>
          <p:nvPr/>
        </p:nvSpPr>
        <p:spPr>
          <a:xfrm>
            <a:off x="4047480" y="2567160"/>
            <a:ext cx="5572080" cy="478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428" name="CustomShape 50"/>
          <p:cNvSpPr/>
          <p:nvPr/>
        </p:nvSpPr>
        <p:spPr>
          <a:xfrm>
            <a:off x="2841120" y="232560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mc:AlternateContent xmlns:mc="http://schemas.openxmlformats.org/markup-compatibility/2006" xmlns:a14="http://schemas.microsoft.com/office/drawing/2010/main">
        <mc:Choice Requires="a14">
          <p:sp>
            <p:nvSpPr>
              <p:cNvPr id="430" name="Rectangle 20"/>
              <p:cNvSpPr txBox="1"/>
              <p:nvPr/>
            </p:nvSpPr>
            <p:spPr>
              <a:xfrm>
                <a:off x="2501192" y="2940366"/>
                <a:ext cx="1816016" cy="379309"/>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r>
                        <a:rPr>
                          <a:latin typeface="Cambria Math" panose="02040503050406030204" pitchFamily="18" charset="0"/>
                        </a:rPr>
                        <m:t>=</m:t>
                      </m:r>
                      <m:r>
                        <a:rPr>
                          <a:latin typeface="Cambria Math" panose="02040503050406030204" pitchFamily="18" charset="0"/>
                        </a:rPr>
                        <m:t>𝐾</m:t>
                      </m:r>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dirty="0"/>
              </a:p>
            </p:txBody>
          </p:sp>
        </mc:Choice>
        <mc:Fallback xmlns="">
          <p:sp>
            <p:nvSpPr>
              <p:cNvPr id="430" name="Rectangle 20"/>
              <p:cNvSpPr txBox="1">
                <a:spLocks noRot="1" noChangeAspect="1" noMove="1" noResize="1" noEditPoints="1" noAdjustHandles="1" noChangeArrowheads="1" noChangeShapeType="1" noTextEdit="1"/>
              </p:cNvSpPr>
              <p:nvPr/>
            </p:nvSpPr>
            <p:spPr>
              <a:xfrm>
                <a:off x="2501192" y="2940366"/>
                <a:ext cx="1816016" cy="379309"/>
              </a:xfrm>
              <a:prstGeom prst="rect">
                <a:avLst/>
              </a:prstGeom>
              <a:blipFill>
                <a:blip r:embed="rId3"/>
                <a:stretch>
                  <a:fillRect/>
                </a:stretch>
              </a:blipFill>
            </p:spPr>
            <p:txBody>
              <a:bodyPr/>
              <a:lstStyle/>
              <a:p>
                <a:r>
                  <a:rPr lang="pt-PT">
                    <a:noFill/>
                  </a:rPr>
                  <a:t> </a:t>
                </a:r>
              </a:p>
            </p:txBody>
          </p:sp>
        </mc:Fallback>
      </mc:AlternateContent>
      <p:sp>
        <p:nvSpPr>
          <p:cNvPr id="431" name="Rounded Rectangle 21"/>
          <p:cNvSpPr/>
          <p:nvPr/>
        </p:nvSpPr>
        <p:spPr>
          <a:xfrm>
            <a:off x="5398920" y="3070440"/>
            <a:ext cx="3985200" cy="2897640"/>
          </a:xfrm>
          <a:prstGeom prst="roundRect">
            <a:avLst>
              <a:gd name="adj" fmla="val 16667"/>
            </a:avLst>
          </a:prstGeom>
          <a:noFill/>
          <a:ln>
            <a:solidFill>
              <a:srgbClr val="5D3A75"/>
            </a:solidFill>
            <a:prstDash val="dash"/>
          </a:ln>
        </p:spPr>
        <p:style>
          <a:lnRef idx="2">
            <a:schemeClr val="accent1">
              <a:shade val="50000"/>
            </a:schemeClr>
          </a:lnRef>
          <a:fillRef idx="1">
            <a:schemeClr val="accent1"/>
          </a:fillRef>
          <a:effectRef idx="0">
            <a:schemeClr val="accent1"/>
          </a:effectRef>
          <a:fontRef idx="minor"/>
        </p:style>
      </p:sp>
      <p:sp>
        <p:nvSpPr>
          <p:cNvPr id="432" name="CustomShape 50"/>
          <p:cNvSpPr/>
          <p:nvPr/>
        </p:nvSpPr>
        <p:spPr>
          <a:xfrm>
            <a:off x="2806560" y="3539160"/>
            <a:ext cx="1205640" cy="482400"/>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Secrete Sharing</a:t>
            </a:r>
            <a:endParaRPr lang="en-US" sz="900" b="0" strike="noStrike" spc="-1">
              <a:latin typeface="Calibri"/>
            </a:endParaRPr>
          </a:p>
        </p:txBody>
      </p:sp>
      <p:sp>
        <p:nvSpPr>
          <p:cNvPr id="433" name="Elbow Connector 43"/>
          <p:cNvSpPr/>
          <p:nvPr/>
        </p:nvSpPr>
        <p:spPr>
          <a:xfrm rot="5400000">
            <a:off x="3062160" y="3156480"/>
            <a:ext cx="729720" cy="33840"/>
          </a:xfrm>
          <a:prstGeom prst="bentConnector3">
            <a:avLst>
              <a:gd name="adj1" fmla="val 50000"/>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434" name="Straight Arrow Connector 45"/>
          <p:cNvSpPr/>
          <p:nvPr/>
        </p:nvSpPr>
        <p:spPr>
          <a:xfrm flipV="1">
            <a:off x="4012920" y="3668400"/>
            <a:ext cx="1824120" cy="110160"/>
          </a:xfrm>
          <a:custGeom>
            <a:avLst/>
            <a:gdLst/>
            <a:ahLst/>
            <a:cxnLst/>
            <a:rect l="l" t="t" r="r" b="b"/>
            <a:pathLst>
              <a:path w="21600" h="21600">
                <a:moveTo>
                  <a:pt x="0" y="0"/>
                </a:moveTo>
                <a:lnTo>
                  <a:pt x="21600" y="21600"/>
                </a:lnTo>
              </a:path>
            </a:pathLst>
          </a:custGeom>
          <a:noFill/>
          <a:ln>
            <a:solidFill>
              <a:srgbClr val="546CB2"/>
            </a:solidFill>
            <a:tailEnd type="triangle" w="med" len="med"/>
          </a:ln>
        </p:spPr>
        <p:style>
          <a:lnRef idx="1">
            <a:schemeClr val="accent1"/>
          </a:lnRef>
          <a:fillRef idx="0">
            <a:schemeClr val="accent1"/>
          </a:fillRef>
          <a:effectRef idx="0">
            <a:schemeClr val="accent1"/>
          </a:effectRef>
          <a:fontRef idx="minor"/>
        </p:style>
      </p:sp>
      <p:sp>
        <p:nvSpPr>
          <p:cNvPr id="435" name="Straight Arrow Connector 47"/>
          <p:cNvSpPr/>
          <p:nvPr/>
        </p:nvSpPr>
        <p:spPr>
          <a:xfrm>
            <a:off x="4012920" y="3780720"/>
            <a:ext cx="3420360" cy="968400"/>
          </a:xfrm>
          <a:custGeom>
            <a:avLst/>
            <a:gdLst/>
            <a:ahLst/>
            <a:cxnLst/>
            <a:rect l="l" t="t" r="r" b="b"/>
            <a:pathLst>
              <a:path w="21600" h="21600">
                <a:moveTo>
                  <a:pt x="0" y="0"/>
                </a:moveTo>
                <a:lnTo>
                  <a:pt x="21600" y="21600"/>
                </a:lnTo>
              </a:path>
            </a:pathLst>
          </a:custGeom>
          <a:noFill/>
          <a:ln>
            <a:solidFill>
              <a:srgbClr val="7F4F9F"/>
            </a:solidFill>
            <a:tailEnd type="triangle" w="med" len="med"/>
          </a:ln>
        </p:spPr>
        <p:style>
          <a:lnRef idx="1">
            <a:schemeClr val="accent1"/>
          </a:lnRef>
          <a:fillRef idx="0">
            <a:schemeClr val="accent1"/>
          </a:fillRef>
          <a:effectRef idx="0">
            <a:schemeClr val="accent1"/>
          </a:effectRef>
          <a:fontRef idx="minor"/>
        </p:style>
      </p:sp>
      <p:sp>
        <p:nvSpPr>
          <p:cNvPr id="436" name="Straight Arrow Connector 49"/>
          <p:cNvSpPr/>
          <p:nvPr/>
        </p:nvSpPr>
        <p:spPr>
          <a:xfrm>
            <a:off x="4012920" y="3780720"/>
            <a:ext cx="1502640" cy="1627560"/>
          </a:xfrm>
          <a:custGeom>
            <a:avLst/>
            <a:gdLst/>
            <a:ahLst/>
            <a:cxnLst/>
            <a:rect l="l" t="t" r="r" b="b"/>
            <a:pathLst>
              <a:path w="21600" h="21600">
                <a:moveTo>
                  <a:pt x="0" y="0"/>
                </a:moveTo>
                <a:lnTo>
                  <a:pt x="21600" y="21600"/>
                </a:lnTo>
              </a:path>
            </a:pathLst>
          </a:custGeom>
          <a:noFill/>
          <a:ln>
            <a:solidFill>
              <a:srgbClr val="262626"/>
            </a:solidFill>
            <a:tailEnd type="triangle" w="med" len="med"/>
          </a:ln>
        </p:spPr>
        <p:style>
          <a:lnRef idx="1">
            <a:schemeClr val="accent1"/>
          </a:lnRef>
          <a:fillRef idx="0">
            <a:schemeClr val="accent1"/>
          </a:fillRef>
          <a:effectRef idx="0">
            <a:schemeClr val="accent1"/>
          </a:effectRef>
          <a:fontRef idx="minor"/>
        </p:style>
      </p:sp>
      <p:sp>
        <p:nvSpPr>
          <p:cNvPr id="437" name="Freeform 59"/>
          <p:cNvSpPr/>
          <p:nvPr/>
        </p:nvSpPr>
        <p:spPr>
          <a:xfrm>
            <a:off x="4602240" y="350532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438" name="Freeform 60"/>
          <p:cNvSpPr/>
          <p:nvPr/>
        </p:nvSpPr>
        <p:spPr>
          <a:xfrm>
            <a:off x="4687920" y="3835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439" name="Freeform 61"/>
          <p:cNvSpPr/>
          <p:nvPr/>
        </p:nvSpPr>
        <p:spPr>
          <a:xfrm>
            <a:off x="4498920" y="41295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440" name="Rounded Rectangle 126"/>
          <p:cNvSpPr/>
          <p:nvPr/>
        </p:nvSpPr>
        <p:spPr>
          <a:xfrm>
            <a:off x="5837760" y="3167280"/>
            <a:ext cx="1895760" cy="1004760"/>
          </a:xfrm>
          <a:prstGeom prst="roundRect">
            <a:avLst>
              <a:gd name="adj" fmla="val 16667"/>
            </a:avLst>
          </a:prstGeom>
          <a:noFill/>
          <a:ln>
            <a:solidFill>
              <a:srgbClr val="BBC4E0"/>
            </a:solidFill>
          </a:ln>
        </p:spPr>
        <p:style>
          <a:lnRef idx="2">
            <a:schemeClr val="accent1">
              <a:shade val="50000"/>
            </a:schemeClr>
          </a:lnRef>
          <a:fillRef idx="1">
            <a:schemeClr val="accent1"/>
          </a:fillRef>
          <a:effectRef idx="0">
            <a:schemeClr val="accent1"/>
          </a:effectRef>
          <a:fontRef idx="minor"/>
        </p:style>
      </p:sp>
      <p:sp>
        <p:nvSpPr>
          <p:cNvPr id="441" name="Rounded Rectangle 24"/>
          <p:cNvSpPr/>
          <p:nvPr/>
        </p:nvSpPr>
        <p:spPr>
          <a:xfrm>
            <a:off x="5928480" y="3216600"/>
            <a:ext cx="807480" cy="255960"/>
          </a:xfrm>
          <a:prstGeom prst="roundRect">
            <a:avLst>
              <a:gd name="adj" fmla="val 16667"/>
            </a:avLst>
          </a:pr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KH 1</a:t>
            </a:r>
            <a:endParaRPr lang="en-US" sz="1200" b="0" strike="noStrike" spc="-1">
              <a:latin typeface="Calibri"/>
            </a:endParaRPr>
          </a:p>
        </p:txBody>
      </p:sp>
      <p:sp>
        <p:nvSpPr>
          <p:cNvPr id="442" name="Freeform 79"/>
          <p:cNvSpPr/>
          <p:nvPr/>
        </p:nvSpPr>
        <p:spPr>
          <a:xfrm>
            <a:off x="5871600" y="3682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grpSp>
        <p:nvGrpSpPr>
          <p:cNvPr id="443" name="Group 92"/>
          <p:cNvGrpSpPr/>
          <p:nvPr/>
        </p:nvGrpSpPr>
        <p:grpSpPr>
          <a:xfrm>
            <a:off x="6383880" y="3591360"/>
            <a:ext cx="389880" cy="489240"/>
            <a:chOff x="6383880" y="3591360"/>
            <a:chExt cx="389880" cy="489240"/>
          </a:xfrm>
        </p:grpSpPr>
        <p:sp>
          <p:nvSpPr>
            <p:cNvPr id="444" name="Rectangle 94"/>
            <p:cNvSpPr/>
            <p:nvPr/>
          </p:nvSpPr>
          <p:spPr>
            <a:xfrm>
              <a:off x="6383880" y="3591360"/>
              <a:ext cx="389880" cy="4892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nvGrpSpPr>
            <p:cNvPr id="445" name="Group 95"/>
            <p:cNvGrpSpPr/>
            <p:nvPr/>
          </p:nvGrpSpPr>
          <p:grpSpPr>
            <a:xfrm>
              <a:off x="6435720" y="3773520"/>
              <a:ext cx="132480" cy="67320"/>
              <a:chOff x="6435720" y="3773520"/>
              <a:chExt cx="132480" cy="67320"/>
            </a:xfrm>
          </p:grpSpPr>
          <p:sp>
            <p:nvSpPr>
              <p:cNvPr id="446" name="Rectangle 102"/>
              <p:cNvSpPr/>
              <p:nvPr/>
            </p:nvSpPr>
            <p:spPr>
              <a:xfrm rot="2700000">
                <a:off x="6431400" y="3812040"/>
                <a:ext cx="55080" cy="104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447" name="Rectangle 103"/>
              <p:cNvSpPr/>
              <p:nvPr/>
            </p:nvSpPr>
            <p:spPr>
              <a:xfrm rot="19800000">
                <a:off x="6464160" y="379944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nvGrpSpPr>
            <p:cNvPr id="448" name="Group 96"/>
            <p:cNvGrpSpPr/>
            <p:nvPr/>
          </p:nvGrpSpPr>
          <p:grpSpPr>
            <a:xfrm>
              <a:off x="6439320" y="3906720"/>
              <a:ext cx="86040" cy="85680"/>
              <a:chOff x="6439320" y="3906720"/>
              <a:chExt cx="86040" cy="85680"/>
            </a:xfrm>
          </p:grpSpPr>
          <p:sp>
            <p:nvSpPr>
              <p:cNvPr id="449" name="Rectangle 100"/>
              <p:cNvSpPr/>
              <p:nvPr/>
            </p:nvSpPr>
            <p:spPr>
              <a:xfrm rot="18900000">
                <a:off x="6427800" y="394272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450" name="Rectangle 101"/>
              <p:cNvSpPr/>
              <p:nvPr/>
            </p:nvSpPr>
            <p:spPr>
              <a:xfrm rot="13500000">
                <a:off x="6428520" y="394344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nvGrpSpPr>
            <p:cNvPr id="451" name="Group 97"/>
            <p:cNvGrpSpPr/>
            <p:nvPr/>
          </p:nvGrpSpPr>
          <p:grpSpPr>
            <a:xfrm>
              <a:off x="6435720" y="3668760"/>
              <a:ext cx="132480" cy="67320"/>
              <a:chOff x="6435720" y="3668760"/>
              <a:chExt cx="132480" cy="67320"/>
            </a:xfrm>
          </p:grpSpPr>
          <p:sp>
            <p:nvSpPr>
              <p:cNvPr id="452" name="Rectangle 98"/>
              <p:cNvSpPr/>
              <p:nvPr/>
            </p:nvSpPr>
            <p:spPr>
              <a:xfrm rot="2700000">
                <a:off x="6431400" y="3707280"/>
                <a:ext cx="55080" cy="104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453" name="Rectangle 99"/>
              <p:cNvSpPr/>
              <p:nvPr/>
            </p:nvSpPr>
            <p:spPr>
              <a:xfrm rot="19800000">
                <a:off x="6464160" y="369468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sp>
        <p:nvSpPr>
          <p:cNvPr id="454" name="Rounded Rectangle 136"/>
          <p:cNvSpPr/>
          <p:nvPr/>
        </p:nvSpPr>
        <p:spPr>
          <a:xfrm>
            <a:off x="7434000" y="4247280"/>
            <a:ext cx="1895760" cy="1004760"/>
          </a:xfrm>
          <a:prstGeom prst="roundRect">
            <a:avLst>
              <a:gd name="adj" fmla="val 16667"/>
            </a:avLst>
          </a:prstGeom>
          <a:noFill/>
          <a:ln>
            <a:solidFill>
              <a:srgbClr val="E6DBED"/>
            </a:solidFill>
          </a:ln>
        </p:spPr>
        <p:style>
          <a:lnRef idx="2">
            <a:schemeClr val="accent1">
              <a:shade val="50000"/>
            </a:schemeClr>
          </a:lnRef>
          <a:fillRef idx="1">
            <a:schemeClr val="accent1"/>
          </a:fillRef>
          <a:effectRef idx="0">
            <a:schemeClr val="accent1"/>
          </a:effectRef>
          <a:fontRef idx="minor"/>
        </p:style>
      </p:sp>
      <p:sp>
        <p:nvSpPr>
          <p:cNvPr id="455" name="Rounded Rectangle 137"/>
          <p:cNvSpPr/>
          <p:nvPr/>
        </p:nvSpPr>
        <p:spPr>
          <a:xfrm>
            <a:off x="7524720" y="4296960"/>
            <a:ext cx="807480" cy="255960"/>
          </a:xfrm>
          <a:prstGeom prst="roundRect">
            <a:avLst>
              <a:gd name="adj" fmla="val 16667"/>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KH 2</a:t>
            </a:r>
            <a:endParaRPr lang="en-US" sz="1200" b="0" strike="noStrike" spc="-1">
              <a:latin typeface="Calibri"/>
            </a:endParaRPr>
          </a:p>
        </p:txBody>
      </p:sp>
      <p:sp>
        <p:nvSpPr>
          <p:cNvPr id="456" name="Freeform 138"/>
          <p:cNvSpPr/>
          <p:nvPr/>
        </p:nvSpPr>
        <p:spPr>
          <a:xfrm>
            <a:off x="7467840" y="4762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nvGrpSpPr>
          <p:cNvPr id="457" name="Group 139"/>
          <p:cNvGrpSpPr/>
          <p:nvPr/>
        </p:nvGrpSpPr>
        <p:grpSpPr>
          <a:xfrm>
            <a:off x="7980120" y="4671720"/>
            <a:ext cx="389880" cy="489240"/>
            <a:chOff x="7980120" y="4671720"/>
            <a:chExt cx="389880" cy="489240"/>
          </a:xfrm>
        </p:grpSpPr>
        <p:sp>
          <p:nvSpPr>
            <p:cNvPr id="458" name="Rectangle 140"/>
            <p:cNvSpPr/>
            <p:nvPr/>
          </p:nvSpPr>
          <p:spPr>
            <a:xfrm>
              <a:off x="7980120" y="4671720"/>
              <a:ext cx="389880" cy="489240"/>
            </a:xfrm>
            <a:prstGeom prst="rect">
              <a:avLst/>
            </a:prstGeom>
            <a:solidFill>
              <a:schemeClr val="bg1"/>
            </a:solidFill>
            <a:ln>
              <a:solidFill>
                <a:srgbClr val="E6DBED"/>
              </a:solidFill>
            </a:ln>
          </p:spPr>
          <p:style>
            <a:lnRef idx="2">
              <a:schemeClr val="accent1">
                <a:shade val="50000"/>
              </a:schemeClr>
            </a:lnRef>
            <a:fillRef idx="1">
              <a:schemeClr val="accent1"/>
            </a:fillRef>
            <a:effectRef idx="0">
              <a:schemeClr val="accent1"/>
            </a:effectRef>
            <a:fontRef idx="minor"/>
          </p:style>
        </p:sp>
        <p:grpSp>
          <p:nvGrpSpPr>
            <p:cNvPr id="459" name="Group 141"/>
            <p:cNvGrpSpPr/>
            <p:nvPr/>
          </p:nvGrpSpPr>
          <p:grpSpPr>
            <a:xfrm>
              <a:off x="8032320" y="4853880"/>
              <a:ext cx="132480" cy="67320"/>
              <a:chOff x="8032320" y="4853880"/>
              <a:chExt cx="132480" cy="67320"/>
            </a:xfrm>
          </p:grpSpPr>
          <p:sp>
            <p:nvSpPr>
              <p:cNvPr id="460" name="Rectangle 148"/>
              <p:cNvSpPr/>
              <p:nvPr/>
            </p:nvSpPr>
            <p:spPr>
              <a:xfrm rot="2700000">
                <a:off x="8028000" y="4892400"/>
                <a:ext cx="55080" cy="1044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461" name="Rectangle 149"/>
              <p:cNvSpPr/>
              <p:nvPr/>
            </p:nvSpPr>
            <p:spPr>
              <a:xfrm rot="19800000">
                <a:off x="8060760" y="487980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nvGrpSpPr>
            <p:cNvPr id="462" name="Group 142"/>
            <p:cNvGrpSpPr/>
            <p:nvPr/>
          </p:nvGrpSpPr>
          <p:grpSpPr>
            <a:xfrm>
              <a:off x="8035920" y="4987080"/>
              <a:ext cx="85680" cy="85320"/>
              <a:chOff x="8035920" y="4987080"/>
              <a:chExt cx="85680" cy="85320"/>
            </a:xfrm>
          </p:grpSpPr>
          <p:sp>
            <p:nvSpPr>
              <p:cNvPr id="463" name="Rectangle 146"/>
              <p:cNvSpPr/>
              <p:nvPr/>
            </p:nvSpPr>
            <p:spPr>
              <a:xfrm rot="18900000">
                <a:off x="8024400" y="502308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464" name="Rectangle 147"/>
              <p:cNvSpPr/>
              <p:nvPr/>
            </p:nvSpPr>
            <p:spPr>
              <a:xfrm rot="13500000">
                <a:off x="8024760" y="502344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nvGrpSpPr>
            <p:cNvPr id="465" name="Group 143"/>
            <p:cNvGrpSpPr/>
            <p:nvPr/>
          </p:nvGrpSpPr>
          <p:grpSpPr>
            <a:xfrm>
              <a:off x="8032320" y="4748760"/>
              <a:ext cx="132480" cy="67680"/>
              <a:chOff x="8032320" y="4748760"/>
              <a:chExt cx="132480" cy="67680"/>
            </a:xfrm>
          </p:grpSpPr>
          <p:sp>
            <p:nvSpPr>
              <p:cNvPr id="466" name="Rectangle 144"/>
              <p:cNvSpPr/>
              <p:nvPr/>
            </p:nvSpPr>
            <p:spPr>
              <a:xfrm rot="2700000">
                <a:off x="8028000" y="4787640"/>
                <a:ext cx="55080" cy="1044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467" name="Rectangle 145"/>
              <p:cNvSpPr/>
              <p:nvPr/>
            </p:nvSpPr>
            <p:spPr>
              <a:xfrm rot="19800000">
                <a:off x="8060760" y="477468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sp>
        <p:nvSpPr>
          <p:cNvPr id="468" name="Rounded Rectangle 166"/>
          <p:cNvSpPr/>
          <p:nvPr/>
        </p:nvSpPr>
        <p:spPr>
          <a:xfrm>
            <a:off x="5516280" y="4906440"/>
            <a:ext cx="1895760" cy="1004760"/>
          </a:xfrm>
          <a:prstGeom prst="roundRect">
            <a:avLst>
              <a:gd name="adj" fmla="val 16667"/>
            </a:avLst>
          </a:prstGeom>
          <a:noFill/>
          <a:ln>
            <a:solidFill>
              <a:srgbClr val="B5B5B7"/>
            </a:solidFill>
          </a:ln>
        </p:spPr>
        <p:style>
          <a:lnRef idx="2">
            <a:schemeClr val="accent1">
              <a:shade val="50000"/>
            </a:schemeClr>
          </a:lnRef>
          <a:fillRef idx="1">
            <a:schemeClr val="accent1"/>
          </a:fillRef>
          <a:effectRef idx="0">
            <a:schemeClr val="accent1"/>
          </a:effectRef>
          <a:fontRef idx="minor"/>
        </p:style>
      </p:sp>
      <p:sp>
        <p:nvSpPr>
          <p:cNvPr id="469" name="Rounded Rectangle 167"/>
          <p:cNvSpPr/>
          <p:nvPr/>
        </p:nvSpPr>
        <p:spPr>
          <a:xfrm>
            <a:off x="5607000" y="4955760"/>
            <a:ext cx="807480" cy="255960"/>
          </a:xfrm>
          <a:prstGeom prst="roundRect">
            <a:avLst>
              <a:gd name="adj" fmla="val 16667"/>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KH 3</a:t>
            </a:r>
            <a:endParaRPr lang="en-US" sz="1200" b="0" strike="noStrike" spc="-1">
              <a:latin typeface="Calibri"/>
            </a:endParaRPr>
          </a:p>
        </p:txBody>
      </p:sp>
      <p:sp>
        <p:nvSpPr>
          <p:cNvPr id="470" name="Freeform 168"/>
          <p:cNvSpPr/>
          <p:nvPr/>
        </p:nvSpPr>
        <p:spPr>
          <a:xfrm>
            <a:off x="5550120" y="54219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nvGrpSpPr>
          <p:cNvPr id="471" name="Group 169"/>
          <p:cNvGrpSpPr/>
          <p:nvPr/>
        </p:nvGrpSpPr>
        <p:grpSpPr>
          <a:xfrm>
            <a:off x="6062040" y="5330880"/>
            <a:ext cx="389880" cy="489240"/>
            <a:chOff x="6062040" y="5330880"/>
            <a:chExt cx="389880" cy="489240"/>
          </a:xfrm>
        </p:grpSpPr>
        <p:sp>
          <p:nvSpPr>
            <p:cNvPr id="472" name="Rectangle 170"/>
            <p:cNvSpPr/>
            <p:nvPr/>
          </p:nvSpPr>
          <p:spPr>
            <a:xfrm>
              <a:off x="6062040" y="5330880"/>
              <a:ext cx="389880" cy="489240"/>
            </a:xfrm>
            <a:prstGeom prst="rect">
              <a:avLst/>
            </a:prstGeom>
            <a:solidFill>
              <a:schemeClr val="bg1"/>
            </a:solidFill>
            <a:ln>
              <a:solidFill>
                <a:srgbClr val="B5B5B7"/>
              </a:solidFill>
            </a:ln>
          </p:spPr>
          <p:style>
            <a:lnRef idx="2">
              <a:schemeClr val="accent1">
                <a:shade val="50000"/>
              </a:schemeClr>
            </a:lnRef>
            <a:fillRef idx="1">
              <a:schemeClr val="accent1"/>
            </a:fillRef>
            <a:effectRef idx="0">
              <a:schemeClr val="accent1"/>
            </a:effectRef>
            <a:fontRef idx="minor"/>
          </p:style>
        </p:sp>
        <p:grpSp>
          <p:nvGrpSpPr>
            <p:cNvPr id="473" name="Group 171"/>
            <p:cNvGrpSpPr/>
            <p:nvPr/>
          </p:nvGrpSpPr>
          <p:grpSpPr>
            <a:xfrm>
              <a:off x="6114240" y="5512680"/>
              <a:ext cx="132480" cy="67320"/>
              <a:chOff x="6114240" y="5512680"/>
              <a:chExt cx="132480" cy="67320"/>
            </a:xfrm>
          </p:grpSpPr>
          <p:sp>
            <p:nvSpPr>
              <p:cNvPr id="474" name="Rectangle 178"/>
              <p:cNvSpPr/>
              <p:nvPr/>
            </p:nvSpPr>
            <p:spPr>
              <a:xfrm rot="2700000">
                <a:off x="6109920" y="5551200"/>
                <a:ext cx="55080" cy="1044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475" name="Rectangle 179"/>
              <p:cNvSpPr/>
              <p:nvPr/>
            </p:nvSpPr>
            <p:spPr>
              <a:xfrm rot="19800000">
                <a:off x="6142680" y="553860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nvGrpSpPr>
            <p:cNvPr id="476" name="Group 172"/>
            <p:cNvGrpSpPr/>
            <p:nvPr/>
          </p:nvGrpSpPr>
          <p:grpSpPr>
            <a:xfrm>
              <a:off x="6117840" y="5645880"/>
              <a:ext cx="85680" cy="85680"/>
              <a:chOff x="6117840" y="5645880"/>
              <a:chExt cx="85680" cy="85680"/>
            </a:xfrm>
          </p:grpSpPr>
          <p:sp>
            <p:nvSpPr>
              <p:cNvPr id="477" name="Rectangle 176"/>
              <p:cNvSpPr/>
              <p:nvPr/>
            </p:nvSpPr>
            <p:spPr>
              <a:xfrm rot="18900000">
                <a:off x="6106320" y="568188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478" name="Rectangle 177"/>
              <p:cNvSpPr/>
              <p:nvPr/>
            </p:nvSpPr>
            <p:spPr>
              <a:xfrm rot="13500000">
                <a:off x="6106680" y="568260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nvGrpSpPr>
            <p:cNvPr id="479" name="Group 173"/>
            <p:cNvGrpSpPr/>
            <p:nvPr/>
          </p:nvGrpSpPr>
          <p:grpSpPr>
            <a:xfrm>
              <a:off x="6114240" y="5407920"/>
              <a:ext cx="132480" cy="67320"/>
              <a:chOff x="6114240" y="5407920"/>
              <a:chExt cx="132480" cy="67320"/>
            </a:xfrm>
          </p:grpSpPr>
          <p:sp>
            <p:nvSpPr>
              <p:cNvPr id="480" name="Rectangle 174"/>
              <p:cNvSpPr/>
              <p:nvPr/>
            </p:nvSpPr>
            <p:spPr>
              <a:xfrm rot="2700000">
                <a:off x="6109920" y="5446440"/>
                <a:ext cx="55080" cy="1044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481" name="Rectangle 175"/>
              <p:cNvSpPr/>
              <p:nvPr/>
            </p:nvSpPr>
            <p:spPr>
              <a:xfrm rot="19800000">
                <a:off x="6142680" y="543384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sp>
        <p:nvSpPr>
          <p:cNvPr id="482" name="Straight Arrow Connector 10"/>
          <p:cNvSpPr/>
          <p:nvPr/>
        </p:nvSpPr>
        <p:spPr>
          <a:xfrm flipV="1">
            <a:off x="2507400" y="2565720"/>
            <a:ext cx="33264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483" name="Straight Arrow Connector 165"/>
          <p:cNvSpPr/>
          <p:nvPr/>
        </p:nvSpPr>
        <p:spPr>
          <a:xfrm>
            <a:off x="977760" y="256716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77" name="Rectangle 19"/>
              <p:cNvSpPr txBox="1"/>
              <p:nvPr/>
            </p:nvSpPr>
            <p:spPr>
              <a:xfrm>
                <a:off x="4698000" y="2024578"/>
                <a:ext cx="1132920" cy="4172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dirty="0"/>
              </a:p>
            </p:txBody>
          </p:sp>
        </mc:Choice>
        <mc:Fallback xmlns="">
          <p:sp>
            <p:nvSpPr>
              <p:cNvPr id="77" name="Rectangle 19"/>
              <p:cNvSpPr txBox="1">
                <a:spLocks noRot="1" noChangeAspect="1" noMove="1" noResize="1" noEditPoints="1" noAdjustHandles="1" noChangeArrowheads="1" noChangeShapeType="1" noTextEdit="1"/>
              </p:cNvSpPr>
              <p:nvPr/>
            </p:nvSpPr>
            <p:spPr>
              <a:xfrm>
                <a:off x="4698000" y="2024578"/>
                <a:ext cx="1132920" cy="417240"/>
              </a:xfrm>
              <a:prstGeom prst="rect">
                <a:avLst/>
              </a:prstGeom>
              <a:blipFill>
                <a:blip r:embed="rId4"/>
                <a:stretch>
                  <a:fillRect r="-3226"/>
                </a:stretch>
              </a:blipFill>
            </p:spPr>
            <p:txBody>
              <a:bodyPr/>
              <a:lstStyle/>
              <a:p>
                <a:r>
                  <a:rPr lang="pt-PT">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8" name="Rectangle 19"/>
              <p:cNvSpPr txBox="1"/>
              <p:nvPr/>
            </p:nvSpPr>
            <p:spPr>
              <a:xfrm>
                <a:off x="4698000" y="2024578"/>
                <a:ext cx="1132920" cy="4172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dirty="0"/>
              </a:p>
            </p:txBody>
          </p:sp>
        </mc:Choice>
        <mc:Fallback xmlns="">
          <p:sp>
            <p:nvSpPr>
              <p:cNvPr id="78" name="Rectangle 19"/>
              <p:cNvSpPr txBox="1">
                <a:spLocks noRot="1" noChangeAspect="1" noMove="1" noResize="1" noEditPoints="1" noAdjustHandles="1" noChangeArrowheads="1" noChangeShapeType="1" noTextEdit="1"/>
              </p:cNvSpPr>
              <p:nvPr/>
            </p:nvSpPr>
            <p:spPr>
              <a:xfrm>
                <a:off x="4698000" y="2024578"/>
                <a:ext cx="1132920" cy="417240"/>
              </a:xfrm>
              <a:prstGeom prst="rect">
                <a:avLst/>
              </a:prstGeom>
              <a:blipFill>
                <a:blip r:embed="rId2"/>
                <a:stretch>
                  <a:fillRect r="-3226"/>
                </a:stretch>
              </a:blipFill>
            </p:spPr>
            <p:txBody>
              <a:bodyPr/>
              <a:lstStyle/>
              <a:p>
                <a:r>
                  <a:rPr lang="pt-PT">
                    <a:noFill/>
                  </a:rPr>
                  <a:t> </a:t>
                </a:r>
              </a:p>
            </p:txBody>
          </p:sp>
        </mc:Fallback>
      </mc:AlternateContent>
      <p:sp>
        <p:nvSpPr>
          <p:cNvPr id="484"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Secret Sharing Scheme – Decrypting</a:t>
            </a:r>
            <a:endParaRPr lang="en-US" sz="4400" b="0" strike="noStrike" spc="-1">
              <a:latin typeface="Calibri"/>
            </a:endParaRPr>
          </a:p>
        </p:txBody>
      </p:sp>
      <mc:AlternateContent xmlns:mc="http://schemas.openxmlformats.org/markup-compatibility/2006" xmlns:a14="http://schemas.microsoft.com/office/drawing/2010/main">
        <mc:Choice Requires="a14">
          <p:sp>
            <p:nvSpPr>
              <p:cNvPr id="485" name="Rectangle 8"/>
              <p:cNvSpPr txBox="1"/>
              <p:nvPr/>
            </p:nvSpPr>
            <p:spPr>
              <a:xfrm>
                <a:off x="1570680" y="2437200"/>
                <a:ext cx="9360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486" name="Rectangle 12"/>
              <p:cNvSpPr txBox="1"/>
              <p:nvPr/>
            </p:nvSpPr>
            <p:spPr>
              <a:xfrm>
                <a:off x="9519480" y="59691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487" name="Rectangle 13"/>
              <p:cNvSpPr txBox="1"/>
              <p:nvPr/>
            </p:nvSpPr>
            <p:spPr>
              <a:xfrm>
                <a:off x="9519480" y="346968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1</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1</m:t>
                              </m:r>
                            </m:sub>
                          </m:sSub>
                        </m:e>
                      </m:d>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488" name="Rectangle 14"/>
              <p:cNvSpPr txBox="1"/>
              <p:nvPr/>
            </p:nvSpPr>
            <p:spPr>
              <a:xfrm>
                <a:off x="9519480" y="38397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2</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2</m:t>
                              </m:r>
                            </m:sub>
                          </m:sSub>
                        </m:e>
                      </m:d>
                    </m:oMath>
                  </m:oMathPara>
                </a14:m>
                <a:endParaRPr/>
              </a:p>
            </p:txBody>
          </p:sp>
        </mc:Choice>
        <mc:Fallback xmlns:p15="http://schemas.microsoft.com/office/powerpoint/2012/main" xmlns:p14="http://schemas.microsoft.com/office/powerpoint/2010/main" xmlns=""/>
      </mc:AlternateContent>
      <p:sp>
        <p:nvSpPr>
          <p:cNvPr id="489" name="Straight Arrow Connector 16"/>
          <p:cNvSpPr/>
          <p:nvPr/>
        </p:nvSpPr>
        <p:spPr>
          <a:xfrm>
            <a:off x="4047480" y="2567160"/>
            <a:ext cx="5572080" cy="478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490" name="Straight Arrow Connector 17"/>
          <p:cNvSpPr/>
          <p:nvPr/>
        </p:nvSpPr>
        <p:spPr>
          <a:xfrm flipH="1">
            <a:off x="2546280" y="6098760"/>
            <a:ext cx="6971760" cy="262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491" name="Rectangle 18"/>
              <p:cNvSpPr txBox="1"/>
              <p:nvPr/>
            </p:nvSpPr>
            <p:spPr>
              <a:xfrm>
                <a:off x="1570680" y="5996160"/>
                <a:ext cx="9756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492" name="CustomShape 50"/>
          <p:cNvSpPr/>
          <p:nvPr/>
        </p:nvSpPr>
        <p:spPr>
          <a:xfrm>
            <a:off x="2841120" y="232560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mc:AlternateContent xmlns:mc="http://schemas.openxmlformats.org/markup-compatibility/2006" xmlns:a14="http://schemas.microsoft.com/office/drawing/2010/main">
        <mc:Choice Requires="a14">
          <p:sp>
            <p:nvSpPr>
              <p:cNvPr id="494" name="Rectangle 20"/>
              <p:cNvSpPr txBox="1"/>
              <p:nvPr/>
            </p:nvSpPr>
            <p:spPr>
              <a:xfrm>
                <a:off x="2583738" y="2940366"/>
                <a:ext cx="1650924" cy="379309"/>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r>
                        <a:rPr>
                          <a:latin typeface="Cambria Math" panose="02040503050406030204" pitchFamily="18" charset="0"/>
                        </a:rPr>
                        <m:t>=</m:t>
                      </m:r>
                      <m:r>
                        <a:rPr>
                          <a:latin typeface="Cambria Math" panose="02040503050406030204" pitchFamily="18" charset="0"/>
                        </a:rPr>
                        <m:t>𝐾</m:t>
                      </m:r>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a:p>
            </p:txBody>
          </p:sp>
        </mc:Choice>
        <mc:Fallback xmlns="">
          <p:sp>
            <p:nvSpPr>
              <p:cNvPr id="494" name="Rectangle 20"/>
              <p:cNvSpPr txBox="1">
                <a:spLocks noRot="1" noChangeAspect="1" noMove="1" noResize="1" noEditPoints="1" noAdjustHandles="1" noChangeArrowheads="1" noChangeShapeType="1" noTextEdit="1"/>
              </p:cNvSpPr>
              <p:nvPr/>
            </p:nvSpPr>
            <p:spPr>
              <a:xfrm>
                <a:off x="2583738" y="2940366"/>
                <a:ext cx="1650924" cy="379309"/>
              </a:xfrm>
              <a:prstGeom prst="rect">
                <a:avLst/>
              </a:prstGeom>
              <a:blipFill>
                <a:blip r:embed="rId3"/>
                <a:stretch>
                  <a:fillRect/>
                </a:stretch>
              </a:blipFill>
            </p:spPr>
            <p:txBody>
              <a:bodyPr/>
              <a:lstStyle/>
              <a:p>
                <a:r>
                  <a:rPr lang="pt-PT">
                    <a:noFill/>
                  </a:rPr>
                  <a:t> </a:t>
                </a:r>
              </a:p>
            </p:txBody>
          </p:sp>
        </mc:Fallback>
      </mc:AlternateContent>
      <p:sp>
        <p:nvSpPr>
          <p:cNvPr id="495" name="CustomShape 50"/>
          <p:cNvSpPr/>
          <p:nvPr/>
        </p:nvSpPr>
        <p:spPr>
          <a:xfrm>
            <a:off x="2841120" y="588348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p:sp>
        <p:nvSpPr>
          <p:cNvPr id="496" name="Elbow Connector 7"/>
          <p:cNvSpPr/>
          <p:nvPr/>
        </p:nvSpPr>
        <p:spPr>
          <a:xfrm rot="16200000" flipH="1">
            <a:off x="3067560" y="5507280"/>
            <a:ext cx="724320" cy="27360"/>
          </a:xfrm>
          <a:prstGeom prst="bentConnector3">
            <a:avLst>
              <a:gd name="adj1" fmla="val 50000"/>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497" name="Rounded Rectangle 21"/>
          <p:cNvSpPr/>
          <p:nvPr/>
        </p:nvSpPr>
        <p:spPr>
          <a:xfrm>
            <a:off x="5398920" y="3070440"/>
            <a:ext cx="3985200" cy="2897640"/>
          </a:xfrm>
          <a:prstGeom prst="roundRect">
            <a:avLst>
              <a:gd name="adj" fmla="val 16667"/>
            </a:avLst>
          </a:prstGeom>
          <a:noFill/>
          <a:ln>
            <a:solidFill>
              <a:srgbClr val="5D3A75"/>
            </a:solidFill>
            <a:prstDash val="dash"/>
          </a:ln>
        </p:spPr>
        <p:style>
          <a:lnRef idx="2">
            <a:schemeClr val="accent1">
              <a:shade val="50000"/>
            </a:schemeClr>
          </a:lnRef>
          <a:fillRef idx="1">
            <a:schemeClr val="accent1"/>
          </a:fillRef>
          <a:effectRef idx="0">
            <a:schemeClr val="accent1"/>
          </a:effectRef>
          <a:fontRef idx="minor"/>
        </p:style>
      </p:sp>
      <p:sp>
        <p:nvSpPr>
          <p:cNvPr id="498" name="Freeform 34"/>
          <p:cNvSpPr/>
          <p:nvPr/>
        </p:nvSpPr>
        <p:spPr>
          <a:xfrm>
            <a:off x="4447080" y="46893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499" name="Freeform 35"/>
          <p:cNvSpPr/>
          <p:nvPr/>
        </p:nvSpPr>
        <p:spPr>
          <a:xfrm>
            <a:off x="4604040" y="492912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500" name="Freeform 36"/>
          <p:cNvSpPr/>
          <p:nvPr/>
        </p:nvSpPr>
        <p:spPr>
          <a:xfrm>
            <a:off x="4412160" y="52740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501" name="CustomShape 50"/>
          <p:cNvSpPr/>
          <p:nvPr/>
        </p:nvSpPr>
        <p:spPr>
          <a:xfrm>
            <a:off x="2806560" y="3539160"/>
            <a:ext cx="1205640" cy="482400"/>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Secrete Sharing</a:t>
            </a:r>
            <a:endParaRPr lang="en-US" sz="900" b="0" strike="noStrike" spc="-1">
              <a:latin typeface="Calibri"/>
            </a:endParaRPr>
          </a:p>
        </p:txBody>
      </p:sp>
      <p:sp>
        <p:nvSpPr>
          <p:cNvPr id="502" name="CustomShape 50"/>
          <p:cNvSpPr/>
          <p:nvPr/>
        </p:nvSpPr>
        <p:spPr>
          <a:xfrm>
            <a:off x="2812680" y="4675320"/>
            <a:ext cx="1205640" cy="482400"/>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Secrete Sharing</a:t>
            </a:r>
            <a:endParaRPr lang="en-US" sz="900" b="0" strike="noStrike" spc="-1">
              <a:latin typeface="Calibri"/>
            </a:endParaRPr>
          </a:p>
        </p:txBody>
      </p:sp>
      <p:sp>
        <p:nvSpPr>
          <p:cNvPr id="503" name="Elbow Connector 43"/>
          <p:cNvSpPr/>
          <p:nvPr/>
        </p:nvSpPr>
        <p:spPr>
          <a:xfrm rot="5400000">
            <a:off x="3004706" y="3173858"/>
            <a:ext cx="844628" cy="30764"/>
          </a:xfrm>
          <a:prstGeom prst="bentConnector3">
            <a:avLst>
              <a:gd name="adj1" fmla="val 50000"/>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504" name="Rectangle 52"/>
              <p:cNvSpPr txBox="1"/>
              <p:nvPr/>
            </p:nvSpPr>
            <p:spPr>
              <a:xfrm>
                <a:off x="2975760" y="5325840"/>
                <a:ext cx="936000" cy="29016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505" name="Straight Arrow Connector 54"/>
          <p:cNvSpPr/>
          <p:nvPr/>
        </p:nvSpPr>
        <p:spPr>
          <a:xfrm flipH="1">
            <a:off x="4018680" y="3669840"/>
            <a:ext cx="1818000" cy="1246680"/>
          </a:xfrm>
          <a:custGeom>
            <a:avLst/>
            <a:gdLst/>
            <a:ahLst/>
            <a:cxnLst/>
            <a:rect l="l" t="t" r="r" b="b"/>
            <a:pathLst>
              <a:path w="21600" h="21600">
                <a:moveTo>
                  <a:pt x="0" y="0"/>
                </a:moveTo>
                <a:lnTo>
                  <a:pt x="21600" y="21600"/>
                </a:lnTo>
              </a:path>
            </a:pathLst>
          </a:custGeom>
          <a:noFill/>
          <a:ln>
            <a:solidFill>
              <a:srgbClr val="546CB2"/>
            </a:solidFill>
            <a:tailEnd type="triangle" w="med" len="med"/>
          </a:ln>
        </p:spPr>
        <p:style>
          <a:lnRef idx="1">
            <a:schemeClr val="accent1"/>
          </a:lnRef>
          <a:fillRef idx="0">
            <a:schemeClr val="accent1"/>
          </a:fillRef>
          <a:effectRef idx="0">
            <a:schemeClr val="accent1"/>
          </a:effectRef>
          <a:fontRef idx="minor"/>
        </p:style>
      </p:sp>
      <p:sp>
        <p:nvSpPr>
          <p:cNvPr id="506" name="Straight Arrow Connector 56"/>
          <p:cNvSpPr/>
          <p:nvPr/>
        </p:nvSpPr>
        <p:spPr>
          <a:xfrm flipH="1">
            <a:off x="4018680" y="4749840"/>
            <a:ext cx="3414240" cy="166320"/>
          </a:xfrm>
          <a:custGeom>
            <a:avLst/>
            <a:gdLst/>
            <a:ahLst/>
            <a:cxnLst/>
            <a:rect l="l" t="t" r="r" b="b"/>
            <a:pathLst>
              <a:path w="21600" h="21600">
                <a:moveTo>
                  <a:pt x="0" y="0"/>
                </a:moveTo>
                <a:lnTo>
                  <a:pt x="21600" y="21600"/>
                </a:lnTo>
              </a:path>
            </a:pathLst>
          </a:custGeom>
          <a:noFill/>
          <a:ln>
            <a:solidFill>
              <a:srgbClr val="7F4F9F"/>
            </a:solidFill>
            <a:tailEnd type="triangle" w="med" len="med"/>
          </a:ln>
        </p:spPr>
        <p:style>
          <a:lnRef idx="1">
            <a:schemeClr val="accent1"/>
          </a:lnRef>
          <a:fillRef idx="0">
            <a:schemeClr val="accent1"/>
          </a:fillRef>
          <a:effectRef idx="0">
            <a:schemeClr val="accent1"/>
          </a:effectRef>
          <a:fontRef idx="minor"/>
        </p:style>
      </p:sp>
      <p:sp>
        <p:nvSpPr>
          <p:cNvPr id="507" name="Straight Arrow Connector 58"/>
          <p:cNvSpPr/>
          <p:nvPr/>
        </p:nvSpPr>
        <p:spPr>
          <a:xfrm flipH="1" flipV="1">
            <a:off x="4018680" y="4916520"/>
            <a:ext cx="1496160" cy="491400"/>
          </a:xfrm>
          <a:custGeom>
            <a:avLst/>
            <a:gdLst/>
            <a:ahLst/>
            <a:cxnLst/>
            <a:rect l="l" t="t" r="r" b="b"/>
            <a:pathLst>
              <a:path w="21600" h="21600">
                <a:moveTo>
                  <a:pt x="0" y="0"/>
                </a:moveTo>
                <a:lnTo>
                  <a:pt x="21600" y="21600"/>
                </a:lnTo>
              </a:path>
            </a:pathLst>
          </a:custGeom>
          <a:noFill/>
          <a:ln>
            <a:solidFill>
              <a:srgbClr val="262626"/>
            </a:solidFill>
            <a:tailEnd type="triangle" w="med" len="med"/>
          </a:ln>
        </p:spPr>
        <p:style>
          <a:lnRef idx="1">
            <a:schemeClr val="accent1"/>
          </a:lnRef>
          <a:fillRef idx="0">
            <a:schemeClr val="accent1"/>
          </a:fillRef>
          <a:effectRef idx="0">
            <a:schemeClr val="accent1"/>
          </a:effectRef>
          <a:fontRef idx="minor"/>
        </p:style>
      </p:sp>
      <p:sp>
        <p:nvSpPr>
          <p:cNvPr id="508" name="Rounded Rectangle 126"/>
          <p:cNvSpPr/>
          <p:nvPr/>
        </p:nvSpPr>
        <p:spPr>
          <a:xfrm>
            <a:off x="5837760" y="3167280"/>
            <a:ext cx="1895760" cy="1004760"/>
          </a:xfrm>
          <a:prstGeom prst="roundRect">
            <a:avLst>
              <a:gd name="adj" fmla="val 16667"/>
            </a:avLst>
          </a:prstGeom>
          <a:noFill/>
          <a:ln>
            <a:solidFill>
              <a:srgbClr val="BBC4E0"/>
            </a:solidFill>
          </a:ln>
        </p:spPr>
        <p:style>
          <a:lnRef idx="2">
            <a:schemeClr val="accent1">
              <a:shade val="50000"/>
            </a:schemeClr>
          </a:lnRef>
          <a:fillRef idx="1">
            <a:schemeClr val="accent1"/>
          </a:fillRef>
          <a:effectRef idx="0">
            <a:schemeClr val="accent1"/>
          </a:effectRef>
          <a:fontRef idx="minor"/>
        </p:style>
      </p:sp>
      <p:sp>
        <p:nvSpPr>
          <p:cNvPr id="509" name="Rounded Rectangle 24"/>
          <p:cNvSpPr/>
          <p:nvPr/>
        </p:nvSpPr>
        <p:spPr>
          <a:xfrm>
            <a:off x="5928480" y="3216600"/>
            <a:ext cx="807480" cy="255960"/>
          </a:xfrm>
          <a:prstGeom prst="roundRect">
            <a:avLst>
              <a:gd name="adj" fmla="val 16667"/>
            </a:avLst>
          </a:pr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KH 1</a:t>
            </a:r>
            <a:endParaRPr lang="en-US" sz="1200" b="0" strike="noStrike" spc="-1">
              <a:latin typeface="Calibri"/>
            </a:endParaRPr>
          </a:p>
        </p:txBody>
      </p:sp>
      <p:sp>
        <p:nvSpPr>
          <p:cNvPr id="510" name="Freeform 79"/>
          <p:cNvSpPr/>
          <p:nvPr/>
        </p:nvSpPr>
        <p:spPr>
          <a:xfrm>
            <a:off x="5871600" y="3682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grpSp>
        <p:nvGrpSpPr>
          <p:cNvPr id="511" name="Group 92"/>
          <p:cNvGrpSpPr/>
          <p:nvPr/>
        </p:nvGrpSpPr>
        <p:grpSpPr>
          <a:xfrm>
            <a:off x="6383880" y="3591360"/>
            <a:ext cx="389880" cy="489240"/>
            <a:chOff x="6383880" y="3591360"/>
            <a:chExt cx="389880" cy="489240"/>
          </a:xfrm>
        </p:grpSpPr>
        <p:sp>
          <p:nvSpPr>
            <p:cNvPr id="512" name="Rectangle 94"/>
            <p:cNvSpPr/>
            <p:nvPr/>
          </p:nvSpPr>
          <p:spPr>
            <a:xfrm>
              <a:off x="6383880" y="3591360"/>
              <a:ext cx="389880" cy="4892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nvGrpSpPr>
            <p:cNvPr id="513" name="Group 95"/>
            <p:cNvGrpSpPr/>
            <p:nvPr/>
          </p:nvGrpSpPr>
          <p:grpSpPr>
            <a:xfrm>
              <a:off x="6435720" y="3773520"/>
              <a:ext cx="132480" cy="67320"/>
              <a:chOff x="6435720" y="3773520"/>
              <a:chExt cx="132480" cy="67320"/>
            </a:xfrm>
          </p:grpSpPr>
          <p:sp>
            <p:nvSpPr>
              <p:cNvPr id="514" name="Rectangle 102"/>
              <p:cNvSpPr/>
              <p:nvPr/>
            </p:nvSpPr>
            <p:spPr>
              <a:xfrm rot="2700000">
                <a:off x="6431400" y="3812040"/>
                <a:ext cx="55080" cy="104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515" name="Rectangle 103"/>
              <p:cNvSpPr/>
              <p:nvPr/>
            </p:nvSpPr>
            <p:spPr>
              <a:xfrm rot="19800000">
                <a:off x="6464160" y="379944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nvGrpSpPr>
            <p:cNvPr id="516" name="Group 96"/>
            <p:cNvGrpSpPr/>
            <p:nvPr/>
          </p:nvGrpSpPr>
          <p:grpSpPr>
            <a:xfrm>
              <a:off x="6439320" y="3906720"/>
              <a:ext cx="86040" cy="85680"/>
              <a:chOff x="6439320" y="3906720"/>
              <a:chExt cx="86040" cy="85680"/>
            </a:xfrm>
          </p:grpSpPr>
          <p:sp>
            <p:nvSpPr>
              <p:cNvPr id="517" name="Rectangle 100"/>
              <p:cNvSpPr/>
              <p:nvPr/>
            </p:nvSpPr>
            <p:spPr>
              <a:xfrm rot="18900000">
                <a:off x="6427800" y="394272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518" name="Rectangle 101"/>
              <p:cNvSpPr/>
              <p:nvPr/>
            </p:nvSpPr>
            <p:spPr>
              <a:xfrm rot="13500000">
                <a:off x="6428520" y="394344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nvGrpSpPr>
            <p:cNvPr id="519" name="Group 97"/>
            <p:cNvGrpSpPr/>
            <p:nvPr/>
          </p:nvGrpSpPr>
          <p:grpSpPr>
            <a:xfrm>
              <a:off x="6435720" y="3668760"/>
              <a:ext cx="132480" cy="67320"/>
              <a:chOff x="6435720" y="3668760"/>
              <a:chExt cx="132480" cy="67320"/>
            </a:xfrm>
          </p:grpSpPr>
          <p:sp>
            <p:nvSpPr>
              <p:cNvPr id="520" name="Rectangle 98"/>
              <p:cNvSpPr/>
              <p:nvPr/>
            </p:nvSpPr>
            <p:spPr>
              <a:xfrm rot="2700000">
                <a:off x="6431400" y="3707280"/>
                <a:ext cx="55080" cy="104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521" name="Rectangle 99"/>
              <p:cNvSpPr/>
              <p:nvPr/>
            </p:nvSpPr>
            <p:spPr>
              <a:xfrm rot="19800000">
                <a:off x="6464160" y="369468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sp>
        <p:nvSpPr>
          <p:cNvPr id="522" name="Rounded Rectangle 136"/>
          <p:cNvSpPr/>
          <p:nvPr/>
        </p:nvSpPr>
        <p:spPr>
          <a:xfrm>
            <a:off x="7434000" y="4247280"/>
            <a:ext cx="1895760" cy="1004760"/>
          </a:xfrm>
          <a:prstGeom prst="roundRect">
            <a:avLst>
              <a:gd name="adj" fmla="val 16667"/>
            </a:avLst>
          </a:prstGeom>
          <a:noFill/>
          <a:ln>
            <a:solidFill>
              <a:srgbClr val="E6DBED"/>
            </a:solidFill>
          </a:ln>
        </p:spPr>
        <p:style>
          <a:lnRef idx="2">
            <a:schemeClr val="accent1">
              <a:shade val="50000"/>
            </a:schemeClr>
          </a:lnRef>
          <a:fillRef idx="1">
            <a:schemeClr val="accent1"/>
          </a:fillRef>
          <a:effectRef idx="0">
            <a:schemeClr val="accent1"/>
          </a:effectRef>
          <a:fontRef idx="minor"/>
        </p:style>
      </p:sp>
      <p:sp>
        <p:nvSpPr>
          <p:cNvPr id="523" name="Rounded Rectangle 137"/>
          <p:cNvSpPr/>
          <p:nvPr/>
        </p:nvSpPr>
        <p:spPr>
          <a:xfrm>
            <a:off x="7524720" y="4296960"/>
            <a:ext cx="807480" cy="255960"/>
          </a:xfrm>
          <a:prstGeom prst="roundRect">
            <a:avLst>
              <a:gd name="adj" fmla="val 16667"/>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KH 2</a:t>
            </a:r>
            <a:endParaRPr lang="en-US" sz="1200" b="0" strike="noStrike" spc="-1">
              <a:latin typeface="Calibri"/>
            </a:endParaRPr>
          </a:p>
        </p:txBody>
      </p:sp>
      <p:sp>
        <p:nvSpPr>
          <p:cNvPr id="524" name="Freeform 138"/>
          <p:cNvSpPr/>
          <p:nvPr/>
        </p:nvSpPr>
        <p:spPr>
          <a:xfrm>
            <a:off x="7467840" y="4762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nvGrpSpPr>
          <p:cNvPr id="525" name="Group 139"/>
          <p:cNvGrpSpPr/>
          <p:nvPr/>
        </p:nvGrpSpPr>
        <p:grpSpPr>
          <a:xfrm>
            <a:off x="7980120" y="4671720"/>
            <a:ext cx="389880" cy="489240"/>
            <a:chOff x="7980120" y="4671720"/>
            <a:chExt cx="389880" cy="489240"/>
          </a:xfrm>
        </p:grpSpPr>
        <p:sp>
          <p:nvSpPr>
            <p:cNvPr id="526" name="Rectangle 140"/>
            <p:cNvSpPr/>
            <p:nvPr/>
          </p:nvSpPr>
          <p:spPr>
            <a:xfrm>
              <a:off x="7980120" y="4671720"/>
              <a:ext cx="389880" cy="489240"/>
            </a:xfrm>
            <a:prstGeom prst="rect">
              <a:avLst/>
            </a:prstGeom>
            <a:solidFill>
              <a:schemeClr val="bg1"/>
            </a:solidFill>
            <a:ln>
              <a:solidFill>
                <a:srgbClr val="E6DBED"/>
              </a:solidFill>
            </a:ln>
          </p:spPr>
          <p:style>
            <a:lnRef idx="2">
              <a:schemeClr val="accent1">
                <a:shade val="50000"/>
              </a:schemeClr>
            </a:lnRef>
            <a:fillRef idx="1">
              <a:schemeClr val="accent1"/>
            </a:fillRef>
            <a:effectRef idx="0">
              <a:schemeClr val="accent1"/>
            </a:effectRef>
            <a:fontRef idx="minor"/>
          </p:style>
        </p:sp>
        <p:grpSp>
          <p:nvGrpSpPr>
            <p:cNvPr id="527" name="Group 141"/>
            <p:cNvGrpSpPr/>
            <p:nvPr/>
          </p:nvGrpSpPr>
          <p:grpSpPr>
            <a:xfrm>
              <a:off x="8032320" y="4853880"/>
              <a:ext cx="132480" cy="67320"/>
              <a:chOff x="8032320" y="4853880"/>
              <a:chExt cx="132480" cy="67320"/>
            </a:xfrm>
          </p:grpSpPr>
          <p:sp>
            <p:nvSpPr>
              <p:cNvPr id="528" name="Rectangle 148"/>
              <p:cNvSpPr/>
              <p:nvPr/>
            </p:nvSpPr>
            <p:spPr>
              <a:xfrm rot="2700000">
                <a:off x="8028000" y="4892400"/>
                <a:ext cx="55080" cy="1044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529" name="Rectangle 149"/>
              <p:cNvSpPr/>
              <p:nvPr/>
            </p:nvSpPr>
            <p:spPr>
              <a:xfrm rot="19800000">
                <a:off x="8060760" y="487980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nvGrpSpPr>
            <p:cNvPr id="530" name="Group 142"/>
            <p:cNvGrpSpPr/>
            <p:nvPr/>
          </p:nvGrpSpPr>
          <p:grpSpPr>
            <a:xfrm>
              <a:off x="8035920" y="4987080"/>
              <a:ext cx="85680" cy="85320"/>
              <a:chOff x="8035920" y="4987080"/>
              <a:chExt cx="85680" cy="85320"/>
            </a:xfrm>
          </p:grpSpPr>
          <p:sp>
            <p:nvSpPr>
              <p:cNvPr id="531" name="Rectangle 146"/>
              <p:cNvSpPr/>
              <p:nvPr/>
            </p:nvSpPr>
            <p:spPr>
              <a:xfrm rot="18900000">
                <a:off x="8024400" y="502308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532" name="Rectangle 147"/>
              <p:cNvSpPr/>
              <p:nvPr/>
            </p:nvSpPr>
            <p:spPr>
              <a:xfrm rot="13500000">
                <a:off x="8024760" y="502344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nvGrpSpPr>
            <p:cNvPr id="533" name="Group 143"/>
            <p:cNvGrpSpPr/>
            <p:nvPr/>
          </p:nvGrpSpPr>
          <p:grpSpPr>
            <a:xfrm>
              <a:off x="8032320" y="4748760"/>
              <a:ext cx="132480" cy="67680"/>
              <a:chOff x="8032320" y="4748760"/>
              <a:chExt cx="132480" cy="67680"/>
            </a:xfrm>
          </p:grpSpPr>
          <p:sp>
            <p:nvSpPr>
              <p:cNvPr id="534" name="Rectangle 144"/>
              <p:cNvSpPr/>
              <p:nvPr/>
            </p:nvSpPr>
            <p:spPr>
              <a:xfrm rot="2700000">
                <a:off x="8028000" y="4787640"/>
                <a:ext cx="55080" cy="1044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535" name="Rectangle 145"/>
              <p:cNvSpPr/>
              <p:nvPr/>
            </p:nvSpPr>
            <p:spPr>
              <a:xfrm rot="19800000">
                <a:off x="8060760" y="477468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sp>
        <p:nvSpPr>
          <p:cNvPr id="536" name="Rounded Rectangle 166"/>
          <p:cNvSpPr/>
          <p:nvPr/>
        </p:nvSpPr>
        <p:spPr>
          <a:xfrm>
            <a:off x="5516280" y="4906440"/>
            <a:ext cx="1895760" cy="1004760"/>
          </a:xfrm>
          <a:prstGeom prst="roundRect">
            <a:avLst>
              <a:gd name="adj" fmla="val 16667"/>
            </a:avLst>
          </a:prstGeom>
          <a:noFill/>
          <a:ln>
            <a:solidFill>
              <a:srgbClr val="B5B5B7"/>
            </a:solidFill>
          </a:ln>
        </p:spPr>
        <p:style>
          <a:lnRef idx="2">
            <a:schemeClr val="accent1">
              <a:shade val="50000"/>
            </a:schemeClr>
          </a:lnRef>
          <a:fillRef idx="1">
            <a:schemeClr val="accent1"/>
          </a:fillRef>
          <a:effectRef idx="0">
            <a:schemeClr val="accent1"/>
          </a:effectRef>
          <a:fontRef idx="minor"/>
        </p:style>
      </p:sp>
      <p:sp>
        <p:nvSpPr>
          <p:cNvPr id="537" name="Rounded Rectangle 167"/>
          <p:cNvSpPr/>
          <p:nvPr/>
        </p:nvSpPr>
        <p:spPr>
          <a:xfrm>
            <a:off x="5607000" y="4955760"/>
            <a:ext cx="807480" cy="255960"/>
          </a:xfrm>
          <a:prstGeom prst="roundRect">
            <a:avLst>
              <a:gd name="adj" fmla="val 16667"/>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KH 3</a:t>
            </a:r>
            <a:endParaRPr lang="en-US" sz="1200" b="0" strike="noStrike" spc="-1">
              <a:latin typeface="Calibri"/>
            </a:endParaRPr>
          </a:p>
        </p:txBody>
      </p:sp>
      <p:sp>
        <p:nvSpPr>
          <p:cNvPr id="538" name="Freeform 168"/>
          <p:cNvSpPr/>
          <p:nvPr/>
        </p:nvSpPr>
        <p:spPr>
          <a:xfrm>
            <a:off x="5550120" y="54219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nvGrpSpPr>
          <p:cNvPr id="539" name="Group 169"/>
          <p:cNvGrpSpPr/>
          <p:nvPr/>
        </p:nvGrpSpPr>
        <p:grpSpPr>
          <a:xfrm>
            <a:off x="6062040" y="5330880"/>
            <a:ext cx="389880" cy="489240"/>
            <a:chOff x="6062040" y="5330880"/>
            <a:chExt cx="389880" cy="489240"/>
          </a:xfrm>
        </p:grpSpPr>
        <p:sp>
          <p:nvSpPr>
            <p:cNvPr id="540" name="Rectangle 170"/>
            <p:cNvSpPr/>
            <p:nvPr/>
          </p:nvSpPr>
          <p:spPr>
            <a:xfrm>
              <a:off x="6062040" y="5330880"/>
              <a:ext cx="389880" cy="489240"/>
            </a:xfrm>
            <a:prstGeom prst="rect">
              <a:avLst/>
            </a:prstGeom>
            <a:solidFill>
              <a:schemeClr val="bg1"/>
            </a:solidFill>
            <a:ln>
              <a:solidFill>
                <a:srgbClr val="B5B5B7"/>
              </a:solidFill>
            </a:ln>
          </p:spPr>
          <p:style>
            <a:lnRef idx="2">
              <a:schemeClr val="accent1">
                <a:shade val="50000"/>
              </a:schemeClr>
            </a:lnRef>
            <a:fillRef idx="1">
              <a:schemeClr val="accent1"/>
            </a:fillRef>
            <a:effectRef idx="0">
              <a:schemeClr val="accent1"/>
            </a:effectRef>
            <a:fontRef idx="minor"/>
          </p:style>
        </p:sp>
        <p:grpSp>
          <p:nvGrpSpPr>
            <p:cNvPr id="541" name="Group 171"/>
            <p:cNvGrpSpPr/>
            <p:nvPr/>
          </p:nvGrpSpPr>
          <p:grpSpPr>
            <a:xfrm>
              <a:off x="6114240" y="5512680"/>
              <a:ext cx="132480" cy="67320"/>
              <a:chOff x="6114240" y="5512680"/>
              <a:chExt cx="132480" cy="67320"/>
            </a:xfrm>
          </p:grpSpPr>
          <p:sp>
            <p:nvSpPr>
              <p:cNvPr id="542" name="Rectangle 178"/>
              <p:cNvSpPr/>
              <p:nvPr/>
            </p:nvSpPr>
            <p:spPr>
              <a:xfrm rot="2700000">
                <a:off x="6109920" y="5551200"/>
                <a:ext cx="55080" cy="1044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543" name="Rectangle 179"/>
              <p:cNvSpPr/>
              <p:nvPr/>
            </p:nvSpPr>
            <p:spPr>
              <a:xfrm rot="19800000">
                <a:off x="6142680" y="553860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nvGrpSpPr>
            <p:cNvPr id="544" name="Group 172"/>
            <p:cNvGrpSpPr/>
            <p:nvPr/>
          </p:nvGrpSpPr>
          <p:grpSpPr>
            <a:xfrm>
              <a:off x="6117840" y="5645880"/>
              <a:ext cx="85680" cy="85680"/>
              <a:chOff x="6117840" y="5645880"/>
              <a:chExt cx="85680" cy="85680"/>
            </a:xfrm>
          </p:grpSpPr>
          <p:sp>
            <p:nvSpPr>
              <p:cNvPr id="545" name="Rectangle 176"/>
              <p:cNvSpPr/>
              <p:nvPr/>
            </p:nvSpPr>
            <p:spPr>
              <a:xfrm rot="18900000">
                <a:off x="6106320" y="568188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546" name="Rectangle 177"/>
              <p:cNvSpPr/>
              <p:nvPr/>
            </p:nvSpPr>
            <p:spPr>
              <a:xfrm rot="13500000">
                <a:off x="6106680" y="568260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nvGrpSpPr>
            <p:cNvPr id="547" name="Group 173"/>
            <p:cNvGrpSpPr/>
            <p:nvPr/>
          </p:nvGrpSpPr>
          <p:grpSpPr>
            <a:xfrm>
              <a:off x="6114240" y="5407920"/>
              <a:ext cx="132480" cy="67320"/>
              <a:chOff x="6114240" y="5407920"/>
              <a:chExt cx="132480" cy="67320"/>
            </a:xfrm>
          </p:grpSpPr>
          <p:sp>
            <p:nvSpPr>
              <p:cNvPr id="548" name="Rectangle 174"/>
              <p:cNvSpPr/>
              <p:nvPr/>
            </p:nvSpPr>
            <p:spPr>
              <a:xfrm rot="2700000">
                <a:off x="6109920" y="5446440"/>
                <a:ext cx="55080" cy="1044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549" name="Rectangle 175"/>
              <p:cNvSpPr/>
              <p:nvPr/>
            </p:nvSpPr>
            <p:spPr>
              <a:xfrm rot="19800000">
                <a:off x="6142680" y="543384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sp>
        <p:nvSpPr>
          <p:cNvPr id="550" name="Straight Arrow Connector 10"/>
          <p:cNvSpPr/>
          <p:nvPr/>
        </p:nvSpPr>
        <p:spPr>
          <a:xfrm flipV="1">
            <a:off x="2507400" y="2565720"/>
            <a:ext cx="33264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551" name="Straight Arrow Connector 165"/>
          <p:cNvSpPr/>
          <p:nvPr/>
        </p:nvSpPr>
        <p:spPr>
          <a:xfrm>
            <a:off x="977760" y="256716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552" name="Straight Arrow Connector 199"/>
          <p:cNvSpPr/>
          <p:nvPr/>
        </p:nvSpPr>
        <p:spPr>
          <a:xfrm flipH="1" flipV="1">
            <a:off x="977040" y="612432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553" name="Rectangle 81"/>
          <p:cNvSpPr/>
          <p:nvPr/>
        </p:nvSpPr>
        <p:spPr>
          <a:xfrm>
            <a:off x="795960" y="1217520"/>
            <a:ext cx="8823960" cy="1812960"/>
          </a:xfrm>
          <a:prstGeom prst="rect">
            <a:avLst/>
          </a:prstGeom>
          <a:solidFill>
            <a:schemeClr val="bg1">
              <a:alpha val="66000"/>
            </a:schemeClr>
          </a:solidFill>
          <a:ln>
            <a:solidFill>
              <a:srgbClr val="FFFFFF"/>
            </a:solidFill>
          </a:ln>
        </p:spPr>
        <p:style>
          <a:lnRef idx="2">
            <a:schemeClr val="accent1">
              <a:shade val="50000"/>
            </a:schemeClr>
          </a:lnRef>
          <a:fillRef idx="1">
            <a:schemeClr val="accent1"/>
          </a:fillRef>
          <a:effectRef idx="0">
            <a:schemeClr val="accent1"/>
          </a:effectRef>
          <a:fontRef idx="minor"/>
        </p:style>
      </p:sp>
      <p:grpSp>
        <p:nvGrpSpPr>
          <p:cNvPr id="554" name="Group 82"/>
          <p:cNvGrpSpPr/>
          <p:nvPr/>
        </p:nvGrpSpPr>
        <p:grpSpPr>
          <a:xfrm>
            <a:off x="9620280" y="2198520"/>
            <a:ext cx="1219320" cy="1143000"/>
            <a:chOff x="9620280" y="2198520"/>
            <a:chExt cx="1219320" cy="1143000"/>
          </a:xfrm>
        </p:grpSpPr>
        <p:sp>
          <p:nvSpPr>
            <p:cNvPr id="555" name="Freeform 83"/>
            <p:cNvSpPr/>
            <p:nvPr/>
          </p:nvSpPr>
          <p:spPr>
            <a:xfrm>
              <a:off x="9620280" y="2466000"/>
              <a:ext cx="1219320" cy="87552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556" name="Oval 84"/>
            <p:cNvSpPr/>
            <p:nvPr/>
          </p:nvSpPr>
          <p:spPr>
            <a:xfrm>
              <a:off x="9620280" y="2198520"/>
              <a:ext cx="1219320" cy="53388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grpSp>
      <p:sp>
        <p:nvSpPr>
          <p:cNvPr id="557" name="Rectangle 85"/>
          <p:cNvSpPr/>
          <p:nvPr/>
        </p:nvSpPr>
        <p:spPr>
          <a:xfrm>
            <a:off x="9843480" y="2811240"/>
            <a:ext cx="773280" cy="258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sp>
        <p:nvSpPr>
          <p:cNvPr id="558" name="Rounded Rectangle 86"/>
          <p:cNvSpPr/>
          <p:nvPr/>
        </p:nvSpPr>
        <p:spPr>
          <a:xfrm>
            <a:off x="9473400" y="1756800"/>
            <a:ext cx="1366560" cy="37116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000" b="1" strike="noStrike" spc="-1">
                <a:solidFill>
                  <a:srgbClr val="414244"/>
                </a:solidFill>
                <a:latin typeface="Arial"/>
                <a:ea typeface="DejaVu Sans"/>
              </a:rPr>
              <a:t>Off-chain database (audit logs)</a:t>
            </a:r>
            <a:endParaRPr lang="en-US" sz="1000" b="0" strike="noStrike" spc="-1">
              <a:latin typeface="Calibri"/>
            </a:endParaRPr>
          </a:p>
        </p:txBody>
      </p:sp>
      <p:sp>
        <p:nvSpPr>
          <p:cNvPr id="559" name="Rectangle 87"/>
          <p:cNvSpPr/>
          <p:nvPr/>
        </p:nvSpPr>
        <p:spPr>
          <a:xfrm>
            <a:off x="2547629" y="2970360"/>
            <a:ext cx="1743663" cy="1550880"/>
          </a:xfrm>
          <a:prstGeom prst="rect">
            <a:avLst/>
          </a:prstGeom>
          <a:solidFill>
            <a:schemeClr val="bg1">
              <a:alpha val="66000"/>
            </a:schemeClr>
          </a:solidFill>
          <a:ln>
            <a:solidFill>
              <a:srgbClr val="FFFFFF"/>
            </a:solidFill>
          </a:ln>
        </p:spPr>
        <p:style>
          <a:lnRef idx="2">
            <a:schemeClr val="accent1">
              <a:shade val="50000"/>
            </a:schemeClr>
          </a:lnRef>
          <a:fillRef idx="1">
            <a:schemeClr val="accent1"/>
          </a:fillRef>
          <a:effectRef idx="0">
            <a:schemeClr val="accent1"/>
          </a:effectRef>
          <a:fontRef idx="minor"/>
        </p:style>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Secret Sharing Scheme</a:t>
            </a:r>
            <a:endParaRPr lang="en-US" sz="4400" b="0" strike="noStrike" spc="-1">
              <a:latin typeface="Calibri"/>
            </a:endParaRPr>
          </a:p>
        </p:txBody>
      </p:sp>
      <p:sp>
        <p:nvSpPr>
          <p:cNvPr id="561" name="Rounded Rectangle 3"/>
          <p:cNvSpPr/>
          <p:nvPr/>
        </p:nvSpPr>
        <p:spPr>
          <a:xfrm>
            <a:off x="9473400" y="1756800"/>
            <a:ext cx="1366560" cy="37116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000" b="1" strike="noStrike" spc="-1">
                <a:solidFill>
                  <a:srgbClr val="414244"/>
                </a:solidFill>
                <a:latin typeface="Arial"/>
                <a:ea typeface="DejaVu Sans"/>
              </a:rPr>
              <a:t>Off-chain database (audit logs)</a:t>
            </a:r>
            <a:endParaRPr lang="en-US" sz="1000" b="0" strike="noStrike" spc="-1">
              <a:latin typeface="Calibri"/>
            </a:endParaRPr>
          </a:p>
        </p:txBody>
      </p:sp>
      <p:grpSp>
        <p:nvGrpSpPr>
          <p:cNvPr id="562" name="Group 6"/>
          <p:cNvGrpSpPr/>
          <p:nvPr/>
        </p:nvGrpSpPr>
        <p:grpSpPr>
          <a:xfrm>
            <a:off x="9620280" y="2198520"/>
            <a:ext cx="1219320" cy="1143000"/>
            <a:chOff x="9620280" y="2198520"/>
            <a:chExt cx="1219320" cy="1143000"/>
          </a:xfrm>
        </p:grpSpPr>
        <p:sp>
          <p:nvSpPr>
            <p:cNvPr id="563" name="Freeform 4"/>
            <p:cNvSpPr/>
            <p:nvPr/>
          </p:nvSpPr>
          <p:spPr>
            <a:xfrm>
              <a:off x="9620280" y="2466000"/>
              <a:ext cx="1219320" cy="87552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564" name="Oval 5"/>
            <p:cNvSpPr/>
            <p:nvPr/>
          </p:nvSpPr>
          <p:spPr>
            <a:xfrm>
              <a:off x="9620280" y="2198520"/>
              <a:ext cx="1219320" cy="53388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grpSp>
      <mc:AlternateContent xmlns:mc="http://schemas.openxmlformats.org/markup-compatibility/2006" xmlns:a14="http://schemas.microsoft.com/office/drawing/2010/main">
        <mc:Choice Requires="a14">
          <p:sp>
            <p:nvSpPr>
              <p:cNvPr id="565" name="Rectangle 8"/>
              <p:cNvSpPr txBox="1"/>
              <p:nvPr/>
            </p:nvSpPr>
            <p:spPr>
              <a:xfrm>
                <a:off x="1570680" y="2437200"/>
                <a:ext cx="9360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566" name="Rectangle 9"/>
          <p:cNvSpPr/>
          <p:nvPr/>
        </p:nvSpPr>
        <p:spPr>
          <a:xfrm>
            <a:off x="9843480" y="2811240"/>
            <a:ext cx="773280" cy="258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567" name="Rectangle 12"/>
              <p:cNvSpPr txBox="1"/>
              <p:nvPr/>
            </p:nvSpPr>
            <p:spPr>
              <a:xfrm>
                <a:off x="9519480" y="59691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568" name="Rectangle 13"/>
              <p:cNvSpPr txBox="1"/>
              <p:nvPr/>
            </p:nvSpPr>
            <p:spPr>
              <a:xfrm>
                <a:off x="9519480" y="346968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1</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1</m:t>
                              </m:r>
                            </m:sub>
                          </m:sSub>
                        </m:e>
                      </m:d>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569" name="Rectangle 14"/>
              <p:cNvSpPr txBox="1"/>
              <p:nvPr/>
            </p:nvSpPr>
            <p:spPr>
              <a:xfrm>
                <a:off x="9519480" y="38397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2</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2</m:t>
                              </m:r>
                            </m:sub>
                          </m:sSub>
                        </m:e>
                      </m:d>
                    </m:oMath>
                  </m:oMathPara>
                </a14:m>
                <a:endParaRPr/>
              </a:p>
            </p:txBody>
          </p:sp>
        </mc:Choice>
        <mc:Fallback xmlns:p15="http://schemas.microsoft.com/office/powerpoint/2012/main" xmlns:p14="http://schemas.microsoft.com/office/powerpoint/2010/main" xmlns=""/>
      </mc:AlternateContent>
      <p:sp>
        <p:nvSpPr>
          <p:cNvPr id="570" name="Straight Arrow Connector 16"/>
          <p:cNvSpPr/>
          <p:nvPr/>
        </p:nvSpPr>
        <p:spPr>
          <a:xfrm>
            <a:off x="4047480" y="2567160"/>
            <a:ext cx="5572080" cy="478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571" name="Straight Arrow Connector 17"/>
          <p:cNvSpPr/>
          <p:nvPr/>
        </p:nvSpPr>
        <p:spPr>
          <a:xfrm flipH="1">
            <a:off x="2546280" y="6098760"/>
            <a:ext cx="6971760" cy="262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572" name="Rectangle 18"/>
              <p:cNvSpPr txBox="1"/>
              <p:nvPr/>
            </p:nvSpPr>
            <p:spPr>
              <a:xfrm>
                <a:off x="1570680" y="5996160"/>
                <a:ext cx="9756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573" name="CustomShape 50"/>
          <p:cNvSpPr/>
          <p:nvPr/>
        </p:nvSpPr>
        <p:spPr>
          <a:xfrm>
            <a:off x="2841120" y="232560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mc:AlternateContent xmlns:mc="http://schemas.openxmlformats.org/markup-compatibility/2006" xmlns:a14="http://schemas.microsoft.com/office/drawing/2010/main">
        <mc:Choice Requires="a14">
          <p:sp>
            <p:nvSpPr>
              <p:cNvPr id="575" name="Rectangle 20"/>
              <p:cNvSpPr txBox="1"/>
              <p:nvPr/>
            </p:nvSpPr>
            <p:spPr>
              <a:xfrm>
                <a:off x="2501192" y="2921400"/>
                <a:ext cx="1816016" cy="4172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r>
                        <a:rPr>
                          <a:latin typeface="Cambria Math" panose="02040503050406030204" pitchFamily="18" charset="0"/>
                        </a:rPr>
                        <m:t>=</m:t>
                      </m:r>
                      <m:r>
                        <a:rPr>
                          <a:latin typeface="Cambria Math" panose="02040503050406030204" pitchFamily="18" charset="0"/>
                        </a:rPr>
                        <m:t>𝐾</m:t>
                      </m:r>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dirty="0"/>
              </a:p>
            </p:txBody>
          </p:sp>
        </mc:Choice>
        <mc:Fallback xmlns="">
          <p:sp>
            <p:nvSpPr>
              <p:cNvPr id="575" name="Rectangle 20"/>
              <p:cNvSpPr txBox="1">
                <a:spLocks noRot="1" noChangeAspect="1" noMove="1" noResize="1" noEditPoints="1" noAdjustHandles="1" noChangeArrowheads="1" noChangeShapeType="1" noTextEdit="1"/>
              </p:cNvSpPr>
              <p:nvPr/>
            </p:nvSpPr>
            <p:spPr>
              <a:xfrm>
                <a:off x="2501192" y="2921400"/>
                <a:ext cx="1816016" cy="417240"/>
              </a:xfrm>
              <a:prstGeom prst="rect">
                <a:avLst/>
              </a:prstGeom>
              <a:blipFill>
                <a:blip r:embed="rId2"/>
                <a:stretch>
                  <a:fillRect/>
                </a:stretch>
              </a:blipFill>
            </p:spPr>
            <p:txBody>
              <a:bodyPr/>
              <a:lstStyle/>
              <a:p>
                <a:r>
                  <a:rPr lang="pt-PT">
                    <a:noFill/>
                  </a:rPr>
                  <a:t> </a:t>
                </a:r>
              </a:p>
            </p:txBody>
          </p:sp>
        </mc:Fallback>
      </mc:AlternateContent>
      <p:sp>
        <p:nvSpPr>
          <p:cNvPr id="576" name="CustomShape 50"/>
          <p:cNvSpPr/>
          <p:nvPr/>
        </p:nvSpPr>
        <p:spPr>
          <a:xfrm>
            <a:off x="2841120" y="588348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p:sp>
        <p:nvSpPr>
          <p:cNvPr id="577" name="Elbow Connector 7"/>
          <p:cNvSpPr/>
          <p:nvPr/>
        </p:nvSpPr>
        <p:spPr>
          <a:xfrm rot="5400000" flipV="1">
            <a:off x="3049201" y="5499720"/>
            <a:ext cx="733320" cy="45719"/>
          </a:xfrm>
          <a:prstGeom prst="bentConnector3">
            <a:avLst>
              <a:gd name="adj1" fmla="val 50000"/>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578" name="Rounded Rectangle 21"/>
          <p:cNvSpPr/>
          <p:nvPr/>
        </p:nvSpPr>
        <p:spPr>
          <a:xfrm>
            <a:off x="5398920" y="3070440"/>
            <a:ext cx="3985200" cy="2897640"/>
          </a:xfrm>
          <a:prstGeom prst="roundRect">
            <a:avLst>
              <a:gd name="adj" fmla="val 16667"/>
            </a:avLst>
          </a:prstGeom>
          <a:noFill/>
          <a:ln>
            <a:solidFill>
              <a:srgbClr val="5D3A75"/>
            </a:solidFill>
            <a:prstDash val="dash"/>
          </a:ln>
        </p:spPr>
        <p:style>
          <a:lnRef idx="2">
            <a:schemeClr val="accent1">
              <a:shade val="50000"/>
            </a:schemeClr>
          </a:lnRef>
          <a:fillRef idx="1">
            <a:schemeClr val="accent1"/>
          </a:fillRef>
          <a:effectRef idx="0">
            <a:schemeClr val="accent1"/>
          </a:effectRef>
          <a:fontRef idx="minor"/>
        </p:style>
      </p:sp>
      <p:sp>
        <p:nvSpPr>
          <p:cNvPr id="579" name="Freeform 34"/>
          <p:cNvSpPr/>
          <p:nvPr/>
        </p:nvSpPr>
        <p:spPr>
          <a:xfrm>
            <a:off x="4447080" y="46893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580" name="Freeform 35"/>
          <p:cNvSpPr/>
          <p:nvPr/>
        </p:nvSpPr>
        <p:spPr>
          <a:xfrm>
            <a:off x="4604040" y="492912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581" name="Freeform 36"/>
          <p:cNvSpPr/>
          <p:nvPr/>
        </p:nvSpPr>
        <p:spPr>
          <a:xfrm>
            <a:off x="4412160" y="52740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582" name="CustomShape 50"/>
          <p:cNvSpPr/>
          <p:nvPr/>
        </p:nvSpPr>
        <p:spPr>
          <a:xfrm>
            <a:off x="2806560" y="3539160"/>
            <a:ext cx="1205640" cy="482400"/>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dirty="0">
                <a:solidFill>
                  <a:srgbClr val="FFFFFF"/>
                </a:solidFill>
                <a:latin typeface="Calibri"/>
                <a:ea typeface="DejaVu Sans"/>
              </a:rPr>
              <a:t>Secrete Sharing</a:t>
            </a:r>
            <a:endParaRPr lang="en-US" sz="900" b="0" strike="noStrike" spc="-1" dirty="0">
              <a:latin typeface="Calibri"/>
            </a:endParaRPr>
          </a:p>
        </p:txBody>
      </p:sp>
      <p:sp>
        <p:nvSpPr>
          <p:cNvPr id="583" name="CustomShape 50"/>
          <p:cNvSpPr/>
          <p:nvPr/>
        </p:nvSpPr>
        <p:spPr>
          <a:xfrm>
            <a:off x="2812680" y="4675320"/>
            <a:ext cx="1205640" cy="482400"/>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Secrete Sharing</a:t>
            </a:r>
            <a:endParaRPr lang="en-US" sz="900" b="0" strike="noStrike" spc="-1">
              <a:latin typeface="Calibri"/>
            </a:endParaRPr>
          </a:p>
        </p:txBody>
      </p:sp>
      <p:sp>
        <p:nvSpPr>
          <p:cNvPr id="584" name="Elbow Connector 43"/>
          <p:cNvSpPr/>
          <p:nvPr/>
        </p:nvSpPr>
        <p:spPr>
          <a:xfrm rot="5400000">
            <a:off x="3065039" y="3147121"/>
            <a:ext cx="723962" cy="45719"/>
          </a:xfrm>
          <a:prstGeom prst="bentConnector3">
            <a:avLst>
              <a:gd name="adj1" fmla="val 50000"/>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585" name="Straight Arrow Connector 45"/>
          <p:cNvSpPr/>
          <p:nvPr/>
        </p:nvSpPr>
        <p:spPr>
          <a:xfrm flipV="1">
            <a:off x="4012920" y="3668400"/>
            <a:ext cx="1824120" cy="110160"/>
          </a:xfrm>
          <a:custGeom>
            <a:avLst/>
            <a:gdLst/>
            <a:ahLst/>
            <a:cxnLst/>
            <a:rect l="l" t="t" r="r" b="b"/>
            <a:pathLst>
              <a:path w="21600" h="21600">
                <a:moveTo>
                  <a:pt x="0" y="0"/>
                </a:moveTo>
                <a:lnTo>
                  <a:pt x="21600" y="21600"/>
                </a:lnTo>
              </a:path>
            </a:pathLst>
          </a:custGeom>
          <a:noFill/>
          <a:ln>
            <a:solidFill>
              <a:srgbClr val="546CB2"/>
            </a:solidFill>
            <a:tailEnd type="triangle" w="med" len="med"/>
          </a:ln>
        </p:spPr>
        <p:style>
          <a:lnRef idx="1">
            <a:schemeClr val="accent1"/>
          </a:lnRef>
          <a:fillRef idx="0">
            <a:schemeClr val="accent1"/>
          </a:fillRef>
          <a:effectRef idx="0">
            <a:schemeClr val="accent1"/>
          </a:effectRef>
          <a:fontRef idx="minor"/>
        </p:style>
      </p:sp>
      <p:sp>
        <p:nvSpPr>
          <p:cNvPr id="586" name="Straight Arrow Connector 47"/>
          <p:cNvSpPr/>
          <p:nvPr/>
        </p:nvSpPr>
        <p:spPr>
          <a:xfrm>
            <a:off x="4012920" y="3780720"/>
            <a:ext cx="3420360" cy="968400"/>
          </a:xfrm>
          <a:custGeom>
            <a:avLst/>
            <a:gdLst/>
            <a:ahLst/>
            <a:cxnLst/>
            <a:rect l="l" t="t" r="r" b="b"/>
            <a:pathLst>
              <a:path w="21600" h="21600">
                <a:moveTo>
                  <a:pt x="0" y="0"/>
                </a:moveTo>
                <a:lnTo>
                  <a:pt x="21600" y="21600"/>
                </a:lnTo>
              </a:path>
            </a:pathLst>
          </a:custGeom>
          <a:noFill/>
          <a:ln>
            <a:solidFill>
              <a:srgbClr val="7F4F9F"/>
            </a:solidFill>
            <a:tailEnd type="triangle" w="med" len="med"/>
          </a:ln>
        </p:spPr>
        <p:style>
          <a:lnRef idx="1">
            <a:schemeClr val="accent1"/>
          </a:lnRef>
          <a:fillRef idx="0">
            <a:schemeClr val="accent1"/>
          </a:fillRef>
          <a:effectRef idx="0">
            <a:schemeClr val="accent1"/>
          </a:effectRef>
          <a:fontRef idx="minor"/>
        </p:style>
      </p:sp>
      <p:sp>
        <p:nvSpPr>
          <p:cNvPr id="587" name="Straight Arrow Connector 49"/>
          <p:cNvSpPr/>
          <p:nvPr/>
        </p:nvSpPr>
        <p:spPr>
          <a:xfrm>
            <a:off x="4012920" y="3780720"/>
            <a:ext cx="1502640" cy="1627560"/>
          </a:xfrm>
          <a:custGeom>
            <a:avLst/>
            <a:gdLst/>
            <a:ahLst/>
            <a:cxnLst/>
            <a:rect l="l" t="t" r="r" b="b"/>
            <a:pathLst>
              <a:path w="21600" h="21600">
                <a:moveTo>
                  <a:pt x="0" y="0"/>
                </a:moveTo>
                <a:lnTo>
                  <a:pt x="21600" y="21600"/>
                </a:lnTo>
              </a:path>
            </a:pathLst>
          </a:custGeom>
          <a:noFill/>
          <a:ln>
            <a:solidFill>
              <a:srgbClr val="262626"/>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588" name="Rectangle 52"/>
              <p:cNvSpPr txBox="1"/>
              <p:nvPr/>
            </p:nvSpPr>
            <p:spPr>
              <a:xfrm>
                <a:off x="2975760" y="5325840"/>
                <a:ext cx="936000" cy="29016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589" name="Straight Arrow Connector 54"/>
          <p:cNvSpPr/>
          <p:nvPr/>
        </p:nvSpPr>
        <p:spPr>
          <a:xfrm flipH="1">
            <a:off x="4018680" y="3669840"/>
            <a:ext cx="1818000" cy="1246680"/>
          </a:xfrm>
          <a:custGeom>
            <a:avLst/>
            <a:gdLst/>
            <a:ahLst/>
            <a:cxnLst/>
            <a:rect l="l" t="t" r="r" b="b"/>
            <a:pathLst>
              <a:path w="21600" h="21600">
                <a:moveTo>
                  <a:pt x="0" y="0"/>
                </a:moveTo>
                <a:lnTo>
                  <a:pt x="21600" y="21600"/>
                </a:lnTo>
              </a:path>
            </a:pathLst>
          </a:custGeom>
          <a:noFill/>
          <a:ln>
            <a:solidFill>
              <a:srgbClr val="546CB2"/>
            </a:solidFill>
            <a:tailEnd type="triangle" w="med" len="med"/>
          </a:ln>
        </p:spPr>
        <p:style>
          <a:lnRef idx="1">
            <a:schemeClr val="accent1"/>
          </a:lnRef>
          <a:fillRef idx="0">
            <a:schemeClr val="accent1"/>
          </a:fillRef>
          <a:effectRef idx="0">
            <a:schemeClr val="accent1"/>
          </a:effectRef>
          <a:fontRef idx="minor"/>
        </p:style>
      </p:sp>
      <p:sp>
        <p:nvSpPr>
          <p:cNvPr id="590" name="Straight Arrow Connector 56"/>
          <p:cNvSpPr/>
          <p:nvPr/>
        </p:nvSpPr>
        <p:spPr>
          <a:xfrm flipH="1">
            <a:off x="4018680" y="4749840"/>
            <a:ext cx="3414240" cy="166320"/>
          </a:xfrm>
          <a:custGeom>
            <a:avLst/>
            <a:gdLst/>
            <a:ahLst/>
            <a:cxnLst/>
            <a:rect l="l" t="t" r="r" b="b"/>
            <a:pathLst>
              <a:path w="21600" h="21600">
                <a:moveTo>
                  <a:pt x="0" y="0"/>
                </a:moveTo>
                <a:lnTo>
                  <a:pt x="21600" y="21600"/>
                </a:lnTo>
              </a:path>
            </a:pathLst>
          </a:custGeom>
          <a:noFill/>
          <a:ln>
            <a:solidFill>
              <a:srgbClr val="7F4F9F"/>
            </a:solidFill>
            <a:tailEnd type="triangle" w="med" len="med"/>
          </a:ln>
        </p:spPr>
        <p:style>
          <a:lnRef idx="1">
            <a:schemeClr val="accent1"/>
          </a:lnRef>
          <a:fillRef idx="0">
            <a:schemeClr val="accent1"/>
          </a:fillRef>
          <a:effectRef idx="0">
            <a:schemeClr val="accent1"/>
          </a:effectRef>
          <a:fontRef idx="minor"/>
        </p:style>
      </p:sp>
      <p:sp>
        <p:nvSpPr>
          <p:cNvPr id="591" name="Straight Arrow Connector 58"/>
          <p:cNvSpPr/>
          <p:nvPr/>
        </p:nvSpPr>
        <p:spPr>
          <a:xfrm flipH="1" flipV="1">
            <a:off x="4018680" y="4916520"/>
            <a:ext cx="1496160" cy="491400"/>
          </a:xfrm>
          <a:custGeom>
            <a:avLst/>
            <a:gdLst/>
            <a:ahLst/>
            <a:cxnLst/>
            <a:rect l="l" t="t" r="r" b="b"/>
            <a:pathLst>
              <a:path w="21600" h="21600">
                <a:moveTo>
                  <a:pt x="0" y="0"/>
                </a:moveTo>
                <a:lnTo>
                  <a:pt x="21600" y="21600"/>
                </a:lnTo>
              </a:path>
            </a:pathLst>
          </a:custGeom>
          <a:noFill/>
          <a:ln>
            <a:solidFill>
              <a:srgbClr val="262626"/>
            </a:solidFill>
            <a:tailEnd type="triangle" w="med" len="med"/>
          </a:ln>
        </p:spPr>
        <p:style>
          <a:lnRef idx="1">
            <a:schemeClr val="accent1"/>
          </a:lnRef>
          <a:fillRef idx="0">
            <a:schemeClr val="accent1"/>
          </a:fillRef>
          <a:effectRef idx="0">
            <a:schemeClr val="accent1"/>
          </a:effectRef>
          <a:fontRef idx="minor"/>
        </p:style>
      </p:sp>
      <p:sp>
        <p:nvSpPr>
          <p:cNvPr id="592" name="Freeform 59"/>
          <p:cNvSpPr/>
          <p:nvPr/>
        </p:nvSpPr>
        <p:spPr>
          <a:xfrm>
            <a:off x="4602240" y="350532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593" name="Freeform 60"/>
          <p:cNvSpPr/>
          <p:nvPr/>
        </p:nvSpPr>
        <p:spPr>
          <a:xfrm>
            <a:off x="4687920" y="3835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594" name="Freeform 61"/>
          <p:cNvSpPr/>
          <p:nvPr/>
        </p:nvSpPr>
        <p:spPr>
          <a:xfrm>
            <a:off x="4498920" y="41295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595" name="Rounded Rectangle 126"/>
          <p:cNvSpPr/>
          <p:nvPr/>
        </p:nvSpPr>
        <p:spPr>
          <a:xfrm>
            <a:off x="5837760" y="3167280"/>
            <a:ext cx="1895760" cy="1004760"/>
          </a:xfrm>
          <a:prstGeom prst="roundRect">
            <a:avLst>
              <a:gd name="adj" fmla="val 16667"/>
            </a:avLst>
          </a:prstGeom>
          <a:noFill/>
          <a:ln>
            <a:solidFill>
              <a:srgbClr val="BBC4E0"/>
            </a:solidFill>
          </a:ln>
        </p:spPr>
        <p:style>
          <a:lnRef idx="2">
            <a:schemeClr val="accent1">
              <a:shade val="50000"/>
            </a:schemeClr>
          </a:lnRef>
          <a:fillRef idx="1">
            <a:schemeClr val="accent1"/>
          </a:fillRef>
          <a:effectRef idx="0">
            <a:schemeClr val="accent1"/>
          </a:effectRef>
          <a:fontRef idx="minor"/>
        </p:style>
      </p:sp>
      <p:sp>
        <p:nvSpPr>
          <p:cNvPr id="596" name="Rounded Rectangle 24"/>
          <p:cNvSpPr/>
          <p:nvPr/>
        </p:nvSpPr>
        <p:spPr>
          <a:xfrm>
            <a:off x="5928480" y="3216600"/>
            <a:ext cx="807480" cy="255960"/>
          </a:xfrm>
          <a:prstGeom prst="roundRect">
            <a:avLst>
              <a:gd name="adj" fmla="val 16667"/>
            </a:avLst>
          </a:pr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dirty="0">
                <a:solidFill>
                  <a:srgbClr val="FFFFFF"/>
                </a:solidFill>
                <a:latin typeface="Arial"/>
                <a:ea typeface="DejaVu Sans"/>
              </a:rPr>
              <a:t>KH 1</a:t>
            </a:r>
            <a:endParaRPr lang="en-US" sz="1200" b="0" strike="noStrike" spc="-1" dirty="0">
              <a:latin typeface="Calibri"/>
            </a:endParaRPr>
          </a:p>
        </p:txBody>
      </p:sp>
      <p:sp>
        <p:nvSpPr>
          <p:cNvPr id="597" name="Freeform 79"/>
          <p:cNvSpPr/>
          <p:nvPr/>
        </p:nvSpPr>
        <p:spPr>
          <a:xfrm>
            <a:off x="5871600" y="3682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grpSp>
        <p:nvGrpSpPr>
          <p:cNvPr id="598" name="Group 92"/>
          <p:cNvGrpSpPr/>
          <p:nvPr/>
        </p:nvGrpSpPr>
        <p:grpSpPr>
          <a:xfrm>
            <a:off x="6383880" y="3591360"/>
            <a:ext cx="389880" cy="489240"/>
            <a:chOff x="6383880" y="3591360"/>
            <a:chExt cx="389880" cy="489240"/>
          </a:xfrm>
        </p:grpSpPr>
        <p:sp>
          <p:nvSpPr>
            <p:cNvPr id="599" name="Rectangle 94"/>
            <p:cNvSpPr/>
            <p:nvPr/>
          </p:nvSpPr>
          <p:spPr>
            <a:xfrm>
              <a:off x="6383880" y="3591360"/>
              <a:ext cx="389880" cy="4892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nvGrpSpPr>
            <p:cNvPr id="600" name="Group 95"/>
            <p:cNvGrpSpPr/>
            <p:nvPr/>
          </p:nvGrpSpPr>
          <p:grpSpPr>
            <a:xfrm>
              <a:off x="6435720" y="3773520"/>
              <a:ext cx="132480" cy="67320"/>
              <a:chOff x="6435720" y="3773520"/>
              <a:chExt cx="132480" cy="67320"/>
            </a:xfrm>
          </p:grpSpPr>
          <p:sp>
            <p:nvSpPr>
              <p:cNvPr id="601" name="Rectangle 102"/>
              <p:cNvSpPr/>
              <p:nvPr/>
            </p:nvSpPr>
            <p:spPr>
              <a:xfrm rot="2700000">
                <a:off x="6431400" y="3812040"/>
                <a:ext cx="55080" cy="104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602" name="Rectangle 103"/>
              <p:cNvSpPr/>
              <p:nvPr/>
            </p:nvSpPr>
            <p:spPr>
              <a:xfrm rot="19800000">
                <a:off x="6464160" y="379944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nvGrpSpPr>
            <p:cNvPr id="603" name="Group 96"/>
            <p:cNvGrpSpPr/>
            <p:nvPr/>
          </p:nvGrpSpPr>
          <p:grpSpPr>
            <a:xfrm>
              <a:off x="6439320" y="3906720"/>
              <a:ext cx="86040" cy="85680"/>
              <a:chOff x="6439320" y="3906720"/>
              <a:chExt cx="86040" cy="85680"/>
            </a:xfrm>
          </p:grpSpPr>
          <p:sp>
            <p:nvSpPr>
              <p:cNvPr id="604" name="Rectangle 100"/>
              <p:cNvSpPr/>
              <p:nvPr/>
            </p:nvSpPr>
            <p:spPr>
              <a:xfrm rot="18900000">
                <a:off x="6427800" y="394272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605" name="Rectangle 101"/>
              <p:cNvSpPr/>
              <p:nvPr/>
            </p:nvSpPr>
            <p:spPr>
              <a:xfrm rot="13500000">
                <a:off x="6428520" y="394344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nvGrpSpPr>
            <p:cNvPr id="606" name="Group 97"/>
            <p:cNvGrpSpPr/>
            <p:nvPr/>
          </p:nvGrpSpPr>
          <p:grpSpPr>
            <a:xfrm>
              <a:off x="6435720" y="3668760"/>
              <a:ext cx="132480" cy="67320"/>
              <a:chOff x="6435720" y="3668760"/>
              <a:chExt cx="132480" cy="67320"/>
            </a:xfrm>
          </p:grpSpPr>
          <p:sp>
            <p:nvSpPr>
              <p:cNvPr id="607" name="Rectangle 98"/>
              <p:cNvSpPr/>
              <p:nvPr/>
            </p:nvSpPr>
            <p:spPr>
              <a:xfrm rot="2700000">
                <a:off x="6431400" y="3707280"/>
                <a:ext cx="55080" cy="104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608" name="Rectangle 99"/>
              <p:cNvSpPr/>
              <p:nvPr/>
            </p:nvSpPr>
            <p:spPr>
              <a:xfrm rot="19800000">
                <a:off x="6464160" y="369468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sp>
        <p:nvSpPr>
          <p:cNvPr id="609" name="Rounded Rectangle 136"/>
          <p:cNvSpPr/>
          <p:nvPr/>
        </p:nvSpPr>
        <p:spPr>
          <a:xfrm>
            <a:off x="7434000" y="4247280"/>
            <a:ext cx="1895760" cy="1004760"/>
          </a:xfrm>
          <a:prstGeom prst="roundRect">
            <a:avLst>
              <a:gd name="adj" fmla="val 16667"/>
            </a:avLst>
          </a:prstGeom>
          <a:noFill/>
          <a:ln>
            <a:solidFill>
              <a:srgbClr val="E6DBED"/>
            </a:solidFill>
          </a:ln>
        </p:spPr>
        <p:style>
          <a:lnRef idx="2">
            <a:schemeClr val="accent1">
              <a:shade val="50000"/>
            </a:schemeClr>
          </a:lnRef>
          <a:fillRef idx="1">
            <a:schemeClr val="accent1"/>
          </a:fillRef>
          <a:effectRef idx="0">
            <a:schemeClr val="accent1"/>
          </a:effectRef>
          <a:fontRef idx="minor"/>
        </p:style>
      </p:sp>
      <p:sp>
        <p:nvSpPr>
          <p:cNvPr id="610" name="Rounded Rectangle 137"/>
          <p:cNvSpPr/>
          <p:nvPr/>
        </p:nvSpPr>
        <p:spPr>
          <a:xfrm>
            <a:off x="7524720" y="4296960"/>
            <a:ext cx="807480" cy="255960"/>
          </a:xfrm>
          <a:prstGeom prst="roundRect">
            <a:avLst>
              <a:gd name="adj" fmla="val 16667"/>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KH 2</a:t>
            </a:r>
            <a:endParaRPr lang="en-US" sz="1200" b="0" strike="noStrike" spc="-1">
              <a:latin typeface="Calibri"/>
            </a:endParaRPr>
          </a:p>
        </p:txBody>
      </p:sp>
      <p:sp>
        <p:nvSpPr>
          <p:cNvPr id="611" name="Freeform 138"/>
          <p:cNvSpPr/>
          <p:nvPr/>
        </p:nvSpPr>
        <p:spPr>
          <a:xfrm>
            <a:off x="7467840" y="4762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nvGrpSpPr>
          <p:cNvPr id="612" name="Group 139"/>
          <p:cNvGrpSpPr/>
          <p:nvPr/>
        </p:nvGrpSpPr>
        <p:grpSpPr>
          <a:xfrm>
            <a:off x="7980120" y="4671720"/>
            <a:ext cx="389880" cy="489240"/>
            <a:chOff x="7980120" y="4671720"/>
            <a:chExt cx="389880" cy="489240"/>
          </a:xfrm>
        </p:grpSpPr>
        <p:sp>
          <p:nvSpPr>
            <p:cNvPr id="613" name="Rectangle 140"/>
            <p:cNvSpPr/>
            <p:nvPr/>
          </p:nvSpPr>
          <p:spPr>
            <a:xfrm>
              <a:off x="7980120" y="4671720"/>
              <a:ext cx="389880" cy="489240"/>
            </a:xfrm>
            <a:prstGeom prst="rect">
              <a:avLst/>
            </a:prstGeom>
            <a:solidFill>
              <a:schemeClr val="bg1"/>
            </a:solidFill>
            <a:ln>
              <a:solidFill>
                <a:srgbClr val="E6DBED"/>
              </a:solidFill>
            </a:ln>
          </p:spPr>
          <p:style>
            <a:lnRef idx="2">
              <a:schemeClr val="accent1">
                <a:shade val="50000"/>
              </a:schemeClr>
            </a:lnRef>
            <a:fillRef idx="1">
              <a:schemeClr val="accent1"/>
            </a:fillRef>
            <a:effectRef idx="0">
              <a:schemeClr val="accent1"/>
            </a:effectRef>
            <a:fontRef idx="minor"/>
          </p:style>
        </p:sp>
        <p:grpSp>
          <p:nvGrpSpPr>
            <p:cNvPr id="614" name="Group 141"/>
            <p:cNvGrpSpPr/>
            <p:nvPr/>
          </p:nvGrpSpPr>
          <p:grpSpPr>
            <a:xfrm>
              <a:off x="8032320" y="4853880"/>
              <a:ext cx="132480" cy="67320"/>
              <a:chOff x="8032320" y="4853880"/>
              <a:chExt cx="132480" cy="67320"/>
            </a:xfrm>
          </p:grpSpPr>
          <p:sp>
            <p:nvSpPr>
              <p:cNvPr id="615" name="Rectangle 148"/>
              <p:cNvSpPr/>
              <p:nvPr/>
            </p:nvSpPr>
            <p:spPr>
              <a:xfrm rot="2700000">
                <a:off x="8028000" y="4892400"/>
                <a:ext cx="55080" cy="1044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616" name="Rectangle 149"/>
              <p:cNvSpPr/>
              <p:nvPr/>
            </p:nvSpPr>
            <p:spPr>
              <a:xfrm rot="19800000">
                <a:off x="8060760" y="487980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nvGrpSpPr>
            <p:cNvPr id="617" name="Group 142"/>
            <p:cNvGrpSpPr/>
            <p:nvPr/>
          </p:nvGrpSpPr>
          <p:grpSpPr>
            <a:xfrm>
              <a:off x="8035920" y="4987080"/>
              <a:ext cx="85680" cy="85320"/>
              <a:chOff x="8035920" y="4987080"/>
              <a:chExt cx="85680" cy="85320"/>
            </a:xfrm>
          </p:grpSpPr>
          <p:sp>
            <p:nvSpPr>
              <p:cNvPr id="618" name="Rectangle 146"/>
              <p:cNvSpPr/>
              <p:nvPr/>
            </p:nvSpPr>
            <p:spPr>
              <a:xfrm rot="18900000">
                <a:off x="8024400" y="502308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619" name="Rectangle 147"/>
              <p:cNvSpPr/>
              <p:nvPr/>
            </p:nvSpPr>
            <p:spPr>
              <a:xfrm rot="13500000">
                <a:off x="8024760" y="502344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nvGrpSpPr>
            <p:cNvPr id="620" name="Group 143"/>
            <p:cNvGrpSpPr/>
            <p:nvPr/>
          </p:nvGrpSpPr>
          <p:grpSpPr>
            <a:xfrm>
              <a:off x="8032320" y="4748760"/>
              <a:ext cx="132480" cy="67680"/>
              <a:chOff x="8032320" y="4748760"/>
              <a:chExt cx="132480" cy="67680"/>
            </a:xfrm>
          </p:grpSpPr>
          <p:sp>
            <p:nvSpPr>
              <p:cNvPr id="621" name="Rectangle 144"/>
              <p:cNvSpPr/>
              <p:nvPr/>
            </p:nvSpPr>
            <p:spPr>
              <a:xfrm rot="2700000">
                <a:off x="8028000" y="4787640"/>
                <a:ext cx="55080" cy="1044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622" name="Rectangle 145"/>
              <p:cNvSpPr/>
              <p:nvPr/>
            </p:nvSpPr>
            <p:spPr>
              <a:xfrm rot="19800000">
                <a:off x="8060760" y="477468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sp>
        <p:nvSpPr>
          <p:cNvPr id="623" name="Rounded Rectangle 166"/>
          <p:cNvSpPr/>
          <p:nvPr/>
        </p:nvSpPr>
        <p:spPr>
          <a:xfrm>
            <a:off x="5516280" y="4906440"/>
            <a:ext cx="1895760" cy="1004760"/>
          </a:xfrm>
          <a:prstGeom prst="roundRect">
            <a:avLst>
              <a:gd name="adj" fmla="val 16667"/>
            </a:avLst>
          </a:prstGeom>
          <a:noFill/>
          <a:ln>
            <a:solidFill>
              <a:srgbClr val="B5B5B7"/>
            </a:solidFill>
          </a:ln>
        </p:spPr>
        <p:style>
          <a:lnRef idx="2">
            <a:schemeClr val="accent1">
              <a:shade val="50000"/>
            </a:schemeClr>
          </a:lnRef>
          <a:fillRef idx="1">
            <a:schemeClr val="accent1"/>
          </a:fillRef>
          <a:effectRef idx="0">
            <a:schemeClr val="accent1"/>
          </a:effectRef>
          <a:fontRef idx="minor"/>
        </p:style>
      </p:sp>
      <p:sp>
        <p:nvSpPr>
          <p:cNvPr id="624" name="Rounded Rectangle 167"/>
          <p:cNvSpPr/>
          <p:nvPr/>
        </p:nvSpPr>
        <p:spPr>
          <a:xfrm>
            <a:off x="5607000" y="4955760"/>
            <a:ext cx="807480" cy="255960"/>
          </a:xfrm>
          <a:prstGeom prst="roundRect">
            <a:avLst>
              <a:gd name="adj" fmla="val 16667"/>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KH 3</a:t>
            </a:r>
            <a:endParaRPr lang="en-US" sz="1200" b="0" strike="noStrike" spc="-1">
              <a:latin typeface="Calibri"/>
            </a:endParaRPr>
          </a:p>
        </p:txBody>
      </p:sp>
      <p:sp>
        <p:nvSpPr>
          <p:cNvPr id="625" name="Freeform 168"/>
          <p:cNvSpPr/>
          <p:nvPr/>
        </p:nvSpPr>
        <p:spPr>
          <a:xfrm>
            <a:off x="5550120" y="54219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nvGrpSpPr>
          <p:cNvPr id="626" name="Group 169"/>
          <p:cNvGrpSpPr/>
          <p:nvPr/>
        </p:nvGrpSpPr>
        <p:grpSpPr>
          <a:xfrm>
            <a:off x="6062040" y="5330880"/>
            <a:ext cx="389880" cy="489240"/>
            <a:chOff x="6062040" y="5330880"/>
            <a:chExt cx="389880" cy="489240"/>
          </a:xfrm>
        </p:grpSpPr>
        <p:sp>
          <p:nvSpPr>
            <p:cNvPr id="627" name="Rectangle 170"/>
            <p:cNvSpPr/>
            <p:nvPr/>
          </p:nvSpPr>
          <p:spPr>
            <a:xfrm>
              <a:off x="6062040" y="5330880"/>
              <a:ext cx="389880" cy="489240"/>
            </a:xfrm>
            <a:prstGeom prst="rect">
              <a:avLst/>
            </a:prstGeom>
            <a:solidFill>
              <a:schemeClr val="bg1"/>
            </a:solidFill>
            <a:ln>
              <a:solidFill>
                <a:srgbClr val="B5B5B7"/>
              </a:solidFill>
            </a:ln>
          </p:spPr>
          <p:style>
            <a:lnRef idx="2">
              <a:schemeClr val="accent1">
                <a:shade val="50000"/>
              </a:schemeClr>
            </a:lnRef>
            <a:fillRef idx="1">
              <a:schemeClr val="accent1"/>
            </a:fillRef>
            <a:effectRef idx="0">
              <a:schemeClr val="accent1"/>
            </a:effectRef>
            <a:fontRef idx="minor"/>
          </p:style>
        </p:sp>
        <p:grpSp>
          <p:nvGrpSpPr>
            <p:cNvPr id="628" name="Group 171"/>
            <p:cNvGrpSpPr/>
            <p:nvPr/>
          </p:nvGrpSpPr>
          <p:grpSpPr>
            <a:xfrm>
              <a:off x="6114240" y="5512680"/>
              <a:ext cx="132480" cy="67320"/>
              <a:chOff x="6114240" y="5512680"/>
              <a:chExt cx="132480" cy="67320"/>
            </a:xfrm>
          </p:grpSpPr>
          <p:sp>
            <p:nvSpPr>
              <p:cNvPr id="629" name="Rectangle 178"/>
              <p:cNvSpPr/>
              <p:nvPr/>
            </p:nvSpPr>
            <p:spPr>
              <a:xfrm rot="2700000">
                <a:off x="6109920" y="5551200"/>
                <a:ext cx="55080" cy="1044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630" name="Rectangle 179"/>
              <p:cNvSpPr/>
              <p:nvPr/>
            </p:nvSpPr>
            <p:spPr>
              <a:xfrm rot="19800000">
                <a:off x="6142680" y="553860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nvGrpSpPr>
            <p:cNvPr id="631" name="Group 172"/>
            <p:cNvGrpSpPr/>
            <p:nvPr/>
          </p:nvGrpSpPr>
          <p:grpSpPr>
            <a:xfrm>
              <a:off x="6117840" y="5645880"/>
              <a:ext cx="85680" cy="85680"/>
              <a:chOff x="6117840" y="5645880"/>
              <a:chExt cx="85680" cy="85680"/>
            </a:xfrm>
          </p:grpSpPr>
          <p:sp>
            <p:nvSpPr>
              <p:cNvPr id="632" name="Rectangle 176"/>
              <p:cNvSpPr/>
              <p:nvPr/>
            </p:nvSpPr>
            <p:spPr>
              <a:xfrm rot="18900000">
                <a:off x="6106320" y="568188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633" name="Rectangle 177"/>
              <p:cNvSpPr/>
              <p:nvPr/>
            </p:nvSpPr>
            <p:spPr>
              <a:xfrm rot="13500000">
                <a:off x="6106680" y="568260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nvGrpSpPr>
            <p:cNvPr id="634" name="Group 173"/>
            <p:cNvGrpSpPr/>
            <p:nvPr/>
          </p:nvGrpSpPr>
          <p:grpSpPr>
            <a:xfrm>
              <a:off x="6114240" y="5407920"/>
              <a:ext cx="132480" cy="67320"/>
              <a:chOff x="6114240" y="5407920"/>
              <a:chExt cx="132480" cy="67320"/>
            </a:xfrm>
          </p:grpSpPr>
          <p:sp>
            <p:nvSpPr>
              <p:cNvPr id="635" name="Rectangle 174"/>
              <p:cNvSpPr/>
              <p:nvPr/>
            </p:nvSpPr>
            <p:spPr>
              <a:xfrm rot="2700000">
                <a:off x="6109920" y="5446440"/>
                <a:ext cx="55080" cy="1044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636" name="Rectangle 175"/>
              <p:cNvSpPr/>
              <p:nvPr/>
            </p:nvSpPr>
            <p:spPr>
              <a:xfrm rot="19800000">
                <a:off x="6142680" y="543384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sp>
        <p:nvSpPr>
          <p:cNvPr id="637" name="Straight Arrow Connector 10"/>
          <p:cNvSpPr/>
          <p:nvPr/>
        </p:nvSpPr>
        <p:spPr>
          <a:xfrm flipV="1">
            <a:off x="2507400" y="2565720"/>
            <a:ext cx="33264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638" name="Straight Arrow Connector 165"/>
          <p:cNvSpPr/>
          <p:nvPr/>
        </p:nvSpPr>
        <p:spPr>
          <a:xfrm>
            <a:off x="977760" y="256716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639" name="Straight Arrow Connector 199"/>
          <p:cNvSpPr/>
          <p:nvPr/>
        </p:nvSpPr>
        <p:spPr>
          <a:xfrm flipH="1" flipV="1">
            <a:off x="977040" y="612432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114" name="Rectangle 19"/>
              <p:cNvSpPr txBox="1"/>
              <p:nvPr/>
            </p:nvSpPr>
            <p:spPr>
              <a:xfrm>
                <a:off x="4698000" y="2024578"/>
                <a:ext cx="1132920" cy="4172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dirty="0"/>
              </a:p>
            </p:txBody>
          </p:sp>
        </mc:Choice>
        <mc:Fallback xmlns="">
          <p:sp>
            <p:nvSpPr>
              <p:cNvPr id="114" name="Rectangle 19"/>
              <p:cNvSpPr txBox="1">
                <a:spLocks noRot="1" noChangeAspect="1" noMove="1" noResize="1" noEditPoints="1" noAdjustHandles="1" noChangeArrowheads="1" noChangeShapeType="1" noTextEdit="1"/>
              </p:cNvSpPr>
              <p:nvPr/>
            </p:nvSpPr>
            <p:spPr>
              <a:xfrm>
                <a:off x="4698000" y="2024578"/>
                <a:ext cx="1132920" cy="417240"/>
              </a:xfrm>
              <a:prstGeom prst="rect">
                <a:avLst/>
              </a:prstGeom>
              <a:blipFill>
                <a:blip r:embed="rId3"/>
                <a:stretch>
                  <a:fillRect r="-3226"/>
                </a:stretch>
              </a:blipFill>
            </p:spPr>
            <p:txBody>
              <a:bodyPr/>
              <a:lstStyle/>
              <a:p>
                <a:r>
                  <a:rPr lang="pt-PT">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 name="Rounded Rectangle 153"/>
          <p:cNvSpPr/>
          <p:nvPr/>
        </p:nvSpPr>
        <p:spPr>
          <a:xfrm>
            <a:off x="2639880" y="1700640"/>
            <a:ext cx="8857800" cy="4757400"/>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641"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Hyperledger Fabric – Blockchain within</a:t>
            </a:r>
            <a:r>
              <a:t/>
            </a:r>
            <a:br/>
            <a:r>
              <a:rPr lang="en-US" sz="4400" b="0" strike="noStrike" spc="-1">
                <a:solidFill>
                  <a:srgbClr val="000000"/>
                </a:solidFill>
                <a:latin typeface="Arial"/>
                <a:ea typeface="DejaVu Sans"/>
              </a:rPr>
              <a:t>the path to encrypted log files</a:t>
            </a:r>
            <a:endParaRPr lang="en-US" sz="4400" b="0" strike="noStrike" spc="-1">
              <a:latin typeface="Calibri"/>
            </a:endParaRPr>
          </a:p>
        </p:txBody>
      </p:sp>
      <p:sp>
        <p:nvSpPr>
          <p:cNvPr id="642" name="Rounded Rectangle 3"/>
          <p:cNvSpPr/>
          <p:nvPr/>
        </p:nvSpPr>
        <p:spPr>
          <a:xfrm>
            <a:off x="9473400" y="1756800"/>
            <a:ext cx="1366560" cy="37116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000" b="1" strike="noStrike" spc="-1">
                <a:solidFill>
                  <a:srgbClr val="414244"/>
                </a:solidFill>
                <a:latin typeface="Arial"/>
                <a:ea typeface="DejaVu Sans"/>
              </a:rPr>
              <a:t>Off-chain database (audit logs)</a:t>
            </a:r>
            <a:endParaRPr lang="en-US" sz="1000" b="0" strike="noStrike" spc="-1">
              <a:latin typeface="Calibri"/>
            </a:endParaRPr>
          </a:p>
        </p:txBody>
      </p:sp>
      <p:grpSp>
        <p:nvGrpSpPr>
          <p:cNvPr id="643" name="Group 6"/>
          <p:cNvGrpSpPr/>
          <p:nvPr/>
        </p:nvGrpSpPr>
        <p:grpSpPr>
          <a:xfrm>
            <a:off x="9620280" y="2198520"/>
            <a:ext cx="1219320" cy="1143000"/>
            <a:chOff x="9620280" y="2198520"/>
            <a:chExt cx="1219320" cy="1143000"/>
          </a:xfrm>
        </p:grpSpPr>
        <p:sp>
          <p:nvSpPr>
            <p:cNvPr id="644" name="Freeform 4"/>
            <p:cNvSpPr/>
            <p:nvPr/>
          </p:nvSpPr>
          <p:spPr>
            <a:xfrm>
              <a:off x="9620280" y="2466000"/>
              <a:ext cx="1219320" cy="87552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645" name="Oval 5"/>
            <p:cNvSpPr/>
            <p:nvPr/>
          </p:nvSpPr>
          <p:spPr>
            <a:xfrm>
              <a:off x="9620280" y="2198520"/>
              <a:ext cx="1219320" cy="53388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grpSp>
      <mc:AlternateContent xmlns:mc="http://schemas.openxmlformats.org/markup-compatibility/2006" xmlns:a14="http://schemas.microsoft.com/office/drawing/2010/main">
        <mc:Choice Requires="a14">
          <p:sp>
            <p:nvSpPr>
              <p:cNvPr id="646" name="Rectangle 8"/>
              <p:cNvSpPr txBox="1"/>
              <p:nvPr/>
            </p:nvSpPr>
            <p:spPr>
              <a:xfrm>
                <a:off x="1570680" y="2437200"/>
                <a:ext cx="9360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647" name="Rectangle 9"/>
          <p:cNvSpPr/>
          <p:nvPr/>
        </p:nvSpPr>
        <p:spPr>
          <a:xfrm>
            <a:off x="9843480" y="2811240"/>
            <a:ext cx="773280" cy="258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648" name="Rectangle 12"/>
              <p:cNvSpPr txBox="1"/>
              <p:nvPr/>
            </p:nvSpPr>
            <p:spPr>
              <a:xfrm>
                <a:off x="9519480" y="59691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649" name="Rectangle 13"/>
              <p:cNvSpPr txBox="1"/>
              <p:nvPr/>
            </p:nvSpPr>
            <p:spPr>
              <a:xfrm>
                <a:off x="9519480" y="346968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1</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1</m:t>
                              </m:r>
                            </m:sub>
                          </m:sSub>
                        </m:e>
                      </m:d>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650" name="Rectangle 14"/>
              <p:cNvSpPr txBox="1"/>
              <p:nvPr/>
            </p:nvSpPr>
            <p:spPr>
              <a:xfrm>
                <a:off x="9519480" y="3839760"/>
                <a:ext cx="1508040" cy="2588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2</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2</m:t>
                              </m:r>
                            </m:sub>
                          </m:sSub>
                        </m:e>
                      </m:d>
                    </m:oMath>
                  </m:oMathPara>
                </a14:m>
                <a:endParaRPr/>
              </a:p>
            </p:txBody>
          </p:sp>
        </mc:Choice>
        <mc:Fallback xmlns:p15="http://schemas.microsoft.com/office/powerpoint/2012/main" xmlns:p14="http://schemas.microsoft.com/office/powerpoint/2010/main" xmlns=""/>
      </mc:AlternateContent>
      <p:sp>
        <p:nvSpPr>
          <p:cNvPr id="651" name="Straight Arrow Connector 16"/>
          <p:cNvSpPr/>
          <p:nvPr/>
        </p:nvSpPr>
        <p:spPr>
          <a:xfrm>
            <a:off x="4047480" y="2567160"/>
            <a:ext cx="5572080" cy="478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652" name="Straight Arrow Connector 17"/>
          <p:cNvSpPr/>
          <p:nvPr/>
        </p:nvSpPr>
        <p:spPr>
          <a:xfrm flipH="1">
            <a:off x="2546280" y="6098760"/>
            <a:ext cx="6971760" cy="262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653" name="Rectangle 18"/>
              <p:cNvSpPr txBox="1"/>
              <p:nvPr/>
            </p:nvSpPr>
            <p:spPr>
              <a:xfrm>
                <a:off x="1570680" y="5996160"/>
                <a:ext cx="9756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654" name="CustomShape 50"/>
          <p:cNvSpPr/>
          <p:nvPr/>
        </p:nvSpPr>
        <p:spPr>
          <a:xfrm>
            <a:off x="2841120" y="232560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mc:AlternateContent xmlns:mc="http://schemas.openxmlformats.org/markup-compatibility/2006" xmlns:a14="http://schemas.microsoft.com/office/drawing/2010/main">
        <mc:Choice Requires="a14">
          <p:sp>
            <p:nvSpPr>
              <p:cNvPr id="656" name="Rectangle 20"/>
              <p:cNvSpPr txBox="1"/>
              <p:nvPr/>
            </p:nvSpPr>
            <p:spPr>
              <a:xfrm>
                <a:off x="2501192" y="2940366"/>
                <a:ext cx="1816016" cy="379309"/>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r>
                        <a:rPr>
                          <a:latin typeface="Cambria Math" panose="02040503050406030204" pitchFamily="18" charset="0"/>
                        </a:rPr>
                        <m:t>=</m:t>
                      </m:r>
                      <m:r>
                        <a:rPr>
                          <a:latin typeface="Cambria Math" panose="02040503050406030204" pitchFamily="18" charset="0"/>
                        </a:rPr>
                        <m:t>𝐾</m:t>
                      </m:r>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dirty="0"/>
              </a:p>
            </p:txBody>
          </p:sp>
        </mc:Choice>
        <mc:Fallback xmlns="">
          <p:sp>
            <p:nvSpPr>
              <p:cNvPr id="656" name="Rectangle 20"/>
              <p:cNvSpPr txBox="1">
                <a:spLocks noRot="1" noChangeAspect="1" noMove="1" noResize="1" noEditPoints="1" noAdjustHandles="1" noChangeArrowheads="1" noChangeShapeType="1" noTextEdit="1"/>
              </p:cNvSpPr>
              <p:nvPr/>
            </p:nvSpPr>
            <p:spPr>
              <a:xfrm>
                <a:off x="2501192" y="2940366"/>
                <a:ext cx="1816016" cy="379309"/>
              </a:xfrm>
              <a:prstGeom prst="rect">
                <a:avLst/>
              </a:prstGeom>
              <a:blipFill>
                <a:blip r:embed="rId2"/>
                <a:stretch>
                  <a:fillRect/>
                </a:stretch>
              </a:blipFill>
            </p:spPr>
            <p:txBody>
              <a:bodyPr/>
              <a:lstStyle/>
              <a:p>
                <a:r>
                  <a:rPr lang="pt-PT">
                    <a:noFill/>
                  </a:rPr>
                  <a:t> </a:t>
                </a:r>
              </a:p>
            </p:txBody>
          </p:sp>
        </mc:Fallback>
      </mc:AlternateContent>
      <p:sp>
        <p:nvSpPr>
          <p:cNvPr id="657" name="CustomShape 50"/>
          <p:cNvSpPr/>
          <p:nvPr/>
        </p:nvSpPr>
        <p:spPr>
          <a:xfrm>
            <a:off x="2841120" y="5883480"/>
            <a:ext cx="1205640" cy="482400"/>
          </a:xfrm>
          <a:prstGeom prst="roundRect">
            <a:avLst>
              <a:gd name="adj" fmla="val 16667"/>
            </a:avLst>
          </a:prstGeom>
          <a:solidFill>
            <a:schemeClr val="accent2"/>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Self Encryption</a:t>
            </a:r>
            <a:endParaRPr lang="en-US" sz="900" b="0" strike="noStrike" spc="-1">
              <a:latin typeface="Calibri"/>
            </a:endParaRPr>
          </a:p>
        </p:txBody>
      </p:sp>
      <p:sp>
        <p:nvSpPr>
          <p:cNvPr id="658" name="Elbow Connector 7"/>
          <p:cNvSpPr/>
          <p:nvPr/>
        </p:nvSpPr>
        <p:spPr>
          <a:xfrm rot="5400000" flipV="1">
            <a:off x="3039301" y="5489820"/>
            <a:ext cx="753120" cy="45719"/>
          </a:xfrm>
          <a:prstGeom prst="bentConnector3">
            <a:avLst>
              <a:gd name="adj1" fmla="val 50000"/>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659" name="Rounded Rectangle 21"/>
          <p:cNvSpPr/>
          <p:nvPr/>
        </p:nvSpPr>
        <p:spPr>
          <a:xfrm>
            <a:off x="5398920" y="3070440"/>
            <a:ext cx="3985200" cy="2897640"/>
          </a:xfrm>
          <a:prstGeom prst="roundRect">
            <a:avLst>
              <a:gd name="adj" fmla="val 16667"/>
            </a:avLst>
          </a:prstGeom>
          <a:noFill/>
          <a:ln>
            <a:solidFill>
              <a:srgbClr val="5D3A75"/>
            </a:solidFill>
            <a:prstDash val="dash"/>
          </a:ln>
        </p:spPr>
        <p:style>
          <a:lnRef idx="2">
            <a:schemeClr val="accent1">
              <a:shade val="50000"/>
            </a:schemeClr>
          </a:lnRef>
          <a:fillRef idx="1">
            <a:schemeClr val="accent1"/>
          </a:fillRef>
          <a:effectRef idx="0">
            <a:schemeClr val="accent1"/>
          </a:effectRef>
          <a:fontRef idx="minor"/>
        </p:style>
      </p:sp>
      <p:sp>
        <p:nvSpPr>
          <p:cNvPr id="660" name="Rectangle 31"/>
          <p:cNvSpPr/>
          <p:nvPr/>
        </p:nvSpPr>
        <p:spPr>
          <a:xfrm>
            <a:off x="6341400" y="2818080"/>
            <a:ext cx="1781280" cy="21816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1" strike="noStrike" spc="-1">
                <a:solidFill>
                  <a:srgbClr val="808080"/>
                </a:solidFill>
                <a:latin typeface="Arial"/>
                <a:ea typeface="DejaVu Sans"/>
              </a:rPr>
              <a:t>Blockchain</a:t>
            </a:r>
            <a:endParaRPr lang="en-US" sz="1200" b="0" strike="noStrike" spc="-1">
              <a:latin typeface="Calibri"/>
            </a:endParaRPr>
          </a:p>
        </p:txBody>
      </p:sp>
      <p:sp>
        <p:nvSpPr>
          <p:cNvPr id="661" name="Freeform 34"/>
          <p:cNvSpPr/>
          <p:nvPr/>
        </p:nvSpPr>
        <p:spPr>
          <a:xfrm>
            <a:off x="4447080" y="46893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662" name="Freeform 35"/>
          <p:cNvSpPr/>
          <p:nvPr/>
        </p:nvSpPr>
        <p:spPr>
          <a:xfrm>
            <a:off x="4604040" y="492912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663" name="Freeform 36"/>
          <p:cNvSpPr/>
          <p:nvPr/>
        </p:nvSpPr>
        <p:spPr>
          <a:xfrm>
            <a:off x="4412160" y="52740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664" name="CustomShape 50"/>
          <p:cNvSpPr/>
          <p:nvPr/>
        </p:nvSpPr>
        <p:spPr>
          <a:xfrm>
            <a:off x="2806560" y="3539160"/>
            <a:ext cx="1205640" cy="482400"/>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Secrete Sharing</a:t>
            </a:r>
            <a:endParaRPr lang="en-US" sz="900" b="0" strike="noStrike" spc="-1">
              <a:latin typeface="Calibri"/>
            </a:endParaRPr>
          </a:p>
        </p:txBody>
      </p:sp>
      <p:sp>
        <p:nvSpPr>
          <p:cNvPr id="665" name="CustomShape 50"/>
          <p:cNvSpPr/>
          <p:nvPr/>
        </p:nvSpPr>
        <p:spPr>
          <a:xfrm>
            <a:off x="2812680" y="4675320"/>
            <a:ext cx="1205640" cy="482400"/>
          </a:xfrm>
          <a:prstGeom prst="roundRect">
            <a:avLst>
              <a:gd name="adj" fmla="val 16667"/>
            </a:avLst>
          </a:prstGeom>
          <a:solidFill>
            <a:srgbClr val="7F4F9F"/>
          </a:solidFill>
          <a:ln w="0">
            <a:noFill/>
          </a:ln>
          <a:effectLst>
            <a:outerShdw blurRad="57240" dist="19080" dir="5400000" algn="ctr" rotWithShape="0">
              <a:srgbClr val="000000">
                <a:alpha val="63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Secrete Sharing</a:t>
            </a:r>
            <a:endParaRPr lang="en-US" sz="900" b="0" strike="noStrike" spc="-1">
              <a:latin typeface="Calibri"/>
            </a:endParaRPr>
          </a:p>
        </p:txBody>
      </p:sp>
      <p:sp>
        <p:nvSpPr>
          <p:cNvPr id="666" name="Elbow Connector 43"/>
          <p:cNvSpPr/>
          <p:nvPr/>
        </p:nvSpPr>
        <p:spPr>
          <a:xfrm rot="5400000">
            <a:off x="3310560" y="3439440"/>
            <a:ext cx="199080" cy="11880"/>
          </a:xfrm>
          <a:prstGeom prst="bentConnector3">
            <a:avLst>
              <a:gd name="adj1" fmla="val 50000"/>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667" name="Straight Arrow Connector 45"/>
          <p:cNvSpPr/>
          <p:nvPr/>
        </p:nvSpPr>
        <p:spPr>
          <a:xfrm flipV="1">
            <a:off x="4012920" y="3668400"/>
            <a:ext cx="1824120" cy="110160"/>
          </a:xfrm>
          <a:custGeom>
            <a:avLst/>
            <a:gdLst/>
            <a:ahLst/>
            <a:cxnLst/>
            <a:rect l="l" t="t" r="r" b="b"/>
            <a:pathLst>
              <a:path w="21600" h="21600">
                <a:moveTo>
                  <a:pt x="0" y="0"/>
                </a:moveTo>
                <a:lnTo>
                  <a:pt x="21600" y="21600"/>
                </a:lnTo>
              </a:path>
            </a:pathLst>
          </a:custGeom>
          <a:noFill/>
          <a:ln>
            <a:solidFill>
              <a:srgbClr val="546CB2"/>
            </a:solidFill>
            <a:tailEnd type="triangle" w="med" len="med"/>
          </a:ln>
        </p:spPr>
        <p:style>
          <a:lnRef idx="1">
            <a:schemeClr val="accent1"/>
          </a:lnRef>
          <a:fillRef idx="0">
            <a:schemeClr val="accent1"/>
          </a:fillRef>
          <a:effectRef idx="0">
            <a:schemeClr val="accent1"/>
          </a:effectRef>
          <a:fontRef idx="minor"/>
        </p:style>
      </p:sp>
      <p:sp>
        <p:nvSpPr>
          <p:cNvPr id="668" name="Straight Arrow Connector 47"/>
          <p:cNvSpPr/>
          <p:nvPr/>
        </p:nvSpPr>
        <p:spPr>
          <a:xfrm>
            <a:off x="4012920" y="3780720"/>
            <a:ext cx="3420360" cy="968400"/>
          </a:xfrm>
          <a:custGeom>
            <a:avLst/>
            <a:gdLst/>
            <a:ahLst/>
            <a:cxnLst/>
            <a:rect l="l" t="t" r="r" b="b"/>
            <a:pathLst>
              <a:path w="21600" h="21600">
                <a:moveTo>
                  <a:pt x="0" y="0"/>
                </a:moveTo>
                <a:lnTo>
                  <a:pt x="21600" y="21600"/>
                </a:lnTo>
              </a:path>
            </a:pathLst>
          </a:custGeom>
          <a:noFill/>
          <a:ln>
            <a:solidFill>
              <a:srgbClr val="7F4F9F"/>
            </a:solidFill>
            <a:tailEnd type="triangle" w="med" len="med"/>
          </a:ln>
        </p:spPr>
        <p:style>
          <a:lnRef idx="1">
            <a:schemeClr val="accent1"/>
          </a:lnRef>
          <a:fillRef idx="0">
            <a:schemeClr val="accent1"/>
          </a:fillRef>
          <a:effectRef idx="0">
            <a:schemeClr val="accent1"/>
          </a:effectRef>
          <a:fontRef idx="minor"/>
        </p:style>
      </p:sp>
      <p:sp>
        <p:nvSpPr>
          <p:cNvPr id="669" name="Straight Arrow Connector 49"/>
          <p:cNvSpPr/>
          <p:nvPr/>
        </p:nvSpPr>
        <p:spPr>
          <a:xfrm>
            <a:off x="4012920" y="3780720"/>
            <a:ext cx="1502640" cy="1627560"/>
          </a:xfrm>
          <a:custGeom>
            <a:avLst/>
            <a:gdLst/>
            <a:ahLst/>
            <a:cxnLst/>
            <a:rect l="l" t="t" r="r" b="b"/>
            <a:pathLst>
              <a:path w="21600" h="21600">
                <a:moveTo>
                  <a:pt x="0" y="0"/>
                </a:moveTo>
                <a:lnTo>
                  <a:pt x="21600" y="21600"/>
                </a:lnTo>
              </a:path>
            </a:pathLst>
          </a:custGeom>
          <a:noFill/>
          <a:ln>
            <a:solidFill>
              <a:srgbClr val="262626"/>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670" name="Rectangle 52"/>
              <p:cNvSpPr txBox="1"/>
              <p:nvPr/>
            </p:nvSpPr>
            <p:spPr>
              <a:xfrm>
                <a:off x="2975760" y="5325840"/>
                <a:ext cx="936000" cy="29016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671" name="Straight Arrow Connector 54"/>
          <p:cNvSpPr/>
          <p:nvPr/>
        </p:nvSpPr>
        <p:spPr>
          <a:xfrm flipH="1">
            <a:off x="4018680" y="3669840"/>
            <a:ext cx="1818000" cy="1246680"/>
          </a:xfrm>
          <a:custGeom>
            <a:avLst/>
            <a:gdLst/>
            <a:ahLst/>
            <a:cxnLst/>
            <a:rect l="l" t="t" r="r" b="b"/>
            <a:pathLst>
              <a:path w="21600" h="21600">
                <a:moveTo>
                  <a:pt x="0" y="0"/>
                </a:moveTo>
                <a:lnTo>
                  <a:pt x="21600" y="21600"/>
                </a:lnTo>
              </a:path>
            </a:pathLst>
          </a:custGeom>
          <a:noFill/>
          <a:ln>
            <a:solidFill>
              <a:srgbClr val="546CB2"/>
            </a:solidFill>
            <a:tailEnd type="triangle" w="med" len="med"/>
          </a:ln>
        </p:spPr>
        <p:style>
          <a:lnRef idx="1">
            <a:schemeClr val="accent1"/>
          </a:lnRef>
          <a:fillRef idx="0">
            <a:schemeClr val="accent1"/>
          </a:fillRef>
          <a:effectRef idx="0">
            <a:schemeClr val="accent1"/>
          </a:effectRef>
          <a:fontRef idx="minor"/>
        </p:style>
      </p:sp>
      <p:sp>
        <p:nvSpPr>
          <p:cNvPr id="672" name="Straight Arrow Connector 56"/>
          <p:cNvSpPr/>
          <p:nvPr/>
        </p:nvSpPr>
        <p:spPr>
          <a:xfrm flipH="1">
            <a:off x="4018680" y="4749840"/>
            <a:ext cx="3414240" cy="166320"/>
          </a:xfrm>
          <a:custGeom>
            <a:avLst/>
            <a:gdLst/>
            <a:ahLst/>
            <a:cxnLst/>
            <a:rect l="l" t="t" r="r" b="b"/>
            <a:pathLst>
              <a:path w="21600" h="21600">
                <a:moveTo>
                  <a:pt x="0" y="0"/>
                </a:moveTo>
                <a:lnTo>
                  <a:pt x="21600" y="21600"/>
                </a:lnTo>
              </a:path>
            </a:pathLst>
          </a:custGeom>
          <a:noFill/>
          <a:ln>
            <a:solidFill>
              <a:srgbClr val="7F4F9F"/>
            </a:solidFill>
            <a:tailEnd type="triangle" w="med" len="med"/>
          </a:ln>
        </p:spPr>
        <p:style>
          <a:lnRef idx="1">
            <a:schemeClr val="accent1"/>
          </a:lnRef>
          <a:fillRef idx="0">
            <a:schemeClr val="accent1"/>
          </a:fillRef>
          <a:effectRef idx="0">
            <a:schemeClr val="accent1"/>
          </a:effectRef>
          <a:fontRef idx="minor"/>
        </p:style>
      </p:sp>
      <p:sp>
        <p:nvSpPr>
          <p:cNvPr id="673" name="Straight Arrow Connector 58"/>
          <p:cNvSpPr/>
          <p:nvPr/>
        </p:nvSpPr>
        <p:spPr>
          <a:xfrm flipH="1" flipV="1">
            <a:off x="4018680" y="4916520"/>
            <a:ext cx="1496160" cy="491400"/>
          </a:xfrm>
          <a:custGeom>
            <a:avLst/>
            <a:gdLst/>
            <a:ahLst/>
            <a:cxnLst/>
            <a:rect l="l" t="t" r="r" b="b"/>
            <a:pathLst>
              <a:path w="21600" h="21600">
                <a:moveTo>
                  <a:pt x="0" y="0"/>
                </a:moveTo>
                <a:lnTo>
                  <a:pt x="21600" y="21600"/>
                </a:lnTo>
              </a:path>
            </a:pathLst>
          </a:custGeom>
          <a:noFill/>
          <a:ln>
            <a:solidFill>
              <a:srgbClr val="262626"/>
            </a:solidFill>
            <a:tailEnd type="triangle" w="med" len="med"/>
          </a:ln>
        </p:spPr>
        <p:style>
          <a:lnRef idx="1">
            <a:schemeClr val="accent1"/>
          </a:lnRef>
          <a:fillRef idx="0">
            <a:schemeClr val="accent1"/>
          </a:fillRef>
          <a:effectRef idx="0">
            <a:schemeClr val="accent1"/>
          </a:effectRef>
          <a:fontRef idx="minor"/>
        </p:style>
      </p:sp>
      <p:sp>
        <p:nvSpPr>
          <p:cNvPr id="674" name="Freeform 59"/>
          <p:cNvSpPr/>
          <p:nvPr/>
        </p:nvSpPr>
        <p:spPr>
          <a:xfrm>
            <a:off x="4602240" y="350532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675" name="Freeform 60"/>
          <p:cNvSpPr/>
          <p:nvPr/>
        </p:nvSpPr>
        <p:spPr>
          <a:xfrm>
            <a:off x="4687920" y="3835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676" name="Freeform 61"/>
          <p:cNvSpPr/>
          <p:nvPr/>
        </p:nvSpPr>
        <p:spPr>
          <a:xfrm>
            <a:off x="4498920" y="41295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677" name="Rounded Rectangle 126"/>
          <p:cNvSpPr/>
          <p:nvPr/>
        </p:nvSpPr>
        <p:spPr>
          <a:xfrm>
            <a:off x="5837760" y="3167280"/>
            <a:ext cx="1895760" cy="1004760"/>
          </a:xfrm>
          <a:prstGeom prst="roundRect">
            <a:avLst>
              <a:gd name="adj" fmla="val 16667"/>
            </a:avLst>
          </a:prstGeom>
          <a:noFill/>
          <a:ln>
            <a:solidFill>
              <a:srgbClr val="BBC4E0"/>
            </a:solidFill>
          </a:ln>
        </p:spPr>
        <p:style>
          <a:lnRef idx="2">
            <a:schemeClr val="accent1">
              <a:shade val="50000"/>
            </a:schemeClr>
          </a:lnRef>
          <a:fillRef idx="1">
            <a:schemeClr val="accent1"/>
          </a:fillRef>
          <a:effectRef idx="0">
            <a:schemeClr val="accent1"/>
          </a:effectRef>
          <a:fontRef idx="minor"/>
        </p:style>
      </p:sp>
      <p:sp>
        <p:nvSpPr>
          <p:cNvPr id="678" name="Rounded Rectangle 24"/>
          <p:cNvSpPr/>
          <p:nvPr/>
        </p:nvSpPr>
        <p:spPr>
          <a:xfrm>
            <a:off x="5928480" y="3216600"/>
            <a:ext cx="807480" cy="255960"/>
          </a:xfrm>
          <a:prstGeom prst="roundRect">
            <a:avLst>
              <a:gd name="adj" fmla="val 16667"/>
            </a:avLst>
          </a:pr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Peer 1</a:t>
            </a:r>
            <a:endParaRPr lang="en-US" sz="1200" b="0" strike="noStrike" spc="-1">
              <a:latin typeface="Calibri"/>
            </a:endParaRPr>
          </a:p>
        </p:txBody>
      </p:sp>
      <p:sp>
        <p:nvSpPr>
          <p:cNvPr id="679" name="Freeform 79"/>
          <p:cNvSpPr/>
          <p:nvPr/>
        </p:nvSpPr>
        <p:spPr>
          <a:xfrm>
            <a:off x="5871600" y="3682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grpSp>
        <p:nvGrpSpPr>
          <p:cNvPr id="680" name="Group 92"/>
          <p:cNvGrpSpPr/>
          <p:nvPr/>
        </p:nvGrpSpPr>
        <p:grpSpPr>
          <a:xfrm>
            <a:off x="6383880" y="3591360"/>
            <a:ext cx="389880" cy="489240"/>
            <a:chOff x="6383880" y="3591360"/>
            <a:chExt cx="389880" cy="489240"/>
          </a:xfrm>
        </p:grpSpPr>
        <p:sp>
          <p:nvSpPr>
            <p:cNvPr id="681" name="Rectangle 94"/>
            <p:cNvSpPr/>
            <p:nvPr/>
          </p:nvSpPr>
          <p:spPr>
            <a:xfrm>
              <a:off x="6383880" y="3591360"/>
              <a:ext cx="389880" cy="4892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nvGrpSpPr>
            <p:cNvPr id="682" name="Group 95"/>
            <p:cNvGrpSpPr/>
            <p:nvPr/>
          </p:nvGrpSpPr>
          <p:grpSpPr>
            <a:xfrm>
              <a:off x="6435720" y="3773520"/>
              <a:ext cx="132480" cy="67320"/>
              <a:chOff x="6435720" y="3773520"/>
              <a:chExt cx="132480" cy="67320"/>
            </a:xfrm>
          </p:grpSpPr>
          <p:sp>
            <p:nvSpPr>
              <p:cNvPr id="683" name="Rectangle 102"/>
              <p:cNvSpPr/>
              <p:nvPr/>
            </p:nvSpPr>
            <p:spPr>
              <a:xfrm rot="2700000">
                <a:off x="6431400" y="3812040"/>
                <a:ext cx="55080" cy="104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684" name="Rectangle 103"/>
              <p:cNvSpPr/>
              <p:nvPr/>
            </p:nvSpPr>
            <p:spPr>
              <a:xfrm rot="19800000">
                <a:off x="6464160" y="379944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nvGrpSpPr>
            <p:cNvPr id="685" name="Group 96"/>
            <p:cNvGrpSpPr/>
            <p:nvPr/>
          </p:nvGrpSpPr>
          <p:grpSpPr>
            <a:xfrm>
              <a:off x="6439320" y="3906720"/>
              <a:ext cx="86040" cy="85680"/>
              <a:chOff x="6439320" y="3906720"/>
              <a:chExt cx="86040" cy="85680"/>
            </a:xfrm>
          </p:grpSpPr>
          <p:sp>
            <p:nvSpPr>
              <p:cNvPr id="686" name="Rectangle 100"/>
              <p:cNvSpPr/>
              <p:nvPr/>
            </p:nvSpPr>
            <p:spPr>
              <a:xfrm rot="18900000">
                <a:off x="6427800" y="394272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687" name="Rectangle 101"/>
              <p:cNvSpPr/>
              <p:nvPr/>
            </p:nvSpPr>
            <p:spPr>
              <a:xfrm rot="13500000">
                <a:off x="6428520" y="394344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nvGrpSpPr>
            <p:cNvPr id="688" name="Group 97"/>
            <p:cNvGrpSpPr/>
            <p:nvPr/>
          </p:nvGrpSpPr>
          <p:grpSpPr>
            <a:xfrm>
              <a:off x="6435720" y="3668760"/>
              <a:ext cx="132480" cy="67320"/>
              <a:chOff x="6435720" y="3668760"/>
              <a:chExt cx="132480" cy="67320"/>
            </a:xfrm>
          </p:grpSpPr>
          <p:sp>
            <p:nvSpPr>
              <p:cNvPr id="689" name="Rectangle 98"/>
              <p:cNvSpPr/>
              <p:nvPr/>
            </p:nvSpPr>
            <p:spPr>
              <a:xfrm rot="2700000">
                <a:off x="6431400" y="3707280"/>
                <a:ext cx="55080" cy="1044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690" name="Rectangle 99"/>
              <p:cNvSpPr/>
              <p:nvPr/>
            </p:nvSpPr>
            <p:spPr>
              <a:xfrm rot="19800000">
                <a:off x="6464160" y="3694680"/>
                <a:ext cx="108000" cy="12600"/>
              </a:xfrm>
              <a:prstGeom prst="rect">
                <a:avLst/>
              </a:prstGeom>
              <a:solidFill>
                <a:schemeClr val="bg1"/>
              </a:solidFill>
              <a:ln>
                <a:solidFill>
                  <a:srgbClr val="BBC4E0"/>
                </a:solidFill>
              </a:ln>
            </p:spPr>
            <p:style>
              <a:lnRef idx="2">
                <a:schemeClr val="accent1">
                  <a:shade val="50000"/>
                </a:schemeClr>
              </a:lnRef>
              <a:fillRef idx="1">
                <a:schemeClr val="accent1"/>
              </a:fillRef>
              <a:effectRef idx="0">
                <a:schemeClr val="accent1"/>
              </a:effectRef>
              <a:fontRef idx="minor"/>
            </p:style>
          </p:sp>
        </p:grpSp>
      </p:grpSp>
      <p:sp>
        <p:nvSpPr>
          <p:cNvPr id="691" name="Rounded Rectangle 136"/>
          <p:cNvSpPr/>
          <p:nvPr/>
        </p:nvSpPr>
        <p:spPr>
          <a:xfrm>
            <a:off x="7434000" y="4247280"/>
            <a:ext cx="1895760" cy="1004760"/>
          </a:xfrm>
          <a:prstGeom prst="roundRect">
            <a:avLst>
              <a:gd name="adj" fmla="val 16667"/>
            </a:avLst>
          </a:prstGeom>
          <a:noFill/>
          <a:ln>
            <a:solidFill>
              <a:srgbClr val="E6DBED"/>
            </a:solidFill>
          </a:ln>
        </p:spPr>
        <p:style>
          <a:lnRef idx="2">
            <a:schemeClr val="accent1">
              <a:shade val="50000"/>
            </a:schemeClr>
          </a:lnRef>
          <a:fillRef idx="1">
            <a:schemeClr val="accent1"/>
          </a:fillRef>
          <a:effectRef idx="0">
            <a:schemeClr val="accent1"/>
          </a:effectRef>
          <a:fontRef idx="minor"/>
        </p:style>
      </p:sp>
      <p:sp>
        <p:nvSpPr>
          <p:cNvPr id="692" name="Rounded Rectangle 137"/>
          <p:cNvSpPr/>
          <p:nvPr/>
        </p:nvSpPr>
        <p:spPr>
          <a:xfrm>
            <a:off x="7524720" y="4296960"/>
            <a:ext cx="807480" cy="255960"/>
          </a:xfrm>
          <a:prstGeom prst="roundRect">
            <a:avLst>
              <a:gd name="adj" fmla="val 16667"/>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Peer 2</a:t>
            </a:r>
            <a:endParaRPr lang="en-US" sz="1200" b="0" strike="noStrike" spc="-1">
              <a:latin typeface="Calibri"/>
            </a:endParaRPr>
          </a:p>
        </p:txBody>
      </p:sp>
      <p:sp>
        <p:nvSpPr>
          <p:cNvPr id="693" name="Freeform 138"/>
          <p:cNvSpPr/>
          <p:nvPr/>
        </p:nvSpPr>
        <p:spPr>
          <a:xfrm>
            <a:off x="7467840" y="47628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nvGrpSpPr>
          <p:cNvPr id="694" name="Group 139"/>
          <p:cNvGrpSpPr/>
          <p:nvPr/>
        </p:nvGrpSpPr>
        <p:grpSpPr>
          <a:xfrm>
            <a:off x="7980120" y="4671720"/>
            <a:ext cx="389880" cy="489240"/>
            <a:chOff x="7980120" y="4671720"/>
            <a:chExt cx="389880" cy="489240"/>
          </a:xfrm>
        </p:grpSpPr>
        <p:sp>
          <p:nvSpPr>
            <p:cNvPr id="695" name="Rectangle 140"/>
            <p:cNvSpPr/>
            <p:nvPr/>
          </p:nvSpPr>
          <p:spPr>
            <a:xfrm>
              <a:off x="7980120" y="4671720"/>
              <a:ext cx="389880" cy="489240"/>
            </a:xfrm>
            <a:prstGeom prst="rect">
              <a:avLst/>
            </a:prstGeom>
            <a:solidFill>
              <a:schemeClr val="bg1"/>
            </a:solidFill>
            <a:ln>
              <a:solidFill>
                <a:srgbClr val="E6DBED"/>
              </a:solidFill>
            </a:ln>
          </p:spPr>
          <p:style>
            <a:lnRef idx="2">
              <a:schemeClr val="accent1">
                <a:shade val="50000"/>
              </a:schemeClr>
            </a:lnRef>
            <a:fillRef idx="1">
              <a:schemeClr val="accent1"/>
            </a:fillRef>
            <a:effectRef idx="0">
              <a:schemeClr val="accent1"/>
            </a:effectRef>
            <a:fontRef idx="minor"/>
          </p:style>
        </p:sp>
        <p:grpSp>
          <p:nvGrpSpPr>
            <p:cNvPr id="696" name="Group 141"/>
            <p:cNvGrpSpPr/>
            <p:nvPr/>
          </p:nvGrpSpPr>
          <p:grpSpPr>
            <a:xfrm>
              <a:off x="8032320" y="4853880"/>
              <a:ext cx="132480" cy="67320"/>
              <a:chOff x="8032320" y="4853880"/>
              <a:chExt cx="132480" cy="67320"/>
            </a:xfrm>
          </p:grpSpPr>
          <p:sp>
            <p:nvSpPr>
              <p:cNvPr id="697" name="Rectangle 148"/>
              <p:cNvSpPr/>
              <p:nvPr/>
            </p:nvSpPr>
            <p:spPr>
              <a:xfrm rot="2700000">
                <a:off x="8028000" y="4892400"/>
                <a:ext cx="55080" cy="1044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698" name="Rectangle 149"/>
              <p:cNvSpPr/>
              <p:nvPr/>
            </p:nvSpPr>
            <p:spPr>
              <a:xfrm rot="19800000">
                <a:off x="8060760" y="487980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nvGrpSpPr>
            <p:cNvPr id="699" name="Group 142"/>
            <p:cNvGrpSpPr/>
            <p:nvPr/>
          </p:nvGrpSpPr>
          <p:grpSpPr>
            <a:xfrm>
              <a:off x="8035920" y="4987080"/>
              <a:ext cx="85680" cy="85320"/>
              <a:chOff x="8035920" y="4987080"/>
              <a:chExt cx="85680" cy="85320"/>
            </a:xfrm>
          </p:grpSpPr>
          <p:sp>
            <p:nvSpPr>
              <p:cNvPr id="700" name="Rectangle 146"/>
              <p:cNvSpPr/>
              <p:nvPr/>
            </p:nvSpPr>
            <p:spPr>
              <a:xfrm rot="18900000">
                <a:off x="8024400" y="502308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701" name="Rectangle 147"/>
              <p:cNvSpPr/>
              <p:nvPr/>
            </p:nvSpPr>
            <p:spPr>
              <a:xfrm rot="13500000">
                <a:off x="8024760" y="502344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nvGrpSpPr>
            <p:cNvPr id="702" name="Group 143"/>
            <p:cNvGrpSpPr/>
            <p:nvPr/>
          </p:nvGrpSpPr>
          <p:grpSpPr>
            <a:xfrm>
              <a:off x="8032320" y="4748760"/>
              <a:ext cx="132480" cy="67680"/>
              <a:chOff x="8032320" y="4748760"/>
              <a:chExt cx="132480" cy="67680"/>
            </a:xfrm>
          </p:grpSpPr>
          <p:sp>
            <p:nvSpPr>
              <p:cNvPr id="703" name="Rectangle 144"/>
              <p:cNvSpPr/>
              <p:nvPr/>
            </p:nvSpPr>
            <p:spPr>
              <a:xfrm rot="2700000">
                <a:off x="8028000" y="4787640"/>
                <a:ext cx="55080" cy="1044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704" name="Rectangle 145"/>
              <p:cNvSpPr/>
              <p:nvPr/>
            </p:nvSpPr>
            <p:spPr>
              <a:xfrm rot="19800000">
                <a:off x="8060760" y="4774680"/>
                <a:ext cx="108000" cy="12600"/>
              </a:xfrm>
              <a:prstGeom prst="rect">
                <a:avLst/>
              </a:pr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grpSp>
      </p:grpSp>
      <p:sp>
        <p:nvSpPr>
          <p:cNvPr id="705" name="Rounded Rectangle 166"/>
          <p:cNvSpPr/>
          <p:nvPr/>
        </p:nvSpPr>
        <p:spPr>
          <a:xfrm>
            <a:off x="5516280" y="4906440"/>
            <a:ext cx="1895760" cy="1004760"/>
          </a:xfrm>
          <a:prstGeom prst="roundRect">
            <a:avLst>
              <a:gd name="adj" fmla="val 16667"/>
            </a:avLst>
          </a:prstGeom>
          <a:noFill/>
          <a:ln>
            <a:solidFill>
              <a:srgbClr val="B5B5B7"/>
            </a:solidFill>
          </a:ln>
        </p:spPr>
        <p:style>
          <a:lnRef idx="2">
            <a:schemeClr val="accent1">
              <a:shade val="50000"/>
            </a:schemeClr>
          </a:lnRef>
          <a:fillRef idx="1">
            <a:schemeClr val="accent1"/>
          </a:fillRef>
          <a:effectRef idx="0">
            <a:schemeClr val="accent1"/>
          </a:effectRef>
          <a:fontRef idx="minor"/>
        </p:style>
      </p:sp>
      <p:sp>
        <p:nvSpPr>
          <p:cNvPr id="706" name="Rounded Rectangle 167"/>
          <p:cNvSpPr/>
          <p:nvPr/>
        </p:nvSpPr>
        <p:spPr>
          <a:xfrm>
            <a:off x="5607000" y="4955760"/>
            <a:ext cx="807480" cy="255960"/>
          </a:xfrm>
          <a:prstGeom prst="roundRect">
            <a:avLst>
              <a:gd name="adj" fmla="val 16667"/>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200" b="0" strike="noStrike" spc="-1">
                <a:solidFill>
                  <a:srgbClr val="FFFFFF"/>
                </a:solidFill>
                <a:latin typeface="Arial"/>
                <a:ea typeface="DejaVu Sans"/>
              </a:rPr>
              <a:t>Peer 3</a:t>
            </a:r>
            <a:endParaRPr lang="en-US" sz="1200" b="0" strike="noStrike" spc="-1">
              <a:latin typeface="Calibri"/>
            </a:endParaRPr>
          </a:p>
        </p:txBody>
      </p:sp>
      <p:sp>
        <p:nvSpPr>
          <p:cNvPr id="707" name="Freeform 168"/>
          <p:cNvSpPr/>
          <p:nvPr/>
        </p:nvSpPr>
        <p:spPr>
          <a:xfrm>
            <a:off x="5550120" y="542196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nvGrpSpPr>
          <p:cNvPr id="708" name="Group 169"/>
          <p:cNvGrpSpPr/>
          <p:nvPr/>
        </p:nvGrpSpPr>
        <p:grpSpPr>
          <a:xfrm>
            <a:off x="6062040" y="5330880"/>
            <a:ext cx="389880" cy="489240"/>
            <a:chOff x="6062040" y="5330880"/>
            <a:chExt cx="389880" cy="489240"/>
          </a:xfrm>
        </p:grpSpPr>
        <p:sp>
          <p:nvSpPr>
            <p:cNvPr id="709" name="Rectangle 170"/>
            <p:cNvSpPr/>
            <p:nvPr/>
          </p:nvSpPr>
          <p:spPr>
            <a:xfrm>
              <a:off x="6062040" y="5330880"/>
              <a:ext cx="389880" cy="489240"/>
            </a:xfrm>
            <a:prstGeom prst="rect">
              <a:avLst/>
            </a:prstGeom>
            <a:solidFill>
              <a:schemeClr val="bg1"/>
            </a:solidFill>
            <a:ln>
              <a:solidFill>
                <a:srgbClr val="B5B5B7"/>
              </a:solidFill>
            </a:ln>
          </p:spPr>
          <p:style>
            <a:lnRef idx="2">
              <a:schemeClr val="accent1">
                <a:shade val="50000"/>
              </a:schemeClr>
            </a:lnRef>
            <a:fillRef idx="1">
              <a:schemeClr val="accent1"/>
            </a:fillRef>
            <a:effectRef idx="0">
              <a:schemeClr val="accent1"/>
            </a:effectRef>
            <a:fontRef idx="minor"/>
          </p:style>
        </p:sp>
        <p:grpSp>
          <p:nvGrpSpPr>
            <p:cNvPr id="710" name="Group 171"/>
            <p:cNvGrpSpPr/>
            <p:nvPr/>
          </p:nvGrpSpPr>
          <p:grpSpPr>
            <a:xfrm>
              <a:off x="6114240" y="5512680"/>
              <a:ext cx="132480" cy="67320"/>
              <a:chOff x="6114240" y="5512680"/>
              <a:chExt cx="132480" cy="67320"/>
            </a:xfrm>
          </p:grpSpPr>
          <p:sp>
            <p:nvSpPr>
              <p:cNvPr id="711" name="Rectangle 178"/>
              <p:cNvSpPr/>
              <p:nvPr/>
            </p:nvSpPr>
            <p:spPr>
              <a:xfrm rot="2700000">
                <a:off x="6109920" y="5551200"/>
                <a:ext cx="55080" cy="1044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712" name="Rectangle 179"/>
              <p:cNvSpPr/>
              <p:nvPr/>
            </p:nvSpPr>
            <p:spPr>
              <a:xfrm rot="19800000">
                <a:off x="6142680" y="553860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nvGrpSpPr>
            <p:cNvPr id="713" name="Group 172"/>
            <p:cNvGrpSpPr/>
            <p:nvPr/>
          </p:nvGrpSpPr>
          <p:grpSpPr>
            <a:xfrm>
              <a:off x="6117840" y="5645880"/>
              <a:ext cx="85680" cy="85680"/>
              <a:chOff x="6117840" y="5645880"/>
              <a:chExt cx="85680" cy="85680"/>
            </a:xfrm>
          </p:grpSpPr>
          <p:sp>
            <p:nvSpPr>
              <p:cNvPr id="714" name="Rectangle 176"/>
              <p:cNvSpPr/>
              <p:nvPr/>
            </p:nvSpPr>
            <p:spPr>
              <a:xfrm rot="18900000">
                <a:off x="6106320" y="568188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715" name="Rectangle 177"/>
              <p:cNvSpPr/>
              <p:nvPr/>
            </p:nvSpPr>
            <p:spPr>
              <a:xfrm rot="13500000">
                <a:off x="6106680" y="568260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nvGrpSpPr>
            <p:cNvPr id="716" name="Group 173"/>
            <p:cNvGrpSpPr/>
            <p:nvPr/>
          </p:nvGrpSpPr>
          <p:grpSpPr>
            <a:xfrm>
              <a:off x="6114240" y="5407920"/>
              <a:ext cx="132480" cy="67320"/>
              <a:chOff x="6114240" y="5407920"/>
              <a:chExt cx="132480" cy="67320"/>
            </a:xfrm>
          </p:grpSpPr>
          <p:sp>
            <p:nvSpPr>
              <p:cNvPr id="717" name="Rectangle 174"/>
              <p:cNvSpPr/>
              <p:nvPr/>
            </p:nvSpPr>
            <p:spPr>
              <a:xfrm rot="2700000">
                <a:off x="6109920" y="5446440"/>
                <a:ext cx="55080" cy="1044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sp>
            <p:nvSpPr>
              <p:cNvPr id="718" name="Rectangle 175"/>
              <p:cNvSpPr/>
              <p:nvPr/>
            </p:nvSpPr>
            <p:spPr>
              <a:xfrm rot="19800000">
                <a:off x="6142680" y="5433840"/>
                <a:ext cx="108000" cy="12600"/>
              </a:xfrm>
              <a:prstGeom prst="rect">
                <a:avLst/>
              </a:pr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grpSp>
      <p:grpSp>
        <p:nvGrpSpPr>
          <p:cNvPr id="719" name="Group 11"/>
          <p:cNvGrpSpPr/>
          <p:nvPr/>
        </p:nvGrpSpPr>
        <p:grpSpPr>
          <a:xfrm>
            <a:off x="6749280" y="3107880"/>
            <a:ext cx="981000" cy="960480"/>
            <a:chOff x="6749280" y="3107880"/>
            <a:chExt cx="981000" cy="960480"/>
          </a:xfrm>
        </p:grpSpPr>
        <p:sp>
          <p:nvSpPr>
            <p:cNvPr id="720" name="Can 118"/>
            <p:cNvSpPr/>
            <p:nvPr/>
          </p:nvSpPr>
          <p:spPr>
            <a:xfrm>
              <a:off x="6949440" y="3398760"/>
              <a:ext cx="596520" cy="30240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21" name="Rectangle 119"/>
            <p:cNvSpPr/>
            <p:nvPr/>
          </p:nvSpPr>
          <p:spPr>
            <a:xfrm>
              <a:off x="6858720" y="3107880"/>
              <a:ext cx="871560" cy="2268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900" b="1" strike="noStrike" spc="-1">
                  <a:solidFill>
                    <a:srgbClr val="153B6A"/>
                  </a:solidFill>
                  <a:latin typeface="Cambria Math"/>
                  <a:ea typeface="DejaVu Sans"/>
                </a:rPr>
                <a:t>World State</a:t>
              </a:r>
              <a:endParaRPr lang="en-US" sz="900" b="0" strike="noStrike" spc="-1">
                <a:latin typeface="Calibri"/>
              </a:endParaRPr>
            </a:p>
          </p:txBody>
        </p:sp>
        <p:sp>
          <p:nvSpPr>
            <p:cNvPr id="722" name="Rectangle 120"/>
            <p:cNvSpPr/>
            <p:nvPr/>
          </p:nvSpPr>
          <p:spPr>
            <a:xfrm>
              <a:off x="6894360" y="3689640"/>
              <a:ext cx="816840" cy="2268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900" b="1" strike="noStrike" spc="-1">
                  <a:solidFill>
                    <a:srgbClr val="153B6A"/>
                  </a:solidFill>
                  <a:latin typeface="Cambria Math"/>
                  <a:ea typeface="DejaVu Sans"/>
                </a:rPr>
                <a:t>Blockchain</a:t>
              </a:r>
              <a:endParaRPr lang="en-US" sz="900" b="0" strike="noStrike" spc="-1">
                <a:latin typeface="Calibri"/>
              </a:endParaRPr>
            </a:p>
          </p:txBody>
        </p:sp>
        <p:grpSp>
          <p:nvGrpSpPr>
            <p:cNvPr id="723" name="Group 121"/>
            <p:cNvGrpSpPr/>
            <p:nvPr/>
          </p:nvGrpSpPr>
          <p:grpSpPr>
            <a:xfrm>
              <a:off x="6881760" y="3894840"/>
              <a:ext cx="180720" cy="173520"/>
              <a:chOff x="6881760" y="3894840"/>
              <a:chExt cx="180720" cy="173520"/>
            </a:xfrm>
          </p:grpSpPr>
          <p:sp>
            <p:nvSpPr>
              <p:cNvPr id="724" name="Rectangle 122"/>
              <p:cNvSpPr/>
              <p:nvPr/>
            </p:nvSpPr>
            <p:spPr>
              <a:xfrm>
                <a:off x="6913440" y="38948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25" name="Rectangle 123"/>
              <p:cNvSpPr/>
              <p:nvPr/>
            </p:nvSpPr>
            <p:spPr>
              <a:xfrm>
                <a:off x="6897600" y="392328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26" name="Rectangle 124"/>
              <p:cNvSpPr/>
              <p:nvPr/>
            </p:nvSpPr>
            <p:spPr>
              <a:xfrm>
                <a:off x="6881760" y="395208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727" name="Group 125"/>
            <p:cNvGrpSpPr/>
            <p:nvPr/>
          </p:nvGrpSpPr>
          <p:grpSpPr>
            <a:xfrm>
              <a:off x="7152480" y="3894840"/>
              <a:ext cx="180720" cy="173520"/>
              <a:chOff x="7152480" y="3894840"/>
              <a:chExt cx="180720" cy="173520"/>
            </a:xfrm>
          </p:grpSpPr>
          <p:sp>
            <p:nvSpPr>
              <p:cNvPr id="728" name="Rectangle 127"/>
              <p:cNvSpPr/>
              <p:nvPr/>
            </p:nvSpPr>
            <p:spPr>
              <a:xfrm>
                <a:off x="7184160" y="38948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29" name="Rectangle 128"/>
              <p:cNvSpPr/>
              <p:nvPr/>
            </p:nvSpPr>
            <p:spPr>
              <a:xfrm>
                <a:off x="7168320" y="392328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30" name="Rectangle 129"/>
              <p:cNvSpPr/>
              <p:nvPr/>
            </p:nvSpPr>
            <p:spPr>
              <a:xfrm>
                <a:off x="7152480" y="395208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731" name="Group 130"/>
            <p:cNvGrpSpPr/>
            <p:nvPr/>
          </p:nvGrpSpPr>
          <p:grpSpPr>
            <a:xfrm>
              <a:off x="7423200" y="3894840"/>
              <a:ext cx="180720" cy="173520"/>
              <a:chOff x="7423200" y="3894840"/>
              <a:chExt cx="180720" cy="173520"/>
            </a:xfrm>
          </p:grpSpPr>
          <p:sp>
            <p:nvSpPr>
              <p:cNvPr id="732" name="Rectangle 131"/>
              <p:cNvSpPr/>
              <p:nvPr/>
            </p:nvSpPr>
            <p:spPr>
              <a:xfrm>
                <a:off x="7454880" y="38948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33" name="Rectangle 132"/>
              <p:cNvSpPr/>
              <p:nvPr/>
            </p:nvSpPr>
            <p:spPr>
              <a:xfrm>
                <a:off x="7439040" y="392328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34" name="Rectangle 133"/>
              <p:cNvSpPr/>
              <p:nvPr/>
            </p:nvSpPr>
            <p:spPr>
              <a:xfrm>
                <a:off x="7423200" y="395208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735" name="Rectangle 150"/>
                <p:cNvSpPr txBox="1"/>
                <p:nvPr/>
              </p:nvSpPr>
              <p:spPr>
                <a:xfrm>
                  <a:off x="6749280" y="3935160"/>
                  <a:ext cx="218160" cy="9216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736" name="Straight Arrow Connector 151"/>
            <p:cNvSpPr/>
            <p:nvPr/>
          </p:nvSpPr>
          <p:spPr>
            <a:xfrm flipH="1" flipV="1">
              <a:off x="7080840" y="3980520"/>
              <a:ext cx="5220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737" name="Straight Arrow Connector 152"/>
            <p:cNvSpPr/>
            <p:nvPr/>
          </p:nvSpPr>
          <p:spPr>
            <a:xfrm flipH="1" flipV="1">
              <a:off x="7351560" y="3980520"/>
              <a:ext cx="5220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grpSp>
      <p:grpSp>
        <p:nvGrpSpPr>
          <p:cNvPr id="738" name="Group 154"/>
          <p:cNvGrpSpPr/>
          <p:nvPr/>
        </p:nvGrpSpPr>
        <p:grpSpPr>
          <a:xfrm>
            <a:off x="8383680" y="4232880"/>
            <a:ext cx="981000" cy="960480"/>
            <a:chOff x="8383680" y="4232880"/>
            <a:chExt cx="981000" cy="960480"/>
          </a:xfrm>
        </p:grpSpPr>
        <p:sp>
          <p:nvSpPr>
            <p:cNvPr id="739" name="Can 155"/>
            <p:cNvSpPr/>
            <p:nvPr/>
          </p:nvSpPr>
          <p:spPr>
            <a:xfrm>
              <a:off x="8583840" y="4523760"/>
              <a:ext cx="596520" cy="30240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40" name="Rectangle 156"/>
            <p:cNvSpPr/>
            <p:nvPr/>
          </p:nvSpPr>
          <p:spPr>
            <a:xfrm>
              <a:off x="8493120" y="4232880"/>
              <a:ext cx="871560" cy="2268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900" b="1" strike="noStrike" spc="-1">
                  <a:solidFill>
                    <a:srgbClr val="153B6A"/>
                  </a:solidFill>
                  <a:latin typeface="Cambria Math"/>
                  <a:ea typeface="DejaVu Sans"/>
                </a:rPr>
                <a:t>World State</a:t>
              </a:r>
              <a:endParaRPr lang="en-US" sz="900" b="0" strike="noStrike" spc="-1">
                <a:latin typeface="Calibri"/>
              </a:endParaRPr>
            </a:p>
          </p:txBody>
        </p:sp>
        <p:sp>
          <p:nvSpPr>
            <p:cNvPr id="741" name="Rectangle 157"/>
            <p:cNvSpPr/>
            <p:nvPr/>
          </p:nvSpPr>
          <p:spPr>
            <a:xfrm>
              <a:off x="8528760" y="4814640"/>
              <a:ext cx="816840" cy="2268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900" b="1" strike="noStrike" spc="-1">
                  <a:solidFill>
                    <a:srgbClr val="153B6A"/>
                  </a:solidFill>
                  <a:latin typeface="Cambria Math"/>
                  <a:ea typeface="DejaVu Sans"/>
                </a:rPr>
                <a:t>Blockchain</a:t>
              </a:r>
              <a:endParaRPr lang="en-US" sz="900" b="0" strike="noStrike" spc="-1">
                <a:latin typeface="Calibri"/>
              </a:endParaRPr>
            </a:p>
          </p:txBody>
        </p:sp>
        <p:grpSp>
          <p:nvGrpSpPr>
            <p:cNvPr id="742" name="Group 158"/>
            <p:cNvGrpSpPr/>
            <p:nvPr/>
          </p:nvGrpSpPr>
          <p:grpSpPr>
            <a:xfrm>
              <a:off x="8516160" y="5019840"/>
              <a:ext cx="180720" cy="173520"/>
              <a:chOff x="8516160" y="5019840"/>
              <a:chExt cx="180720" cy="173520"/>
            </a:xfrm>
          </p:grpSpPr>
          <p:sp>
            <p:nvSpPr>
              <p:cNvPr id="743" name="Rectangle 186"/>
              <p:cNvSpPr/>
              <p:nvPr/>
            </p:nvSpPr>
            <p:spPr>
              <a:xfrm>
                <a:off x="8547840" y="50198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44" name="Rectangle 187"/>
              <p:cNvSpPr/>
              <p:nvPr/>
            </p:nvSpPr>
            <p:spPr>
              <a:xfrm>
                <a:off x="8532000" y="50486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45" name="Rectangle 188"/>
              <p:cNvSpPr/>
              <p:nvPr/>
            </p:nvSpPr>
            <p:spPr>
              <a:xfrm>
                <a:off x="8516160" y="507708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746" name="Group 159"/>
            <p:cNvGrpSpPr/>
            <p:nvPr/>
          </p:nvGrpSpPr>
          <p:grpSpPr>
            <a:xfrm>
              <a:off x="8786880" y="5019840"/>
              <a:ext cx="180720" cy="173520"/>
              <a:chOff x="8786880" y="5019840"/>
              <a:chExt cx="180720" cy="173520"/>
            </a:xfrm>
          </p:grpSpPr>
          <p:sp>
            <p:nvSpPr>
              <p:cNvPr id="747" name="Rectangle 183"/>
              <p:cNvSpPr/>
              <p:nvPr/>
            </p:nvSpPr>
            <p:spPr>
              <a:xfrm>
                <a:off x="8818560" y="50198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48" name="Rectangle 184"/>
              <p:cNvSpPr/>
              <p:nvPr/>
            </p:nvSpPr>
            <p:spPr>
              <a:xfrm>
                <a:off x="8802720" y="50486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49" name="Rectangle 185"/>
              <p:cNvSpPr/>
              <p:nvPr/>
            </p:nvSpPr>
            <p:spPr>
              <a:xfrm>
                <a:off x="8786880" y="507708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750" name="Group 160"/>
            <p:cNvGrpSpPr/>
            <p:nvPr/>
          </p:nvGrpSpPr>
          <p:grpSpPr>
            <a:xfrm>
              <a:off x="9057600" y="5019840"/>
              <a:ext cx="180720" cy="173520"/>
              <a:chOff x="9057600" y="5019840"/>
              <a:chExt cx="180720" cy="173520"/>
            </a:xfrm>
          </p:grpSpPr>
          <p:sp>
            <p:nvSpPr>
              <p:cNvPr id="751" name="Rectangle 180"/>
              <p:cNvSpPr/>
              <p:nvPr/>
            </p:nvSpPr>
            <p:spPr>
              <a:xfrm>
                <a:off x="9089280" y="50198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52" name="Rectangle 181"/>
              <p:cNvSpPr/>
              <p:nvPr/>
            </p:nvSpPr>
            <p:spPr>
              <a:xfrm>
                <a:off x="9073440" y="50486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53" name="Rectangle 182"/>
              <p:cNvSpPr/>
              <p:nvPr/>
            </p:nvSpPr>
            <p:spPr>
              <a:xfrm>
                <a:off x="9057600" y="507708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754" name="Rectangle 161"/>
                <p:cNvSpPr txBox="1"/>
                <p:nvPr/>
              </p:nvSpPr>
              <p:spPr>
                <a:xfrm>
                  <a:off x="8383680" y="5060160"/>
                  <a:ext cx="218160" cy="9216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755" name="Straight Arrow Connector 162"/>
            <p:cNvSpPr/>
            <p:nvPr/>
          </p:nvSpPr>
          <p:spPr>
            <a:xfrm flipH="1" flipV="1">
              <a:off x="8715240" y="5105520"/>
              <a:ext cx="5220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756" name="Straight Arrow Connector 163"/>
            <p:cNvSpPr/>
            <p:nvPr/>
          </p:nvSpPr>
          <p:spPr>
            <a:xfrm flipH="1" flipV="1">
              <a:off x="8985960" y="5105520"/>
              <a:ext cx="5220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grpSp>
      <p:grpSp>
        <p:nvGrpSpPr>
          <p:cNvPr id="757" name="Group 189"/>
          <p:cNvGrpSpPr/>
          <p:nvPr/>
        </p:nvGrpSpPr>
        <p:grpSpPr>
          <a:xfrm>
            <a:off x="6419160" y="4924440"/>
            <a:ext cx="981360" cy="960480"/>
            <a:chOff x="6419160" y="4924440"/>
            <a:chExt cx="981360" cy="960480"/>
          </a:xfrm>
        </p:grpSpPr>
        <p:sp>
          <p:nvSpPr>
            <p:cNvPr id="758" name="Can 190"/>
            <p:cNvSpPr/>
            <p:nvPr/>
          </p:nvSpPr>
          <p:spPr>
            <a:xfrm>
              <a:off x="6619680" y="5215680"/>
              <a:ext cx="596520" cy="302400"/>
            </a:xfrm>
            <a:prstGeom prst="can">
              <a:avLst>
                <a:gd name="adj" fmla="val 25000"/>
              </a:avLst>
            </a:prstGeom>
            <a:solidFill>
              <a:srgbClr val="BFBFBF"/>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59" name="Rectangle 191"/>
            <p:cNvSpPr/>
            <p:nvPr/>
          </p:nvSpPr>
          <p:spPr>
            <a:xfrm>
              <a:off x="6528960" y="4924440"/>
              <a:ext cx="871560" cy="2268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900" b="1" strike="noStrike" spc="-1">
                  <a:solidFill>
                    <a:srgbClr val="153B6A"/>
                  </a:solidFill>
                  <a:latin typeface="Cambria Math"/>
                  <a:ea typeface="DejaVu Sans"/>
                </a:rPr>
                <a:t>World State</a:t>
              </a:r>
              <a:endParaRPr lang="en-US" sz="900" b="0" strike="noStrike" spc="-1">
                <a:latin typeface="Calibri"/>
              </a:endParaRPr>
            </a:p>
          </p:txBody>
        </p:sp>
        <p:sp>
          <p:nvSpPr>
            <p:cNvPr id="760" name="Rectangle 192"/>
            <p:cNvSpPr/>
            <p:nvPr/>
          </p:nvSpPr>
          <p:spPr>
            <a:xfrm>
              <a:off x="6564600" y="5506560"/>
              <a:ext cx="816840" cy="2268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900" b="1" strike="noStrike" spc="-1">
                  <a:solidFill>
                    <a:srgbClr val="153B6A"/>
                  </a:solidFill>
                  <a:latin typeface="Cambria Math"/>
                  <a:ea typeface="DejaVu Sans"/>
                </a:rPr>
                <a:t>Blockchain</a:t>
              </a:r>
              <a:endParaRPr lang="en-US" sz="900" b="0" strike="noStrike" spc="-1">
                <a:latin typeface="Calibri"/>
              </a:endParaRPr>
            </a:p>
          </p:txBody>
        </p:sp>
        <p:grpSp>
          <p:nvGrpSpPr>
            <p:cNvPr id="761" name="Group 193"/>
            <p:cNvGrpSpPr/>
            <p:nvPr/>
          </p:nvGrpSpPr>
          <p:grpSpPr>
            <a:xfrm>
              <a:off x="6551640" y="5711760"/>
              <a:ext cx="181080" cy="173160"/>
              <a:chOff x="6551640" y="5711760"/>
              <a:chExt cx="181080" cy="173160"/>
            </a:xfrm>
          </p:grpSpPr>
          <p:sp>
            <p:nvSpPr>
              <p:cNvPr id="762" name="Rectangle 206"/>
              <p:cNvSpPr/>
              <p:nvPr/>
            </p:nvSpPr>
            <p:spPr>
              <a:xfrm>
                <a:off x="6583680" y="571176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63" name="Rectangle 207"/>
              <p:cNvSpPr/>
              <p:nvPr/>
            </p:nvSpPr>
            <p:spPr>
              <a:xfrm>
                <a:off x="6567840" y="574020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64" name="Rectangle 208"/>
              <p:cNvSpPr/>
              <p:nvPr/>
            </p:nvSpPr>
            <p:spPr>
              <a:xfrm>
                <a:off x="6551640" y="57686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765" name="Group 194"/>
            <p:cNvGrpSpPr/>
            <p:nvPr/>
          </p:nvGrpSpPr>
          <p:grpSpPr>
            <a:xfrm>
              <a:off x="6822360" y="5711760"/>
              <a:ext cx="181080" cy="173160"/>
              <a:chOff x="6822360" y="5711760"/>
              <a:chExt cx="181080" cy="173160"/>
            </a:xfrm>
          </p:grpSpPr>
          <p:sp>
            <p:nvSpPr>
              <p:cNvPr id="766" name="Rectangle 203"/>
              <p:cNvSpPr/>
              <p:nvPr/>
            </p:nvSpPr>
            <p:spPr>
              <a:xfrm>
                <a:off x="6854400" y="571176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67" name="Rectangle 204"/>
              <p:cNvSpPr/>
              <p:nvPr/>
            </p:nvSpPr>
            <p:spPr>
              <a:xfrm>
                <a:off x="6838560" y="574020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68" name="Rectangle 205"/>
              <p:cNvSpPr/>
              <p:nvPr/>
            </p:nvSpPr>
            <p:spPr>
              <a:xfrm>
                <a:off x="6822360" y="57686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p:grpSp>
          <p:nvGrpSpPr>
            <p:cNvPr id="769" name="Group 195"/>
            <p:cNvGrpSpPr/>
            <p:nvPr/>
          </p:nvGrpSpPr>
          <p:grpSpPr>
            <a:xfrm>
              <a:off x="7093080" y="5711760"/>
              <a:ext cx="181080" cy="173160"/>
              <a:chOff x="7093080" y="5711760"/>
              <a:chExt cx="181080" cy="173160"/>
            </a:xfrm>
          </p:grpSpPr>
          <p:sp>
            <p:nvSpPr>
              <p:cNvPr id="770" name="Rectangle 200"/>
              <p:cNvSpPr/>
              <p:nvPr/>
            </p:nvSpPr>
            <p:spPr>
              <a:xfrm>
                <a:off x="7125120" y="571176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71" name="Rectangle 201"/>
              <p:cNvSpPr/>
              <p:nvPr/>
            </p:nvSpPr>
            <p:spPr>
              <a:xfrm>
                <a:off x="7109280" y="574020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72" name="Rectangle 202"/>
              <p:cNvSpPr/>
              <p:nvPr/>
            </p:nvSpPr>
            <p:spPr>
              <a:xfrm>
                <a:off x="7093080" y="5768640"/>
                <a:ext cx="149040" cy="116280"/>
              </a:xfrm>
              <a:prstGeom prst="rect">
                <a:avLst/>
              </a:prstGeom>
              <a:solidFill>
                <a:schemeClr val="bg1">
                  <a:lumMod val="85000"/>
                </a:schemeClr>
              </a:solidFill>
              <a:ln>
                <a:solidFill>
                  <a:srgbClr val="0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153B6A"/>
                    </a:solidFill>
                    <a:latin typeface="Constantia"/>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773" name="Rectangle 196"/>
                <p:cNvSpPr txBox="1"/>
                <p:nvPr/>
              </p:nvSpPr>
              <p:spPr>
                <a:xfrm>
                  <a:off x="6419160" y="5752080"/>
                  <a:ext cx="218160" cy="9216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774" name="Straight Arrow Connector 197"/>
            <p:cNvSpPr/>
            <p:nvPr/>
          </p:nvSpPr>
          <p:spPr>
            <a:xfrm flipH="1" flipV="1">
              <a:off x="6750720" y="5797440"/>
              <a:ext cx="5220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775" name="Straight Arrow Connector 198"/>
            <p:cNvSpPr/>
            <p:nvPr/>
          </p:nvSpPr>
          <p:spPr>
            <a:xfrm flipH="1" flipV="1">
              <a:off x="7021440" y="5797440"/>
              <a:ext cx="52200" cy="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grpSp>
      <p:sp>
        <p:nvSpPr>
          <p:cNvPr id="776" name="Rounded Rectangle 164"/>
          <p:cNvSpPr/>
          <p:nvPr/>
        </p:nvSpPr>
        <p:spPr>
          <a:xfrm>
            <a:off x="5236560" y="1335960"/>
            <a:ext cx="2795040" cy="37116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nSpc>
                <a:spcPct val="100000"/>
              </a:lnSpc>
              <a:tabLst>
                <a:tab pos="0" algn="l"/>
              </a:tabLst>
            </a:pPr>
            <a:r>
              <a:rPr lang="en-US" sz="1000" b="1" strike="noStrike" spc="-1">
                <a:solidFill>
                  <a:srgbClr val="414244"/>
                </a:solidFill>
                <a:latin typeface="Arial"/>
                <a:ea typeface="DejaVu Sans"/>
              </a:rPr>
              <a:t>DPA – Data Protection and Accountability</a:t>
            </a:r>
            <a:endParaRPr lang="en-US" sz="1000" b="0" strike="noStrike" spc="-1">
              <a:latin typeface="Calibri"/>
            </a:endParaRPr>
          </a:p>
        </p:txBody>
      </p:sp>
      <p:sp>
        <p:nvSpPr>
          <p:cNvPr id="777" name="Straight Arrow Connector 10"/>
          <p:cNvSpPr/>
          <p:nvPr/>
        </p:nvSpPr>
        <p:spPr>
          <a:xfrm flipV="1">
            <a:off x="2507400" y="2565720"/>
            <a:ext cx="33264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778" name="Straight Arrow Connector 165"/>
          <p:cNvSpPr/>
          <p:nvPr/>
        </p:nvSpPr>
        <p:spPr>
          <a:xfrm>
            <a:off x="977760" y="256716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779" name="Straight Arrow Connector 199"/>
          <p:cNvSpPr/>
          <p:nvPr/>
        </p:nvSpPr>
        <p:spPr>
          <a:xfrm flipH="1" flipV="1">
            <a:off x="977040" y="612432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142" name="Rectangle 19"/>
              <p:cNvSpPr txBox="1"/>
              <p:nvPr/>
            </p:nvSpPr>
            <p:spPr>
              <a:xfrm>
                <a:off x="4698000" y="2024578"/>
                <a:ext cx="1132920" cy="41724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𝐸</m:t>
                          </m:r>
                        </m:e>
                        <m:sub>
                          <m:sSub>
                            <m:sSubPr>
                              <m:ctrlPr>
                                <a:rPr i="1">
                                  <a:latin typeface="Cambria Math" panose="02040503050406030204" pitchFamily="18" charset="0"/>
                                </a:rPr>
                              </m:ctrlPr>
                            </m:sSubPr>
                            <m:e>
                              <m:r>
                                <a:rPr>
                                  <a:latin typeface="Cambria Math" panose="02040503050406030204" pitchFamily="18" charset="0"/>
                                </a:rPr>
                                <m:t>𝐾</m:t>
                              </m:r>
                            </m:e>
                            <m:sub>
                              <m:r>
                                <a:rPr>
                                  <a:latin typeface="Cambria Math" panose="02040503050406030204" pitchFamily="18" charset="0"/>
                                </a:rPr>
                                <m:t>𝑖</m:t>
                              </m:r>
                            </m:sub>
                          </m:sSub>
                        </m:sub>
                      </m:sSub>
                      <m:d>
                        <m:dPr>
                          <m:ctrlPr>
                            <a:rPr i="1">
                              <a:latin typeface="Cambria Math" panose="02040503050406030204" pitchFamily="18" charset="0"/>
                            </a:rPr>
                          </m:ctrlPr>
                        </m:dPr>
                        <m:e>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e>
                      </m:d>
                    </m:oMath>
                  </m:oMathPara>
                </a14:m>
                <a:endParaRPr dirty="0"/>
              </a:p>
            </p:txBody>
          </p:sp>
        </mc:Choice>
        <mc:Fallback xmlns="">
          <p:sp>
            <p:nvSpPr>
              <p:cNvPr id="142" name="Rectangle 19"/>
              <p:cNvSpPr txBox="1">
                <a:spLocks noRot="1" noChangeAspect="1" noMove="1" noResize="1" noEditPoints="1" noAdjustHandles="1" noChangeArrowheads="1" noChangeShapeType="1" noTextEdit="1"/>
              </p:cNvSpPr>
              <p:nvPr/>
            </p:nvSpPr>
            <p:spPr>
              <a:xfrm>
                <a:off x="4698000" y="2024578"/>
                <a:ext cx="1132920" cy="417240"/>
              </a:xfrm>
              <a:prstGeom prst="rect">
                <a:avLst/>
              </a:prstGeom>
              <a:blipFill>
                <a:blip r:embed="rId3"/>
                <a:stretch>
                  <a:fillRect r="-3226"/>
                </a:stretch>
              </a:blipFill>
            </p:spPr>
            <p:txBody>
              <a:bodyPr/>
              <a:lstStyle/>
              <a:p>
                <a:r>
                  <a:rPr lang="pt-PT">
                    <a:noFill/>
                  </a:rPr>
                  <a:t> </a:t>
                </a:r>
              </a:p>
            </p:txBody>
          </p:sp>
        </mc:Fallback>
      </mc:AlternateContent>
      <p:sp>
        <p:nvSpPr>
          <p:cNvPr id="2" name="Rectangle 1"/>
          <p:cNvSpPr/>
          <p:nvPr/>
        </p:nvSpPr>
        <p:spPr>
          <a:xfrm>
            <a:off x="5607000" y="3539160"/>
            <a:ext cx="321480" cy="296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 dirty="0" err="1" smtClean="0"/>
              <a:t>gRPC</a:t>
            </a:r>
            <a:endParaRPr lang="en-US" sz="400" dirty="0" smtClean="0"/>
          </a:p>
          <a:p>
            <a:pPr algn="ctr"/>
            <a:r>
              <a:rPr lang="en-US" sz="400" dirty="0" smtClean="0"/>
              <a:t>(too much maybe)</a:t>
            </a:r>
            <a:endParaRPr lang="pt-PT" sz="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 name="Rounded Rectangle 153"/>
          <p:cNvSpPr/>
          <p:nvPr/>
        </p:nvSpPr>
        <p:spPr>
          <a:xfrm>
            <a:off x="2975760" y="1700640"/>
            <a:ext cx="9113760" cy="4757400"/>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781"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DPA – Simplified View</a:t>
            </a:r>
            <a:endParaRPr lang="en-US" sz="4400" b="0" strike="noStrike" spc="-1">
              <a:latin typeface="Calibri"/>
            </a:endParaRPr>
          </a:p>
        </p:txBody>
      </p:sp>
      <p:sp>
        <p:nvSpPr>
          <p:cNvPr id="782" name="Rounded Rectangle 3"/>
          <p:cNvSpPr/>
          <p:nvPr/>
        </p:nvSpPr>
        <p:spPr>
          <a:xfrm>
            <a:off x="9881280" y="1865160"/>
            <a:ext cx="1366560" cy="37116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000" b="1" strike="noStrike" spc="-1">
                <a:solidFill>
                  <a:srgbClr val="414244"/>
                </a:solidFill>
                <a:latin typeface="Arial"/>
                <a:ea typeface="DejaVu Sans"/>
              </a:rPr>
              <a:t>Off-chain database</a:t>
            </a:r>
            <a:endParaRPr lang="en-US" sz="1000" b="0" strike="noStrike" spc="-1">
              <a:latin typeface="Calibri"/>
            </a:endParaRPr>
          </a:p>
        </p:txBody>
      </p:sp>
      <mc:AlternateContent xmlns:mc="http://schemas.openxmlformats.org/markup-compatibility/2006" xmlns:a14="http://schemas.microsoft.com/office/drawing/2010/main">
        <mc:Choice Requires="a14">
          <p:sp>
            <p:nvSpPr>
              <p:cNvPr id="783" name="Rectangle 8"/>
              <p:cNvSpPr txBox="1"/>
              <p:nvPr/>
            </p:nvSpPr>
            <p:spPr>
              <a:xfrm>
                <a:off x="1570680" y="2437200"/>
                <a:ext cx="9360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mc:AlternateContent xmlns:mc="http://schemas.openxmlformats.org/markup-compatibility/2006" xmlns:a14="http://schemas.microsoft.com/office/drawing/2010/main">
        <mc:Choice Requires="a14">
          <p:sp>
            <p:nvSpPr>
              <p:cNvPr id="784" name="Rectangle 18"/>
              <p:cNvSpPr txBox="1"/>
              <p:nvPr/>
            </p:nvSpPr>
            <p:spPr>
              <a:xfrm>
                <a:off x="1570680" y="5996160"/>
                <a:ext cx="975600" cy="25884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𝐷𝑎𝑡</m:t>
                      </m:r>
                      <m:sSub>
                        <m:sSubPr>
                          <m:ctrlPr>
                            <a:rPr i="1">
                              <a:latin typeface="Cambria Math" panose="02040503050406030204" pitchFamily="18" charset="0"/>
                            </a:rPr>
                          </m:ctrlPr>
                        </m:sSubPr>
                        <m:e>
                          <m:r>
                            <a:rPr>
                              <a:latin typeface="Cambria Math" panose="02040503050406030204" pitchFamily="18" charset="0"/>
                            </a:rPr>
                            <m:t>𝑎</m:t>
                          </m:r>
                        </m:e>
                        <m:sub>
                          <m:r>
                            <a:rPr>
                              <a:latin typeface="Cambria Math" panose="02040503050406030204" pitchFamily="18" charset="0"/>
                            </a:rPr>
                            <m:t>𝑖</m:t>
                          </m:r>
                        </m:sub>
                      </m:sSub>
                    </m:oMath>
                  </m:oMathPara>
                </a14:m>
                <a:endParaRPr/>
              </a:p>
            </p:txBody>
          </p:sp>
        </mc:Choice>
        <mc:Fallback xmlns:p15="http://schemas.microsoft.com/office/powerpoint/2012/main" xmlns:p14="http://schemas.microsoft.com/office/powerpoint/2010/main" xmlns=""/>
      </mc:AlternateContent>
      <p:sp>
        <p:nvSpPr>
          <p:cNvPr id="785" name="Rounded Rectangle 164"/>
          <p:cNvSpPr/>
          <p:nvPr/>
        </p:nvSpPr>
        <p:spPr>
          <a:xfrm>
            <a:off x="5236560" y="1335960"/>
            <a:ext cx="2795040" cy="37116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nSpc>
                <a:spcPct val="100000"/>
              </a:lnSpc>
              <a:tabLst>
                <a:tab pos="0" algn="l"/>
              </a:tabLst>
            </a:pPr>
            <a:r>
              <a:rPr lang="en-US" sz="1000" b="1" strike="noStrike" spc="-1">
                <a:solidFill>
                  <a:srgbClr val="414244"/>
                </a:solidFill>
                <a:latin typeface="Arial"/>
                <a:ea typeface="DejaVu Sans"/>
              </a:rPr>
              <a:t>DPA – Data Protection and Accountability</a:t>
            </a:r>
            <a:endParaRPr lang="en-US" sz="1000" b="0" strike="noStrike" spc="-1">
              <a:latin typeface="Calibri"/>
            </a:endParaRPr>
          </a:p>
        </p:txBody>
      </p:sp>
      <p:sp>
        <p:nvSpPr>
          <p:cNvPr id="786" name="Rounded Rectangle 272"/>
          <p:cNvSpPr/>
          <p:nvPr/>
        </p:nvSpPr>
        <p:spPr>
          <a:xfrm>
            <a:off x="4087080" y="2797200"/>
            <a:ext cx="5121000" cy="3061080"/>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787" name="Rectangle 273"/>
          <p:cNvSpPr/>
          <p:nvPr/>
        </p:nvSpPr>
        <p:spPr>
          <a:xfrm>
            <a:off x="6518520" y="4131000"/>
            <a:ext cx="1027080" cy="2574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100" b="1" strike="noStrike" spc="-1">
                <a:solidFill>
                  <a:srgbClr val="546CB2"/>
                </a:solidFill>
                <a:latin typeface="Cambria Math"/>
                <a:ea typeface="DejaVu Sans"/>
              </a:rPr>
              <a:t>World State</a:t>
            </a:r>
            <a:endParaRPr lang="en-US" sz="1100" b="0" strike="noStrike" spc="-1">
              <a:latin typeface="Calibri"/>
            </a:endParaRPr>
          </a:p>
        </p:txBody>
      </p:sp>
      <p:sp>
        <p:nvSpPr>
          <p:cNvPr id="788" name="Rounded Rectangle 274"/>
          <p:cNvSpPr/>
          <p:nvPr/>
        </p:nvSpPr>
        <p:spPr>
          <a:xfrm>
            <a:off x="6513840" y="3263040"/>
            <a:ext cx="2610720" cy="1850400"/>
          </a:xfrm>
          <a:prstGeom prst="roundRect">
            <a:avLst>
              <a:gd name="adj" fmla="val 7978"/>
            </a:avLst>
          </a:prstGeom>
          <a:noFill/>
          <a:ln>
            <a:solidFill>
              <a:srgbClr val="838487"/>
            </a:solidFill>
            <a:prstDash val="sysDot"/>
          </a:ln>
        </p:spPr>
        <p:style>
          <a:lnRef idx="2">
            <a:schemeClr val="accent1">
              <a:shade val="50000"/>
            </a:schemeClr>
          </a:lnRef>
          <a:fillRef idx="1">
            <a:schemeClr val="accent1"/>
          </a:fillRef>
          <a:effectRef idx="0">
            <a:schemeClr val="accent1"/>
          </a:effectRef>
          <a:fontRef idx="minor"/>
        </p:style>
      </p:sp>
      <p:sp>
        <p:nvSpPr>
          <p:cNvPr id="789" name="Rectangle 275"/>
          <p:cNvSpPr/>
          <p:nvPr/>
        </p:nvSpPr>
        <p:spPr>
          <a:xfrm>
            <a:off x="6539040" y="3471480"/>
            <a:ext cx="963000" cy="2574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100" b="1" strike="noStrike" spc="-1">
                <a:solidFill>
                  <a:srgbClr val="546CB2"/>
                </a:solidFill>
                <a:latin typeface="Cambria Math"/>
                <a:ea typeface="DejaVu Sans"/>
              </a:rPr>
              <a:t>Blockchain</a:t>
            </a:r>
            <a:endParaRPr lang="en-US" sz="1100" b="0" strike="noStrike" spc="-1">
              <a:latin typeface="Calibri"/>
            </a:endParaRPr>
          </a:p>
        </p:txBody>
      </p:sp>
      <p:sp>
        <p:nvSpPr>
          <p:cNvPr id="790" name="Rectangle 276"/>
          <p:cNvSpPr/>
          <p:nvPr/>
        </p:nvSpPr>
        <p:spPr>
          <a:xfrm>
            <a:off x="7454160" y="3176280"/>
            <a:ext cx="72828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tabLst>
                <a:tab pos="0" algn="l"/>
              </a:tabLst>
            </a:pPr>
            <a:r>
              <a:rPr lang="en-US" sz="1200" b="1" strike="noStrike" spc="-1">
                <a:solidFill>
                  <a:srgbClr val="546CB2"/>
                </a:solidFill>
                <a:latin typeface="Cambria Math"/>
                <a:ea typeface="DejaVu Sans"/>
              </a:rPr>
              <a:t>Ledger</a:t>
            </a:r>
            <a:endParaRPr lang="en-US" sz="1200" b="0" strike="noStrike" spc="-1">
              <a:latin typeface="Calibri"/>
            </a:endParaRPr>
          </a:p>
        </p:txBody>
      </p:sp>
      <p:grpSp>
        <p:nvGrpSpPr>
          <p:cNvPr id="791" name="Group 277"/>
          <p:cNvGrpSpPr/>
          <p:nvPr/>
        </p:nvGrpSpPr>
        <p:grpSpPr>
          <a:xfrm>
            <a:off x="6479280" y="3800880"/>
            <a:ext cx="1060560" cy="234000"/>
            <a:chOff x="6479280" y="3800880"/>
            <a:chExt cx="1060560" cy="234000"/>
          </a:xfrm>
        </p:grpSpPr>
        <p:grpSp>
          <p:nvGrpSpPr>
            <p:cNvPr id="792" name="Group 278"/>
            <p:cNvGrpSpPr/>
            <p:nvPr/>
          </p:nvGrpSpPr>
          <p:grpSpPr>
            <a:xfrm>
              <a:off x="6625080" y="3811680"/>
              <a:ext cx="199440" cy="201600"/>
              <a:chOff x="6625080" y="3811680"/>
              <a:chExt cx="199440" cy="201600"/>
            </a:xfrm>
          </p:grpSpPr>
          <p:sp>
            <p:nvSpPr>
              <p:cNvPr id="793" name="Rectangle 291"/>
              <p:cNvSpPr/>
              <p:nvPr/>
            </p:nvSpPr>
            <p:spPr>
              <a:xfrm>
                <a:off x="6660360" y="3811680"/>
                <a:ext cx="164160" cy="135360"/>
              </a:xfrm>
              <a:prstGeom prst="rect">
                <a:avLst/>
              </a:prstGeom>
              <a:solidFill>
                <a:schemeClr val="accent2">
                  <a:lumMod val="60000"/>
                  <a:lumOff val="4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794" name="Rectangle 292"/>
              <p:cNvSpPr/>
              <p:nvPr/>
            </p:nvSpPr>
            <p:spPr>
              <a:xfrm>
                <a:off x="6642720" y="3844800"/>
                <a:ext cx="164160" cy="135360"/>
              </a:xfrm>
              <a:prstGeom prst="rect">
                <a:avLst/>
              </a:prstGeom>
              <a:solidFill>
                <a:schemeClr val="accent2">
                  <a:lumMod val="60000"/>
                  <a:lumOff val="4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795" name="Rectangle 293"/>
              <p:cNvSpPr/>
              <p:nvPr/>
            </p:nvSpPr>
            <p:spPr>
              <a:xfrm>
                <a:off x="6625080" y="3877920"/>
                <a:ext cx="164160" cy="135360"/>
              </a:xfrm>
              <a:prstGeom prst="rect">
                <a:avLst/>
              </a:prstGeom>
              <a:solidFill>
                <a:schemeClr val="accent2">
                  <a:lumMod val="60000"/>
                  <a:lumOff val="40000"/>
                </a:schemeClr>
              </a:solidFill>
              <a:ln>
                <a:solidFill>
                  <a:srgbClr val="5D3A75"/>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FFFFFF"/>
                    </a:solidFill>
                    <a:latin typeface="Calibri"/>
                    <a:ea typeface="DejaVu Sans"/>
                  </a:rPr>
                  <a:t>txn</a:t>
                </a:r>
                <a:endParaRPr lang="en-US" sz="100" b="0" strike="noStrike" spc="-1">
                  <a:latin typeface="Calibri"/>
                </a:endParaRPr>
              </a:p>
            </p:txBody>
          </p:sp>
        </p:grpSp>
        <p:grpSp>
          <p:nvGrpSpPr>
            <p:cNvPr id="796" name="Group 279"/>
            <p:cNvGrpSpPr/>
            <p:nvPr/>
          </p:nvGrpSpPr>
          <p:grpSpPr>
            <a:xfrm>
              <a:off x="6923160" y="3811680"/>
              <a:ext cx="199080" cy="201600"/>
              <a:chOff x="6923160" y="3811680"/>
              <a:chExt cx="199080" cy="201600"/>
            </a:xfrm>
          </p:grpSpPr>
          <p:sp>
            <p:nvSpPr>
              <p:cNvPr id="797" name="Rectangle 288"/>
              <p:cNvSpPr/>
              <p:nvPr/>
            </p:nvSpPr>
            <p:spPr>
              <a:xfrm>
                <a:off x="6958080" y="3811680"/>
                <a:ext cx="164160" cy="135360"/>
              </a:xfrm>
              <a:prstGeom prst="rect">
                <a:avLst/>
              </a:prstGeom>
              <a:solidFill>
                <a:schemeClr val="accent2">
                  <a:lumMod val="60000"/>
                  <a:lumOff val="4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798" name="Rectangle 289"/>
              <p:cNvSpPr/>
              <p:nvPr/>
            </p:nvSpPr>
            <p:spPr>
              <a:xfrm>
                <a:off x="6940800" y="3844800"/>
                <a:ext cx="164160" cy="135360"/>
              </a:xfrm>
              <a:prstGeom prst="rect">
                <a:avLst/>
              </a:prstGeom>
              <a:solidFill>
                <a:schemeClr val="accent2">
                  <a:lumMod val="60000"/>
                  <a:lumOff val="4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799" name="Rectangle 290"/>
              <p:cNvSpPr/>
              <p:nvPr/>
            </p:nvSpPr>
            <p:spPr>
              <a:xfrm>
                <a:off x="6923160" y="3877920"/>
                <a:ext cx="164160" cy="135360"/>
              </a:xfrm>
              <a:prstGeom prst="rect">
                <a:avLst/>
              </a:prstGeom>
              <a:solidFill>
                <a:schemeClr val="accent2">
                  <a:lumMod val="60000"/>
                  <a:lumOff val="40000"/>
                </a:schemeClr>
              </a:solidFill>
              <a:ln>
                <a:solidFill>
                  <a:srgbClr val="5D3A75"/>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FFFFFF"/>
                    </a:solidFill>
                    <a:latin typeface="Calibri"/>
                    <a:ea typeface="DejaVu Sans"/>
                  </a:rPr>
                  <a:t>txn</a:t>
                </a:r>
                <a:endParaRPr lang="en-US" sz="100" b="0" strike="noStrike" spc="-1">
                  <a:latin typeface="Calibri"/>
                </a:endParaRPr>
              </a:p>
            </p:txBody>
          </p:sp>
        </p:grpSp>
        <p:grpSp>
          <p:nvGrpSpPr>
            <p:cNvPr id="800" name="Group 280"/>
            <p:cNvGrpSpPr/>
            <p:nvPr/>
          </p:nvGrpSpPr>
          <p:grpSpPr>
            <a:xfrm>
              <a:off x="7220880" y="3811680"/>
              <a:ext cx="199440" cy="201600"/>
              <a:chOff x="7220880" y="3811680"/>
              <a:chExt cx="199440" cy="201600"/>
            </a:xfrm>
          </p:grpSpPr>
          <p:sp>
            <p:nvSpPr>
              <p:cNvPr id="801" name="Rectangle 285"/>
              <p:cNvSpPr/>
              <p:nvPr/>
            </p:nvSpPr>
            <p:spPr>
              <a:xfrm>
                <a:off x="7256160" y="3811680"/>
                <a:ext cx="164160" cy="135360"/>
              </a:xfrm>
              <a:prstGeom prst="rect">
                <a:avLst/>
              </a:prstGeom>
              <a:solidFill>
                <a:schemeClr val="accent2">
                  <a:lumMod val="60000"/>
                  <a:lumOff val="4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802" name="Rectangle 286"/>
              <p:cNvSpPr/>
              <p:nvPr/>
            </p:nvSpPr>
            <p:spPr>
              <a:xfrm>
                <a:off x="7238520" y="3844800"/>
                <a:ext cx="164160" cy="135360"/>
              </a:xfrm>
              <a:prstGeom prst="rect">
                <a:avLst/>
              </a:prstGeom>
              <a:solidFill>
                <a:schemeClr val="accent2">
                  <a:lumMod val="60000"/>
                  <a:lumOff val="4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803" name="Rectangle 287"/>
              <p:cNvSpPr/>
              <p:nvPr/>
            </p:nvSpPr>
            <p:spPr>
              <a:xfrm>
                <a:off x="7220880" y="3877920"/>
                <a:ext cx="164160" cy="135360"/>
              </a:xfrm>
              <a:prstGeom prst="rect">
                <a:avLst/>
              </a:prstGeom>
              <a:solidFill>
                <a:schemeClr val="accent2">
                  <a:lumMod val="60000"/>
                  <a:lumOff val="40000"/>
                </a:schemeClr>
              </a:solidFill>
              <a:ln>
                <a:solidFill>
                  <a:srgbClr val="5D3A75"/>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tabLst>
                    <a:tab pos="0" algn="l"/>
                  </a:tabLst>
                </a:pPr>
                <a:r>
                  <a:rPr lang="en-US" sz="100" b="0" strike="noStrike" spc="-1">
                    <a:solidFill>
                      <a:srgbClr val="FFFFFF"/>
                    </a:solidFill>
                    <a:latin typeface="Calibri"/>
                    <a:ea typeface="DejaVu Sans"/>
                  </a:rPr>
                  <a:t>txn</a:t>
                </a:r>
                <a:endParaRPr lang="en-US" sz="100" b="0" strike="noStrike" spc="-1">
                  <a:latin typeface="Calibri"/>
                </a:endParaRPr>
              </a:p>
            </p:txBody>
          </p:sp>
        </p:grpSp>
        <mc:AlternateContent xmlns:mc="http://schemas.openxmlformats.org/markup-compatibility/2006" xmlns:a14="http://schemas.microsoft.com/office/drawing/2010/main">
          <mc:Choice Requires="a14">
            <p:sp>
              <p:nvSpPr>
                <p:cNvPr id="804" name="Rectangle 281"/>
                <p:cNvSpPr txBox="1"/>
                <p:nvPr/>
              </p:nvSpPr>
              <p:spPr>
                <a:xfrm>
                  <a:off x="6479280" y="3858480"/>
                  <a:ext cx="212760" cy="12240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m:t>
                        </m:r>
                      </m:oMath>
                    </m:oMathPara>
                  </a14:m>
                  <a:endParaRPr/>
                </a:p>
              </p:txBody>
            </p:sp>
          </mc:Choice>
          <mc:Fallback xmlns:p15="http://schemas.microsoft.com/office/powerpoint/2012/main" xmlns:p14="http://schemas.microsoft.com/office/powerpoint/2010/main" xmlns=""/>
        </mc:AlternateContent>
        <p:sp>
          <p:nvSpPr>
            <p:cNvPr id="805" name="Straight Arrow Connector 282"/>
            <p:cNvSpPr/>
            <p:nvPr/>
          </p:nvSpPr>
          <p:spPr>
            <a:xfrm flipH="1" flipV="1">
              <a:off x="6844320" y="3911400"/>
              <a:ext cx="576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806" name="Straight Arrow Connector 283"/>
            <p:cNvSpPr/>
            <p:nvPr/>
          </p:nvSpPr>
          <p:spPr>
            <a:xfrm flipH="1" flipV="1">
              <a:off x="7142400" y="3911400"/>
              <a:ext cx="576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807" name="Rounded Rectangle 284"/>
            <p:cNvSpPr/>
            <p:nvPr/>
          </p:nvSpPr>
          <p:spPr>
            <a:xfrm>
              <a:off x="6498720" y="3800880"/>
              <a:ext cx="1041120" cy="234000"/>
            </a:xfrm>
            <a:prstGeom prst="roundRect">
              <a:avLst>
                <a:gd name="adj" fmla="val 16667"/>
              </a:avLst>
            </a:prstGeom>
            <a:noFill/>
            <a:ln>
              <a:solidFill>
                <a:srgbClr val="838487"/>
              </a:solidFill>
            </a:ln>
          </p:spPr>
          <p:style>
            <a:lnRef idx="2">
              <a:schemeClr val="accent1">
                <a:shade val="50000"/>
              </a:schemeClr>
            </a:lnRef>
            <a:fillRef idx="1">
              <a:schemeClr val="accent1"/>
            </a:fillRef>
            <a:effectRef idx="0">
              <a:schemeClr val="accent1"/>
            </a:effectRef>
            <a:fontRef idx="minor"/>
          </p:style>
        </p:sp>
      </p:grpSp>
      <p:grpSp>
        <p:nvGrpSpPr>
          <p:cNvPr id="808" name="Group 294"/>
          <p:cNvGrpSpPr/>
          <p:nvPr/>
        </p:nvGrpSpPr>
        <p:grpSpPr>
          <a:xfrm>
            <a:off x="6611760" y="4393080"/>
            <a:ext cx="808920" cy="691920"/>
            <a:chOff x="6611760" y="4393080"/>
            <a:chExt cx="808920" cy="691920"/>
          </a:xfrm>
        </p:grpSpPr>
        <p:grpSp>
          <p:nvGrpSpPr>
            <p:cNvPr id="809" name="Group 295"/>
            <p:cNvGrpSpPr/>
            <p:nvPr/>
          </p:nvGrpSpPr>
          <p:grpSpPr>
            <a:xfrm>
              <a:off x="6611760" y="4393080"/>
              <a:ext cx="808920" cy="691920"/>
              <a:chOff x="6611760" y="4393080"/>
              <a:chExt cx="808920" cy="691920"/>
            </a:xfrm>
          </p:grpSpPr>
          <p:sp>
            <p:nvSpPr>
              <p:cNvPr id="810" name="Freeform 297"/>
              <p:cNvSpPr/>
              <p:nvPr/>
            </p:nvSpPr>
            <p:spPr>
              <a:xfrm>
                <a:off x="6611760" y="4555080"/>
                <a:ext cx="808920" cy="52992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sp>
            <p:nvSpPr>
              <p:cNvPr id="811" name="Oval 298"/>
              <p:cNvSpPr/>
              <p:nvPr/>
            </p:nvSpPr>
            <p:spPr>
              <a:xfrm>
                <a:off x="6611760" y="4393080"/>
                <a:ext cx="808920" cy="323280"/>
              </a:xfrm>
              <a:prstGeom prst="ellipse">
                <a:avLst/>
              </a:prstGeom>
              <a:solidFill>
                <a:schemeClr val="accent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p:style>
          </p:sp>
        </p:grpSp>
        <p:sp>
          <p:nvSpPr>
            <p:cNvPr id="812" name="Rectangle 296"/>
            <p:cNvSpPr/>
            <p:nvPr/>
          </p:nvSpPr>
          <p:spPr>
            <a:xfrm>
              <a:off x="6681960" y="4696920"/>
              <a:ext cx="655560" cy="3517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tabLst>
                  <a:tab pos="0" algn="l"/>
                </a:tabLst>
              </a:pPr>
              <a:r>
                <a:rPr lang="en-US" sz="900" b="0" strike="noStrike" spc="-1">
                  <a:solidFill>
                    <a:srgbClr val="FFFFFF"/>
                  </a:solidFill>
                  <a:latin typeface="Calibri"/>
                  <a:ea typeface="DejaVu Sans"/>
                </a:rPr>
                <a:t>Data Ref.</a:t>
              </a:r>
              <a:endParaRPr lang="en-US" sz="900" b="0" strike="noStrike" spc="-1">
                <a:latin typeface="Calibri"/>
              </a:endParaRPr>
            </a:p>
          </p:txBody>
        </p:sp>
      </p:grpSp>
      <p:sp>
        <p:nvSpPr>
          <p:cNvPr id="813" name="Straight Arrow Connector 299"/>
          <p:cNvSpPr/>
          <p:nvPr/>
        </p:nvSpPr>
        <p:spPr>
          <a:xfrm flipV="1">
            <a:off x="7338240" y="4358520"/>
            <a:ext cx="651600" cy="51336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1">
            <a:schemeClr val="accent1"/>
          </a:lnRef>
          <a:fillRef idx="0">
            <a:schemeClr val="accent1"/>
          </a:fillRef>
          <a:effectRef idx="0">
            <a:schemeClr val="accent1"/>
          </a:effectRef>
          <a:fontRef idx="minor"/>
        </p:style>
      </p:sp>
      <p:sp>
        <p:nvSpPr>
          <p:cNvPr id="814" name="Rectangle 300"/>
          <p:cNvSpPr/>
          <p:nvPr/>
        </p:nvSpPr>
        <p:spPr>
          <a:xfrm>
            <a:off x="7973280" y="4197960"/>
            <a:ext cx="1060560" cy="645840"/>
          </a:xfrm>
          <a:prstGeom prst="rect">
            <a:avLst/>
          </a:prstGeom>
          <a:solidFill>
            <a:schemeClr val="bg1">
              <a:lumMod val="95000"/>
            </a:schemeClr>
          </a:solidFill>
          <a:ln>
            <a:solidFill>
              <a:srgbClr val="000000"/>
            </a:solidFill>
            <a:prstDash val="dash"/>
          </a:ln>
        </p:spPr>
        <p:style>
          <a:lnRef idx="2">
            <a:schemeClr val="accent1">
              <a:shade val="50000"/>
            </a:schemeClr>
          </a:lnRef>
          <a:fillRef idx="1">
            <a:schemeClr val="accent1"/>
          </a:fillRef>
          <a:effectRef idx="0">
            <a:schemeClr val="accent1"/>
          </a:effectRef>
          <a:fontRef idx="minor"/>
        </p:style>
      </p:sp>
      <p:sp>
        <p:nvSpPr>
          <p:cNvPr id="815" name="Rectangle 301"/>
          <p:cNvSpPr/>
          <p:nvPr/>
        </p:nvSpPr>
        <p:spPr>
          <a:xfrm>
            <a:off x="8807040" y="4291200"/>
            <a:ext cx="167760" cy="1353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p:style>
      </p:sp>
      <p:sp>
        <p:nvSpPr>
          <p:cNvPr id="816" name="Rectangle 302"/>
          <p:cNvSpPr/>
          <p:nvPr/>
        </p:nvSpPr>
        <p:spPr>
          <a:xfrm>
            <a:off x="7990920" y="4291200"/>
            <a:ext cx="809640" cy="13536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en-US" sz="700" b="0" strike="noStrike" spc="-1">
                <a:solidFill>
                  <a:srgbClr val="56543D"/>
                </a:solidFill>
                <a:latin typeface="Calibri"/>
                <a:ea typeface="DejaVu Sans"/>
              </a:rPr>
              <a:t>DB location</a:t>
            </a:r>
            <a:endParaRPr lang="en-US" sz="700" b="0" strike="noStrike" spc="-1">
              <a:latin typeface="Calibri"/>
            </a:endParaRPr>
          </a:p>
        </p:txBody>
      </p:sp>
      <p:sp>
        <p:nvSpPr>
          <p:cNvPr id="817" name="Oval 303"/>
          <p:cNvSpPr/>
          <p:nvPr/>
        </p:nvSpPr>
        <p:spPr>
          <a:xfrm>
            <a:off x="8863560" y="4339440"/>
            <a:ext cx="47520" cy="3888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818" name="Rectangle 304"/>
          <p:cNvSpPr/>
          <p:nvPr/>
        </p:nvSpPr>
        <p:spPr>
          <a:xfrm>
            <a:off x="7967880" y="3992040"/>
            <a:ext cx="1098360" cy="163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tabLst>
                <a:tab pos="0" algn="l"/>
              </a:tabLst>
            </a:pPr>
            <a:r>
              <a:rPr lang="en-US" sz="800" b="1" strike="noStrike" spc="-1">
                <a:solidFill>
                  <a:srgbClr val="FFFFFF"/>
                </a:solidFill>
                <a:latin typeface="Calibri"/>
                <a:ea typeface="DejaVu Sans"/>
              </a:rPr>
              <a:t>CTI data reference</a:t>
            </a:r>
            <a:endParaRPr lang="en-US" sz="800" b="0" strike="noStrike" spc="-1">
              <a:latin typeface="Calibri"/>
            </a:endParaRPr>
          </a:p>
        </p:txBody>
      </p:sp>
      <p:sp>
        <p:nvSpPr>
          <p:cNvPr id="819" name="Rectangle 305"/>
          <p:cNvSpPr/>
          <p:nvPr/>
        </p:nvSpPr>
        <p:spPr>
          <a:xfrm>
            <a:off x="7990920" y="4448160"/>
            <a:ext cx="983880" cy="13536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en-US" sz="700" b="0" strike="noStrike" spc="-1">
                <a:solidFill>
                  <a:srgbClr val="56543D"/>
                </a:solidFill>
                <a:latin typeface="Calibri"/>
                <a:ea typeface="DejaVu Sans"/>
              </a:rPr>
              <a:t>Additional data info.</a:t>
            </a:r>
            <a:endParaRPr lang="en-US" sz="700" b="0" strike="noStrike" spc="-1">
              <a:latin typeface="Calibri"/>
            </a:endParaRPr>
          </a:p>
        </p:txBody>
      </p:sp>
      <p:sp>
        <p:nvSpPr>
          <p:cNvPr id="820" name="Rounded Rectangle 310"/>
          <p:cNvSpPr/>
          <p:nvPr/>
        </p:nvSpPr>
        <p:spPr>
          <a:xfrm>
            <a:off x="5388120" y="3261240"/>
            <a:ext cx="968400" cy="1826640"/>
          </a:xfrm>
          <a:prstGeom prst="roundRect">
            <a:avLst>
              <a:gd name="adj" fmla="val 16667"/>
            </a:avLst>
          </a:prstGeom>
          <a:solidFill>
            <a:schemeClr val="accent1"/>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pPr>
            <a:r>
              <a:rPr lang="en-US" sz="900" b="1" strike="noStrike" spc="-1">
                <a:solidFill>
                  <a:srgbClr val="FFFFFF"/>
                </a:solidFill>
                <a:latin typeface="Calibri"/>
                <a:ea typeface="DejaVu Sans"/>
              </a:rPr>
              <a:t>Smart Contract</a:t>
            </a:r>
            <a:endParaRPr lang="en-US" sz="900" b="0" strike="noStrike" spc="-1">
              <a:latin typeface="Calibri"/>
            </a:endParaRPr>
          </a:p>
          <a:p>
            <a:pPr algn="ctr">
              <a:lnSpc>
                <a:spcPct val="100000"/>
              </a:lnSpc>
            </a:pPr>
            <a:r>
              <a:rPr lang="en-US" sz="900" b="1" strike="noStrike" spc="-1">
                <a:solidFill>
                  <a:srgbClr val="FFFFFF"/>
                </a:solidFill>
                <a:latin typeface="Calibri"/>
                <a:ea typeface="DejaVu Sans"/>
              </a:rPr>
              <a:t>(Audit Log)</a:t>
            </a:r>
            <a:endParaRPr lang="en-US" sz="900" b="0" strike="noStrike" spc="-1">
              <a:latin typeface="Calibri"/>
            </a:endParaRPr>
          </a:p>
        </p:txBody>
      </p:sp>
      <p:sp>
        <p:nvSpPr>
          <p:cNvPr id="821" name="Rounded Rectangle 311"/>
          <p:cNvSpPr/>
          <p:nvPr/>
        </p:nvSpPr>
        <p:spPr>
          <a:xfrm>
            <a:off x="4233960" y="3273840"/>
            <a:ext cx="912240" cy="1801080"/>
          </a:xfrm>
          <a:prstGeom prst="roundRect">
            <a:avLst>
              <a:gd name="adj" fmla="val 16667"/>
            </a:avLst>
          </a:prstGeom>
          <a:solidFill>
            <a:schemeClr val="accent1"/>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Access Control Enforcement</a:t>
            </a:r>
            <a:endParaRPr lang="en-US" sz="900" b="0" strike="noStrike" spc="-1">
              <a:latin typeface="Calibri"/>
            </a:endParaRPr>
          </a:p>
        </p:txBody>
      </p:sp>
      <p:sp>
        <p:nvSpPr>
          <p:cNvPr id="822" name="Rectangle 312"/>
          <p:cNvSpPr/>
          <p:nvPr/>
        </p:nvSpPr>
        <p:spPr>
          <a:xfrm>
            <a:off x="7990920" y="4602960"/>
            <a:ext cx="983880" cy="13536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en-US" sz="700" b="0" strike="noStrike" spc="-1">
                <a:solidFill>
                  <a:srgbClr val="56543D"/>
                </a:solidFill>
                <a:latin typeface="Calibri"/>
                <a:ea typeface="DejaVu Sans"/>
              </a:rPr>
              <a:t>data hash</a:t>
            </a:r>
            <a:endParaRPr lang="en-US" sz="700" b="0" strike="noStrike" spc="-1">
              <a:latin typeface="Calibri"/>
            </a:endParaRPr>
          </a:p>
        </p:txBody>
      </p:sp>
      <p:sp>
        <p:nvSpPr>
          <p:cNvPr id="823" name="Rounded Rectangle 314"/>
          <p:cNvSpPr/>
          <p:nvPr/>
        </p:nvSpPr>
        <p:spPr>
          <a:xfrm>
            <a:off x="5484600" y="2781000"/>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a:solidFill>
                  <a:srgbClr val="414244"/>
                </a:solidFill>
                <a:latin typeface="Calibri"/>
                <a:ea typeface="DejaVu Sans"/>
              </a:rPr>
              <a:t>Hyperledger Fabric network</a:t>
            </a:r>
            <a:endParaRPr lang="en-US" sz="1100" b="0" strike="noStrike" spc="-1">
              <a:latin typeface="Calibri"/>
            </a:endParaRPr>
          </a:p>
        </p:txBody>
      </p:sp>
      <p:grpSp>
        <p:nvGrpSpPr>
          <p:cNvPr id="824" name="Group 316"/>
          <p:cNvGrpSpPr/>
          <p:nvPr/>
        </p:nvGrpSpPr>
        <p:grpSpPr>
          <a:xfrm>
            <a:off x="9365760" y="2215800"/>
            <a:ext cx="2601000" cy="2074320"/>
            <a:chOff x="9365760" y="2215800"/>
            <a:chExt cx="2601000" cy="2074320"/>
          </a:xfrm>
        </p:grpSpPr>
        <p:sp>
          <p:nvSpPr>
            <p:cNvPr id="825" name="Freeform 317"/>
            <p:cNvSpPr/>
            <p:nvPr/>
          </p:nvSpPr>
          <p:spPr>
            <a:xfrm>
              <a:off x="9365760" y="2215800"/>
              <a:ext cx="2601000" cy="2074320"/>
            </a:xfrm>
            <a:custGeom>
              <a:avLst/>
              <a:gdLst/>
              <a:ahLst/>
              <a:cxnLst/>
              <a:rect l="l" t="t" r="r" b="b"/>
              <a:pathLst>
                <a:path w="3827887" h="2949503">
                  <a:moveTo>
                    <a:pt x="2066439" y="587"/>
                  </a:moveTo>
                  <a:cubicBezTo>
                    <a:pt x="2133671" y="4481"/>
                    <a:pt x="2198085" y="27617"/>
                    <a:pt x="2251379" y="66734"/>
                  </a:cubicBezTo>
                  <a:lnTo>
                    <a:pt x="2311406" y="124501"/>
                  </a:lnTo>
                  <a:lnTo>
                    <a:pt x="2315116" y="128072"/>
                  </a:lnTo>
                  <a:cubicBezTo>
                    <a:pt x="2382063" y="52337"/>
                    <a:pt x="2476380" y="8393"/>
                    <a:pt x="2574830" y="1452"/>
                  </a:cubicBezTo>
                  <a:cubicBezTo>
                    <a:pt x="2633900" y="-2713"/>
                    <a:pt x="2694457" y="6444"/>
                    <a:pt x="2751483" y="30047"/>
                  </a:cubicBezTo>
                  <a:cubicBezTo>
                    <a:pt x="2867357" y="77992"/>
                    <a:pt x="2950445" y="178371"/>
                    <a:pt x="2972767" y="297467"/>
                  </a:cubicBezTo>
                  <a:lnTo>
                    <a:pt x="2973972" y="297944"/>
                  </a:lnTo>
                  <a:lnTo>
                    <a:pt x="3067540" y="334988"/>
                  </a:lnTo>
                  <a:cubicBezTo>
                    <a:pt x="3156073" y="383164"/>
                    <a:pt x="3224202" y="461773"/>
                    <a:pt x="3256755" y="557006"/>
                  </a:cubicBezTo>
                  <a:cubicBezTo>
                    <a:pt x="3264642" y="580048"/>
                    <a:pt x="3270275" y="603587"/>
                    <a:pt x="3273669" y="627326"/>
                  </a:cubicBezTo>
                  <a:lnTo>
                    <a:pt x="3274329" y="640937"/>
                  </a:lnTo>
                  <a:lnTo>
                    <a:pt x="3306979" y="659337"/>
                  </a:lnTo>
                  <a:cubicBezTo>
                    <a:pt x="3380278" y="713377"/>
                    <a:pt x="3431201" y="792171"/>
                    <a:pt x="3447943" y="881493"/>
                  </a:cubicBezTo>
                  <a:lnTo>
                    <a:pt x="3449147" y="881970"/>
                  </a:lnTo>
                  <a:lnTo>
                    <a:pt x="3542715" y="919014"/>
                  </a:lnTo>
                  <a:cubicBezTo>
                    <a:pt x="3631247" y="967190"/>
                    <a:pt x="3699377" y="1045799"/>
                    <a:pt x="3731930" y="1141032"/>
                  </a:cubicBezTo>
                  <a:cubicBezTo>
                    <a:pt x="3763475" y="1233201"/>
                    <a:pt x="3758980" y="1333306"/>
                    <a:pt x="3719219" y="1422464"/>
                  </a:cubicBezTo>
                  <a:cubicBezTo>
                    <a:pt x="3816955" y="1544735"/>
                    <a:pt x="3851137" y="1703239"/>
                    <a:pt x="3812073" y="1852767"/>
                  </a:cubicBezTo>
                  <a:cubicBezTo>
                    <a:pt x="3760143" y="2051553"/>
                    <a:pt x="3588231" y="2200424"/>
                    <a:pt x="3377101" y="2229432"/>
                  </a:cubicBezTo>
                  <a:cubicBezTo>
                    <a:pt x="3376093" y="2353509"/>
                    <a:pt x="3319280" y="2471183"/>
                    <a:pt x="3221388" y="2552186"/>
                  </a:cubicBezTo>
                  <a:cubicBezTo>
                    <a:pt x="3072651" y="2675278"/>
                    <a:pt x="2857800" y="2691096"/>
                    <a:pt x="2691237" y="2591265"/>
                  </a:cubicBezTo>
                  <a:cubicBezTo>
                    <a:pt x="2637369" y="2762740"/>
                    <a:pt x="2493127" y="2893823"/>
                    <a:pt x="2312380" y="2935583"/>
                  </a:cubicBezTo>
                  <a:cubicBezTo>
                    <a:pt x="2099389" y="2984787"/>
                    <a:pt x="1877098" y="2900938"/>
                    <a:pt x="1755334" y="2725413"/>
                  </a:cubicBezTo>
                  <a:cubicBezTo>
                    <a:pt x="1467936" y="2892017"/>
                    <a:pt x="1094660" y="2798370"/>
                    <a:pt x="927864" y="2517760"/>
                  </a:cubicBezTo>
                  <a:cubicBezTo>
                    <a:pt x="764013" y="2536204"/>
                    <a:pt x="610160" y="2438508"/>
                    <a:pt x="564043" y="2286681"/>
                  </a:cubicBezTo>
                  <a:cubicBezTo>
                    <a:pt x="547341" y="2231758"/>
                    <a:pt x="546372" y="2174659"/>
                    <a:pt x="559781" y="2120851"/>
                  </a:cubicBezTo>
                  <a:lnTo>
                    <a:pt x="577140" y="2077032"/>
                  </a:lnTo>
                  <a:lnTo>
                    <a:pt x="524345" y="2030056"/>
                  </a:lnTo>
                  <a:cubicBezTo>
                    <a:pt x="497614" y="2000965"/>
                    <a:pt x="473539" y="1968810"/>
                    <a:pt x="452689" y="1933734"/>
                  </a:cubicBezTo>
                  <a:cubicBezTo>
                    <a:pt x="288838" y="1952178"/>
                    <a:pt x="134985" y="1854482"/>
                    <a:pt x="88868" y="1702655"/>
                  </a:cubicBezTo>
                  <a:cubicBezTo>
                    <a:pt x="55463" y="1592808"/>
                    <a:pt x="84993" y="1474259"/>
                    <a:pt x="166608" y="1390738"/>
                  </a:cubicBezTo>
                  <a:cubicBezTo>
                    <a:pt x="50812" y="1325224"/>
                    <a:pt x="-13674" y="1199505"/>
                    <a:pt x="2448" y="1070720"/>
                  </a:cubicBezTo>
                  <a:cubicBezTo>
                    <a:pt x="21359" y="919934"/>
                    <a:pt x="145836" y="801822"/>
                    <a:pt x="302247" y="786279"/>
                  </a:cubicBezTo>
                  <a:cubicBezTo>
                    <a:pt x="303177" y="783761"/>
                    <a:pt x="304184" y="781298"/>
                    <a:pt x="305114" y="778780"/>
                  </a:cubicBezTo>
                  <a:cubicBezTo>
                    <a:pt x="284110" y="630292"/>
                    <a:pt x="333095" y="480546"/>
                    <a:pt x="438660" y="370316"/>
                  </a:cubicBezTo>
                  <a:cubicBezTo>
                    <a:pt x="605456" y="196213"/>
                    <a:pt x="875880" y="157408"/>
                    <a:pt x="1088327" y="276998"/>
                  </a:cubicBezTo>
                  <a:lnTo>
                    <a:pt x="1088452" y="276825"/>
                  </a:lnTo>
                  <a:lnTo>
                    <a:pt x="1145621" y="197719"/>
                  </a:lnTo>
                  <a:cubicBezTo>
                    <a:pt x="1298027" y="33571"/>
                    <a:pt x="1570947" y="16816"/>
                    <a:pt x="1743343" y="180122"/>
                  </a:cubicBezTo>
                  <a:lnTo>
                    <a:pt x="1746265" y="175876"/>
                  </a:lnTo>
                  <a:lnTo>
                    <a:pt x="1788695" y="114207"/>
                  </a:lnTo>
                  <a:cubicBezTo>
                    <a:pt x="1841652" y="54509"/>
                    <a:pt x="1915972" y="14476"/>
                    <a:pt x="1998576" y="3228"/>
                  </a:cubicBezTo>
                  <a:cubicBezTo>
                    <a:pt x="2021305" y="129"/>
                    <a:pt x="2044029" y="-711"/>
                    <a:pt x="2066439" y="587"/>
                  </a:cubicBezTo>
                  <a:close/>
                </a:path>
              </a:pathLst>
            </a:custGeom>
            <a:solidFill>
              <a:schemeClr val="accent2">
                <a:lumMod val="60000"/>
                <a:lumOff val="40000"/>
              </a:schemeClr>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sp>
        <p:grpSp>
          <p:nvGrpSpPr>
            <p:cNvPr id="826" name="Group 319"/>
            <p:cNvGrpSpPr/>
            <p:nvPr/>
          </p:nvGrpSpPr>
          <p:grpSpPr>
            <a:xfrm>
              <a:off x="9467280" y="2990880"/>
              <a:ext cx="984960" cy="779400"/>
              <a:chOff x="9467280" y="2990880"/>
              <a:chExt cx="984960" cy="779400"/>
            </a:xfrm>
          </p:grpSpPr>
          <p:sp>
            <p:nvSpPr>
              <p:cNvPr id="827" name="Freeform 330"/>
              <p:cNvSpPr/>
              <p:nvPr/>
            </p:nvSpPr>
            <p:spPr>
              <a:xfrm>
                <a:off x="9473400" y="3173400"/>
                <a:ext cx="978840" cy="59688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828" name="Oval 331"/>
              <p:cNvSpPr/>
              <p:nvPr/>
            </p:nvSpPr>
            <p:spPr>
              <a:xfrm>
                <a:off x="9467280" y="2990880"/>
                <a:ext cx="978840" cy="36396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grpSp>
        <mc:AlternateContent xmlns:mc="http://schemas.openxmlformats.org/markup-compatibility/2006" xmlns:a14="http://schemas.microsoft.com/office/drawing/2010/main">
          <mc:Choice Requires="a14">
            <p:sp>
              <p:nvSpPr>
                <p:cNvPr id="829" name="Rectangle 320"/>
                <p:cNvSpPr txBox="1"/>
                <p:nvPr/>
              </p:nvSpPr>
              <p:spPr>
                <a:xfrm>
                  <a:off x="9533520" y="3397320"/>
                  <a:ext cx="873000" cy="18036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sz="1400" i="1">
                                <a:latin typeface="Cambria Math" panose="02040503050406030204" pitchFamily="18" charset="0"/>
                              </a:rPr>
                            </m:ctrlPr>
                          </m:sSubPr>
                          <m:e>
                            <m:r>
                              <a:rPr sz="1400">
                                <a:latin typeface="Cambria Math" panose="02040503050406030204" pitchFamily="18" charset="0"/>
                              </a:rPr>
                              <m:t>𝐸</m:t>
                            </m:r>
                          </m:e>
                          <m:sub>
                            <m:sSub>
                              <m:sSubPr>
                                <m:ctrlPr>
                                  <a:rPr sz="1400" i="1">
                                    <a:latin typeface="Cambria Math" panose="02040503050406030204" pitchFamily="18" charset="0"/>
                                  </a:rPr>
                                </m:ctrlPr>
                              </m:sSubPr>
                              <m:e>
                                <m:r>
                                  <a:rPr sz="1400">
                                    <a:latin typeface="Cambria Math" panose="02040503050406030204" pitchFamily="18" charset="0"/>
                                  </a:rPr>
                                  <m:t>𝐾</m:t>
                                </m:r>
                              </m:e>
                              <m:sub>
                                <m:r>
                                  <a:rPr sz="1400">
                                    <a:latin typeface="Cambria Math" panose="02040503050406030204" pitchFamily="18" charset="0"/>
                                  </a:rPr>
                                  <m:t>1</m:t>
                                </m:r>
                              </m:sub>
                            </m:sSub>
                          </m:sub>
                        </m:sSub>
                        <m:d>
                          <m:dPr>
                            <m:ctrlPr>
                              <a:rPr sz="1400" i="1">
                                <a:latin typeface="Cambria Math" panose="02040503050406030204" pitchFamily="18" charset="0"/>
                              </a:rPr>
                            </m:ctrlPr>
                          </m:dPr>
                          <m:e>
                            <m:r>
                              <a:rPr sz="1400">
                                <a:latin typeface="Cambria Math" panose="02040503050406030204" pitchFamily="18" charset="0"/>
                              </a:rPr>
                              <m:t>𝐷𝑎𝑡</m:t>
                            </m:r>
                            <m:sSub>
                              <m:sSubPr>
                                <m:ctrlPr>
                                  <a:rPr sz="1400" i="1">
                                    <a:latin typeface="Cambria Math" panose="02040503050406030204" pitchFamily="18" charset="0"/>
                                  </a:rPr>
                                </m:ctrlPr>
                              </m:sSubPr>
                              <m:e>
                                <m:r>
                                  <a:rPr sz="1400">
                                    <a:latin typeface="Cambria Math" panose="02040503050406030204" pitchFamily="18" charset="0"/>
                                  </a:rPr>
                                  <m:t>𝑎</m:t>
                                </m:r>
                              </m:e>
                              <m:sub>
                                <m:r>
                                  <a:rPr sz="1400">
                                    <a:latin typeface="Cambria Math" panose="02040503050406030204" pitchFamily="18" charset="0"/>
                                  </a:rPr>
                                  <m:t>𝑖</m:t>
                                </m:r>
                              </m:sub>
                            </m:sSub>
                          </m:e>
                        </m:d>
                      </m:oMath>
                    </m:oMathPara>
                  </a14:m>
                  <a:endParaRPr sz="1400" dirty="0"/>
                </a:p>
              </p:txBody>
            </p:sp>
          </mc:Choice>
          <mc:Fallback xmlns="">
            <p:sp>
              <p:nvSpPr>
                <p:cNvPr id="829" name="Rectangle 320"/>
                <p:cNvSpPr txBox="1">
                  <a:spLocks noRot="1" noChangeAspect="1" noMove="1" noResize="1" noEditPoints="1" noAdjustHandles="1" noChangeArrowheads="1" noChangeShapeType="1" noTextEdit="1"/>
                </p:cNvSpPr>
                <p:nvPr/>
              </p:nvSpPr>
              <p:spPr>
                <a:xfrm>
                  <a:off x="9533520" y="3397320"/>
                  <a:ext cx="873000" cy="180360"/>
                </a:xfrm>
                <a:prstGeom prst="rect">
                  <a:avLst/>
                </a:prstGeom>
                <a:blipFill>
                  <a:blip r:embed="rId2"/>
                  <a:stretch>
                    <a:fillRect r="-7692" b="-70000"/>
                  </a:stretch>
                </a:blipFill>
              </p:spPr>
              <p:txBody>
                <a:bodyPr/>
                <a:lstStyle/>
                <a:p>
                  <a:r>
                    <a:rPr lang="pt-PT">
                      <a:noFill/>
                    </a:rPr>
                    <a:t> </a:t>
                  </a:r>
                </a:p>
              </p:txBody>
            </p:sp>
          </mc:Fallback>
        </mc:AlternateContent>
        <p:sp>
          <p:nvSpPr>
            <p:cNvPr id="830" name="Straight Arrow Connector 321"/>
            <p:cNvSpPr/>
            <p:nvPr/>
          </p:nvSpPr>
          <p:spPr>
            <a:xfrm flipV="1">
              <a:off x="10407240" y="3424320"/>
              <a:ext cx="277920" cy="61920"/>
            </a:xfrm>
            <a:custGeom>
              <a:avLst/>
              <a:gdLst/>
              <a:ahLst/>
              <a:cxnLst/>
              <a:rect l="l" t="t" r="r" b="b"/>
              <a:pathLst>
                <a:path w="21600" h="21600">
                  <a:moveTo>
                    <a:pt x="0" y="0"/>
                  </a:moveTo>
                  <a:lnTo>
                    <a:pt x="21600" y="21600"/>
                  </a:lnTo>
                </a:path>
              </a:pathLst>
            </a:custGeom>
            <a:noFill/>
            <a:ln w="12700">
              <a:solidFill>
                <a:srgbClr val="000000"/>
              </a:solidFill>
              <a:tailEnd type="triangle" w="med" len="med"/>
            </a:ln>
          </p:spPr>
          <p:style>
            <a:lnRef idx="1">
              <a:schemeClr val="accent1"/>
            </a:lnRef>
            <a:fillRef idx="0">
              <a:schemeClr val="accent1"/>
            </a:fillRef>
            <a:effectRef idx="0">
              <a:schemeClr val="accent1"/>
            </a:effectRef>
            <a:fontRef idx="minor"/>
          </p:style>
        </p:sp>
        <p:grpSp>
          <p:nvGrpSpPr>
            <p:cNvPr id="831" name="Group 322"/>
            <p:cNvGrpSpPr/>
            <p:nvPr/>
          </p:nvGrpSpPr>
          <p:grpSpPr>
            <a:xfrm>
              <a:off x="10639800" y="3027010"/>
              <a:ext cx="1238400" cy="485150"/>
              <a:chOff x="10639800" y="3027010"/>
              <a:chExt cx="1238400" cy="485150"/>
            </a:xfrm>
          </p:grpSpPr>
          <p:grpSp>
            <p:nvGrpSpPr>
              <p:cNvPr id="832" name="Group 324"/>
              <p:cNvGrpSpPr/>
              <p:nvPr/>
            </p:nvGrpSpPr>
            <p:grpSpPr>
              <a:xfrm>
                <a:off x="10685880" y="3117960"/>
                <a:ext cx="1192320" cy="394200"/>
                <a:chOff x="10685880" y="3117960"/>
                <a:chExt cx="1192320" cy="394200"/>
              </a:xfrm>
            </p:grpSpPr>
            <p:sp>
              <p:nvSpPr>
                <p:cNvPr id="833" name="Rectangle 326"/>
                <p:cNvSpPr/>
                <p:nvPr/>
              </p:nvSpPr>
              <p:spPr>
                <a:xfrm>
                  <a:off x="10685880" y="3117960"/>
                  <a:ext cx="1192320" cy="394200"/>
                </a:xfrm>
                <a:prstGeom prst="rect">
                  <a:avLst/>
                </a:prstGeom>
                <a:solidFill>
                  <a:schemeClr val="bg1">
                    <a:lumMod val="95000"/>
                  </a:schemeClr>
                </a:solidFill>
                <a:ln>
                  <a:solidFill>
                    <a:srgbClr val="000000"/>
                  </a:solidFill>
                  <a:prstDash val="dash"/>
                </a:ln>
              </p:spPr>
              <p:style>
                <a:lnRef idx="2">
                  <a:schemeClr val="accent1">
                    <a:shade val="50000"/>
                  </a:schemeClr>
                </a:lnRef>
                <a:fillRef idx="1">
                  <a:schemeClr val="accent1"/>
                </a:fillRef>
                <a:effectRef idx="0">
                  <a:schemeClr val="accent1"/>
                </a:effectRef>
                <a:fontRef idx="minor"/>
              </p:style>
            </p:sp>
            <mc:AlternateContent xmlns:mc="http://schemas.openxmlformats.org/markup-compatibility/2006" xmlns:a14="http://schemas.microsoft.com/office/drawing/2010/main">
              <mc:Choice Requires="a14">
                <p:sp>
                  <p:nvSpPr>
                    <p:cNvPr id="835" name="Rectangle 328"/>
                    <p:cNvSpPr txBox="1"/>
                    <p:nvPr/>
                  </p:nvSpPr>
                  <p:spPr>
                    <a:xfrm>
                      <a:off x="10779840" y="3171240"/>
                      <a:ext cx="1045440" cy="315000"/>
                    </a:xfrm>
                    <a:prstGeom prst="rect">
                      <a:avLst/>
                    </a:prstGeom>
                  </p:spPr>
                  <p:txBody>
                    <a:bodyPr/>
                    <a:lstStyle/>
                    <a:p>
                      <a:pPr/>
                      <a14:m>
                        <m:oMathPara xmlns:m="http://schemas.openxmlformats.org/officeDocument/2006/math">
                          <m:oMathParaPr>
                            <m:jc m:val="centerGroup"/>
                          </m:oMathParaPr>
                          <m:oMath xmlns:m="http://schemas.openxmlformats.org/officeDocument/2006/math">
                            <m:r>
                              <a:rPr sz="1400">
                                <a:latin typeface="Cambria Math" panose="02040503050406030204" pitchFamily="18" charset="0"/>
                              </a:rPr>
                              <m:t>𝐷𝑎𝑡</m:t>
                            </m:r>
                            <m:sSub>
                              <m:sSubPr>
                                <m:ctrlPr>
                                  <a:rPr sz="1400" i="1">
                                    <a:latin typeface="Cambria Math" panose="02040503050406030204" pitchFamily="18" charset="0"/>
                                  </a:rPr>
                                </m:ctrlPr>
                              </m:sSubPr>
                              <m:e>
                                <m:r>
                                  <a:rPr sz="1400">
                                    <a:latin typeface="Cambria Math" panose="02040503050406030204" pitchFamily="18" charset="0"/>
                                  </a:rPr>
                                  <m:t>𝑎</m:t>
                                </m:r>
                              </m:e>
                              <m:sub>
                                <m:r>
                                  <a:rPr sz="1400">
                                    <a:latin typeface="Cambria Math" panose="02040503050406030204" pitchFamily="18" charset="0"/>
                                  </a:rPr>
                                  <m:t>𝑖</m:t>
                                </m:r>
                              </m:sub>
                            </m:sSub>
                          </m:oMath>
                        </m:oMathPara>
                      </a14:m>
                      <a:endParaRPr sz="1400"/>
                    </a:p>
                  </p:txBody>
                </p:sp>
              </mc:Choice>
              <mc:Fallback xmlns="">
                <p:sp>
                  <p:nvSpPr>
                    <p:cNvPr id="835" name="Rectangle 328"/>
                    <p:cNvSpPr txBox="1">
                      <a:spLocks noRot="1" noChangeAspect="1" noMove="1" noResize="1" noEditPoints="1" noAdjustHandles="1" noChangeArrowheads="1" noChangeShapeType="1" noTextEdit="1"/>
                    </p:cNvSpPr>
                    <p:nvPr/>
                  </p:nvSpPr>
                  <p:spPr>
                    <a:xfrm>
                      <a:off x="10779840" y="3171240"/>
                      <a:ext cx="1045440" cy="315000"/>
                    </a:xfrm>
                    <a:prstGeom prst="rect">
                      <a:avLst/>
                    </a:prstGeom>
                    <a:blipFill>
                      <a:blip r:embed="rId3"/>
                      <a:stretch>
                        <a:fillRect/>
                      </a:stretch>
                    </a:blipFill>
                  </p:spPr>
                  <p:txBody>
                    <a:bodyPr/>
                    <a:lstStyle/>
                    <a:p>
                      <a:r>
                        <a:rPr lang="pt-PT">
                          <a:noFill/>
                        </a:rPr>
                        <a:t> </a:t>
                      </a:r>
                    </a:p>
                  </p:txBody>
                </p:sp>
              </mc:Fallback>
            </mc:AlternateContent>
          </p:grpSp>
          <p:sp>
            <p:nvSpPr>
              <p:cNvPr id="836" name="Freeform 325"/>
              <p:cNvSpPr/>
              <p:nvPr/>
            </p:nvSpPr>
            <p:spPr>
              <a:xfrm>
                <a:off x="10639800" y="3027010"/>
                <a:ext cx="140040" cy="199080"/>
              </a:xfrm>
              <a:custGeom>
                <a:avLst/>
                <a:gdLst/>
                <a:ahLst/>
                <a:cxnLst/>
                <a:rect l="l" t="t" r="r" b="b"/>
                <a:pathLst>
                  <a:path w="957836" h="1222897">
                    <a:moveTo>
                      <a:pt x="483972" y="63309"/>
                    </a:moveTo>
                    <a:cubicBezTo>
                      <a:pt x="337990" y="63309"/>
                      <a:pt x="216193" y="166648"/>
                      <a:pt x="188025" y="304023"/>
                    </a:cubicBezTo>
                    <a:lnTo>
                      <a:pt x="182354" y="360163"/>
                    </a:lnTo>
                    <a:lnTo>
                      <a:pt x="785591" y="360163"/>
                    </a:lnTo>
                    <a:lnTo>
                      <a:pt x="779920" y="304023"/>
                    </a:lnTo>
                    <a:cubicBezTo>
                      <a:pt x="751752" y="166648"/>
                      <a:pt x="629955" y="63309"/>
                      <a:pt x="483972" y="63309"/>
                    </a:cubicBezTo>
                    <a:close/>
                    <a:moveTo>
                      <a:pt x="483972" y="0"/>
                    </a:moveTo>
                    <a:cubicBezTo>
                      <a:pt x="660611" y="0"/>
                      <a:pt x="807986" y="125039"/>
                      <a:pt x="842069" y="291263"/>
                    </a:cubicBezTo>
                    <a:lnTo>
                      <a:pt x="849029" y="360163"/>
                    </a:lnTo>
                    <a:lnTo>
                      <a:pt x="957836" y="360163"/>
                    </a:lnTo>
                    <a:lnTo>
                      <a:pt x="957836" y="1222897"/>
                    </a:lnTo>
                    <a:lnTo>
                      <a:pt x="0" y="1222897"/>
                    </a:lnTo>
                    <a:lnTo>
                      <a:pt x="0" y="360163"/>
                    </a:lnTo>
                    <a:lnTo>
                      <a:pt x="118915" y="360163"/>
                    </a:lnTo>
                    <a:lnTo>
                      <a:pt x="125875" y="291263"/>
                    </a:lnTo>
                    <a:cubicBezTo>
                      <a:pt x="159959" y="125039"/>
                      <a:pt x="307333" y="0"/>
                      <a:pt x="483972" y="0"/>
                    </a:cubicBez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p:style>
          </p:sp>
        </p:grpSp>
        <p:sp>
          <p:nvSpPr>
            <p:cNvPr id="837" name="Straight Arrow Connector 323"/>
            <p:cNvSpPr/>
            <p:nvPr/>
          </p:nvSpPr>
          <p:spPr>
            <a:xfrm flipV="1">
              <a:off x="10437480" y="3282840"/>
              <a:ext cx="254160" cy="19728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grpSp>
      <p:sp>
        <p:nvSpPr>
          <p:cNvPr id="838" name="Elbow Connector 332"/>
          <p:cNvSpPr/>
          <p:nvPr/>
        </p:nvSpPr>
        <p:spPr>
          <a:xfrm flipV="1">
            <a:off x="8911440" y="3486960"/>
            <a:ext cx="621360" cy="870840"/>
          </a:xfrm>
          <a:prstGeom prst="bentConnector3">
            <a:avLst>
              <a:gd name="adj1" fmla="val 50000"/>
            </a:avLst>
          </a:prstGeom>
          <a:noFill/>
          <a:ln>
            <a:solidFill>
              <a:srgbClr val="000000"/>
            </a:solidFill>
            <a:prstDash val="dash"/>
            <a:headEnd type="triangle" w="med" len="med"/>
            <a:tailEnd type="triangle" w="med" len="med"/>
          </a:ln>
        </p:spPr>
        <p:style>
          <a:lnRef idx="1">
            <a:schemeClr val="accent1"/>
          </a:lnRef>
          <a:fillRef idx="0">
            <a:schemeClr val="accent1"/>
          </a:fillRef>
          <a:effectRef idx="0">
            <a:schemeClr val="accent1"/>
          </a:effectRef>
          <a:fontRef idx="minor"/>
        </p:style>
      </p:sp>
      <p:grpSp>
        <p:nvGrpSpPr>
          <p:cNvPr id="839" name="Group 86"/>
          <p:cNvGrpSpPr/>
          <p:nvPr/>
        </p:nvGrpSpPr>
        <p:grpSpPr>
          <a:xfrm>
            <a:off x="3079080" y="2781000"/>
            <a:ext cx="958320" cy="3077280"/>
            <a:chOff x="3079080" y="2781000"/>
            <a:chExt cx="958320" cy="3077280"/>
          </a:xfrm>
        </p:grpSpPr>
        <p:grpSp>
          <p:nvGrpSpPr>
            <p:cNvPr id="840" name="Group 348"/>
            <p:cNvGrpSpPr/>
            <p:nvPr/>
          </p:nvGrpSpPr>
          <p:grpSpPr>
            <a:xfrm>
              <a:off x="3266640" y="2781000"/>
              <a:ext cx="583200" cy="283320"/>
              <a:chOff x="3266640" y="2781000"/>
              <a:chExt cx="583200" cy="283320"/>
            </a:xfrm>
          </p:grpSpPr>
          <p:sp>
            <p:nvSpPr>
              <p:cNvPr id="841" name="Rounded Rectangle 349"/>
              <p:cNvSpPr/>
              <p:nvPr/>
            </p:nvSpPr>
            <p:spPr>
              <a:xfrm>
                <a:off x="3266640" y="2781000"/>
                <a:ext cx="156240" cy="283320"/>
              </a:xfrm>
              <a:prstGeom prst="roundRect">
                <a:avLst>
                  <a:gd name="adj" fmla="val 16667"/>
                </a:avLst>
              </a:prstGeom>
              <a:solidFill>
                <a:srgbClr val="0070C0"/>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sp>
          <p:sp>
            <p:nvSpPr>
              <p:cNvPr id="842" name="Rounded Rectangle 350"/>
              <p:cNvSpPr/>
              <p:nvPr/>
            </p:nvSpPr>
            <p:spPr>
              <a:xfrm>
                <a:off x="3693600" y="2781000"/>
                <a:ext cx="156240" cy="283320"/>
              </a:xfrm>
              <a:prstGeom prst="roundRect">
                <a:avLst>
                  <a:gd name="adj" fmla="val 16667"/>
                </a:avLst>
              </a:prstGeom>
              <a:solidFill>
                <a:srgbClr val="0070C0"/>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sp>
        </p:grpSp>
        <p:grpSp>
          <p:nvGrpSpPr>
            <p:cNvPr id="843" name="Group 76"/>
            <p:cNvGrpSpPr/>
            <p:nvPr/>
          </p:nvGrpSpPr>
          <p:grpSpPr>
            <a:xfrm>
              <a:off x="3266640" y="5574960"/>
              <a:ext cx="583200" cy="283320"/>
              <a:chOff x="3266640" y="5574960"/>
              <a:chExt cx="583200" cy="283320"/>
            </a:xfrm>
          </p:grpSpPr>
          <p:grpSp>
            <p:nvGrpSpPr>
              <p:cNvPr id="844" name="Group 62"/>
              <p:cNvGrpSpPr/>
              <p:nvPr/>
            </p:nvGrpSpPr>
            <p:grpSpPr>
              <a:xfrm>
                <a:off x="3266640" y="5574960"/>
                <a:ext cx="583200" cy="283320"/>
                <a:chOff x="3266640" y="5574960"/>
                <a:chExt cx="583200" cy="283320"/>
              </a:xfrm>
            </p:grpSpPr>
            <p:sp>
              <p:nvSpPr>
                <p:cNvPr id="845" name="Rounded Rectangle 345"/>
                <p:cNvSpPr/>
                <p:nvPr/>
              </p:nvSpPr>
              <p:spPr>
                <a:xfrm>
                  <a:off x="3266640" y="5574960"/>
                  <a:ext cx="156240" cy="283320"/>
                </a:xfrm>
                <a:prstGeom prst="roundRect">
                  <a:avLst>
                    <a:gd name="adj" fmla="val 16667"/>
                  </a:avLst>
                </a:prstGeom>
                <a:solidFill>
                  <a:srgbClr val="0070C0"/>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sp>
            <p:sp>
              <p:nvSpPr>
                <p:cNvPr id="846" name="Rounded Rectangle 346"/>
                <p:cNvSpPr/>
                <p:nvPr/>
              </p:nvSpPr>
              <p:spPr>
                <a:xfrm>
                  <a:off x="3693600" y="5574960"/>
                  <a:ext cx="156240" cy="283320"/>
                </a:xfrm>
                <a:prstGeom prst="roundRect">
                  <a:avLst>
                    <a:gd name="adj" fmla="val 16667"/>
                  </a:avLst>
                </a:prstGeom>
                <a:solidFill>
                  <a:srgbClr val="0070C0"/>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sp>
          </p:grpSp>
          <p:sp>
            <p:nvSpPr>
              <p:cNvPr id="847" name="Rounded Rectangle 352"/>
              <p:cNvSpPr/>
              <p:nvPr/>
            </p:nvSpPr>
            <p:spPr>
              <a:xfrm>
                <a:off x="3480120" y="5574960"/>
                <a:ext cx="156240" cy="283320"/>
              </a:xfrm>
              <a:prstGeom prst="roundRect">
                <a:avLst>
                  <a:gd name="adj" fmla="val 16667"/>
                </a:avLst>
              </a:prstGeom>
              <a:solidFill>
                <a:srgbClr val="0070C0"/>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sp>
        </p:grpSp>
        <p:sp>
          <p:nvSpPr>
            <p:cNvPr id="848" name="Rounded Rectangle 333"/>
            <p:cNvSpPr/>
            <p:nvPr/>
          </p:nvSpPr>
          <p:spPr>
            <a:xfrm>
              <a:off x="3079080" y="2781000"/>
              <a:ext cx="958320" cy="3077280"/>
            </a:xfrm>
            <a:prstGeom prst="roundRect">
              <a:avLst>
                <a:gd name="adj" fmla="val 16667"/>
              </a:avLst>
            </a:prstGeom>
            <a:solidFill>
              <a:srgbClr val="0070C0"/>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900" b="1" strike="noStrike" spc="-1">
                  <a:solidFill>
                    <a:srgbClr val="FFFFFF"/>
                  </a:solidFill>
                  <a:latin typeface="Calibri"/>
                  <a:ea typeface="DejaVu Sans"/>
                </a:rPr>
                <a:t>Secret Sharing Scheme Encryption / decryption</a:t>
              </a:r>
              <a:endParaRPr lang="en-US" sz="900" b="0" strike="noStrike" spc="-1">
                <a:latin typeface="Calibri"/>
              </a:endParaRPr>
            </a:p>
          </p:txBody>
        </p:sp>
      </p:grpSp>
      <p:sp>
        <p:nvSpPr>
          <p:cNvPr id="849" name="Straight Arrow Connector 334"/>
          <p:cNvSpPr/>
          <p:nvPr/>
        </p:nvSpPr>
        <p:spPr>
          <a:xfrm>
            <a:off x="5147280" y="4174920"/>
            <a:ext cx="240120" cy="360"/>
          </a:xfrm>
          <a:custGeom>
            <a:avLst/>
            <a:gdLst/>
            <a:ahLst/>
            <a:cxnLst/>
            <a:rect l="l" t="t" r="r" b="b"/>
            <a:pathLst>
              <a:path w="21600" h="21600">
                <a:moveTo>
                  <a:pt x="0" y="0"/>
                </a:moveTo>
                <a:lnTo>
                  <a:pt x="21600" y="21600"/>
                </a:lnTo>
              </a:path>
            </a:pathLst>
          </a:custGeom>
          <a:noFill/>
          <a:ln>
            <a:solidFill>
              <a:srgbClr val="7C4B9D"/>
            </a:solidFill>
            <a:headEnd type="triangle" w="med" len="med"/>
            <a:tailEnd type="triangle" w="med" len="med"/>
          </a:ln>
        </p:spPr>
        <p:style>
          <a:lnRef idx="1">
            <a:schemeClr val="accent1"/>
          </a:lnRef>
          <a:fillRef idx="0">
            <a:schemeClr val="accent1"/>
          </a:fillRef>
          <a:effectRef idx="0">
            <a:schemeClr val="accent1"/>
          </a:effectRef>
          <a:fontRef idx="minor"/>
        </p:style>
      </p:sp>
      <p:sp>
        <p:nvSpPr>
          <p:cNvPr id="850" name="Straight Arrow Connector 335"/>
          <p:cNvSpPr/>
          <p:nvPr/>
        </p:nvSpPr>
        <p:spPr>
          <a:xfrm>
            <a:off x="6357240" y="4174920"/>
            <a:ext cx="324360" cy="697680"/>
          </a:xfrm>
          <a:custGeom>
            <a:avLst/>
            <a:gdLst/>
            <a:ahLst/>
            <a:cxnLst/>
            <a:rect l="l" t="t" r="r" b="b"/>
            <a:pathLst>
              <a:path w="21600" h="21600">
                <a:moveTo>
                  <a:pt x="0" y="0"/>
                </a:moveTo>
                <a:lnTo>
                  <a:pt x="21600" y="21600"/>
                </a:lnTo>
              </a:path>
            </a:pathLst>
          </a:custGeom>
          <a:noFill/>
          <a:ln>
            <a:solidFill>
              <a:srgbClr val="7C4B9D"/>
            </a:solidFill>
            <a:headEnd type="triangle" w="med" len="med"/>
            <a:tailEnd type="triangle" w="med" len="med"/>
          </a:ln>
        </p:spPr>
        <p:style>
          <a:lnRef idx="1">
            <a:schemeClr val="accent1"/>
          </a:lnRef>
          <a:fillRef idx="0">
            <a:schemeClr val="accent1"/>
          </a:fillRef>
          <a:effectRef idx="0">
            <a:schemeClr val="accent1"/>
          </a:effectRef>
          <a:fontRef idx="minor"/>
        </p:style>
      </p:sp>
      <p:sp>
        <p:nvSpPr>
          <p:cNvPr id="851" name="Elbow Connector 25"/>
          <p:cNvSpPr/>
          <p:nvPr/>
        </p:nvSpPr>
        <p:spPr>
          <a:xfrm>
            <a:off x="2507400" y="2567160"/>
            <a:ext cx="836640" cy="213480"/>
          </a:xfrm>
          <a:prstGeom prst="bentConnector2">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852" name="Elbow Connector 27"/>
          <p:cNvSpPr/>
          <p:nvPr/>
        </p:nvSpPr>
        <p:spPr>
          <a:xfrm rot="5400000">
            <a:off x="5625000" y="1512000"/>
            <a:ext cx="2279880" cy="6411240"/>
          </a:xfrm>
          <a:prstGeom prst="bentConnector3">
            <a:avLst>
              <a:gd name="adj1" fmla="val 118376"/>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grpSp>
        <p:nvGrpSpPr>
          <p:cNvPr id="853" name="Group 88"/>
          <p:cNvGrpSpPr/>
          <p:nvPr/>
        </p:nvGrpSpPr>
        <p:grpSpPr>
          <a:xfrm>
            <a:off x="4210200" y="5190120"/>
            <a:ext cx="2145960" cy="584640"/>
            <a:chOff x="4210200" y="5190120"/>
            <a:chExt cx="2145960" cy="584640"/>
          </a:xfrm>
        </p:grpSpPr>
        <p:sp>
          <p:nvSpPr>
            <p:cNvPr id="854" name="Rounded Rectangle 341"/>
            <p:cNvSpPr/>
            <p:nvPr/>
          </p:nvSpPr>
          <p:spPr>
            <a:xfrm>
              <a:off x="4210200" y="5190120"/>
              <a:ext cx="2145960" cy="584640"/>
            </a:xfrm>
            <a:prstGeom prst="roundRect">
              <a:avLst>
                <a:gd name="adj" fmla="val 16667"/>
              </a:avLst>
            </a:prstGeom>
            <a:solidFill>
              <a:schemeClr val="accent1"/>
            </a:solid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sp>
        <p:grpSp>
          <p:nvGrpSpPr>
            <p:cNvPr id="855" name="Group 84"/>
            <p:cNvGrpSpPr/>
            <p:nvPr/>
          </p:nvGrpSpPr>
          <p:grpSpPr>
            <a:xfrm>
              <a:off x="4281840" y="5357880"/>
              <a:ext cx="540360" cy="255600"/>
              <a:chOff x="4281840" y="5357880"/>
              <a:chExt cx="540360" cy="255600"/>
            </a:xfrm>
          </p:grpSpPr>
          <p:sp>
            <p:nvSpPr>
              <p:cNvPr id="856" name="Freeform 342"/>
              <p:cNvSpPr/>
              <p:nvPr/>
            </p:nvSpPr>
            <p:spPr>
              <a:xfrm>
                <a:off x="4281840" y="535788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BC4E0"/>
              </a:solidFill>
              <a:ln>
                <a:solidFill>
                  <a:srgbClr val="BBC4E0"/>
                </a:solidFill>
              </a:ln>
            </p:spPr>
            <p:style>
              <a:lnRef idx="2">
                <a:schemeClr val="accent1">
                  <a:shade val="50000"/>
                </a:schemeClr>
              </a:lnRef>
              <a:fillRef idx="1">
                <a:schemeClr val="accent1"/>
              </a:fillRef>
              <a:effectRef idx="0">
                <a:schemeClr val="accent1"/>
              </a:effectRef>
              <a:fontRef idx="minor"/>
            </p:style>
          </p:sp>
          <p:sp>
            <p:nvSpPr>
              <p:cNvPr id="857" name="Freeform 343"/>
              <p:cNvSpPr/>
              <p:nvPr/>
            </p:nvSpPr>
            <p:spPr>
              <a:xfrm>
                <a:off x="4371840" y="541800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E6DBED"/>
              </a:solidFill>
              <a:ln>
                <a:solidFill>
                  <a:srgbClr val="E6DBED"/>
                </a:solidFill>
              </a:ln>
            </p:spPr>
            <p:style>
              <a:lnRef idx="2">
                <a:schemeClr val="accent1">
                  <a:shade val="50000"/>
                </a:schemeClr>
              </a:lnRef>
              <a:fillRef idx="1">
                <a:schemeClr val="accent1"/>
              </a:fillRef>
              <a:effectRef idx="0">
                <a:schemeClr val="accent1"/>
              </a:effectRef>
              <a:fontRef idx="minor"/>
            </p:style>
          </p:sp>
          <p:sp>
            <p:nvSpPr>
              <p:cNvPr id="858" name="Freeform 344"/>
              <p:cNvSpPr/>
              <p:nvPr/>
            </p:nvSpPr>
            <p:spPr>
              <a:xfrm>
                <a:off x="4462200" y="5478120"/>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B5B5B7"/>
              </a:solidFill>
              <a:ln>
                <a:solidFill>
                  <a:srgbClr val="B5B5B7"/>
                </a:solidFill>
              </a:ln>
            </p:spPr>
            <p:style>
              <a:lnRef idx="2">
                <a:schemeClr val="accent1">
                  <a:shade val="50000"/>
                </a:schemeClr>
              </a:lnRef>
              <a:fillRef idx="1">
                <a:schemeClr val="accent1"/>
              </a:fillRef>
              <a:effectRef idx="0">
                <a:schemeClr val="accent1"/>
              </a:effectRef>
              <a:fontRef idx="minor"/>
            </p:style>
          </p:sp>
        </p:grpSp>
        <p:sp>
          <p:nvSpPr>
            <p:cNvPr id="859" name="Rectangle 48"/>
            <p:cNvSpPr/>
            <p:nvPr/>
          </p:nvSpPr>
          <p:spPr>
            <a:xfrm>
              <a:off x="4905720" y="5344920"/>
              <a:ext cx="1368000" cy="2422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en-US" sz="1000" b="1" strike="noStrike" spc="-1">
                  <a:solidFill>
                    <a:srgbClr val="FFFFFF"/>
                  </a:solidFill>
                  <a:latin typeface="Calibri"/>
                  <a:ea typeface="DejaVu Sans"/>
                </a:rPr>
                <a:t>Distributed Key Shares</a:t>
              </a:r>
              <a:endParaRPr lang="en-US" sz="1000" b="0" strike="noStrike" spc="-1">
                <a:latin typeface="Calibri"/>
              </a:endParaRPr>
            </a:p>
          </p:txBody>
        </p:sp>
      </p:grpSp>
      <p:sp>
        <p:nvSpPr>
          <p:cNvPr id="860" name="Straight Arrow Connector 51"/>
          <p:cNvSpPr/>
          <p:nvPr/>
        </p:nvSpPr>
        <p:spPr>
          <a:xfrm>
            <a:off x="4690800" y="5075640"/>
            <a:ext cx="360" cy="13932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861" name="Elbow Connector 347"/>
          <p:cNvSpPr/>
          <p:nvPr/>
        </p:nvSpPr>
        <p:spPr>
          <a:xfrm rot="5400000">
            <a:off x="2813040" y="5593680"/>
            <a:ext cx="266400" cy="797040"/>
          </a:xfrm>
          <a:prstGeom prst="bentConnector2">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862" name="Elbow Connector 68"/>
          <p:cNvSpPr/>
          <p:nvPr/>
        </p:nvSpPr>
        <p:spPr>
          <a:xfrm rot="16200000" flipH="1">
            <a:off x="6759360" y="-205920"/>
            <a:ext cx="209160" cy="6184080"/>
          </a:xfrm>
          <a:prstGeom prst="bentConnector3">
            <a:avLst>
              <a:gd name="adj1" fmla="val -108915"/>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863" name="Straight Arrow Connector 70"/>
          <p:cNvSpPr/>
          <p:nvPr/>
        </p:nvSpPr>
        <p:spPr>
          <a:xfrm>
            <a:off x="977760" y="256716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864" name="Straight Arrow Connector 351"/>
          <p:cNvSpPr/>
          <p:nvPr/>
        </p:nvSpPr>
        <p:spPr>
          <a:xfrm flipH="1" flipV="1">
            <a:off x="977040" y="6124320"/>
            <a:ext cx="592200" cy="360"/>
          </a:xfrm>
          <a:custGeom>
            <a:avLst/>
            <a:gdLst/>
            <a:ahLst/>
            <a:cxnLst/>
            <a:rect l="l" t="t" r="r" b="b"/>
            <a:pathLst>
              <a:path w="21600" h="21600">
                <a:moveTo>
                  <a:pt x="0" y="0"/>
                </a:moveTo>
                <a:lnTo>
                  <a:pt x="21600" y="21600"/>
                </a:lnTo>
              </a:path>
            </a:pathLst>
          </a:custGeom>
          <a:noFill/>
          <a:ln>
            <a:solidFill>
              <a:srgbClr val="7C4B9D"/>
            </a:solidFill>
            <a:tailEnd type="triangle" w="med" len="med"/>
          </a:ln>
        </p:spPr>
        <p:style>
          <a:lnRef idx="1">
            <a:schemeClr val="accent1"/>
          </a:lnRef>
          <a:fillRef idx="0">
            <a:schemeClr val="accent1"/>
          </a:fillRef>
          <a:effectRef idx="0">
            <a:schemeClr val="accent1"/>
          </a:effectRef>
          <a:fontRef idx="minor"/>
        </p:style>
      </p:sp>
      <p:sp>
        <p:nvSpPr>
          <p:cNvPr id="865" name="Elbow Connector 353"/>
          <p:cNvSpPr/>
          <p:nvPr/>
        </p:nvSpPr>
        <p:spPr>
          <a:xfrm rot="5400000">
            <a:off x="4486680" y="5061240"/>
            <a:ext cx="82800" cy="1510920"/>
          </a:xfrm>
          <a:prstGeom prst="bentConnector3">
            <a:avLst>
              <a:gd name="adj1" fmla="val 374199"/>
            </a:avLst>
          </a:prstGeom>
          <a:noFill/>
          <a:ln>
            <a:solidFill>
              <a:srgbClr val="7C4B9D"/>
            </a:solidFill>
            <a:tailEnd type="triangle" w="med" len="med"/>
          </a:ln>
        </p:spPr>
        <p:style>
          <a:lnRef idx="1">
            <a:schemeClr val="accent1"/>
          </a:lnRef>
          <a:fillRef idx="0">
            <a:schemeClr val="accent1"/>
          </a:fillRef>
          <a:effectRef idx="0">
            <a:schemeClr val="accent1"/>
          </a:effectRef>
          <a:fontRef idx="minor"/>
        </p:style>
      </p:sp>
      <p:cxnSp>
        <p:nvCxnSpPr>
          <p:cNvPr id="3" name="Straight Arrow Connector 2"/>
          <p:cNvCxnSpPr/>
          <p:nvPr/>
        </p:nvCxnSpPr>
        <p:spPr>
          <a:xfrm>
            <a:off x="4037400" y="4290120"/>
            <a:ext cx="24444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Iris Tool View Architecture</a:t>
            </a:r>
            <a:endParaRPr lang="pt-PT" dirty="0"/>
          </a:p>
        </p:txBody>
      </p:sp>
      <p:grpSp>
        <p:nvGrpSpPr>
          <p:cNvPr id="4" name="Group 3"/>
          <p:cNvGrpSpPr/>
          <p:nvPr/>
        </p:nvGrpSpPr>
        <p:grpSpPr>
          <a:xfrm>
            <a:off x="819993" y="1418400"/>
            <a:ext cx="9096166" cy="4903103"/>
            <a:chOff x="104851" y="156960"/>
            <a:chExt cx="12106997" cy="6526029"/>
          </a:xfrm>
        </p:grpSpPr>
        <p:sp>
          <p:nvSpPr>
            <p:cNvPr id="5" name="Rectangle 4">
              <a:extLst>
                <a:ext uri="{FF2B5EF4-FFF2-40B4-BE49-F238E27FC236}">
                  <a16:creationId xmlns:a16="http://schemas.microsoft.com/office/drawing/2014/main" id="{10D51C9A-D382-4D8D-B756-E907146E717A}"/>
                </a:ext>
              </a:extLst>
            </p:cNvPr>
            <p:cNvSpPr/>
            <p:nvPr/>
          </p:nvSpPr>
          <p:spPr>
            <a:xfrm>
              <a:off x="6285307" y="673910"/>
              <a:ext cx="5926541" cy="517232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 name="Rectangle 5">
              <a:extLst>
                <a:ext uri="{FF2B5EF4-FFF2-40B4-BE49-F238E27FC236}">
                  <a16:creationId xmlns:a16="http://schemas.microsoft.com/office/drawing/2014/main" id="{ADABEDD7-4BC9-4431-B2DD-40C85A8D605C}"/>
                </a:ext>
              </a:extLst>
            </p:cNvPr>
            <p:cNvSpPr/>
            <p:nvPr/>
          </p:nvSpPr>
          <p:spPr>
            <a:xfrm>
              <a:off x="6122641" y="801239"/>
              <a:ext cx="5926541" cy="517232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 name="Rectangle 6">
              <a:extLst>
                <a:ext uri="{FF2B5EF4-FFF2-40B4-BE49-F238E27FC236}">
                  <a16:creationId xmlns:a16="http://schemas.microsoft.com/office/drawing/2014/main" id="{054AB74E-67F1-4121-AA27-9336027720D3}"/>
                </a:ext>
              </a:extLst>
            </p:cNvPr>
            <p:cNvSpPr/>
            <p:nvPr/>
          </p:nvSpPr>
          <p:spPr>
            <a:xfrm>
              <a:off x="5971013" y="932940"/>
              <a:ext cx="5926541" cy="517232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8" name="Rectangle 7">
              <a:extLst>
                <a:ext uri="{FF2B5EF4-FFF2-40B4-BE49-F238E27FC236}">
                  <a16:creationId xmlns:a16="http://schemas.microsoft.com/office/drawing/2014/main" id="{A13EE066-4A57-49DF-A292-8774ACE5C417}"/>
                </a:ext>
              </a:extLst>
            </p:cNvPr>
            <p:cNvSpPr/>
            <p:nvPr/>
          </p:nvSpPr>
          <p:spPr>
            <a:xfrm>
              <a:off x="6185694" y="1223285"/>
              <a:ext cx="2338789" cy="3323686"/>
            </a:xfrm>
            <a:prstGeom prst="rect">
              <a:avLst/>
            </a:prstGeom>
            <a:solidFill>
              <a:schemeClr val="accent1">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9" name="Rectangle 8">
              <a:extLst>
                <a:ext uri="{FF2B5EF4-FFF2-40B4-BE49-F238E27FC236}">
                  <a16:creationId xmlns:a16="http://schemas.microsoft.com/office/drawing/2014/main" id="{350CE09D-9872-428F-AE1E-CA8B1CDE1671}"/>
                </a:ext>
              </a:extLst>
            </p:cNvPr>
            <p:cNvSpPr/>
            <p:nvPr/>
          </p:nvSpPr>
          <p:spPr>
            <a:xfrm>
              <a:off x="5455149" y="1375926"/>
              <a:ext cx="6277620" cy="5307063"/>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0" name="Rectangle 9">
              <a:extLst>
                <a:ext uri="{FF2B5EF4-FFF2-40B4-BE49-F238E27FC236}">
                  <a16:creationId xmlns:a16="http://schemas.microsoft.com/office/drawing/2014/main" id="{AAA742F2-0EA7-40E5-83CF-865024AFD667}"/>
                </a:ext>
              </a:extLst>
            </p:cNvPr>
            <p:cNvSpPr/>
            <p:nvPr/>
          </p:nvSpPr>
          <p:spPr>
            <a:xfrm>
              <a:off x="5663182" y="1756198"/>
              <a:ext cx="2180148" cy="3575248"/>
            </a:xfrm>
            <a:prstGeom prst="rect">
              <a:avLst/>
            </a:prstGeom>
            <a:solidFill>
              <a:schemeClr val="accent1">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1" name="Rectangle 10">
              <a:extLst>
                <a:ext uri="{FF2B5EF4-FFF2-40B4-BE49-F238E27FC236}">
                  <a16:creationId xmlns:a16="http://schemas.microsoft.com/office/drawing/2014/main" id="{D023911A-DF55-4C9E-9A47-45BA108DFED1}"/>
                </a:ext>
              </a:extLst>
            </p:cNvPr>
            <p:cNvSpPr/>
            <p:nvPr/>
          </p:nvSpPr>
          <p:spPr>
            <a:xfrm>
              <a:off x="2848223" y="1782372"/>
              <a:ext cx="1721733" cy="3510270"/>
            </a:xfrm>
            <a:prstGeom prst="rect">
              <a:avLst/>
            </a:prstGeom>
            <a:solidFill>
              <a:schemeClr val="accent1">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2" name="Rectangle 11">
              <a:extLst>
                <a:ext uri="{FF2B5EF4-FFF2-40B4-BE49-F238E27FC236}">
                  <a16:creationId xmlns:a16="http://schemas.microsoft.com/office/drawing/2014/main" id="{7F8A8C9C-2845-49FC-A28A-4CE7D035D9B7}"/>
                </a:ext>
              </a:extLst>
            </p:cNvPr>
            <p:cNvSpPr/>
            <p:nvPr/>
          </p:nvSpPr>
          <p:spPr>
            <a:xfrm>
              <a:off x="2996448" y="2233634"/>
              <a:ext cx="1526796" cy="4781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a:solidFill>
                    <a:schemeClr val="tx1"/>
                  </a:solidFill>
                </a:rPr>
                <a:t>Vulnerability Manager (ATOS)</a:t>
              </a:r>
            </a:p>
            <a:p>
              <a:pPr algn="ctr"/>
              <a:r>
                <a:rPr lang="en-US" sz="500" b="1" dirty="0">
                  <a:solidFill>
                    <a:schemeClr val="tx1"/>
                  </a:solidFill>
                </a:rPr>
                <a:t>BINSEC (CEA)</a:t>
              </a:r>
            </a:p>
          </p:txBody>
        </p:sp>
        <p:sp>
          <p:nvSpPr>
            <p:cNvPr id="13" name="Rectangle 12">
              <a:extLst>
                <a:ext uri="{FF2B5EF4-FFF2-40B4-BE49-F238E27FC236}">
                  <a16:creationId xmlns:a16="http://schemas.microsoft.com/office/drawing/2014/main" id="{ABFF2C68-0E0A-4309-A4DB-AA294522C1B4}"/>
                </a:ext>
              </a:extLst>
            </p:cNvPr>
            <p:cNvSpPr/>
            <p:nvPr/>
          </p:nvSpPr>
          <p:spPr>
            <a:xfrm>
              <a:off x="2949561" y="4670278"/>
              <a:ext cx="1526796" cy="4781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a:solidFill>
                    <a:schemeClr val="tx1"/>
                  </a:solidFill>
                </a:rPr>
                <a:t>SiHoneyPots (SID)</a:t>
              </a:r>
              <a:endParaRPr lang="en-US" sz="500" dirty="0">
                <a:solidFill>
                  <a:schemeClr val="tx1"/>
                </a:solidFill>
              </a:endParaRPr>
            </a:p>
          </p:txBody>
        </p:sp>
        <p:grpSp>
          <p:nvGrpSpPr>
            <p:cNvPr id="14" name="Group 13">
              <a:extLst>
                <a:ext uri="{FF2B5EF4-FFF2-40B4-BE49-F238E27FC236}">
                  <a16:creationId xmlns:a16="http://schemas.microsoft.com/office/drawing/2014/main" id="{D4481CDF-C8E0-49B8-B9FB-BC99ABC69ECB}"/>
                </a:ext>
              </a:extLst>
            </p:cNvPr>
            <p:cNvGrpSpPr/>
            <p:nvPr/>
          </p:nvGrpSpPr>
          <p:grpSpPr>
            <a:xfrm>
              <a:off x="120223" y="1395880"/>
              <a:ext cx="2076105" cy="1433859"/>
              <a:chOff x="376281" y="1731382"/>
              <a:chExt cx="3818215" cy="2375966"/>
            </a:xfrm>
          </p:grpSpPr>
          <p:pic>
            <p:nvPicPr>
              <p:cNvPr id="104" name="Picture 2" descr="IoT Infrastructure Market Is Showing Strong Growth By Key">
                <a:extLst>
                  <a:ext uri="{FF2B5EF4-FFF2-40B4-BE49-F238E27FC236}">
                    <a16:creationId xmlns:a16="http://schemas.microsoft.com/office/drawing/2014/main" id="{D95A676F-9AF5-4A60-B733-14CBEA7510D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281" y="1731384"/>
                <a:ext cx="3818214" cy="2375964"/>
              </a:xfrm>
              <a:prstGeom prst="rect">
                <a:avLst/>
              </a:prstGeom>
              <a:noFill/>
              <a:extLst>
                <a:ext uri="{909E8E84-426E-40DD-AFC4-6F175D3DCCD1}">
                  <a14:hiddenFill xmlns:a14="http://schemas.microsoft.com/office/drawing/2010/main">
                    <a:solidFill>
                      <a:srgbClr val="FFFFFF"/>
                    </a:solidFill>
                  </a14:hiddenFill>
                </a:ext>
              </a:extLst>
            </p:spPr>
          </p:pic>
          <p:sp>
            <p:nvSpPr>
              <p:cNvPr id="105" name="Rectangle 104">
                <a:extLst>
                  <a:ext uri="{FF2B5EF4-FFF2-40B4-BE49-F238E27FC236}">
                    <a16:creationId xmlns:a16="http://schemas.microsoft.com/office/drawing/2014/main" id="{383294DE-A306-45CA-BC62-C95ACB824596}"/>
                  </a:ext>
                </a:extLst>
              </p:cNvPr>
              <p:cNvSpPr/>
              <p:nvPr/>
            </p:nvSpPr>
            <p:spPr>
              <a:xfrm>
                <a:off x="376282" y="1731382"/>
                <a:ext cx="3818214" cy="23759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00" dirty="0">
                  <a:solidFill>
                    <a:schemeClr val="tx1"/>
                  </a:solidFill>
                </a:endParaRPr>
              </a:p>
            </p:txBody>
          </p:sp>
        </p:grpSp>
        <p:sp>
          <p:nvSpPr>
            <p:cNvPr id="15" name="Nube 22">
              <a:extLst>
                <a:ext uri="{FF2B5EF4-FFF2-40B4-BE49-F238E27FC236}">
                  <a16:creationId xmlns:a16="http://schemas.microsoft.com/office/drawing/2014/main" id="{D62A38DE-2757-4A92-B133-4862EC7CC37A}"/>
                </a:ext>
              </a:extLst>
            </p:cNvPr>
            <p:cNvSpPr/>
            <p:nvPr/>
          </p:nvSpPr>
          <p:spPr>
            <a:xfrm>
              <a:off x="3179332" y="156960"/>
              <a:ext cx="2030436" cy="1197467"/>
            </a:xfrm>
            <a:prstGeom prst="cloud">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s-ES" sz="1050" dirty="0"/>
            </a:p>
          </p:txBody>
        </p:sp>
        <p:sp>
          <p:nvSpPr>
            <p:cNvPr id="16" name="Cilindro 11">
              <a:extLst>
                <a:ext uri="{FF2B5EF4-FFF2-40B4-BE49-F238E27FC236}">
                  <a16:creationId xmlns:a16="http://schemas.microsoft.com/office/drawing/2014/main" id="{84FEAF05-A5E3-4FC0-8654-7A95E18FA64C}"/>
                </a:ext>
              </a:extLst>
            </p:cNvPr>
            <p:cNvSpPr/>
            <p:nvPr/>
          </p:nvSpPr>
          <p:spPr>
            <a:xfrm>
              <a:off x="3430608" y="863107"/>
              <a:ext cx="560044" cy="325679"/>
            </a:xfrm>
            <a:prstGeom prst="ca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900" dirty="0">
                  <a:solidFill>
                    <a:schemeClr val="tx1"/>
                  </a:solidFill>
                </a:rPr>
                <a:t>CVE</a:t>
              </a:r>
              <a:endParaRPr lang="es-ES" sz="900" dirty="0">
                <a:solidFill>
                  <a:schemeClr val="tx1"/>
                </a:solidFill>
              </a:endParaRPr>
            </a:p>
          </p:txBody>
        </p:sp>
        <p:cxnSp>
          <p:nvCxnSpPr>
            <p:cNvPr id="17" name="Connector: Elbow 29">
              <a:extLst>
                <a:ext uri="{FF2B5EF4-FFF2-40B4-BE49-F238E27FC236}">
                  <a16:creationId xmlns:a16="http://schemas.microsoft.com/office/drawing/2014/main" id="{59E80C01-D417-4DA5-BA19-42E0011552BF}"/>
                </a:ext>
              </a:extLst>
            </p:cNvPr>
            <p:cNvCxnSpPr>
              <a:cxnSpLocks/>
              <a:stCxn id="15" idx="2"/>
              <a:endCxn id="11" idx="0"/>
            </p:cNvCxnSpPr>
            <p:nvPr/>
          </p:nvCxnSpPr>
          <p:spPr>
            <a:xfrm rot="10800000" flipH="1" flipV="1">
              <a:off x="3185630" y="755694"/>
              <a:ext cx="523460" cy="1026678"/>
            </a:xfrm>
            <a:prstGeom prst="bentConnector4">
              <a:avLst>
                <a:gd name="adj1" fmla="val -43671"/>
                <a:gd name="adj2" fmla="val 79159"/>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CuadroTexto 28">
              <a:extLst>
                <a:ext uri="{FF2B5EF4-FFF2-40B4-BE49-F238E27FC236}">
                  <a16:creationId xmlns:a16="http://schemas.microsoft.com/office/drawing/2014/main" id="{439DCDBA-C496-4CCB-A9F9-2940DE7D4CE3}"/>
                </a:ext>
              </a:extLst>
            </p:cNvPr>
            <p:cNvSpPr txBox="1"/>
            <p:nvPr/>
          </p:nvSpPr>
          <p:spPr>
            <a:xfrm>
              <a:off x="2495213" y="447582"/>
              <a:ext cx="818654" cy="286756"/>
            </a:xfrm>
            <a:prstGeom prst="rect">
              <a:avLst/>
            </a:prstGeom>
            <a:noFill/>
          </p:spPr>
          <p:txBody>
            <a:bodyPr wrap="square" rtlCol="0">
              <a:spAutoFit/>
            </a:bodyPr>
            <a:lstStyle/>
            <a:p>
              <a:pPr algn="ctr"/>
              <a:r>
                <a:rPr lang="en-US" sz="400" dirty="0"/>
                <a:t>Vulnerability sources</a:t>
              </a:r>
            </a:p>
          </p:txBody>
        </p:sp>
        <p:sp>
          <p:nvSpPr>
            <p:cNvPr id="19" name="Rectangle 18">
              <a:extLst>
                <a:ext uri="{FF2B5EF4-FFF2-40B4-BE49-F238E27FC236}">
                  <a16:creationId xmlns:a16="http://schemas.microsoft.com/office/drawing/2014/main" id="{44A38B5B-920D-4C2E-A80C-CF293E86995D}"/>
                </a:ext>
              </a:extLst>
            </p:cNvPr>
            <p:cNvSpPr/>
            <p:nvPr/>
          </p:nvSpPr>
          <p:spPr>
            <a:xfrm>
              <a:off x="2996670" y="2954757"/>
              <a:ext cx="1526796" cy="6920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err="1">
                  <a:solidFill>
                    <a:schemeClr val="tx1"/>
                  </a:solidFill>
                </a:rPr>
                <a:t>Sivi</a:t>
              </a:r>
              <a:r>
                <a:rPr lang="en-US" sz="500" b="1" dirty="0">
                  <a:solidFill>
                    <a:schemeClr val="tx1"/>
                  </a:solidFill>
                </a:rPr>
                <a:t> (SID) </a:t>
              </a:r>
            </a:p>
            <a:p>
              <a:pPr algn="ctr"/>
              <a:r>
                <a:rPr lang="en-US" sz="500" b="1" dirty="0">
                  <a:solidFill>
                    <a:schemeClr val="tx1"/>
                  </a:solidFill>
                </a:rPr>
                <a:t>NIGHTWATCH (CLS)</a:t>
              </a:r>
            </a:p>
            <a:p>
              <a:pPr algn="ctr"/>
              <a:r>
                <a:rPr lang="en-US" sz="500" b="1" dirty="0">
                  <a:solidFill>
                    <a:schemeClr val="tx1"/>
                  </a:solidFill>
                </a:rPr>
                <a:t>AI-Threat Detection (CEA)</a:t>
              </a:r>
              <a:endParaRPr lang="en-US" sz="500" b="1" dirty="0">
                <a:solidFill>
                  <a:srgbClr val="FF0000"/>
                </a:solidFill>
              </a:endParaRPr>
            </a:p>
          </p:txBody>
        </p:sp>
        <p:sp>
          <p:nvSpPr>
            <p:cNvPr id="20" name="CuadroTexto 28">
              <a:extLst>
                <a:ext uri="{FF2B5EF4-FFF2-40B4-BE49-F238E27FC236}">
                  <a16:creationId xmlns:a16="http://schemas.microsoft.com/office/drawing/2014/main" id="{C2C8C715-0826-4E7E-9E1A-237C4C7D5ADA}"/>
                </a:ext>
              </a:extLst>
            </p:cNvPr>
            <p:cNvSpPr txBox="1"/>
            <p:nvPr/>
          </p:nvSpPr>
          <p:spPr>
            <a:xfrm>
              <a:off x="2869104" y="1790826"/>
              <a:ext cx="1754844" cy="225308"/>
            </a:xfrm>
            <a:prstGeom prst="rect">
              <a:avLst/>
            </a:prstGeom>
            <a:noFill/>
          </p:spPr>
          <p:txBody>
            <a:bodyPr wrap="square" rtlCol="0">
              <a:spAutoFit/>
            </a:bodyPr>
            <a:lstStyle/>
            <a:p>
              <a:pPr algn="ctr"/>
              <a:r>
                <a:rPr lang="en-US" sz="500" b="1" dirty="0"/>
                <a:t>Automated Threat Analytics (ATA)</a:t>
              </a:r>
            </a:p>
          </p:txBody>
        </p:sp>
        <p:sp>
          <p:nvSpPr>
            <p:cNvPr id="21" name="TextBox 20">
              <a:extLst>
                <a:ext uri="{FF2B5EF4-FFF2-40B4-BE49-F238E27FC236}">
                  <a16:creationId xmlns:a16="http://schemas.microsoft.com/office/drawing/2014/main" id="{F463D3E3-5A51-43C8-A24D-117AFB2F7512}"/>
                </a:ext>
              </a:extLst>
            </p:cNvPr>
            <p:cNvSpPr txBox="1"/>
            <p:nvPr/>
          </p:nvSpPr>
          <p:spPr>
            <a:xfrm flipH="1">
              <a:off x="5093247" y="428585"/>
              <a:ext cx="1170358" cy="286756"/>
            </a:xfrm>
            <a:prstGeom prst="rect">
              <a:avLst/>
            </a:prstGeom>
            <a:noFill/>
          </p:spPr>
          <p:txBody>
            <a:bodyPr wrap="square" rtlCol="0">
              <a:spAutoFit/>
            </a:bodyPr>
            <a:lstStyle/>
            <a:p>
              <a:pPr algn="ctr"/>
              <a:r>
                <a:rPr lang="en-US" sz="400" dirty="0"/>
                <a:t>External Threat Intelligence Data</a:t>
              </a:r>
            </a:p>
          </p:txBody>
        </p:sp>
        <p:sp>
          <p:nvSpPr>
            <p:cNvPr id="22" name="Cilindro 11">
              <a:extLst>
                <a:ext uri="{FF2B5EF4-FFF2-40B4-BE49-F238E27FC236}">
                  <a16:creationId xmlns:a16="http://schemas.microsoft.com/office/drawing/2014/main" id="{45AEE4DB-8D9F-4A3D-8203-3EE513D2AD12}"/>
                </a:ext>
              </a:extLst>
            </p:cNvPr>
            <p:cNvSpPr/>
            <p:nvPr/>
          </p:nvSpPr>
          <p:spPr>
            <a:xfrm>
              <a:off x="3609690" y="430013"/>
              <a:ext cx="620351" cy="325679"/>
            </a:xfrm>
            <a:prstGeom prst="ca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900" dirty="0">
                  <a:solidFill>
                    <a:schemeClr val="tx1"/>
                  </a:solidFill>
                </a:rPr>
                <a:t>CWE</a:t>
              </a:r>
              <a:endParaRPr lang="es-ES" sz="900" dirty="0">
                <a:solidFill>
                  <a:schemeClr val="tx1"/>
                </a:solidFill>
              </a:endParaRPr>
            </a:p>
          </p:txBody>
        </p:sp>
        <p:sp>
          <p:nvSpPr>
            <p:cNvPr id="23" name="Rectangle 22">
              <a:extLst>
                <a:ext uri="{FF2B5EF4-FFF2-40B4-BE49-F238E27FC236}">
                  <a16:creationId xmlns:a16="http://schemas.microsoft.com/office/drawing/2014/main" id="{159CE874-BDA6-49F3-B5A5-D452FFDECBCC}"/>
                </a:ext>
              </a:extLst>
            </p:cNvPr>
            <p:cNvSpPr/>
            <p:nvPr/>
          </p:nvSpPr>
          <p:spPr>
            <a:xfrm>
              <a:off x="104851" y="3742245"/>
              <a:ext cx="2089319" cy="1846474"/>
            </a:xfrm>
            <a:prstGeom prst="rect">
              <a:avLst/>
            </a:prstGeom>
            <a:solidFill>
              <a:schemeClr val="accent1">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4" name="Rectangle 23">
              <a:extLst>
                <a:ext uri="{FF2B5EF4-FFF2-40B4-BE49-F238E27FC236}">
                  <a16:creationId xmlns:a16="http://schemas.microsoft.com/office/drawing/2014/main" id="{0516743C-BE36-4064-9FA6-2CC2916F370F}"/>
                </a:ext>
              </a:extLst>
            </p:cNvPr>
            <p:cNvSpPr/>
            <p:nvPr/>
          </p:nvSpPr>
          <p:spPr>
            <a:xfrm>
              <a:off x="317920" y="4042973"/>
              <a:ext cx="1542168" cy="478172"/>
            </a:xfrm>
            <a:prstGeom prst="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err="1">
                  <a:solidFill>
                    <a:schemeClr val="tx1"/>
                  </a:solidFill>
                </a:rPr>
                <a:t>CyberTraP</a:t>
              </a:r>
              <a:r>
                <a:rPr lang="en-US" sz="500" b="1" dirty="0">
                  <a:solidFill>
                    <a:schemeClr val="tx1"/>
                  </a:solidFill>
                </a:rPr>
                <a:t> (KEMEA)</a:t>
              </a:r>
            </a:p>
          </p:txBody>
        </p:sp>
        <p:sp>
          <p:nvSpPr>
            <p:cNvPr id="25" name="Rectangle 24">
              <a:extLst>
                <a:ext uri="{FF2B5EF4-FFF2-40B4-BE49-F238E27FC236}">
                  <a16:creationId xmlns:a16="http://schemas.microsoft.com/office/drawing/2014/main" id="{83233FE0-3D48-4D1D-9DF2-421E50A0FE82}"/>
                </a:ext>
              </a:extLst>
            </p:cNvPr>
            <p:cNvSpPr/>
            <p:nvPr/>
          </p:nvSpPr>
          <p:spPr>
            <a:xfrm>
              <a:off x="296086" y="5038316"/>
              <a:ext cx="1583297" cy="478172"/>
            </a:xfrm>
            <a:prstGeom prst="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00" dirty="0">
                <a:solidFill>
                  <a:schemeClr val="tx1"/>
                </a:solidFill>
              </a:endParaRPr>
            </a:p>
          </p:txBody>
        </p:sp>
        <p:sp>
          <p:nvSpPr>
            <p:cNvPr id="26" name="TextBox 25">
              <a:extLst>
                <a:ext uri="{FF2B5EF4-FFF2-40B4-BE49-F238E27FC236}">
                  <a16:creationId xmlns:a16="http://schemas.microsoft.com/office/drawing/2014/main" id="{A37D1594-BCA4-4D56-A55E-17C18FA17264}"/>
                </a:ext>
              </a:extLst>
            </p:cNvPr>
            <p:cNvSpPr txBox="1"/>
            <p:nvPr/>
          </p:nvSpPr>
          <p:spPr>
            <a:xfrm>
              <a:off x="140946" y="3755636"/>
              <a:ext cx="2076104" cy="225308"/>
            </a:xfrm>
            <a:prstGeom prst="rect">
              <a:avLst/>
            </a:prstGeom>
            <a:noFill/>
            <a:ln>
              <a:noFill/>
              <a:prstDash val="solid"/>
            </a:ln>
          </p:spPr>
          <p:txBody>
            <a:bodyPr wrap="square" rtlCol="0">
              <a:spAutoFit/>
            </a:bodyPr>
            <a:lstStyle/>
            <a:p>
              <a:pPr algn="ctr"/>
              <a:r>
                <a:rPr lang="en-US" sz="500" b="1" dirty="0"/>
                <a:t>Virtual Cyber Range (VCR)</a:t>
              </a:r>
            </a:p>
          </p:txBody>
        </p:sp>
        <p:cxnSp>
          <p:nvCxnSpPr>
            <p:cNvPr id="27" name="Connector: Elbow 103">
              <a:extLst>
                <a:ext uri="{FF2B5EF4-FFF2-40B4-BE49-F238E27FC236}">
                  <a16:creationId xmlns:a16="http://schemas.microsoft.com/office/drawing/2014/main" id="{6564A45E-FB84-4034-B4EF-829BA5CE8354}"/>
                </a:ext>
              </a:extLst>
            </p:cNvPr>
            <p:cNvCxnSpPr>
              <a:cxnSpLocks/>
              <a:stCxn id="25" idx="3"/>
              <a:endCxn id="24" idx="3"/>
            </p:cNvCxnSpPr>
            <p:nvPr/>
          </p:nvCxnSpPr>
          <p:spPr>
            <a:xfrm flipH="1" flipV="1">
              <a:off x="1860088" y="4282059"/>
              <a:ext cx="19295" cy="995343"/>
            </a:xfrm>
            <a:prstGeom prst="bentConnector3">
              <a:avLst>
                <a:gd name="adj1" fmla="val -1184763"/>
              </a:avLst>
            </a:prstGeom>
            <a:ln>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4C3189D7-93D8-4EF6-94AB-2660A487E6A0}"/>
                </a:ext>
              </a:extLst>
            </p:cNvPr>
            <p:cNvSpPr txBox="1"/>
            <p:nvPr/>
          </p:nvSpPr>
          <p:spPr>
            <a:xfrm>
              <a:off x="6738646" y="4100636"/>
              <a:ext cx="681312" cy="204825"/>
            </a:xfrm>
            <a:prstGeom prst="rect">
              <a:avLst/>
            </a:prstGeom>
            <a:noFill/>
          </p:spPr>
          <p:txBody>
            <a:bodyPr wrap="square">
              <a:spAutoFit/>
            </a:bodyPr>
            <a:lstStyle/>
            <a:p>
              <a:r>
                <a:rPr lang="en-US" sz="400" dirty="0"/>
                <a:t>CTI Data</a:t>
              </a:r>
            </a:p>
          </p:txBody>
        </p:sp>
        <p:sp>
          <p:nvSpPr>
            <p:cNvPr id="29" name="Rectangle 28">
              <a:extLst>
                <a:ext uri="{FF2B5EF4-FFF2-40B4-BE49-F238E27FC236}">
                  <a16:creationId xmlns:a16="http://schemas.microsoft.com/office/drawing/2014/main" id="{DB19722B-FCA0-4D2F-B646-2527E5BE4DDA}"/>
                </a:ext>
              </a:extLst>
            </p:cNvPr>
            <p:cNvSpPr/>
            <p:nvPr/>
          </p:nvSpPr>
          <p:spPr>
            <a:xfrm>
              <a:off x="2962787" y="3848137"/>
              <a:ext cx="1535067" cy="4781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a:solidFill>
                    <a:schemeClr val="tx1"/>
                  </a:solidFill>
                </a:rPr>
                <a:t>NIGHTWATCH (CLS)</a:t>
              </a:r>
              <a:endParaRPr lang="en-US" sz="500" dirty="0">
                <a:solidFill>
                  <a:schemeClr val="tx1"/>
                </a:solidFill>
              </a:endParaRPr>
            </a:p>
          </p:txBody>
        </p:sp>
        <p:sp>
          <p:nvSpPr>
            <p:cNvPr id="30" name="TextBox 29">
              <a:extLst>
                <a:ext uri="{FF2B5EF4-FFF2-40B4-BE49-F238E27FC236}">
                  <a16:creationId xmlns:a16="http://schemas.microsoft.com/office/drawing/2014/main" id="{DCAF3641-48E8-4BB8-ABFA-69804ABCC3BA}"/>
                </a:ext>
              </a:extLst>
            </p:cNvPr>
            <p:cNvSpPr txBox="1"/>
            <p:nvPr/>
          </p:nvSpPr>
          <p:spPr>
            <a:xfrm>
              <a:off x="233991" y="4692902"/>
              <a:ext cx="1961646" cy="204825"/>
            </a:xfrm>
            <a:prstGeom prst="rect">
              <a:avLst/>
            </a:prstGeom>
            <a:noFill/>
            <a:ln>
              <a:noFill/>
              <a:prstDash val="solid"/>
            </a:ln>
          </p:spPr>
          <p:txBody>
            <a:bodyPr wrap="square" rtlCol="0">
              <a:spAutoFit/>
            </a:bodyPr>
            <a:lstStyle/>
            <a:p>
              <a:pPr algn="ctr"/>
              <a:r>
                <a:rPr lang="en-US" sz="400" dirty="0"/>
                <a:t>Cybersecurity exercises, IRIS Lab Pods</a:t>
              </a:r>
            </a:p>
          </p:txBody>
        </p:sp>
        <p:sp>
          <p:nvSpPr>
            <p:cNvPr id="31" name="Cilindro 19">
              <a:extLst>
                <a:ext uri="{FF2B5EF4-FFF2-40B4-BE49-F238E27FC236}">
                  <a16:creationId xmlns:a16="http://schemas.microsoft.com/office/drawing/2014/main" id="{963C8DFB-01BE-4FBA-A074-EEBC83B6061F}"/>
                </a:ext>
              </a:extLst>
            </p:cNvPr>
            <p:cNvSpPr/>
            <p:nvPr/>
          </p:nvSpPr>
          <p:spPr>
            <a:xfrm>
              <a:off x="4326271" y="433760"/>
              <a:ext cx="763897" cy="511188"/>
            </a:xfrm>
            <a:prstGeom prst="ca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External DBs</a:t>
              </a:r>
            </a:p>
          </p:txBody>
        </p:sp>
        <p:sp>
          <p:nvSpPr>
            <p:cNvPr id="32" name="TextBox 31">
              <a:extLst>
                <a:ext uri="{FF2B5EF4-FFF2-40B4-BE49-F238E27FC236}">
                  <a16:creationId xmlns:a16="http://schemas.microsoft.com/office/drawing/2014/main" id="{543FA0D2-15B5-4EFE-A2BA-C3C6228AA38D}"/>
                </a:ext>
              </a:extLst>
            </p:cNvPr>
            <p:cNvSpPr txBox="1"/>
            <p:nvPr/>
          </p:nvSpPr>
          <p:spPr>
            <a:xfrm>
              <a:off x="104851" y="5059224"/>
              <a:ext cx="1982296" cy="327720"/>
            </a:xfrm>
            <a:prstGeom prst="rect">
              <a:avLst/>
            </a:prstGeom>
            <a:noFill/>
          </p:spPr>
          <p:txBody>
            <a:bodyPr wrap="square">
              <a:spAutoFit/>
            </a:bodyPr>
            <a:lstStyle/>
            <a:p>
              <a:pPr algn="ctr"/>
              <a:r>
                <a:rPr lang="en-US" sz="500" b="1" dirty="0">
                  <a:solidFill>
                    <a:schemeClr val="tx1"/>
                  </a:solidFill>
                </a:rPr>
                <a:t>Cyber Range Platform </a:t>
              </a:r>
            </a:p>
            <a:p>
              <a:pPr algn="ctr"/>
              <a:r>
                <a:rPr lang="en-US" sz="500" b="1" dirty="0">
                  <a:solidFill>
                    <a:schemeClr val="tx1"/>
                  </a:solidFill>
                </a:rPr>
                <a:t>(THALES)</a:t>
              </a:r>
              <a:endParaRPr lang="en-US" sz="500" dirty="0"/>
            </a:p>
          </p:txBody>
        </p:sp>
        <p:sp>
          <p:nvSpPr>
            <p:cNvPr id="33" name="TextBox 32">
              <a:extLst>
                <a:ext uri="{FF2B5EF4-FFF2-40B4-BE49-F238E27FC236}">
                  <a16:creationId xmlns:a16="http://schemas.microsoft.com/office/drawing/2014/main" id="{B25579FC-E108-4582-BE91-33CE342A00B8}"/>
                </a:ext>
              </a:extLst>
            </p:cNvPr>
            <p:cNvSpPr txBox="1"/>
            <p:nvPr/>
          </p:nvSpPr>
          <p:spPr>
            <a:xfrm>
              <a:off x="5842489" y="1787129"/>
              <a:ext cx="1894203" cy="225308"/>
            </a:xfrm>
            <a:prstGeom prst="rect">
              <a:avLst/>
            </a:prstGeom>
            <a:noFill/>
          </p:spPr>
          <p:txBody>
            <a:bodyPr wrap="square" rtlCol="0">
              <a:spAutoFit/>
            </a:bodyPr>
            <a:lstStyle/>
            <a:p>
              <a:pPr algn="ctr"/>
              <a:r>
                <a:rPr lang="en-US" sz="500" b="1" dirty="0"/>
                <a:t>Collaborative Threat Intelligence (CTI)</a:t>
              </a:r>
            </a:p>
          </p:txBody>
        </p:sp>
        <p:sp>
          <p:nvSpPr>
            <p:cNvPr id="34" name="TextBox 33">
              <a:extLst>
                <a:ext uri="{FF2B5EF4-FFF2-40B4-BE49-F238E27FC236}">
                  <a16:creationId xmlns:a16="http://schemas.microsoft.com/office/drawing/2014/main" id="{F9105198-15B1-404D-AD7F-063969EE6506}"/>
                </a:ext>
              </a:extLst>
            </p:cNvPr>
            <p:cNvSpPr txBox="1"/>
            <p:nvPr/>
          </p:nvSpPr>
          <p:spPr>
            <a:xfrm>
              <a:off x="9329044" y="1416227"/>
              <a:ext cx="2568509" cy="225308"/>
            </a:xfrm>
            <a:prstGeom prst="rect">
              <a:avLst/>
            </a:prstGeom>
            <a:noFill/>
          </p:spPr>
          <p:txBody>
            <a:bodyPr wrap="square">
              <a:spAutoFit/>
            </a:bodyPr>
            <a:lstStyle/>
            <a:p>
              <a:pPr algn="ctr"/>
              <a:r>
                <a:rPr lang="en-US" sz="500" b="1" dirty="0">
                  <a:solidFill>
                    <a:schemeClr val="tx1"/>
                  </a:solidFill>
                </a:rPr>
                <a:t>Enhanced </a:t>
              </a:r>
              <a:r>
                <a:rPr lang="en-US" sz="500" b="1" dirty="0" err="1">
                  <a:solidFill>
                    <a:schemeClr val="tx1"/>
                  </a:solidFill>
                </a:rPr>
                <a:t>MeliCERTes</a:t>
              </a:r>
              <a:r>
                <a:rPr lang="en-US" sz="500" b="1" dirty="0">
                  <a:solidFill>
                    <a:schemeClr val="tx1"/>
                  </a:solidFill>
                </a:rPr>
                <a:t> Ecosystem (EME)</a:t>
              </a:r>
            </a:p>
          </p:txBody>
        </p:sp>
        <p:cxnSp>
          <p:nvCxnSpPr>
            <p:cNvPr id="35" name="Connector: Elbow 118">
              <a:extLst>
                <a:ext uri="{FF2B5EF4-FFF2-40B4-BE49-F238E27FC236}">
                  <a16:creationId xmlns:a16="http://schemas.microsoft.com/office/drawing/2014/main" id="{1DC7A17C-8AAE-4126-BF08-CECF5CE743CF}"/>
                </a:ext>
              </a:extLst>
            </p:cNvPr>
            <p:cNvCxnSpPr>
              <a:cxnSpLocks/>
            </p:cNvCxnSpPr>
            <p:nvPr/>
          </p:nvCxnSpPr>
          <p:spPr>
            <a:xfrm>
              <a:off x="4693939" y="1500754"/>
              <a:ext cx="1384236" cy="86818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E04484E3-0B61-4452-B352-3397FAA6B1F5}"/>
                </a:ext>
              </a:extLst>
            </p:cNvPr>
            <p:cNvCxnSpPr>
              <a:cxnSpLocks/>
              <a:endCxn id="68" idx="0"/>
            </p:cNvCxnSpPr>
            <p:nvPr/>
          </p:nvCxnSpPr>
          <p:spPr>
            <a:xfrm>
              <a:off x="6739633" y="4060349"/>
              <a:ext cx="15801" cy="46880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138">
              <a:extLst>
                <a:ext uri="{FF2B5EF4-FFF2-40B4-BE49-F238E27FC236}">
                  <a16:creationId xmlns:a16="http://schemas.microsoft.com/office/drawing/2014/main" id="{4476AA7E-8533-4D74-8CA5-207C1CD4163C}"/>
                </a:ext>
              </a:extLst>
            </p:cNvPr>
            <p:cNvCxnSpPr>
              <a:cxnSpLocks/>
              <a:stCxn id="88" idx="1"/>
              <a:endCxn id="68" idx="3"/>
            </p:cNvCxnSpPr>
            <p:nvPr/>
          </p:nvCxnSpPr>
          <p:spPr>
            <a:xfrm rot="10800000" flipV="1">
              <a:off x="7624312" y="2894357"/>
              <a:ext cx="1004321" cy="1951463"/>
            </a:xfrm>
            <a:prstGeom prst="bent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CuadroTexto 79">
              <a:extLst>
                <a:ext uri="{FF2B5EF4-FFF2-40B4-BE49-F238E27FC236}">
                  <a16:creationId xmlns:a16="http://schemas.microsoft.com/office/drawing/2014/main" id="{3538BC79-0EEC-42B2-B09F-A6A7535720FF}"/>
                </a:ext>
              </a:extLst>
            </p:cNvPr>
            <p:cNvSpPr txBox="1"/>
            <p:nvPr/>
          </p:nvSpPr>
          <p:spPr>
            <a:xfrm>
              <a:off x="3601747" y="5261586"/>
              <a:ext cx="2185225" cy="204825"/>
            </a:xfrm>
            <a:prstGeom prst="rect">
              <a:avLst/>
            </a:prstGeom>
            <a:noFill/>
          </p:spPr>
          <p:txBody>
            <a:bodyPr wrap="square" rtlCol="0">
              <a:spAutoFit/>
            </a:bodyPr>
            <a:lstStyle/>
            <a:p>
              <a:pPr algn="ctr"/>
              <a:r>
                <a:rPr lang="en-US" sz="400" dirty="0"/>
                <a:t>Predictive Analytics &amp; visualization </a:t>
              </a:r>
            </a:p>
          </p:txBody>
        </p:sp>
        <p:sp>
          <p:nvSpPr>
            <p:cNvPr id="39" name="Rectangle 38">
              <a:extLst>
                <a:ext uri="{FF2B5EF4-FFF2-40B4-BE49-F238E27FC236}">
                  <a16:creationId xmlns:a16="http://schemas.microsoft.com/office/drawing/2014/main" id="{3A802C47-3DDC-4D95-9B97-48939259ED34}"/>
                </a:ext>
              </a:extLst>
            </p:cNvPr>
            <p:cNvSpPr/>
            <p:nvPr/>
          </p:nvSpPr>
          <p:spPr>
            <a:xfrm>
              <a:off x="6326515" y="6100129"/>
              <a:ext cx="1544866" cy="412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1"/>
                  </a:solidFill>
                </a:rPr>
                <a:t>End-user (CERT/CSIRT</a:t>
              </a:r>
              <a:r>
                <a:rPr lang="en-US" sz="700" dirty="0">
                  <a:solidFill>
                    <a:schemeClr val="tx1"/>
                  </a:solidFill>
                </a:rPr>
                <a:t>)</a:t>
              </a:r>
            </a:p>
          </p:txBody>
        </p:sp>
        <p:cxnSp>
          <p:nvCxnSpPr>
            <p:cNvPr id="40" name="Connector: Elbow 146">
              <a:extLst>
                <a:ext uri="{FF2B5EF4-FFF2-40B4-BE49-F238E27FC236}">
                  <a16:creationId xmlns:a16="http://schemas.microsoft.com/office/drawing/2014/main" id="{03270DBF-026A-479A-BB99-6035C636A59D}"/>
                </a:ext>
              </a:extLst>
            </p:cNvPr>
            <p:cNvCxnSpPr>
              <a:cxnSpLocks/>
              <a:stCxn id="13" idx="2"/>
            </p:cNvCxnSpPr>
            <p:nvPr/>
          </p:nvCxnSpPr>
          <p:spPr>
            <a:xfrm rot="16200000" flipH="1">
              <a:off x="6743146" y="2118263"/>
              <a:ext cx="296132" cy="6356506"/>
            </a:xfrm>
            <a:prstGeom prst="bentConnector2">
              <a:avLst/>
            </a:prstGeom>
            <a:ln>
              <a:solidFill>
                <a:srgbClr val="7030A0"/>
              </a:solidFill>
              <a:tailEnd type="none"/>
            </a:ln>
          </p:spPr>
          <p:style>
            <a:lnRef idx="1">
              <a:schemeClr val="accent1"/>
            </a:lnRef>
            <a:fillRef idx="0">
              <a:schemeClr val="accent1"/>
            </a:fillRef>
            <a:effectRef idx="0">
              <a:schemeClr val="accent1"/>
            </a:effectRef>
            <a:fontRef idx="minor">
              <a:schemeClr val="tx1"/>
            </a:fontRef>
          </p:style>
        </p:cxnSp>
        <p:cxnSp>
          <p:nvCxnSpPr>
            <p:cNvPr id="41" name="Connector: Elbow 148">
              <a:extLst>
                <a:ext uri="{FF2B5EF4-FFF2-40B4-BE49-F238E27FC236}">
                  <a16:creationId xmlns:a16="http://schemas.microsoft.com/office/drawing/2014/main" id="{82D48761-1F10-4018-8A69-A5B56D3124C9}"/>
                </a:ext>
              </a:extLst>
            </p:cNvPr>
            <p:cNvCxnSpPr>
              <a:cxnSpLocks/>
              <a:endCxn id="42" idx="0"/>
            </p:cNvCxnSpPr>
            <p:nvPr/>
          </p:nvCxnSpPr>
          <p:spPr>
            <a:xfrm>
              <a:off x="6762869" y="5825250"/>
              <a:ext cx="2829650" cy="311870"/>
            </a:xfrm>
            <a:prstGeom prst="bentConnector2">
              <a:avLst/>
            </a:prstGeom>
            <a:ln>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56B33FDE-5A50-41A5-94DC-FABE8A274C1E}"/>
                </a:ext>
              </a:extLst>
            </p:cNvPr>
            <p:cNvSpPr/>
            <p:nvPr/>
          </p:nvSpPr>
          <p:spPr>
            <a:xfrm>
              <a:off x="8822065" y="6137120"/>
              <a:ext cx="1540907" cy="4308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1"/>
                  </a:solidFill>
                </a:rPr>
                <a:t>End-user</a:t>
              </a:r>
            </a:p>
            <a:p>
              <a:pPr algn="ctr"/>
              <a:r>
                <a:rPr lang="en-US" sz="700" b="1" dirty="0">
                  <a:solidFill>
                    <a:schemeClr val="tx1"/>
                  </a:solidFill>
                </a:rPr>
                <a:t>(Security Operators)</a:t>
              </a:r>
            </a:p>
          </p:txBody>
        </p:sp>
        <p:cxnSp>
          <p:nvCxnSpPr>
            <p:cNvPr id="43" name="Straight Arrow Connector 42">
              <a:extLst>
                <a:ext uri="{FF2B5EF4-FFF2-40B4-BE49-F238E27FC236}">
                  <a16:creationId xmlns:a16="http://schemas.microsoft.com/office/drawing/2014/main" id="{71181D7D-ECF7-46CC-82E9-5EF830FF45F2}"/>
                </a:ext>
              </a:extLst>
            </p:cNvPr>
            <p:cNvCxnSpPr>
              <a:cxnSpLocks/>
              <a:stCxn id="68" idx="2"/>
            </p:cNvCxnSpPr>
            <p:nvPr/>
          </p:nvCxnSpPr>
          <p:spPr>
            <a:xfrm>
              <a:off x="6755434" y="5162486"/>
              <a:ext cx="1411" cy="942774"/>
            </a:xfrm>
            <a:prstGeom prst="straightConnector1">
              <a:avLst/>
            </a:prstGeom>
            <a:ln>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81802B71-094D-402F-8711-A2B3B1B7D88A}"/>
                </a:ext>
              </a:extLst>
            </p:cNvPr>
            <p:cNvSpPr txBox="1"/>
            <p:nvPr/>
          </p:nvSpPr>
          <p:spPr>
            <a:xfrm>
              <a:off x="6216870" y="5124532"/>
              <a:ext cx="670718" cy="204825"/>
            </a:xfrm>
            <a:prstGeom prst="rect">
              <a:avLst/>
            </a:prstGeom>
            <a:noFill/>
          </p:spPr>
          <p:txBody>
            <a:bodyPr wrap="square">
              <a:spAutoFit/>
            </a:bodyPr>
            <a:lstStyle/>
            <a:p>
              <a:pPr algn="ctr"/>
              <a:r>
                <a:rPr lang="en-US" sz="400" dirty="0">
                  <a:effectLst/>
                  <a:ea typeface="Calibri" panose="020F0502020204030204" pitchFamily="34" charset="0"/>
                </a:rPr>
                <a:t>CTI data </a:t>
              </a:r>
              <a:endParaRPr lang="en-US" sz="400" dirty="0"/>
            </a:p>
          </p:txBody>
        </p:sp>
        <p:sp>
          <p:nvSpPr>
            <p:cNvPr id="45" name="Rectangle 44">
              <a:extLst>
                <a:ext uri="{FF2B5EF4-FFF2-40B4-BE49-F238E27FC236}">
                  <a16:creationId xmlns:a16="http://schemas.microsoft.com/office/drawing/2014/main" id="{068E077D-F06F-494D-A567-94BDA581436D}"/>
                </a:ext>
              </a:extLst>
            </p:cNvPr>
            <p:cNvSpPr/>
            <p:nvPr/>
          </p:nvSpPr>
          <p:spPr>
            <a:xfrm>
              <a:off x="6183909" y="5985673"/>
              <a:ext cx="4293123" cy="622021"/>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46" name="TextBox 45">
              <a:extLst>
                <a:ext uri="{FF2B5EF4-FFF2-40B4-BE49-F238E27FC236}">
                  <a16:creationId xmlns:a16="http://schemas.microsoft.com/office/drawing/2014/main" id="{41122020-D8E6-4F46-AA46-B34E18471D99}"/>
                </a:ext>
              </a:extLst>
            </p:cNvPr>
            <p:cNvSpPr txBox="1"/>
            <p:nvPr/>
          </p:nvSpPr>
          <p:spPr>
            <a:xfrm>
              <a:off x="7716248" y="5976942"/>
              <a:ext cx="1277083" cy="266273"/>
            </a:xfrm>
            <a:prstGeom prst="rect">
              <a:avLst/>
            </a:prstGeom>
            <a:noFill/>
          </p:spPr>
          <p:txBody>
            <a:bodyPr wrap="square">
              <a:spAutoFit/>
            </a:bodyPr>
            <a:lstStyle/>
            <a:p>
              <a:pPr algn="ctr"/>
              <a:r>
                <a:rPr lang="en-US" sz="700" b="1" dirty="0">
                  <a:effectLst/>
                  <a:ea typeface="Calibri" panose="020F0502020204030204" pitchFamily="34" charset="0"/>
                </a:rPr>
                <a:t>Dashboard(s)</a:t>
              </a:r>
            </a:p>
          </p:txBody>
        </p:sp>
        <p:cxnSp>
          <p:nvCxnSpPr>
            <p:cNvPr id="47" name="Connector: Elbow 161">
              <a:extLst>
                <a:ext uri="{FF2B5EF4-FFF2-40B4-BE49-F238E27FC236}">
                  <a16:creationId xmlns:a16="http://schemas.microsoft.com/office/drawing/2014/main" id="{8766377E-6579-4FFF-9959-FB60493BE05E}"/>
                </a:ext>
              </a:extLst>
            </p:cNvPr>
            <p:cNvCxnSpPr>
              <a:cxnSpLocks/>
            </p:cNvCxnSpPr>
            <p:nvPr/>
          </p:nvCxnSpPr>
          <p:spPr>
            <a:xfrm rot="16200000" flipH="1">
              <a:off x="1784580" y="2186234"/>
              <a:ext cx="398379" cy="168538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CB13B9A3-4AC9-47A1-86BB-2A160B48D031}"/>
                </a:ext>
              </a:extLst>
            </p:cNvPr>
            <p:cNvSpPr txBox="1"/>
            <p:nvPr/>
          </p:nvSpPr>
          <p:spPr>
            <a:xfrm>
              <a:off x="1124079" y="3035757"/>
              <a:ext cx="1523429" cy="204825"/>
            </a:xfrm>
            <a:prstGeom prst="rect">
              <a:avLst/>
            </a:prstGeom>
            <a:noFill/>
          </p:spPr>
          <p:txBody>
            <a:bodyPr wrap="square" rtlCol="0">
              <a:spAutoFit/>
            </a:bodyPr>
            <a:lstStyle/>
            <a:p>
              <a:pPr algn="ctr"/>
              <a:r>
                <a:rPr lang="en-US" sz="400" dirty="0"/>
                <a:t>Network traffic, telemetry</a:t>
              </a:r>
            </a:p>
          </p:txBody>
        </p:sp>
        <p:sp>
          <p:nvSpPr>
            <p:cNvPr id="49" name="TextBox 48">
              <a:extLst>
                <a:ext uri="{FF2B5EF4-FFF2-40B4-BE49-F238E27FC236}">
                  <a16:creationId xmlns:a16="http://schemas.microsoft.com/office/drawing/2014/main" id="{70DF6DBC-04A0-4188-8EAE-B38A0979A04D}"/>
                </a:ext>
              </a:extLst>
            </p:cNvPr>
            <p:cNvSpPr txBox="1"/>
            <p:nvPr/>
          </p:nvSpPr>
          <p:spPr>
            <a:xfrm>
              <a:off x="360367" y="3323094"/>
              <a:ext cx="2014760" cy="204825"/>
            </a:xfrm>
            <a:prstGeom prst="rect">
              <a:avLst/>
            </a:prstGeom>
            <a:noFill/>
          </p:spPr>
          <p:txBody>
            <a:bodyPr wrap="square" rtlCol="0">
              <a:spAutoFit/>
            </a:bodyPr>
            <a:lstStyle/>
            <a:p>
              <a:pPr algn="ctr"/>
              <a:r>
                <a:rPr lang="en-US" sz="400" dirty="0"/>
                <a:t>Optimized Response Actions</a:t>
              </a:r>
            </a:p>
          </p:txBody>
        </p:sp>
        <p:sp>
          <p:nvSpPr>
            <p:cNvPr id="50" name="CuadroTexto 79">
              <a:extLst>
                <a:ext uri="{FF2B5EF4-FFF2-40B4-BE49-F238E27FC236}">
                  <a16:creationId xmlns:a16="http://schemas.microsoft.com/office/drawing/2014/main" id="{6B8716D9-7BF1-43D8-B887-AFA4A2C579CE}"/>
                </a:ext>
              </a:extLst>
            </p:cNvPr>
            <p:cNvSpPr txBox="1"/>
            <p:nvPr/>
          </p:nvSpPr>
          <p:spPr>
            <a:xfrm>
              <a:off x="5044768" y="2459212"/>
              <a:ext cx="891284" cy="286756"/>
            </a:xfrm>
            <a:prstGeom prst="rect">
              <a:avLst/>
            </a:prstGeom>
            <a:noFill/>
          </p:spPr>
          <p:txBody>
            <a:bodyPr wrap="square" rtlCol="0">
              <a:spAutoFit/>
            </a:bodyPr>
            <a:lstStyle/>
            <a:p>
              <a:pPr algn="ctr"/>
              <a:r>
                <a:rPr lang="en-US" sz="400" dirty="0"/>
                <a:t>Vulnerability</a:t>
              </a:r>
            </a:p>
            <a:p>
              <a:pPr algn="ctr"/>
              <a:r>
                <a:rPr lang="en-US" sz="400" dirty="0"/>
                <a:t> reports</a:t>
              </a:r>
            </a:p>
          </p:txBody>
        </p:sp>
        <p:sp>
          <p:nvSpPr>
            <p:cNvPr id="51" name="CuadroTexto 79">
              <a:extLst>
                <a:ext uri="{FF2B5EF4-FFF2-40B4-BE49-F238E27FC236}">
                  <a16:creationId xmlns:a16="http://schemas.microsoft.com/office/drawing/2014/main" id="{1D0A9C15-5E88-4435-82BD-B3D391361541}"/>
                </a:ext>
              </a:extLst>
            </p:cNvPr>
            <p:cNvSpPr txBox="1"/>
            <p:nvPr/>
          </p:nvSpPr>
          <p:spPr>
            <a:xfrm>
              <a:off x="4471962" y="4791548"/>
              <a:ext cx="1222635" cy="286756"/>
            </a:xfrm>
            <a:prstGeom prst="rect">
              <a:avLst/>
            </a:prstGeom>
            <a:noFill/>
          </p:spPr>
          <p:txBody>
            <a:bodyPr wrap="square" rtlCol="0">
              <a:spAutoFit/>
            </a:bodyPr>
            <a:lstStyle/>
            <a:p>
              <a:pPr algn="ctr"/>
              <a:r>
                <a:rPr lang="en-US" sz="400" dirty="0"/>
                <a:t>Telemetry &amp;</a:t>
              </a:r>
            </a:p>
            <a:p>
              <a:pPr algn="ctr"/>
              <a:r>
                <a:rPr lang="en-US" sz="400" dirty="0"/>
                <a:t>Predictive Analytics</a:t>
              </a:r>
            </a:p>
          </p:txBody>
        </p:sp>
        <p:sp>
          <p:nvSpPr>
            <p:cNvPr id="52" name="CuadroTexto 79">
              <a:extLst>
                <a:ext uri="{FF2B5EF4-FFF2-40B4-BE49-F238E27FC236}">
                  <a16:creationId xmlns:a16="http://schemas.microsoft.com/office/drawing/2014/main" id="{4EB43CB4-5F39-46D1-9E94-2878100F3436}"/>
                </a:ext>
              </a:extLst>
            </p:cNvPr>
            <p:cNvSpPr txBox="1"/>
            <p:nvPr/>
          </p:nvSpPr>
          <p:spPr>
            <a:xfrm>
              <a:off x="4588219" y="4316127"/>
              <a:ext cx="1025225" cy="286756"/>
            </a:xfrm>
            <a:prstGeom prst="rect">
              <a:avLst/>
            </a:prstGeom>
            <a:noFill/>
          </p:spPr>
          <p:txBody>
            <a:bodyPr wrap="square" rtlCol="0">
              <a:spAutoFit/>
            </a:bodyPr>
            <a:lstStyle/>
            <a:p>
              <a:pPr algn="ctr"/>
              <a:r>
                <a:rPr lang="en-US" sz="400" dirty="0"/>
                <a:t>Optimized response actions</a:t>
              </a:r>
            </a:p>
          </p:txBody>
        </p:sp>
        <p:sp>
          <p:nvSpPr>
            <p:cNvPr id="53" name="CuadroTexto 79">
              <a:extLst>
                <a:ext uri="{FF2B5EF4-FFF2-40B4-BE49-F238E27FC236}">
                  <a16:creationId xmlns:a16="http://schemas.microsoft.com/office/drawing/2014/main" id="{F33DB602-7F06-4849-AA80-AF378D4F08DD}"/>
                </a:ext>
              </a:extLst>
            </p:cNvPr>
            <p:cNvSpPr txBox="1"/>
            <p:nvPr/>
          </p:nvSpPr>
          <p:spPr>
            <a:xfrm>
              <a:off x="5087243" y="2847471"/>
              <a:ext cx="938074" cy="286756"/>
            </a:xfrm>
            <a:prstGeom prst="rect">
              <a:avLst/>
            </a:prstGeom>
            <a:noFill/>
          </p:spPr>
          <p:txBody>
            <a:bodyPr wrap="square" rtlCol="0">
              <a:spAutoFit/>
            </a:bodyPr>
            <a:lstStyle/>
            <a:p>
              <a:pPr algn="ctr"/>
              <a:r>
                <a:rPr lang="en-US" sz="400" dirty="0"/>
                <a:t>Real-time </a:t>
              </a:r>
            </a:p>
            <a:p>
              <a:pPr algn="ctr"/>
              <a:r>
                <a:rPr lang="en-US" sz="400" dirty="0"/>
                <a:t>threat events</a:t>
              </a:r>
            </a:p>
          </p:txBody>
        </p:sp>
        <p:cxnSp>
          <p:nvCxnSpPr>
            <p:cNvPr id="54" name="Straight Arrow Connector 53">
              <a:extLst>
                <a:ext uri="{FF2B5EF4-FFF2-40B4-BE49-F238E27FC236}">
                  <a16:creationId xmlns:a16="http://schemas.microsoft.com/office/drawing/2014/main" id="{C612E762-906D-41BD-8744-54F15F8D0D86}"/>
                </a:ext>
              </a:extLst>
            </p:cNvPr>
            <p:cNvCxnSpPr>
              <a:cxnSpLocks/>
              <a:stCxn id="12" idx="3"/>
              <a:endCxn id="50" idx="3"/>
            </p:cNvCxnSpPr>
            <p:nvPr/>
          </p:nvCxnSpPr>
          <p:spPr>
            <a:xfrm>
              <a:off x="4523244" y="2472720"/>
              <a:ext cx="1412809" cy="1298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B1FBE4BE-8DB1-4B32-87CF-D8FCA856E0E3}"/>
                </a:ext>
              </a:extLst>
            </p:cNvPr>
            <p:cNvCxnSpPr>
              <a:cxnSpLocks/>
              <a:stCxn id="19" idx="3"/>
              <a:endCxn id="74" idx="1"/>
            </p:cNvCxnSpPr>
            <p:nvPr/>
          </p:nvCxnSpPr>
          <p:spPr>
            <a:xfrm flipV="1">
              <a:off x="4523466" y="3183830"/>
              <a:ext cx="1426906" cy="1169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B0E47DB1-5B64-4A96-A017-300831E3C2F9}"/>
                </a:ext>
              </a:extLst>
            </p:cNvPr>
            <p:cNvCxnSpPr>
              <a:cxnSpLocks/>
              <a:stCxn id="13" idx="3"/>
            </p:cNvCxnSpPr>
            <p:nvPr/>
          </p:nvCxnSpPr>
          <p:spPr>
            <a:xfrm>
              <a:off x="4476357" y="4909364"/>
              <a:ext cx="1432814" cy="111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601EE0A4-400A-4659-868E-4A6102B836F5}"/>
                </a:ext>
              </a:extLst>
            </p:cNvPr>
            <p:cNvCxnSpPr>
              <a:cxnSpLocks/>
            </p:cNvCxnSpPr>
            <p:nvPr/>
          </p:nvCxnSpPr>
          <p:spPr>
            <a:xfrm>
              <a:off x="4494620" y="4212236"/>
              <a:ext cx="1401868" cy="588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ACBF8445-453D-421D-B55D-63A2FB67AD94}"/>
                </a:ext>
              </a:extLst>
            </p:cNvPr>
            <p:cNvCxnSpPr>
              <a:cxnSpLocks/>
            </p:cNvCxnSpPr>
            <p:nvPr/>
          </p:nvCxnSpPr>
          <p:spPr>
            <a:xfrm flipH="1" flipV="1">
              <a:off x="4475931" y="3970167"/>
              <a:ext cx="1415894" cy="6012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CuadroTexto 79">
              <a:extLst>
                <a:ext uri="{FF2B5EF4-FFF2-40B4-BE49-F238E27FC236}">
                  <a16:creationId xmlns:a16="http://schemas.microsoft.com/office/drawing/2014/main" id="{5F687616-441E-43D1-813B-06F20B3F09E7}"/>
                </a:ext>
              </a:extLst>
            </p:cNvPr>
            <p:cNvSpPr txBox="1"/>
            <p:nvPr/>
          </p:nvSpPr>
          <p:spPr>
            <a:xfrm>
              <a:off x="4569701" y="3900921"/>
              <a:ext cx="1152713" cy="286756"/>
            </a:xfrm>
            <a:prstGeom prst="rect">
              <a:avLst/>
            </a:prstGeom>
            <a:noFill/>
          </p:spPr>
          <p:txBody>
            <a:bodyPr wrap="square" rtlCol="0">
              <a:spAutoFit/>
            </a:bodyPr>
            <a:lstStyle/>
            <a:p>
              <a:pPr algn="ctr"/>
              <a:r>
                <a:rPr lang="en-US" sz="400" dirty="0"/>
                <a:t>Response &amp; Recovery Requests</a:t>
              </a:r>
            </a:p>
          </p:txBody>
        </p:sp>
        <p:sp>
          <p:nvSpPr>
            <p:cNvPr id="60" name="TextBox 59">
              <a:extLst>
                <a:ext uri="{FF2B5EF4-FFF2-40B4-BE49-F238E27FC236}">
                  <a16:creationId xmlns:a16="http://schemas.microsoft.com/office/drawing/2014/main" id="{413B1747-16D0-4500-B42D-30AF2925DABC}"/>
                </a:ext>
              </a:extLst>
            </p:cNvPr>
            <p:cNvSpPr txBox="1"/>
            <p:nvPr/>
          </p:nvSpPr>
          <p:spPr>
            <a:xfrm>
              <a:off x="7591875" y="5505477"/>
              <a:ext cx="2369471" cy="266273"/>
            </a:xfrm>
            <a:prstGeom prst="rect">
              <a:avLst/>
            </a:prstGeom>
            <a:noFill/>
          </p:spPr>
          <p:txBody>
            <a:bodyPr wrap="square" rtlCol="0">
              <a:spAutoFit/>
            </a:bodyPr>
            <a:lstStyle/>
            <a:p>
              <a:pPr algn="ctr"/>
              <a:r>
                <a:rPr lang="en-US" sz="700" dirty="0"/>
                <a:t>Response &amp; self-recovery Policies</a:t>
              </a:r>
            </a:p>
          </p:txBody>
        </p:sp>
        <p:sp>
          <p:nvSpPr>
            <p:cNvPr id="61" name="TextBox 60">
              <a:extLst>
                <a:ext uri="{FF2B5EF4-FFF2-40B4-BE49-F238E27FC236}">
                  <a16:creationId xmlns:a16="http://schemas.microsoft.com/office/drawing/2014/main" id="{9E1B6687-DDB3-435C-A4C0-2018C9AC4732}"/>
                </a:ext>
              </a:extLst>
            </p:cNvPr>
            <p:cNvSpPr txBox="1"/>
            <p:nvPr/>
          </p:nvSpPr>
          <p:spPr>
            <a:xfrm>
              <a:off x="7557947" y="934432"/>
              <a:ext cx="1178461" cy="266273"/>
            </a:xfrm>
            <a:prstGeom prst="rect">
              <a:avLst/>
            </a:prstGeom>
            <a:noFill/>
          </p:spPr>
          <p:txBody>
            <a:bodyPr wrap="square">
              <a:spAutoFit/>
            </a:bodyPr>
            <a:lstStyle/>
            <a:p>
              <a:pPr algn="ctr"/>
              <a:r>
                <a:rPr lang="en-US" sz="700" dirty="0">
                  <a:effectLst/>
                  <a:ea typeface="Calibri" panose="020F0502020204030204" pitchFamily="34" charset="0"/>
                </a:rPr>
                <a:t>CTI data</a:t>
              </a:r>
              <a:endParaRPr lang="en-US" sz="700" dirty="0"/>
            </a:p>
          </p:txBody>
        </p:sp>
        <p:cxnSp>
          <p:nvCxnSpPr>
            <p:cNvPr id="62" name="Straight Arrow Connector 61">
              <a:extLst>
                <a:ext uri="{FF2B5EF4-FFF2-40B4-BE49-F238E27FC236}">
                  <a16:creationId xmlns:a16="http://schemas.microsoft.com/office/drawing/2014/main" id="{94C847FC-A009-4199-A647-7459C1CB1A1C}"/>
                </a:ext>
              </a:extLst>
            </p:cNvPr>
            <p:cNvCxnSpPr>
              <a:cxnSpLocks/>
            </p:cNvCxnSpPr>
            <p:nvPr/>
          </p:nvCxnSpPr>
          <p:spPr>
            <a:xfrm>
              <a:off x="7355088" y="1071311"/>
              <a:ext cx="0" cy="6848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C00D0AD5-89D0-48F0-83D5-B24A6F32EAA8}"/>
                </a:ext>
              </a:extLst>
            </p:cNvPr>
            <p:cNvSpPr txBox="1"/>
            <p:nvPr/>
          </p:nvSpPr>
          <p:spPr>
            <a:xfrm>
              <a:off x="9150460" y="1015448"/>
              <a:ext cx="2769721" cy="225308"/>
            </a:xfrm>
            <a:prstGeom prst="rect">
              <a:avLst/>
            </a:prstGeom>
            <a:noFill/>
          </p:spPr>
          <p:txBody>
            <a:bodyPr wrap="square">
              <a:spAutoFit/>
            </a:bodyPr>
            <a:lstStyle/>
            <a:p>
              <a:pPr algn="ctr"/>
              <a:r>
                <a:rPr lang="en-US" sz="500" b="1" dirty="0"/>
                <a:t>      </a:t>
              </a:r>
              <a:r>
                <a:rPr lang="en-US" sz="500" b="1" dirty="0">
                  <a:solidFill>
                    <a:schemeClr val="tx1"/>
                  </a:solidFill>
                </a:rPr>
                <a:t>Enhanced </a:t>
              </a:r>
              <a:r>
                <a:rPr lang="en-US" sz="500" b="1" dirty="0" err="1">
                  <a:solidFill>
                    <a:schemeClr val="tx1"/>
                  </a:solidFill>
                </a:rPr>
                <a:t>MeliCERTes</a:t>
              </a:r>
              <a:r>
                <a:rPr lang="en-US" sz="500" b="1" dirty="0">
                  <a:solidFill>
                    <a:schemeClr val="tx1"/>
                  </a:solidFill>
                </a:rPr>
                <a:t> Ecosystem (EME)</a:t>
              </a:r>
            </a:p>
          </p:txBody>
        </p:sp>
        <p:cxnSp>
          <p:nvCxnSpPr>
            <p:cNvPr id="64" name="Straight Connector 63">
              <a:extLst>
                <a:ext uri="{FF2B5EF4-FFF2-40B4-BE49-F238E27FC236}">
                  <a16:creationId xmlns:a16="http://schemas.microsoft.com/office/drawing/2014/main" id="{356D6F5D-0EC3-4591-AB59-CAB93014EF3A}"/>
                </a:ext>
              </a:extLst>
            </p:cNvPr>
            <p:cNvCxnSpPr>
              <a:cxnSpLocks/>
            </p:cNvCxnSpPr>
            <p:nvPr/>
          </p:nvCxnSpPr>
          <p:spPr>
            <a:xfrm flipV="1">
              <a:off x="4687813" y="1211944"/>
              <a:ext cx="0" cy="292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A3EDCEB-761E-42B7-949C-02154557C802}"/>
                </a:ext>
              </a:extLst>
            </p:cNvPr>
            <p:cNvCxnSpPr>
              <a:cxnSpLocks/>
            </p:cNvCxnSpPr>
            <p:nvPr/>
          </p:nvCxnSpPr>
          <p:spPr>
            <a:xfrm>
              <a:off x="7355088" y="1062811"/>
              <a:ext cx="407905" cy="3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C00ECD93-CF1A-467D-9CE6-DA0CA3BBAFA1}"/>
                </a:ext>
              </a:extLst>
            </p:cNvPr>
            <p:cNvCxnSpPr>
              <a:cxnSpLocks/>
            </p:cNvCxnSpPr>
            <p:nvPr/>
          </p:nvCxnSpPr>
          <p:spPr>
            <a:xfrm>
              <a:off x="7762993" y="1071224"/>
              <a:ext cx="0" cy="1407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9685E4CC-BE81-4B74-B528-CF25A648980F}"/>
                </a:ext>
              </a:extLst>
            </p:cNvPr>
            <p:cNvSpPr txBox="1"/>
            <p:nvPr/>
          </p:nvSpPr>
          <p:spPr>
            <a:xfrm>
              <a:off x="6741463" y="191334"/>
              <a:ext cx="5156090" cy="409651"/>
            </a:xfrm>
            <a:prstGeom prst="rect">
              <a:avLst/>
            </a:prstGeom>
            <a:noFill/>
          </p:spPr>
          <p:txBody>
            <a:bodyPr wrap="square" rtlCol="0">
              <a:spAutoFit/>
            </a:bodyPr>
            <a:lstStyle/>
            <a:p>
              <a:r>
                <a:rPr lang="en-US" sz="1400" b="1" dirty="0"/>
                <a:t>IRIS Architecture (Detailed View)</a:t>
              </a:r>
            </a:p>
          </p:txBody>
        </p:sp>
        <p:sp>
          <p:nvSpPr>
            <p:cNvPr id="68" name="Rectangle: Rounded Corners 132">
              <a:extLst>
                <a:ext uri="{FF2B5EF4-FFF2-40B4-BE49-F238E27FC236}">
                  <a16:creationId xmlns:a16="http://schemas.microsoft.com/office/drawing/2014/main" id="{727E42D7-5081-4478-8BE0-D1AB8B1446D8}"/>
                </a:ext>
              </a:extLst>
            </p:cNvPr>
            <p:cNvSpPr/>
            <p:nvPr/>
          </p:nvSpPr>
          <p:spPr>
            <a:xfrm>
              <a:off x="5886557" y="4529155"/>
              <a:ext cx="1737754" cy="633331"/>
            </a:xfrm>
            <a:prstGeom prst="roundRect">
              <a:avLst/>
            </a:prstGeom>
            <a:solidFill>
              <a:schemeClr val="bg1">
                <a:lumMod val="85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a:solidFill>
                    <a:schemeClr val="tx1"/>
                  </a:solidFill>
                </a:rPr>
                <a:t>Advanced Threat Intelligence Orchestrator </a:t>
              </a:r>
              <a:r>
                <a:rPr lang="en-US" sz="500" dirty="0">
                  <a:solidFill>
                    <a:schemeClr val="tx1"/>
                  </a:solidFill>
                </a:rPr>
                <a:t>(ICCS)</a:t>
              </a:r>
            </a:p>
          </p:txBody>
        </p:sp>
        <p:sp>
          <p:nvSpPr>
            <p:cNvPr id="69" name="Rectangle 14">
              <a:extLst>
                <a:ext uri="{FF2B5EF4-FFF2-40B4-BE49-F238E27FC236}">
                  <a16:creationId xmlns:a16="http://schemas.microsoft.com/office/drawing/2014/main" id="{FDAF2A64-50CD-4001-AF48-55B2CEC139B3}"/>
                </a:ext>
              </a:extLst>
            </p:cNvPr>
            <p:cNvSpPr/>
            <p:nvPr/>
          </p:nvSpPr>
          <p:spPr>
            <a:xfrm>
              <a:off x="2994641" y="5546765"/>
              <a:ext cx="1070893" cy="478172"/>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500" b="1" dirty="0">
                  <a:solidFill>
                    <a:schemeClr val="tx1"/>
                  </a:solidFill>
                </a:rPr>
                <a:t>Kafka Broker / APIs Execution</a:t>
              </a:r>
              <a:endParaRPr lang="en-US" sz="500" dirty="0">
                <a:solidFill>
                  <a:srgbClr val="FF0000"/>
                </a:solidFill>
                <a:cs typeface="Calibri"/>
              </a:endParaRPr>
            </a:p>
          </p:txBody>
        </p:sp>
        <p:cxnSp>
          <p:nvCxnSpPr>
            <p:cNvPr id="70" name="Connector: Elbow 163">
              <a:extLst>
                <a:ext uri="{FF2B5EF4-FFF2-40B4-BE49-F238E27FC236}">
                  <a16:creationId xmlns:a16="http://schemas.microsoft.com/office/drawing/2014/main" id="{87051BDA-021A-49E0-A5E7-C58B30C29282}"/>
                </a:ext>
              </a:extLst>
            </p:cNvPr>
            <p:cNvCxnSpPr>
              <a:cxnSpLocks/>
            </p:cNvCxnSpPr>
            <p:nvPr/>
          </p:nvCxnSpPr>
          <p:spPr>
            <a:xfrm rot="16200000" flipV="1">
              <a:off x="-11190" y="3335389"/>
              <a:ext cx="2956115" cy="1944810"/>
            </a:xfrm>
            <a:prstGeom prst="bentConnector3">
              <a:avLst>
                <a:gd name="adj1" fmla="val 75834"/>
              </a:avLst>
            </a:prstGeom>
            <a:ln w="12700">
              <a:solidFill>
                <a:schemeClr val="accent1"/>
              </a:solidFill>
              <a:tailEnd type="triangle"/>
            </a:ln>
          </p:spPr>
          <p:style>
            <a:lnRef idx="3">
              <a:schemeClr val="accent2"/>
            </a:lnRef>
            <a:fillRef idx="0">
              <a:schemeClr val="accent2"/>
            </a:fillRef>
            <a:effectRef idx="2">
              <a:schemeClr val="accent2"/>
            </a:effectRef>
            <a:fontRef idx="minor">
              <a:schemeClr val="tx1"/>
            </a:fontRef>
          </p:style>
        </p:cxnSp>
        <p:cxnSp>
          <p:nvCxnSpPr>
            <p:cNvPr id="71" name="Connector: Elbow 88">
              <a:extLst>
                <a:ext uri="{FF2B5EF4-FFF2-40B4-BE49-F238E27FC236}">
                  <a16:creationId xmlns:a16="http://schemas.microsoft.com/office/drawing/2014/main" id="{03D6B1A9-53A2-41B2-ABC2-8BF905E1AD92}"/>
                </a:ext>
              </a:extLst>
            </p:cNvPr>
            <p:cNvCxnSpPr>
              <a:cxnSpLocks/>
              <a:endCxn id="69" idx="3"/>
            </p:cNvCxnSpPr>
            <p:nvPr/>
          </p:nvCxnSpPr>
          <p:spPr>
            <a:xfrm rot="10800000" flipV="1">
              <a:off x="4065534" y="5172663"/>
              <a:ext cx="2030466" cy="613188"/>
            </a:xfrm>
            <a:prstGeom prst="bentConnector3">
              <a:avLst>
                <a:gd name="adj1" fmla="val -151"/>
              </a:avLst>
            </a:prstGeom>
            <a:ln w="12700">
              <a:solidFill>
                <a:schemeClr val="accent1"/>
              </a:solidFill>
              <a:tailEnd type="triangle"/>
            </a:ln>
          </p:spPr>
          <p:style>
            <a:lnRef idx="3">
              <a:schemeClr val="accent2"/>
            </a:lnRef>
            <a:fillRef idx="0">
              <a:schemeClr val="accent2"/>
            </a:fillRef>
            <a:effectRef idx="2">
              <a:schemeClr val="accent2"/>
            </a:effectRef>
            <a:fontRef idx="minor">
              <a:schemeClr val="tx1"/>
            </a:fontRef>
          </p:style>
        </p:cxnSp>
        <p:sp>
          <p:nvSpPr>
            <p:cNvPr id="72" name="CuadroTexto 79">
              <a:extLst>
                <a:ext uri="{FF2B5EF4-FFF2-40B4-BE49-F238E27FC236}">
                  <a16:creationId xmlns:a16="http://schemas.microsoft.com/office/drawing/2014/main" id="{4506079D-DF48-431C-A296-CA79F6F61038}"/>
                </a:ext>
              </a:extLst>
            </p:cNvPr>
            <p:cNvSpPr txBox="1"/>
            <p:nvPr/>
          </p:nvSpPr>
          <p:spPr>
            <a:xfrm>
              <a:off x="3889660" y="5572956"/>
              <a:ext cx="1747666" cy="204825"/>
            </a:xfrm>
            <a:prstGeom prst="rect">
              <a:avLst/>
            </a:prstGeom>
            <a:noFill/>
          </p:spPr>
          <p:txBody>
            <a:bodyPr wrap="square" rtlCol="0">
              <a:spAutoFit/>
            </a:bodyPr>
            <a:lstStyle/>
            <a:p>
              <a:pPr algn="ctr"/>
              <a:r>
                <a:rPr lang="en-US" sz="400" dirty="0"/>
                <a:t>Optimized response actions</a:t>
              </a:r>
            </a:p>
          </p:txBody>
        </p:sp>
        <p:cxnSp>
          <p:nvCxnSpPr>
            <p:cNvPr id="73" name="Conector recto 63">
              <a:extLst>
                <a:ext uri="{FF2B5EF4-FFF2-40B4-BE49-F238E27FC236}">
                  <a16:creationId xmlns:a16="http://schemas.microsoft.com/office/drawing/2014/main" id="{C737C81C-6F99-4612-B17C-709487EB0B38}"/>
                </a:ext>
              </a:extLst>
            </p:cNvPr>
            <p:cNvCxnSpPr>
              <a:cxnSpLocks/>
            </p:cNvCxnSpPr>
            <p:nvPr/>
          </p:nvCxnSpPr>
          <p:spPr>
            <a:xfrm>
              <a:off x="2426766" y="5785851"/>
              <a:ext cx="577923"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4" name="Rectangle: Rounded Corners 133">
              <a:extLst>
                <a:ext uri="{FF2B5EF4-FFF2-40B4-BE49-F238E27FC236}">
                  <a16:creationId xmlns:a16="http://schemas.microsoft.com/office/drawing/2014/main" id="{B9FDFA86-6C91-482E-95CF-EE8E37373470}"/>
                </a:ext>
              </a:extLst>
            </p:cNvPr>
            <p:cNvSpPr/>
            <p:nvPr/>
          </p:nvSpPr>
          <p:spPr>
            <a:xfrm>
              <a:off x="5950372" y="2294029"/>
              <a:ext cx="1635363" cy="1779602"/>
            </a:xfrm>
            <a:prstGeom prst="roundRect">
              <a:avLst/>
            </a:prstGeom>
            <a:solidFill>
              <a:schemeClr val="bg1">
                <a:lumMod val="85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endParaRPr>
            </a:p>
          </p:txBody>
        </p:sp>
        <p:sp>
          <p:nvSpPr>
            <p:cNvPr id="75" name="TextBox 135">
              <a:extLst>
                <a:ext uri="{FF2B5EF4-FFF2-40B4-BE49-F238E27FC236}">
                  <a16:creationId xmlns:a16="http://schemas.microsoft.com/office/drawing/2014/main" id="{4BEC61CC-E2F1-4C70-BC9F-7A8620AFC57A}"/>
                </a:ext>
              </a:extLst>
            </p:cNvPr>
            <p:cNvSpPr txBox="1"/>
            <p:nvPr/>
          </p:nvSpPr>
          <p:spPr>
            <a:xfrm>
              <a:off x="6078175" y="2468188"/>
              <a:ext cx="1402925" cy="327720"/>
            </a:xfrm>
            <a:prstGeom prst="rect">
              <a:avLst/>
            </a:prstGeom>
            <a:noFill/>
          </p:spPr>
          <p:txBody>
            <a:bodyPr wrap="square">
              <a:spAutoFit/>
            </a:bodyPr>
            <a:lstStyle/>
            <a:p>
              <a:pPr algn="ctr"/>
              <a:r>
                <a:rPr lang="en-US" sz="500" b="1" dirty="0"/>
                <a:t>Threat Intelligence Sharing and Storage </a:t>
              </a:r>
              <a:r>
                <a:rPr lang="en-US" sz="500" dirty="0"/>
                <a:t>(CERTH)</a:t>
              </a:r>
            </a:p>
          </p:txBody>
        </p:sp>
        <p:sp>
          <p:nvSpPr>
            <p:cNvPr id="76" name="Flowchart: Magnetic Disk 134">
              <a:extLst>
                <a:ext uri="{FF2B5EF4-FFF2-40B4-BE49-F238E27FC236}">
                  <a16:creationId xmlns:a16="http://schemas.microsoft.com/office/drawing/2014/main" id="{EA7EFC68-6F5C-42C5-8BEA-028A0C063973}"/>
                </a:ext>
              </a:extLst>
            </p:cNvPr>
            <p:cNvSpPr/>
            <p:nvPr/>
          </p:nvSpPr>
          <p:spPr>
            <a:xfrm>
              <a:off x="6232269" y="3273444"/>
              <a:ext cx="1140475" cy="589415"/>
            </a:xfrm>
            <a:prstGeom prst="flowChartMagneticDisk">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050" dirty="0"/>
            </a:p>
          </p:txBody>
        </p:sp>
        <p:sp>
          <p:nvSpPr>
            <p:cNvPr id="77" name="TextBox 135">
              <a:extLst>
                <a:ext uri="{FF2B5EF4-FFF2-40B4-BE49-F238E27FC236}">
                  <a16:creationId xmlns:a16="http://schemas.microsoft.com/office/drawing/2014/main" id="{6F3986F0-F40C-4885-AA88-493535556D6B}"/>
                </a:ext>
              </a:extLst>
            </p:cNvPr>
            <p:cNvSpPr txBox="1"/>
            <p:nvPr/>
          </p:nvSpPr>
          <p:spPr>
            <a:xfrm>
              <a:off x="6096781" y="3452698"/>
              <a:ext cx="1402925" cy="204825"/>
            </a:xfrm>
            <a:prstGeom prst="rect">
              <a:avLst/>
            </a:prstGeom>
            <a:noFill/>
          </p:spPr>
          <p:txBody>
            <a:bodyPr wrap="square">
              <a:spAutoFit/>
            </a:bodyPr>
            <a:lstStyle/>
            <a:p>
              <a:pPr algn="ctr"/>
              <a:r>
                <a:rPr lang="en-US" sz="400" dirty="0"/>
                <a:t>Threat &amp; vulnerabilities Repositories</a:t>
              </a:r>
            </a:p>
          </p:txBody>
        </p:sp>
        <p:cxnSp>
          <p:nvCxnSpPr>
            <p:cNvPr id="78" name="Straight Arrow Connector 171">
              <a:extLst>
                <a:ext uri="{FF2B5EF4-FFF2-40B4-BE49-F238E27FC236}">
                  <a16:creationId xmlns:a16="http://schemas.microsoft.com/office/drawing/2014/main" id="{3371099A-CF62-4A55-B4A9-22E204E4F12A}"/>
                </a:ext>
              </a:extLst>
            </p:cNvPr>
            <p:cNvCxnSpPr>
              <a:cxnSpLocks/>
              <a:stCxn id="12" idx="3"/>
            </p:cNvCxnSpPr>
            <p:nvPr/>
          </p:nvCxnSpPr>
          <p:spPr>
            <a:xfrm>
              <a:off x="4523244" y="2472720"/>
              <a:ext cx="1637003" cy="2060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9" name="CuadroTexto 79">
              <a:extLst>
                <a:ext uri="{FF2B5EF4-FFF2-40B4-BE49-F238E27FC236}">
                  <a16:creationId xmlns:a16="http://schemas.microsoft.com/office/drawing/2014/main" id="{DC8B6F37-E83E-49A8-B6A3-31826D3B3F95}"/>
                </a:ext>
              </a:extLst>
            </p:cNvPr>
            <p:cNvSpPr txBox="1"/>
            <p:nvPr/>
          </p:nvSpPr>
          <p:spPr>
            <a:xfrm>
              <a:off x="5614897" y="4141885"/>
              <a:ext cx="1221346" cy="286756"/>
            </a:xfrm>
            <a:prstGeom prst="rect">
              <a:avLst/>
            </a:prstGeom>
            <a:noFill/>
          </p:spPr>
          <p:txBody>
            <a:bodyPr wrap="square" rtlCol="0">
              <a:spAutoFit/>
            </a:bodyPr>
            <a:lstStyle/>
            <a:p>
              <a:pPr algn="ctr"/>
              <a:r>
                <a:rPr lang="en-US" sz="400" dirty="0"/>
                <a:t>Vulnerability </a:t>
              </a:r>
            </a:p>
            <a:p>
              <a:pPr algn="ctr"/>
              <a:r>
                <a:rPr lang="en-US" sz="400" dirty="0"/>
                <a:t>reports</a:t>
              </a:r>
            </a:p>
          </p:txBody>
        </p:sp>
        <p:cxnSp>
          <p:nvCxnSpPr>
            <p:cNvPr id="80" name="Straight Arrow Connector 177">
              <a:extLst>
                <a:ext uri="{FF2B5EF4-FFF2-40B4-BE49-F238E27FC236}">
                  <a16:creationId xmlns:a16="http://schemas.microsoft.com/office/drawing/2014/main" id="{3E6EA055-DAEE-4C4A-A57C-30FC1E42DD6E}"/>
                </a:ext>
              </a:extLst>
            </p:cNvPr>
            <p:cNvCxnSpPr>
              <a:cxnSpLocks/>
            </p:cNvCxnSpPr>
            <p:nvPr/>
          </p:nvCxnSpPr>
          <p:spPr>
            <a:xfrm flipH="1" flipV="1">
              <a:off x="4511527" y="2691713"/>
              <a:ext cx="1450241" cy="18279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1" name="CuadroTexto 79">
              <a:extLst>
                <a:ext uri="{FF2B5EF4-FFF2-40B4-BE49-F238E27FC236}">
                  <a16:creationId xmlns:a16="http://schemas.microsoft.com/office/drawing/2014/main" id="{1FDD3A9C-10CB-4350-9EF7-28B690F5E198}"/>
                </a:ext>
              </a:extLst>
            </p:cNvPr>
            <p:cNvSpPr txBox="1"/>
            <p:nvPr/>
          </p:nvSpPr>
          <p:spPr>
            <a:xfrm>
              <a:off x="4580492" y="3282218"/>
              <a:ext cx="760432" cy="286756"/>
            </a:xfrm>
            <a:prstGeom prst="rect">
              <a:avLst/>
            </a:prstGeom>
            <a:noFill/>
          </p:spPr>
          <p:txBody>
            <a:bodyPr wrap="square" rtlCol="0">
              <a:spAutoFit/>
            </a:bodyPr>
            <a:lstStyle/>
            <a:p>
              <a:pPr algn="ctr"/>
              <a:r>
                <a:rPr lang="en-US" sz="400" dirty="0"/>
                <a:t>Execution</a:t>
              </a:r>
            </a:p>
            <a:p>
              <a:pPr algn="ctr"/>
              <a:r>
                <a:rPr lang="en-US" sz="400" dirty="0"/>
                <a:t>Requests</a:t>
              </a:r>
            </a:p>
          </p:txBody>
        </p:sp>
        <p:sp>
          <p:nvSpPr>
            <p:cNvPr id="82" name="TextBox 142">
              <a:extLst>
                <a:ext uri="{FF2B5EF4-FFF2-40B4-BE49-F238E27FC236}">
                  <a16:creationId xmlns:a16="http://schemas.microsoft.com/office/drawing/2014/main" id="{53DB8222-3D99-4015-A0ED-07A6D07E6BD1}"/>
                </a:ext>
              </a:extLst>
            </p:cNvPr>
            <p:cNvSpPr txBox="1"/>
            <p:nvPr/>
          </p:nvSpPr>
          <p:spPr>
            <a:xfrm>
              <a:off x="8119243" y="4278292"/>
              <a:ext cx="1000175" cy="286756"/>
            </a:xfrm>
            <a:prstGeom prst="rect">
              <a:avLst/>
            </a:prstGeom>
            <a:noFill/>
          </p:spPr>
          <p:txBody>
            <a:bodyPr wrap="square">
              <a:spAutoFit/>
            </a:bodyPr>
            <a:lstStyle/>
            <a:p>
              <a:r>
                <a:rPr lang="en-US" sz="400" dirty="0">
                  <a:effectLst/>
                  <a:ea typeface="Calibri" panose="020F0502020204030204" pitchFamily="34" charset="0"/>
                </a:rPr>
                <a:t>CTI Audit Log (smart contracts)</a:t>
              </a:r>
              <a:endParaRPr lang="en-US" sz="400" dirty="0"/>
            </a:p>
          </p:txBody>
        </p:sp>
        <p:cxnSp>
          <p:nvCxnSpPr>
            <p:cNvPr id="83" name="Conector: angular 1033">
              <a:extLst>
                <a:ext uri="{FF2B5EF4-FFF2-40B4-BE49-F238E27FC236}">
                  <a16:creationId xmlns:a16="http://schemas.microsoft.com/office/drawing/2014/main" id="{12B68D94-6963-4388-BD33-E6F3B074C16C}"/>
                </a:ext>
              </a:extLst>
            </p:cNvPr>
            <p:cNvCxnSpPr>
              <a:cxnSpLocks/>
            </p:cNvCxnSpPr>
            <p:nvPr/>
          </p:nvCxnSpPr>
          <p:spPr>
            <a:xfrm>
              <a:off x="7086335" y="5717444"/>
              <a:ext cx="2873487" cy="413789"/>
            </a:xfrm>
            <a:prstGeom prst="bentConnector3">
              <a:avLst>
                <a:gd name="adj1" fmla="val 100264"/>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Conector recto de flecha 1040">
              <a:extLst>
                <a:ext uri="{FF2B5EF4-FFF2-40B4-BE49-F238E27FC236}">
                  <a16:creationId xmlns:a16="http://schemas.microsoft.com/office/drawing/2014/main" id="{2C3D6953-D404-41C8-86EA-419C7E816C6D}"/>
                </a:ext>
              </a:extLst>
            </p:cNvPr>
            <p:cNvCxnSpPr>
              <a:cxnSpLocks/>
              <a:stCxn id="39" idx="0"/>
            </p:cNvCxnSpPr>
            <p:nvPr/>
          </p:nvCxnSpPr>
          <p:spPr>
            <a:xfrm flipH="1" flipV="1">
              <a:off x="7078189" y="5163152"/>
              <a:ext cx="20759" cy="936977"/>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5" name="Conector recto de flecha 1044">
              <a:extLst>
                <a:ext uri="{FF2B5EF4-FFF2-40B4-BE49-F238E27FC236}">
                  <a16:creationId xmlns:a16="http://schemas.microsoft.com/office/drawing/2014/main" id="{51FA9730-FFB2-4187-A055-E209E11AD4E9}"/>
                </a:ext>
              </a:extLst>
            </p:cNvPr>
            <p:cNvCxnSpPr>
              <a:cxnSpLocks/>
            </p:cNvCxnSpPr>
            <p:nvPr/>
          </p:nvCxnSpPr>
          <p:spPr>
            <a:xfrm>
              <a:off x="10059435" y="5441773"/>
              <a:ext cx="785" cy="710302"/>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Conector recto de flecha 1048">
              <a:extLst>
                <a:ext uri="{FF2B5EF4-FFF2-40B4-BE49-F238E27FC236}">
                  <a16:creationId xmlns:a16="http://schemas.microsoft.com/office/drawing/2014/main" id="{5ED3EC59-9EA3-4AF0-90E6-152D9EA8AB4D}"/>
                </a:ext>
              </a:extLst>
            </p:cNvPr>
            <p:cNvCxnSpPr>
              <a:cxnSpLocks/>
            </p:cNvCxnSpPr>
            <p:nvPr/>
          </p:nvCxnSpPr>
          <p:spPr>
            <a:xfrm>
              <a:off x="6451521" y="5453313"/>
              <a:ext cx="0" cy="660678"/>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171">
              <a:extLst>
                <a:ext uri="{FF2B5EF4-FFF2-40B4-BE49-F238E27FC236}">
                  <a16:creationId xmlns:a16="http://schemas.microsoft.com/office/drawing/2014/main" id="{BA52543B-9B22-46B3-A1E0-90FE6BE467F7}"/>
                </a:ext>
              </a:extLst>
            </p:cNvPr>
            <p:cNvCxnSpPr>
              <a:cxnSpLocks/>
              <a:stCxn id="19" idx="3"/>
            </p:cNvCxnSpPr>
            <p:nvPr/>
          </p:nvCxnSpPr>
          <p:spPr>
            <a:xfrm>
              <a:off x="4523466" y="3300760"/>
              <a:ext cx="1406935" cy="12924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8" name="Rectangle 119">
              <a:extLst>
                <a:ext uri="{FF2B5EF4-FFF2-40B4-BE49-F238E27FC236}">
                  <a16:creationId xmlns:a16="http://schemas.microsoft.com/office/drawing/2014/main" id="{68209327-D575-48EF-8914-3F26A7B7806E}"/>
                </a:ext>
              </a:extLst>
            </p:cNvPr>
            <p:cNvSpPr/>
            <p:nvPr/>
          </p:nvSpPr>
          <p:spPr>
            <a:xfrm>
              <a:off x="8628632" y="1826336"/>
              <a:ext cx="2786827" cy="2136043"/>
            </a:xfrm>
            <a:prstGeom prst="rect">
              <a:avLst/>
            </a:prstGeom>
            <a:solidFill>
              <a:schemeClr val="accent1">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cxnSp>
          <p:nvCxnSpPr>
            <p:cNvPr id="89" name="Straight Arrow Connector 127">
              <a:extLst>
                <a:ext uri="{FF2B5EF4-FFF2-40B4-BE49-F238E27FC236}">
                  <a16:creationId xmlns:a16="http://schemas.microsoft.com/office/drawing/2014/main" id="{D12EA41B-CD0E-42FF-A759-5CFFC2ABDA11}"/>
                </a:ext>
              </a:extLst>
            </p:cNvPr>
            <p:cNvCxnSpPr>
              <a:cxnSpLocks/>
            </p:cNvCxnSpPr>
            <p:nvPr/>
          </p:nvCxnSpPr>
          <p:spPr>
            <a:xfrm>
              <a:off x="9609309" y="2504143"/>
              <a:ext cx="7052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TextBox 128">
              <a:extLst>
                <a:ext uri="{FF2B5EF4-FFF2-40B4-BE49-F238E27FC236}">
                  <a16:creationId xmlns:a16="http://schemas.microsoft.com/office/drawing/2014/main" id="{E37FE472-CA82-4946-80FF-F13D3C267E3F}"/>
                </a:ext>
              </a:extLst>
            </p:cNvPr>
            <p:cNvSpPr txBox="1"/>
            <p:nvPr/>
          </p:nvSpPr>
          <p:spPr>
            <a:xfrm>
              <a:off x="8789229" y="1797912"/>
              <a:ext cx="2453704" cy="225308"/>
            </a:xfrm>
            <a:prstGeom prst="rect">
              <a:avLst/>
            </a:prstGeom>
            <a:noFill/>
          </p:spPr>
          <p:txBody>
            <a:bodyPr wrap="square" rtlCol="0">
              <a:spAutoFit/>
            </a:bodyPr>
            <a:lstStyle/>
            <a:p>
              <a:pPr algn="ctr"/>
              <a:r>
                <a:rPr lang="en-US" sz="500" b="1" dirty="0"/>
                <a:t>Data Protection and Accountability (DPA)</a:t>
              </a:r>
            </a:p>
          </p:txBody>
        </p:sp>
        <p:sp>
          <p:nvSpPr>
            <p:cNvPr id="91" name="TextBox 129">
              <a:extLst>
                <a:ext uri="{FF2B5EF4-FFF2-40B4-BE49-F238E27FC236}">
                  <a16:creationId xmlns:a16="http://schemas.microsoft.com/office/drawing/2014/main" id="{1A70ECD7-F4B9-4615-B7C1-37309F227607}"/>
                </a:ext>
              </a:extLst>
            </p:cNvPr>
            <p:cNvSpPr txBox="1"/>
            <p:nvPr/>
          </p:nvSpPr>
          <p:spPr>
            <a:xfrm>
              <a:off x="9508743" y="2113019"/>
              <a:ext cx="936549" cy="286756"/>
            </a:xfrm>
            <a:prstGeom prst="rect">
              <a:avLst/>
            </a:prstGeom>
            <a:noFill/>
          </p:spPr>
          <p:txBody>
            <a:bodyPr wrap="square" rtlCol="0">
              <a:spAutoFit/>
            </a:bodyPr>
            <a:lstStyle/>
            <a:p>
              <a:pPr algn="ctr"/>
              <a:r>
                <a:rPr lang="en-US" sz="400" dirty="0"/>
                <a:t>Cryptographic Services</a:t>
              </a:r>
            </a:p>
          </p:txBody>
        </p:sp>
        <p:grpSp>
          <p:nvGrpSpPr>
            <p:cNvPr id="92" name="Group 91">
              <a:extLst>
                <a:ext uri="{FF2B5EF4-FFF2-40B4-BE49-F238E27FC236}">
                  <a16:creationId xmlns:a16="http://schemas.microsoft.com/office/drawing/2014/main" id="{C4F20647-06AF-4F8A-B650-D974D3301AD6}"/>
                </a:ext>
              </a:extLst>
            </p:cNvPr>
            <p:cNvGrpSpPr/>
            <p:nvPr/>
          </p:nvGrpSpPr>
          <p:grpSpPr>
            <a:xfrm>
              <a:off x="8637981" y="3026615"/>
              <a:ext cx="1173977" cy="702466"/>
              <a:chOff x="6221188" y="2133025"/>
              <a:chExt cx="1172766" cy="815504"/>
            </a:xfrm>
          </p:grpSpPr>
          <p:sp>
            <p:nvSpPr>
              <p:cNvPr id="102" name="Flowchart: Magnetic Disk 101">
                <a:extLst>
                  <a:ext uri="{FF2B5EF4-FFF2-40B4-BE49-F238E27FC236}">
                    <a16:creationId xmlns:a16="http://schemas.microsoft.com/office/drawing/2014/main" id="{948C7EB5-347C-4FD9-BEA4-0E26DC2897C9}"/>
                  </a:ext>
                </a:extLst>
              </p:cNvPr>
              <p:cNvSpPr/>
              <p:nvPr/>
            </p:nvSpPr>
            <p:spPr>
              <a:xfrm>
                <a:off x="6251982" y="2133025"/>
                <a:ext cx="1111184" cy="815504"/>
              </a:xfrm>
              <a:prstGeom prst="flowChartMagneticDisk">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050" dirty="0"/>
              </a:p>
            </p:txBody>
          </p:sp>
          <p:sp>
            <p:nvSpPr>
              <p:cNvPr id="103" name="TextBox 102">
                <a:extLst>
                  <a:ext uri="{FF2B5EF4-FFF2-40B4-BE49-F238E27FC236}">
                    <a16:creationId xmlns:a16="http://schemas.microsoft.com/office/drawing/2014/main" id="{F278461C-05E1-41D7-8069-909A240E98E7}"/>
                  </a:ext>
                </a:extLst>
              </p:cNvPr>
              <p:cNvSpPr txBox="1"/>
              <p:nvPr/>
            </p:nvSpPr>
            <p:spPr>
              <a:xfrm>
                <a:off x="6221188" y="2369726"/>
                <a:ext cx="1172766" cy="380456"/>
              </a:xfrm>
              <a:prstGeom prst="rect">
                <a:avLst/>
              </a:prstGeom>
              <a:noFill/>
            </p:spPr>
            <p:txBody>
              <a:bodyPr wrap="square">
                <a:spAutoFit/>
              </a:bodyPr>
              <a:lstStyle/>
              <a:p>
                <a:pPr algn="ctr"/>
                <a:r>
                  <a:rPr lang="en-US" sz="500" dirty="0">
                    <a:solidFill>
                      <a:schemeClr val="tx1"/>
                    </a:solidFill>
                  </a:rPr>
                  <a:t>Off-Chain cloud DB</a:t>
                </a:r>
              </a:p>
              <a:p>
                <a:pPr algn="ctr"/>
                <a:r>
                  <a:rPr lang="en-US" sz="500" dirty="0"/>
                  <a:t>CTI Activity Logs</a:t>
                </a:r>
                <a:endParaRPr lang="en-US" sz="500" dirty="0">
                  <a:solidFill>
                    <a:schemeClr val="tx1"/>
                  </a:solidFill>
                </a:endParaRPr>
              </a:p>
            </p:txBody>
          </p:sp>
        </p:grpSp>
        <p:cxnSp>
          <p:nvCxnSpPr>
            <p:cNvPr id="93" name="Elbow Connector 53">
              <a:extLst>
                <a:ext uri="{FF2B5EF4-FFF2-40B4-BE49-F238E27FC236}">
                  <a16:creationId xmlns:a16="http://schemas.microsoft.com/office/drawing/2014/main" id="{5A94596F-2982-4E9E-AFFE-120202CCE8DD}"/>
                </a:ext>
              </a:extLst>
            </p:cNvPr>
            <p:cNvCxnSpPr>
              <a:cxnSpLocks/>
              <a:endCxn id="103" idx="3"/>
            </p:cNvCxnSpPr>
            <p:nvPr/>
          </p:nvCxnSpPr>
          <p:spPr>
            <a:xfrm rot="10800000" flipV="1">
              <a:off x="9811958" y="2820923"/>
              <a:ext cx="994028" cy="573445"/>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73109E7D-0A27-4F83-BD2D-8A743543E5BC}"/>
                </a:ext>
              </a:extLst>
            </p:cNvPr>
            <p:cNvSpPr txBox="1"/>
            <p:nvPr/>
          </p:nvSpPr>
          <p:spPr>
            <a:xfrm>
              <a:off x="9893790" y="3230422"/>
              <a:ext cx="783156" cy="204825"/>
            </a:xfrm>
            <a:prstGeom prst="rect">
              <a:avLst/>
            </a:prstGeom>
            <a:noFill/>
          </p:spPr>
          <p:txBody>
            <a:bodyPr wrap="square" rtlCol="0">
              <a:spAutoFit/>
            </a:bodyPr>
            <a:lstStyle/>
            <a:p>
              <a:pPr algn="ctr"/>
              <a:r>
                <a:rPr lang="en-US" sz="400" dirty="0"/>
                <a:t>CTI Audit Log</a:t>
              </a:r>
            </a:p>
          </p:txBody>
        </p:sp>
        <p:cxnSp>
          <p:nvCxnSpPr>
            <p:cNvPr id="95" name="Connector: Elbow 138">
              <a:extLst>
                <a:ext uri="{FF2B5EF4-FFF2-40B4-BE49-F238E27FC236}">
                  <a16:creationId xmlns:a16="http://schemas.microsoft.com/office/drawing/2014/main" id="{A7910ACC-9B23-4A62-854A-8ED53C5C8AB0}"/>
                </a:ext>
              </a:extLst>
            </p:cNvPr>
            <p:cNvCxnSpPr>
              <a:cxnSpLocks/>
              <a:endCxn id="88" idx="3"/>
            </p:cNvCxnSpPr>
            <p:nvPr/>
          </p:nvCxnSpPr>
          <p:spPr>
            <a:xfrm rot="5400000" flipH="1" flipV="1">
              <a:off x="10333886" y="3395017"/>
              <a:ext cx="1582232" cy="580914"/>
            </a:xfrm>
            <a:prstGeom prst="bentConnector4">
              <a:avLst>
                <a:gd name="adj1" fmla="val 16250"/>
                <a:gd name="adj2" fmla="val 125579"/>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96" name="TextBox 90">
              <a:extLst>
                <a:ext uri="{FF2B5EF4-FFF2-40B4-BE49-F238E27FC236}">
                  <a16:creationId xmlns:a16="http://schemas.microsoft.com/office/drawing/2014/main" id="{D23F53EF-4DE6-4F44-BD07-972C010C2236}"/>
                </a:ext>
              </a:extLst>
            </p:cNvPr>
            <p:cNvSpPr txBox="1"/>
            <p:nvPr/>
          </p:nvSpPr>
          <p:spPr>
            <a:xfrm>
              <a:off x="9555939" y="4511218"/>
              <a:ext cx="725682" cy="430133"/>
            </a:xfrm>
            <a:prstGeom prst="rect">
              <a:avLst/>
            </a:prstGeom>
            <a:noFill/>
          </p:spPr>
          <p:txBody>
            <a:bodyPr wrap="square">
              <a:spAutoFit/>
            </a:bodyPr>
            <a:lstStyle/>
            <a:p>
              <a:r>
                <a:rPr lang="en-US" sz="500" dirty="0">
                  <a:effectLst/>
                  <a:ea typeface="Calibri" panose="020F0502020204030204" pitchFamily="34" charset="0"/>
                </a:rPr>
                <a:t>CTI Audit Log Requests</a:t>
              </a:r>
            </a:p>
          </p:txBody>
        </p:sp>
        <p:sp>
          <p:nvSpPr>
            <p:cNvPr id="97" name="Rectangle 91">
              <a:extLst>
                <a:ext uri="{FF2B5EF4-FFF2-40B4-BE49-F238E27FC236}">
                  <a16:creationId xmlns:a16="http://schemas.microsoft.com/office/drawing/2014/main" id="{F8E16C42-E5E1-4CF3-AB08-CF77DD591C13}"/>
                </a:ext>
              </a:extLst>
            </p:cNvPr>
            <p:cNvSpPr/>
            <p:nvPr/>
          </p:nvSpPr>
          <p:spPr>
            <a:xfrm>
              <a:off x="10647121" y="4476590"/>
              <a:ext cx="978022" cy="10428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err="1">
                  <a:solidFill>
                    <a:schemeClr val="tx1"/>
                  </a:solidFill>
                </a:rPr>
                <a:t>MeliCERTes</a:t>
              </a:r>
              <a:r>
                <a:rPr lang="en-US" sz="500" b="1" dirty="0">
                  <a:solidFill>
                    <a:schemeClr val="tx1"/>
                  </a:solidFill>
                </a:rPr>
                <a:t> </a:t>
              </a:r>
            </a:p>
            <a:p>
              <a:pPr algn="ctr"/>
              <a:r>
                <a:rPr lang="en-US" sz="500" b="1" dirty="0">
                  <a:solidFill>
                    <a:schemeClr val="tx1"/>
                  </a:solidFill>
                </a:rPr>
                <a:t>PKI, OAUTH </a:t>
              </a:r>
            </a:p>
            <a:p>
              <a:pPr algn="ctr"/>
              <a:r>
                <a:rPr lang="en-US" sz="500" b="1" dirty="0">
                  <a:solidFill>
                    <a:schemeClr val="tx1"/>
                  </a:solidFill>
                </a:rPr>
                <a:t>and SAML AAA services</a:t>
              </a:r>
            </a:p>
          </p:txBody>
        </p:sp>
        <p:sp>
          <p:nvSpPr>
            <p:cNvPr id="98" name="Rectangle 101">
              <a:extLst>
                <a:ext uri="{FF2B5EF4-FFF2-40B4-BE49-F238E27FC236}">
                  <a16:creationId xmlns:a16="http://schemas.microsoft.com/office/drawing/2014/main" id="{B691A64D-DDDB-4CCD-A07D-D56C0F5A585E}"/>
                </a:ext>
              </a:extLst>
            </p:cNvPr>
            <p:cNvSpPr/>
            <p:nvPr/>
          </p:nvSpPr>
          <p:spPr>
            <a:xfrm>
              <a:off x="8688397" y="2079887"/>
              <a:ext cx="920912" cy="7881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a:solidFill>
                    <a:schemeClr val="tx1"/>
                  </a:solidFill>
                </a:rPr>
                <a:t>DLT Self-encryption Tool (TUD)</a:t>
              </a:r>
            </a:p>
          </p:txBody>
        </p:sp>
        <p:sp>
          <p:nvSpPr>
            <p:cNvPr id="99" name="Rectangle 102">
              <a:extLst>
                <a:ext uri="{FF2B5EF4-FFF2-40B4-BE49-F238E27FC236}">
                  <a16:creationId xmlns:a16="http://schemas.microsoft.com/office/drawing/2014/main" id="{C2B85C1F-A568-4FBE-B531-5A3E8E3AC20B}"/>
                </a:ext>
              </a:extLst>
            </p:cNvPr>
            <p:cNvSpPr/>
            <p:nvPr/>
          </p:nvSpPr>
          <p:spPr>
            <a:xfrm>
              <a:off x="10314603" y="2079887"/>
              <a:ext cx="979635" cy="7881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b="1" dirty="0">
                  <a:solidFill>
                    <a:schemeClr val="tx1"/>
                  </a:solidFill>
                </a:rPr>
                <a:t>Distributed Ledger - Access Control Framework (TUD&amp;INOV)</a:t>
              </a:r>
            </a:p>
          </p:txBody>
        </p:sp>
        <p:sp>
          <p:nvSpPr>
            <p:cNvPr id="100" name="Rectangle 210">
              <a:extLst>
                <a:ext uri="{FF2B5EF4-FFF2-40B4-BE49-F238E27FC236}">
                  <a16:creationId xmlns:a16="http://schemas.microsoft.com/office/drawing/2014/main" id="{182E9F17-8682-4515-A27D-7902A51A7514}"/>
                </a:ext>
              </a:extLst>
            </p:cNvPr>
            <p:cNvSpPr/>
            <p:nvPr/>
          </p:nvSpPr>
          <p:spPr>
            <a:xfrm>
              <a:off x="10891738" y="6064283"/>
              <a:ext cx="817301" cy="4308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Audit</a:t>
              </a:r>
            </a:p>
            <a:p>
              <a:pPr algn="ctr"/>
              <a:r>
                <a:rPr lang="en-US" sz="800" b="1" dirty="0">
                  <a:solidFill>
                    <a:schemeClr val="tx1"/>
                  </a:solidFill>
                </a:rPr>
                <a:t> Interface</a:t>
              </a:r>
            </a:p>
          </p:txBody>
        </p:sp>
        <p:cxnSp>
          <p:nvCxnSpPr>
            <p:cNvPr id="101" name="Conector: angular 180">
              <a:extLst>
                <a:ext uri="{FF2B5EF4-FFF2-40B4-BE49-F238E27FC236}">
                  <a16:creationId xmlns:a16="http://schemas.microsoft.com/office/drawing/2014/main" id="{0424173E-79D2-4891-A5B2-5CCD06F0440D}"/>
                </a:ext>
              </a:extLst>
            </p:cNvPr>
            <p:cNvCxnSpPr>
              <a:cxnSpLocks/>
              <a:stCxn id="100" idx="0"/>
            </p:cNvCxnSpPr>
            <p:nvPr/>
          </p:nvCxnSpPr>
          <p:spPr>
            <a:xfrm rot="16200000" flipV="1">
              <a:off x="9749628" y="4513522"/>
              <a:ext cx="2019817" cy="1081706"/>
            </a:xfrm>
            <a:prstGeom prst="bentConnector3">
              <a:avLst>
                <a:gd name="adj1" fmla="val 14530"/>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05832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Rounded Rectangle 5"/>
          <p:cNvSpPr/>
          <p:nvPr/>
        </p:nvSpPr>
        <p:spPr>
          <a:xfrm>
            <a:off x="7199348" y="2122567"/>
            <a:ext cx="4898866" cy="3790001"/>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09" name="Rounded Rectangle 5"/>
          <p:cNvSpPr/>
          <p:nvPr/>
        </p:nvSpPr>
        <p:spPr>
          <a:xfrm>
            <a:off x="3595537" y="2122567"/>
            <a:ext cx="1857763" cy="2648036"/>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866"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DPA Within the Iris Project</a:t>
            </a:r>
            <a:endParaRPr lang="en-US" sz="4400" b="0" strike="noStrike" spc="-1">
              <a:latin typeface="Calibri"/>
            </a:endParaRPr>
          </a:p>
        </p:txBody>
      </p:sp>
      <p:sp>
        <p:nvSpPr>
          <p:cNvPr id="909" name="Rounded Rectangle 27"/>
          <p:cNvSpPr/>
          <p:nvPr/>
        </p:nvSpPr>
        <p:spPr>
          <a:xfrm>
            <a:off x="8672388" y="1690729"/>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dirty="0" smtClean="0">
                <a:solidFill>
                  <a:srgbClr val="414244"/>
                </a:solidFill>
                <a:latin typeface="Calibri"/>
                <a:ea typeface="DejaVu Sans"/>
              </a:rPr>
              <a:t>Data Protection and Accountability Module</a:t>
            </a:r>
            <a:endParaRPr lang="en-US" sz="1100" b="0" strike="noStrike" spc="-1" dirty="0">
              <a:latin typeface="Calibri"/>
            </a:endParaRPr>
          </a:p>
        </p:txBody>
      </p:sp>
      <p:sp>
        <p:nvSpPr>
          <p:cNvPr id="959" name="Rounded Rectangle 95"/>
          <p:cNvSpPr/>
          <p:nvPr/>
        </p:nvSpPr>
        <p:spPr>
          <a:xfrm>
            <a:off x="1047849" y="5706488"/>
            <a:ext cx="1502384" cy="578160"/>
          </a:xfrm>
          <a:prstGeom prst="roundRect">
            <a:avLst>
              <a:gd name="adj" fmla="val 16667"/>
            </a:avLst>
          </a:prstGeom>
          <a:solidFill>
            <a:schemeClr val="accent2"/>
          </a:solidFill>
          <a:ln>
            <a:solidFill>
              <a:schemeClr val="accent2"/>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1200" b="1" strike="noStrike" spc="-1" dirty="0" smtClean="0">
                <a:solidFill>
                  <a:srgbClr val="FFFFFF"/>
                </a:solidFill>
                <a:latin typeface="Arial"/>
                <a:ea typeface="DejaVu Sans"/>
              </a:rPr>
              <a:t>Auditors</a:t>
            </a:r>
            <a:endParaRPr lang="en-US" sz="1200" b="0" strike="noStrike" spc="-1" dirty="0">
              <a:latin typeface="Calibri"/>
            </a:endParaRPr>
          </a:p>
        </p:txBody>
      </p:sp>
      <p:sp>
        <p:nvSpPr>
          <p:cNvPr id="8" name="Rectangle 7"/>
          <p:cNvSpPr/>
          <p:nvPr/>
        </p:nvSpPr>
        <p:spPr>
          <a:xfrm>
            <a:off x="3656061" y="1727819"/>
            <a:ext cx="1829313" cy="263141"/>
          </a:xfrm>
          <a:prstGeom prst="rect">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tabLst>
                <a:tab pos="0" algn="l"/>
              </a:tabLst>
            </a:pPr>
            <a:r>
              <a:rPr lang="en-US" sz="1100" b="1" spc="-1" dirty="0">
                <a:solidFill>
                  <a:srgbClr val="414244"/>
                </a:solidFill>
                <a:latin typeface="Calibri"/>
                <a:ea typeface="DejaVu Sans"/>
              </a:rPr>
              <a:t>Collaborative Threat Intelligence Module</a:t>
            </a:r>
            <a:endParaRPr lang="pt-PT" sz="1100" b="1" spc="-1" dirty="0">
              <a:solidFill>
                <a:srgbClr val="414244"/>
              </a:solidFill>
              <a:latin typeface="Calibri"/>
              <a:ea typeface="DejaVu Sans"/>
            </a:endParaRPr>
          </a:p>
        </p:txBody>
      </p:sp>
      <p:grpSp>
        <p:nvGrpSpPr>
          <p:cNvPr id="23" name="Group 22"/>
          <p:cNvGrpSpPr/>
          <p:nvPr/>
        </p:nvGrpSpPr>
        <p:grpSpPr>
          <a:xfrm>
            <a:off x="1047848" y="1969833"/>
            <a:ext cx="1787876" cy="2167761"/>
            <a:chOff x="1047848" y="1969833"/>
            <a:chExt cx="1787876" cy="2167761"/>
          </a:xfrm>
        </p:grpSpPr>
        <p:sp>
          <p:nvSpPr>
            <p:cNvPr id="100" name="Rounded Rectangle 95"/>
            <p:cNvSpPr/>
            <p:nvPr/>
          </p:nvSpPr>
          <p:spPr>
            <a:xfrm>
              <a:off x="1047848" y="1969833"/>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CERT/CSIRT A</a:t>
              </a:r>
            </a:p>
          </p:txBody>
        </p:sp>
        <p:sp>
          <p:nvSpPr>
            <p:cNvPr id="102" name="Rounded Rectangle 95"/>
            <p:cNvSpPr/>
            <p:nvPr/>
          </p:nvSpPr>
          <p:spPr>
            <a:xfrm>
              <a:off x="1047848" y="2772608"/>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CERT/CSIRT B</a:t>
              </a:r>
            </a:p>
          </p:txBody>
        </p:sp>
        <p:sp>
          <p:nvSpPr>
            <p:cNvPr id="103" name="Rounded Rectangle 95"/>
            <p:cNvSpPr/>
            <p:nvPr/>
          </p:nvSpPr>
          <p:spPr>
            <a:xfrm>
              <a:off x="1047848" y="3559434"/>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a:t>
              </a:r>
            </a:p>
          </p:txBody>
        </p:sp>
        <p:sp>
          <p:nvSpPr>
            <p:cNvPr id="9" name="Rectangle 8"/>
            <p:cNvSpPr/>
            <p:nvPr/>
          </p:nvSpPr>
          <p:spPr>
            <a:xfrm>
              <a:off x="2450931" y="2077302"/>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sp>
          <p:nvSpPr>
            <p:cNvPr id="104" name="Rectangle 103"/>
            <p:cNvSpPr/>
            <p:nvPr/>
          </p:nvSpPr>
          <p:spPr>
            <a:xfrm>
              <a:off x="2450931" y="2881704"/>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sp>
          <p:nvSpPr>
            <p:cNvPr id="105" name="Rectangle 104"/>
            <p:cNvSpPr/>
            <p:nvPr/>
          </p:nvSpPr>
          <p:spPr>
            <a:xfrm>
              <a:off x="2450930" y="3683381"/>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grpSp>
      <p:sp>
        <p:nvSpPr>
          <p:cNvPr id="106" name="Freeform 68"/>
          <p:cNvSpPr/>
          <p:nvPr/>
        </p:nvSpPr>
        <p:spPr>
          <a:xfrm>
            <a:off x="4016034" y="3701242"/>
            <a:ext cx="978840" cy="59688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07" name="Oval 69"/>
          <p:cNvSpPr/>
          <p:nvPr/>
        </p:nvSpPr>
        <p:spPr>
          <a:xfrm>
            <a:off x="4016034" y="3518722"/>
            <a:ext cx="978840" cy="36396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08" name="Rectangle 107"/>
          <p:cNvSpPr/>
          <p:nvPr/>
        </p:nvSpPr>
        <p:spPr>
          <a:xfrm>
            <a:off x="3863788" y="2783077"/>
            <a:ext cx="1283332" cy="5664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Advanced Threat Intelligence Orchestrator </a:t>
            </a:r>
            <a:endParaRPr lang="pt-PT" sz="900" dirty="0"/>
          </a:p>
        </p:txBody>
      </p:sp>
      <p:cxnSp>
        <p:nvCxnSpPr>
          <p:cNvPr id="11" name="Straight Arrow Connector 10"/>
          <p:cNvCxnSpPr>
            <a:stCxn id="108" idx="2"/>
            <a:endCxn id="107" idx="0"/>
          </p:cNvCxnSpPr>
          <p:nvPr/>
        </p:nvCxnSpPr>
        <p:spPr>
          <a:xfrm>
            <a:off x="4505454" y="3349572"/>
            <a:ext cx="0" cy="169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4" name="Rectangle 113"/>
          <p:cNvSpPr/>
          <p:nvPr/>
        </p:nvSpPr>
        <p:spPr>
          <a:xfrm>
            <a:off x="3749539" y="4321441"/>
            <a:ext cx="1511829" cy="318401"/>
          </a:xfrm>
          <a:prstGeom prst="rect">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tabLst>
                <a:tab pos="0" algn="l"/>
              </a:tabLst>
            </a:pPr>
            <a:r>
              <a:rPr lang="en-US" sz="1000" spc="-1" dirty="0" smtClean="0">
                <a:solidFill>
                  <a:srgbClr val="414244"/>
                </a:solidFill>
                <a:latin typeface="Calibri"/>
                <a:ea typeface="DejaVu Sans"/>
              </a:rPr>
              <a:t>Repository of Threats and Vulnerabilities</a:t>
            </a:r>
            <a:endParaRPr lang="pt-PT" sz="1000" spc="-1" dirty="0">
              <a:solidFill>
                <a:srgbClr val="414244"/>
              </a:solidFill>
              <a:latin typeface="Calibri"/>
              <a:ea typeface="DejaVu Sans"/>
            </a:endParaRPr>
          </a:p>
        </p:txBody>
      </p:sp>
      <p:cxnSp>
        <p:nvCxnSpPr>
          <p:cNvPr id="14" name="Straight Arrow Connector 13"/>
          <p:cNvCxnSpPr>
            <a:stCxn id="9" idx="3"/>
            <a:endCxn id="108" idx="1"/>
          </p:cNvCxnSpPr>
          <p:nvPr/>
        </p:nvCxnSpPr>
        <p:spPr>
          <a:xfrm>
            <a:off x="2835724" y="2257286"/>
            <a:ext cx="1028064" cy="80903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04" idx="3"/>
            <a:endCxn id="108" idx="1"/>
          </p:cNvCxnSpPr>
          <p:nvPr/>
        </p:nvCxnSpPr>
        <p:spPr>
          <a:xfrm>
            <a:off x="2835724" y="3061688"/>
            <a:ext cx="1028064" cy="463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05" idx="3"/>
            <a:endCxn id="108" idx="1"/>
          </p:cNvCxnSpPr>
          <p:nvPr/>
        </p:nvCxnSpPr>
        <p:spPr>
          <a:xfrm flipV="1">
            <a:off x="2835723" y="3066325"/>
            <a:ext cx="1028065" cy="79704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09" idx="3"/>
            <a:endCxn id="160" idx="1"/>
          </p:cNvCxnSpPr>
          <p:nvPr/>
        </p:nvCxnSpPr>
        <p:spPr>
          <a:xfrm>
            <a:off x="5453300" y="3446585"/>
            <a:ext cx="1746048" cy="570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160" idx="2"/>
            <a:endCxn id="959" idx="3"/>
          </p:cNvCxnSpPr>
          <p:nvPr/>
        </p:nvCxnSpPr>
        <p:spPr>
          <a:xfrm rot="5400000">
            <a:off x="6058007" y="2404794"/>
            <a:ext cx="83000" cy="7098548"/>
          </a:xfrm>
          <a:prstGeom prst="bentConnector2">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5603770" y="2964399"/>
            <a:ext cx="1519711" cy="307777"/>
          </a:xfrm>
          <a:prstGeom prst="rect">
            <a:avLst/>
          </a:prstGeom>
        </p:spPr>
        <p:txBody>
          <a:bodyPr wrap="none">
            <a:spAutoFit/>
          </a:bodyPr>
          <a:lstStyle/>
          <a:p>
            <a:pPr algn="ctr"/>
            <a:r>
              <a:rPr lang="en-US" sz="1400" dirty="0"/>
              <a:t>CTI Activity Logs</a:t>
            </a:r>
            <a:endParaRPr lang="pt-PT" sz="1400" dirty="0"/>
          </a:p>
        </p:txBody>
      </p:sp>
      <p:sp>
        <p:nvSpPr>
          <p:cNvPr id="157" name="Rounded Rectangle 156"/>
          <p:cNvSpPr/>
          <p:nvPr/>
        </p:nvSpPr>
        <p:spPr>
          <a:xfrm>
            <a:off x="7484902" y="2497581"/>
            <a:ext cx="1597036" cy="307593"/>
          </a:xfrm>
          <a:prstGeom prst="roundRect">
            <a:avLst>
              <a:gd name="adj" fmla="val 41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CTI Activity Log 1</a:t>
            </a:r>
            <a:endParaRPr lang="pt-PT" sz="1200" dirty="0"/>
          </a:p>
        </p:txBody>
      </p:sp>
      <p:sp>
        <p:nvSpPr>
          <p:cNvPr id="158" name="Rounded Rectangle 157"/>
          <p:cNvSpPr/>
          <p:nvPr/>
        </p:nvSpPr>
        <p:spPr>
          <a:xfrm>
            <a:off x="7482803" y="2889514"/>
            <a:ext cx="1597036" cy="307593"/>
          </a:xfrm>
          <a:prstGeom prst="roundRect">
            <a:avLst>
              <a:gd name="adj" fmla="val 41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CTI Activity Log 2</a:t>
            </a:r>
            <a:endParaRPr lang="pt-PT" sz="1200" dirty="0"/>
          </a:p>
        </p:txBody>
      </p:sp>
      <p:sp>
        <p:nvSpPr>
          <p:cNvPr id="159" name="Rounded Rectangle 158"/>
          <p:cNvSpPr/>
          <p:nvPr/>
        </p:nvSpPr>
        <p:spPr>
          <a:xfrm>
            <a:off x="7484838" y="3281447"/>
            <a:ext cx="1597036" cy="307593"/>
          </a:xfrm>
          <a:prstGeom prst="roundRect">
            <a:avLst>
              <a:gd name="adj" fmla="val 41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t>
            </a:r>
            <a:endParaRPr lang="pt-PT" sz="1200" dirty="0"/>
          </a:p>
        </p:txBody>
      </p:sp>
    </p:spTree>
    <p:extLst>
      <p:ext uri="{BB962C8B-B14F-4D97-AF65-F5344CB8AC3E}">
        <p14:creationId xmlns:p14="http://schemas.microsoft.com/office/powerpoint/2010/main" val="439162897"/>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ounded Rectangle 5"/>
          <p:cNvSpPr/>
          <p:nvPr/>
        </p:nvSpPr>
        <p:spPr>
          <a:xfrm>
            <a:off x="3595537" y="2122567"/>
            <a:ext cx="1857763" cy="2648036"/>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866"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DPA Within the Iris Project</a:t>
            </a:r>
            <a:endParaRPr lang="en-US" sz="4400" b="0" strike="noStrike" spc="-1">
              <a:latin typeface="Calibri"/>
            </a:endParaRPr>
          </a:p>
        </p:txBody>
      </p:sp>
      <p:sp>
        <p:nvSpPr>
          <p:cNvPr id="867" name="Rounded Rectangle 5"/>
          <p:cNvSpPr/>
          <p:nvPr/>
        </p:nvSpPr>
        <p:spPr>
          <a:xfrm>
            <a:off x="7199348" y="2122567"/>
            <a:ext cx="4898866" cy="3790001"/>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909" name="Rounded Rectangle 27"/>
          <p:cNvSpPr/>
          <p:nvPr/>
        </p:nvSpPr>
        <p:spPr>
          <a:xfrm>
            <a:off x="8672388" y="1690729"/>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dirty="0" smtClean="0">
                <a:solidFill>
                  <a:srgbClr val="414244"/>
                </a:solidFill>
                <a:latin typeface="Calibri"/>
                <a:ea typeface="DejaVu Sans"/>
              </a:rPr>
              <a:t>Data Protection and Accountability Module</a:t>
            </a:r>
            <a:endParaRPr lang="en-US" sz="1100" b="0" strike="noStrike" spc="-1" dirty="0">
              <a:latin typeface="Calibri"/>
            </a:endParaRPr>
          </a:p>
        </p:txBody>
      </p:sp>
      <p:sp>
        <p:nvSpPr>
          <p:cNvPr id="959" name="Rounded Rectangle 95"/>
          <p:cNvSpPr/>
          <p:nvPr/>
        </p:nvSpPr>
        <p:spPr>
          <a:xfrm>
            <a:off x="1047849" y="5706488"/>
            <a:ext cx="1502384" cy="578160"/>
          </a:xfrm>
          <a:prstGeom prst="roundRect">
            <a:avLst>
              <a:gd name="adj" fmla="val 16667"/>
            </a:avLst>
          </a:prstGeom>
          <a:solidFill>
            <a:schemeClr val="accent2"/>
          </a:solidFill>
          <a:ln>
            <a:solidFill>
              <a:schemeClr val="accent2"/>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1200" b="1" strike="noStrike" spc="-1" dirty="0" smtClean="0">
                <a:solidFill>
                  <a:srgbClr val="FFFFFF"/>
                </a:solidFill>
                <a:latin typeface="Arial"/>
                <a:ea typeface="DejaVu Sans"/>
              </a:rPr>
              <a:t>Auditors</a:t>
            </a:r>
            <a:endParaRPr lang="en-US" sz="1200" b="0" strike="noStrike" spc="-1" dirty="0">
              <a:latin typeface="Calibri"/>
            </a:endParaRPr>
          </a:p>
        </p:txBody>
      </p:sp>
      <p:sp>
        <p:nvSpPr>
          <p:cNvPr id="8" name="Rectangle 7"/>
          <p:cNvSpPr/>
          <p:nvPr/>
        </p:nvSpPr>
        <p:spPr>
          <a:xfrm>
            <a:off x="3656061" y="1727819"/>
            <a:ext cx="1829313" cy="263141"/>
          </a:xfrm>
          <a:prstGeom prst="rect">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tabLst>
                <a:tab pos="0" algn="l"/>
              </a:tabLst>
            </a:pPr>
            <a:r>
              <a:rPr lang="en-US" sz="1100" b="1" spc="-1" dirty="0">
                <a:solidFill>
                  <a:srgbClr val="414244"/>
                </a:solidFill>
                <a:latin typeface="Calibri"/>
                <a:ea typeface="DejaVu Sans"/>
              </a:rPr>
              <a:t>Collaborative Threat Intelligence Module</a:t>
            </a:r>
            <a:endParaRPr lang="pt-PT" sz="1100" b="1" spc="-1" dirty="0">
              <a:solidFill>
                <a:srgbClr val="414244"/>
              </a:solidFill>
              <a:latin typeface="Calibri"/>
              <a:ea typeface="DejaVu Sans"/>
            </a:endParaRPr>
          </a:p>
        </p:txBody>
      </p:sp>
      <p:grpSp>
        <p:nvGrpSpPr>
          <p:cNvPr id="23" name="Group 22"/>
          <p:cNvGrpSpPr/>
          <p:nvPr/>
        </p:nvGrpSpPr>
        <p:grpSpPr>
          <a:xfrm>
            <a:off x="1047848" y="1969833"/>
            <a:ext cx="1787876" cy="2167761"/>
            <a:chOff x="1047848" y="1969833"/>
            <a:chExt cx="1787876" cy="2167761"/>
          </a:xfrm>
        </p:grpSpPr>
        <p:sp>
          <p:nvSpPr>
            <p:cNvPr id="100" name="Rounded Rectangle 95"/>
            <p:cNvSpPr/>
            <p:nvPr/>
          </p:nvSpPr>
          <p:spPr>
            <a:xfrm>
              <a:off x="1047848" y="1969833"/>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CERT/CSIRT A</a:t>
              </a:r>
            </a:p>
          </p:txBody>
        </p:sp>
        <p:sp>
          <p:nvSpPr>
            <p:cNvPr id="102" name="Rounded Rectangle 95"/>
            <p:cNvSpPr/>
            <p:nvPr/>
          </p:nvSpPr>
          <p:spPr>
            <a:xfrm>
              <a:off x="1047848" y="2772608"/>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CERT/CSIRT B</a:t>
              </a:r>
            </a:p>
          </p:txBody>
        </p:sp>
        <p:sp>
          <p:nvSpPr>
            <p:cNvPr id="103" name="Rounded Rectangle 95"/>
            <p:cNvSpPr/>
            <p:nvPr/>
          </p:nvSpPr>
          <p:spPr>
            <a:xfrm>
              <a:off x="1047848" y="3559434"/>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a:t>
              </a:r>
            </a:p>
          </p:txBody>
        </p:sp>
        <p:sp>
          <p:nvSpPr>
            <p:cNvPr id="9" name="Rectangle 8"/>
            <p:cNvSpPr/>
            <p:nvPr/>
          </p:nvSpPr>
          <p:spPr>
            <a:xfrm>
              <a:off x="2450931" y="2077302"/>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sp>
          <p:nvSpPr>
            <p:cNvPr id="104" name="Rectangle 103"/>
            <p:cNvSpPr/>
            <p:nvPr/>
          </p:nvSpPr>
          <p:spPr>
            <a:xfrm>
              <a:off x="2450931" y="2881704"/>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sp>
          <p:nvSpPr>
            <p:cNvPr id="105" name="Rectangle 104"/>
            <p:cNvSpPr/>
            <p:nvPr/>
          </p:nvSpPr>
          <p:spPr>
            <a:xfrm>
              <a:off x="2450930" y="3683381"/>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grpSp>
      <p:sp>
        <p:nvSpPr>
          <p:cNvPr id="106" name="Freeform 68"/>
          <p:cNvSpPr/>
          <p:nvPr/>
        </p:nvSpPr>
        <p:spPr>
          <a:xfrm>
            <a:off x="4016034" y="3701242"/>
            <a:ext cx="978840" cy="59688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07" name="Oval 69"/>
          <p:cNvSpPr/>
          <p:nvPr/>
        </p:nvSpPr>
        <p:spPr>
          <a:xfrm>
            <a:off x="4016034" y="3518722"/>
            <a:ext cx="978840" cy="36396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08" name="Rectangle 107"/>
          <p:cNvSpPr/>
          <p:nvPr/>
        </p:nvSpPr>
        <p:spPr>
          <a:xfrm>
            <a:off x="3863788" y="2783077"/>
            <a:ext cx="1283332" cy="5664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Advanced Threat Intelligence Orchestrator </a:t>
            </a:r>
            <a:endParaRPr lang="pt-PT" sz="900" dirty="0"/>
          </a:p>
        </p:txBody>
      </p:sp>
      <p:cxnSp>
        <p:nvCxnSpPr>
          <p:cNvPr id="11" name="Straight Arrow Connector 10"/>
          <p:cNvCxnSpPr>
            <a:stCxn id="108" idx="2"/>
            <a:endCxn id="107" idx="0"/>
          </p:cNvCxnSpPr>
          <p:nvPr/>
        </p:nvCxnSpPr>
        <p:spPr>
          <a:xfrm>
            <a:off x="4505454" y="3349572"/>
            <a:ext cx="0" cy="169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4" name="Rectangle 113"/>
          <p:cNvSpPr/>
          <p:nvPr/>
        </p:nvSpPr>
        <p:spPr>
          <a:xfrm>
            <a:off x="3749539" y="4321441"/>
            <a:ext cx="1511829" cy="318401"/>
          </a:xfrm>
          <a:prstGeom prst="rect">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tabLst>
                <a:tab pos="0" algn="l"/>
              </a:tabLst>
            </a:pPr>
            <a:r>
              <a:rPr lang="en-US" sz="1000" spc="-1" dirty="0" smtClean="0">
                <a:solidFill>
                  <a:srgbClr val="414244"/>
                </a:solidFill>
                <a:latin typeface="Calibri"/>
                <a:ea typeface="DejaVu Sans"/>
              </a:rPr>
              <a:t>Repository of Threats and Vulnerabilities</a:t>
            </a:r>
            <a:endParaRPr lang="pt-PT" sz="1000" spc="-1" dirty="0">
              <a:solidFill>
                <a:srgbClr val="414244"/>
              </a:solidFill>
              <a:latin typeface="Calibri"/>
              <a:ea typeface="DejaVu Sans"/>
            </a:endParaRPr>
          </a:p>
        </p:txBody>
      </p:sp>
      <p:cxnSp>
        <p:nvCxnSpPr>
          <p:cNvPr id="14" name="Straight Arrow Connector 13"/>
          <p:cNvCxnSpPr>
            <a:stCxn id="9" idx="3"/>
            <a:endCxn id="108" idx="1"/>
          </p:cNvCxnSpPr>
          <p:nvPr/>
        </p:nvCxnSpPr>
        <p:spPr>
          <a:xfrm>
            <a:off x="2835724" y="2257286"/>
            <a:ext cx="1028064" cy="80903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04" idx="3"/>
            <a:endCxn id="108" idx="1"/>
          </p:cNvCxnSpPr>
          <p:nvPr/>
        </p:nvCxnSpPr>
        <p:spPr>
          <a:xfrm>
            <a:off x="2835724" y="3061688"/>
            <a:ext cx="1028064" cy="463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05" idx="3"/>
            <a:endCxn id="108" idx="1"/>
          </p:cNvCxnSpPr>
          <p:nvPr/>
        </p:nvCxnSpPr>
        <p:spPr>
          <a:xfrm flipV="1">
            <a:off x="2835723" y="3066325"/>
            <a:ext cx="1028065" cy="79704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09" idx="3"/>
            <a:endCxn id="867" idx="1"/>
          </p:cNvCxnSpPr>
          <p:nvPr/>
        </p:nvCxnSpPr>
        <p:spPr>
          <a:xfrm>
            <a:off x="5453300" y="3446585"/>
            <a:ext cx="1746048" cy="570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867" idx="2"/>
            <a:endCxn id="959" idx="3"/>
          </p:cNvCxnSpPr>
          <p:nvPr/>
        </p:nvCxnSpPr>
        <p:spPr>
          <a:xfrm rot="5400000">
            <a:off x="6058007" y="2404794"/>
            <a:ext cx="83000" cy="7098548"/>
          </a:xfrm>
          <a:prstGeom prst="bentConnector2">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5603770" y="2964399"/>
            <a:ext cx="1519711" cy="307777"/>
          </a:xfrm>
          <a:prstGeom prst="rect">
            <a:avLst/>
          </a:prstGeom>
        </p:spPr>
        <p:txBody>
          <a:bodyPr wrap="none">
            <a:spAutoFit/>
          </a:bodyPr>
          <a:lstStyle/>
          <a:p>
            <a:pPr algn="ctr"/>
            <a:r>
              <a:rPr lang="en-US" sz="1400" dirty="0"/>
              <a:t>CTI Activity Logs</a:t>
            </a:r>
            <a:endParaRPr lang="pt-PT" sz="1400" dirty="0"/>
          </a:p>
        </p:txBody>
      </p:sp>
      <p:grpSp>
        <p:nvGrpSpPr>
          <p:cNvPr id="36" name="Group 57"/>
          <p:cNvGrpSpPr/>
          <p:nvPr/>
        </p:nvGrpSpPr>
        <p:grpSpPr>
          <a:xfrm>
            <a:off x="7840474" y="3682114"/>
            <a:ext cx="1832888" cy="1704543"/>
            <a:chOff x="9470339" y="4100040"/>
            <a:chExt cx="978841" cy="779400"/>
          </a:xfrm>
        </p:grpSpPr>
        <p:sp>
          <p:nvSpPr>
            <p:cNvPr id="48" name="Freeform 68"/>
            <p:cNvSpPr/>
            <p:nvPr/>
          </p:nvSpPr>
          <p:spPr>
            <a:xfrm>
              <a:off x="9470340" y="4282560"/>
              <a:ext cx="978840" cy="59688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49" name="Oval 69"/>
            <p:cNvSpPr/>
            <p:nvPr/>
          </p:nvSpPr>
          <p:spPr>
            <a:xfrm>
              <a:off x="9470339" y="4100040"/>
              <a:ext cx="978840" cy="337637"/>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grpSp>
      <p:sp>
        <p:nvSpPr>
          <p:cNvPr id="50" name="Rounded Rectangle 56"/>
          <p:cNvSpPr/>
          <p:nvPr/>
        </p:nvSpPr>
        <p:spPr>
          <a:xfrm>
            <a:off x="7712922" y="3322609"/>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dirty="0">
                <a:solidFill>
                  <a:srgbClr val="414244"/>
                </a:solidFill>
                <a:latin typeface="Calibri"/>
                <a:ea typeface="DejaVu Sans"/>
              </a:rPr>
              <a:t>Off-chain </a:t>
            </a:r>
            <a:r>
              <a:rPr lang="en-US" sz="1100" b="1" strike="noStrike" spc="-1" dirty="0" smtClean="0">
                <a:solidFill>
                  <a:srgbClr val="414244"/>
                </a:solidFill>
                <a:latin typeface="Calibri"/>
                <a:ea typeface="DejaVu Sans"/>
              </a:rPr>
              <a:t>database</a:t>
            </a:r>
            <a:endParaRPr lang="en-US" sz="1100" b="0" strike="noStrike" spc="-1" dirty="0">
              <a:latin typeface="Calibri"/>
            </a:endParaRPr>
          </a:p>
        </p:txBody>
      </p:sp>
      <p:grpSp>
        <p:nvGrpSpPr>
          <p:cNvPr id="2" name="Group 1"/>
          <p:cNvGrpSpPr/>
          <p:nvPr/>
        </p:nvGrpSpPr>
        <p:grpSpPr>
          <a:xfrm>
            <a:off x="8105664" y="4462428"/>
            <a:ext cx="1321599" cy="745481"/>
            <a:chOff x="7971034" y="4219094"/>
            <a:chExt cx="1599135" cy="1091459"/>
          </a:xfrm>
        </p:grpSpPr>
        <p:sp>
          <p:nvSpPr>
            <p:cNvPr id="51" name="Rounded Rectangle 50"/>
            <p:cNvSpPr/>
            <p:nvPr/>
          </p:nvSpPr>
          <p:spPr>
            <a:xfrm>
              <a:off x="7973133" y="4219094"/>
              <a:ext cx="1597036" cy="307593"/>
            </a:xfrm>
            <a:prstGeom prst="roundRect">
              <a:avLst>
                <a:gd name="adj" fmla="val 41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CTI Activity Log 1</a:t>
              </a:r>
              <a:endParaRPr lang="pt-PT" sz="1100" dirty="0"/>
            </a:p>
          </p:txBody>
        </p:sp>
        <p:sp>
          <p:nvSpPr>
            <p:cNvPr id="52" name="Rounded Rectangle 51"/>
            <p:cNvSpPr/>
            <p:nvPr/>
          </p:nvSpPr>
          <p:spPr>
            <a:xfrm>
              <a:off x="7971034" y="4611027"/>
              <a:ext cx="1597036" cy="307593"/>
            </a:xfrm>
            <a:prstGeom prst="roundRect">
              <a:avLst>
                <a:gd name="adj" fmla="val 41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CTI Activity Log 2</a:t>
              </a:r>
              <a:endParaRPr lang="pt-PT" sz="1100" dirty="0"/>
            </a:p>
          </p:txBody>
        </p:sp>
        <p:sp>
          <p:nvSpPr>
            <p:cNvPr id="53" name="Rounded Rectangle 52"/>
            <p:cNvSpPr/>
            <p:nvPr/>
          </p:nvSpPr>
          <p:spPr>
            <a:xfrm>
              <a:off x="7973069" y="5002960"/>
              <a:ext cx="1597036" cy="307593"/>
            </a:xfrm>
            <a:prstGeom prst="roundRect">
              <a:avLst>
                <a:gd name="adj" fmla="val 41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t>
              </a:r>
              <a:endParaRPr lang="pt-PT" sz="1100" dirty="0"/>
            </a:p>
          </p:txBody>
        </p:sp>
      </p:grpSp>
    </p:spTree>
    <p:extLst>
      <p:ext uri="{BB962C8B-B14F-4D97-AF65-F5344CB8AC3E}">
        <p14:creationId xmlns:p14="http://schemas.microsoft.com/office/powerpoint/2010/main" val="247003838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 name="Rounded Rectangle 5"/>
          <p:cNvSpPr/>
          <p:nvPr/>
        </p:nvSpPr>
        <p:spPr>
          <a:xfrm>
            <a:off x="7199348" y="2122567"/>
            <a:ext cx="4898866" cy="3790001"/>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92" name="Rounded Rectangle 191"/>
          <p:cNvSpPr/>
          <p:nvPr/>
        </p:nvSpPr>
        <p:spPr>
          <a:xfrm>
            <a:off x="9760881" y="2325110"/>
            <a:ext cx="2230927" cy="179573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87" name="Rounded Rectangle 186"/>
          <p:cNvSpPr/>
          <p:nvPr/>
        </p:nvSpPr>
        <p:spPr>
          <a:xfrm>
            <a:off x="7589217" y="2348538"/>
            <a:ext cx="1850500" cy="92149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9" name="Rounded Rectangle 5"/>
          <p:cNvSpPr/>
          <p:nvPr/>
        </p:nvSpPr>
        <p:spPr>
          <a:xfrm>
            <a:off x="3595537" y="2122567"/>
            <a:ext cx="1857763" cy="2648036"/>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866"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DPA Within the Iris Project</a:t>
            </a:r>
            <a:endParaRPr lang="en-US" sz="4400" b="0" strike="noStrike" spc="-1">
              <a:latin typeface="Calibri"/>
            </a:endParaRPr>
          </a:p>
        </p:txBody>
      </p:sp>
      <p:sp>
        <p:nvSpPr>
          <p:cNvPr id="909" name="Rounded Rectangle 27"/>
          <p:cNvSpPr/>
          <p:nvPr/>
        </p:nvSpPr>
        <p:spPr>
          <a:xfrm>
            <a:off x="8672388" y="1690729"/>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dirty="0" smtClean="0">
                <a:solidFill>
                  <a:srgbClr val="414244"/>
                </a:solidFill>
                <a:latin typeface="Calibri"/>
                <a:ea typeface="DejaVu Sans"/>
              </a:rPr>
              <a:t>Data Protection and Accountability Module</a:t>
            </a:r>
            <a:endParaRPr lang="en-US" sz="1100" b="0" strike="noStrike" spc="-1" dirty="0">
              <a:latin typeface="Calibri"/>
            </a:endParaRPr>
          </a:p>
        </p:txBody>
      </p:sp>
      <p:sp>
        <p:nvSpPr>
          <p:cNvPr id="959" name="Rounded Rectangle 95"/>
          <p:cNvSpPr/>
          <p:nvPr/>
        </p:nvSpPr>
        <p:spPr>
          <a:xfrm>
            <a:off x="1047849" y="5706488"/>
            <a:ext cx="1502384" cy="578160"/>
          </a:xfrm>
          <a:prstGeom prst="roundRect">
            <a:avLst>
              <a:gd name="adj" fmla="val 16667"/>
            </a:avLst>
          </a:prstGeom>
          <a:solidFill>
            <a:schemeClr val="accent2"/>
          </a:solidFill>
          <a:ln>
            <a:solidFill>
              <a:schemeClr val="accent2"/>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1200" b="1" strike="noStrike" spc="-1" dirty="0" smtClean="0">
                <a:solidFill>
                  <a:srgbClr val="FFFFFF"/>
                </a:solidFill>
                <a:latin typeface="Arial"/>
                <a:ea typeface="DejaVu Sans"/>
              </a:rPr>
              <a:t>Auditors</a:t>
            </a:r>
            <a:endParaRPr lang="en-US" sz="1200" b="0" strike="noStrike" spc="-1" dirty="0">
              <a:latin typeface="Calibri"/>
            </a:endParaRPr>
          </a:p>
        </p:txBody>
      </p:sp>
      <p:sp>
        <p:nvSpPr>
          <p:cNvPr id="8" name="Rectangle 7"/>
          <p:cNvSpPr/>
          <p:nvPr/>
        </p:nvSpPr>
        <p:spPr>
          <a:xfrm>
            <a:off x="3656061" y="1727819"/>
            <a:ext cx="1829313" cy="263141"/>
          </a:xfrm>
          <a:prstGeom prst="rect">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tabLst>
                <a:tab pos="0" algn="l"/>
              </a:tabLst>
            </a:pPr>
            <a:r>
              <a:rPr lang="en-US" sz="1100" b="1" spc="-1" dirty="0">
                <a:solidFill>
                  <a:srgbClr val="414244"/>
                </a:solidFill>
                <a:latin typeface="Calibri"/>
                <a:ea typeface="DejaVu Sans"/>
              </a:rPr>
              <a:t>Collaborative Threat Intelligence Module</a:t>
            </a:r>
            <a:endParaRPr lang="pt-PT" sz="1100" b="1" spc="-1" dirty="0">
              <a:solidFill>
                <a:srgbClr val="414244"/>
              </a:solidFill>
              <a:latin typeface="Calibri"/>
              <a:ea typeface="DejaVu Sans"/>
            </a:endParaRPr>
          </a:p>
        </p:txBody>
      </p:sp>
      <p:grpSp>
        <p:nvGrpSpPr>
          <p:cNvPr id="23" name="Group 22"/>
          <p:cNvGrpSpPr/>
          <p:nvPr/>
        </p:nvGrpSpPr>
        <p:grpSpPr>
          <a:xfrm>
            <a:off x="1047848" y="1969833"/>
            <a:ext cx="1787876" cy="2167761"/>
            <a:chOff x="1047848" y="1969833"/>
            <a:chExt cx="1787876" cy="2167761"/>
          </a:xfrm>
        </p:grpSpPr>
        <p:sp>
          <p:nvSpPr>
            <p:cNvPr id="100" name="Rounded Rectangle 95"/>
            <p:cNvSpPr/>
            <p:nvPr/>
          </p:nvSpPr>
          <p:spPr>
            <a:xfrm>
              <a:off x="1047848" y="1969833"/>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CERT/CSIRT A</a:t>
              </a:r>
            </a:p>
          </p:txBody>
        </p:sp>
        <p:sp>
          <p:nvSpPr>
            <p:cNvPr id="102" name="Rounded Rectangle 95"/>
            <p:cNvSpPr/>
            <p:nvPr/>
          </p:nvSpPr>
          <p:spPr>
            <a:xfrm>
              <a:off x="1047848" y="2772608"/>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CERT/CSIRT B</a:t>
              </a:r>
            </a:p>
          </p:txBody>
        </p:sp>
        <p:sp>
          <p:nvSpPr>
            <p:cNvPr id="103" name="Rounded Rectangle 95"/>
            <p:cNvSpPr/>
            <p:nvPr/>
          </p:nvSpPr>
          <p:spPr>
            <a:xfrm>
              <a:off x="1047848" y="3559434"/>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a:t>
              </a:r>
            </a:p>
          </p:txBody>
        </p:sp>
        <p:sp>
          <p:nvSpPr>
            <p:cNvPr id="9" name="Rectangle 8"/>
            <p:cNvSpPr/>
            <p:nvPr/>
          </p:nvSpPr>
          <p:spPr>
            <a:xfrm>
              <a:off x="2450931" y="2077302"/>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sp>
          <p:nvSpPr>
            <p:cNvPr id="104" name="Rectangle 103"/>
            <p:cNvSpPr/>
            <p:nvPr/>
          </p:nvSpPr>
          <p:spPr>
            <a:xfrm>
              <a:off x="2450931" y="2881704"/>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sp>
          <p:nvSpPr>
            <p:cNvPr id="105" name="Rectangle 104"/>
            <p:cNvSpPr/>
            <p:nvPr/>
          </p:nvSpPr>
          <p:spPr>
            <a:xfrm>
              <a:off x="2450930" y="3683381"/>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grpSp>
      <p:sp>
        <p:nvSpPr>
          <p:cNvPr id="106" name="Freeform 68"/>
          <p:cNvSpPr/>
          <p:nvPr/>
        </p:nvSpPr>
        <p:spPr>
          <a:xfrm>
            <a:off x="4016034" y="3701242"/>
            <a:ext cx="978840" cy="59688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07" name="Oval 69"/>
          <p:cNvSpPr/>
          <p:nvPr/>
        </p:nvSpPr>
        <p:spPr>
          <a:xfrm>
            <a:off x="4016034" y="3518722"/>
            <a:ext cx="978840" cy="36396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08" name="Rectangle 107"/>
          <p:cNvSpPr/>
          <p:nvPr/>
        </p:nvSpPr>
        <p:spPr>
          <a:xfrm>
            <a:off x="3863788" y="2783077"/>
            <a:ext cx="1283332" cy="5664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Advanced Threat Intelligence Orchestrator </a:t>
            </a:r>
            <a:endParaRPr lang="pt-PT" sz="900" dirty="0"/>
          </a:p>
        </p:txBody>
      </p:sp>
      <p:cxnSp>
        <p:nvCxnSpPr>
          <p:cNvPr id="11" name="Straight Arrow Connector 10"/>
          <p:cNvCxnSpPr>
            <a:stCxn id="108" idx="2"/>
            <a:endCxn id="107" idx="0"/>
          </p:cNvCxnSpPr>
          <p:nvPr/>
        </p:nvCxnSpPr>
        <p:spPr>
          <a:xfrm>
            <a:off x="4505454" y="3349572"/>
            <a:ext cx="0" cy="169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4" name="Rectangle 113"/>
          <p:cNvSpPr/>
          <p:nvPr/>
        </p:nvSpPr>
        <p:spPr>
          <a:xfrm>
            <a:off x="3749539" y="4321441"/>
            <a:ext cx="1511829" cy="318401"/>
          </a:xfrm>
          <a:prstGeom prst="rect">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tabLst>
                <a:tab pos="0" algn="l"/>
              </a:tabLst>
            </a:pPr>
            <a:r>
              <a:rPr lang="en-US" sz="1000" spc="-1" dirty="0" smtClean="0">
                <a:solidFill>
                  <a:srgbClr val="414244"/>
                </a:solidFill>
                <a:latin typeface="Calibri"/>
                <a:ea typeface="DejaVu Sans"/>
              </a:rPr>
              <a:t>Repository of Threats and Vulnerabilities</a:t>
            </a:r>
            <a:endParaRPr lang="pt-PT" sz="1000" spc="-1" dirty="0">
              <a:solidFill>
                <a:srgbClr val="414244"/>
              </a:solidFill>
              <a:latin typeface="Calibri"/>
              <a:ea typeface="DejaVu Sans"/>
            </a:endParaRPr>
          </a:p>
        </p:txBody>
      </p:sp>
      <p:cxnSp>
        <p:nvCxnSpPr>
          <p:cNvPr id="14" name="Straight Arrow Connector 13"/>
          <p:cNvCxnSpPr>
            <a:stCxn id="9" idx="3"/>
            <a:endCxn id="108" idx="1"/>
          </p:cNvCxnSpPr>
          <p:nvPr/>
        </p:nvCxnSpPr>
        <p:spPr>
          <a:xfrm>
            <a:off x="2835724" y="2257286"/>
            <a:ext cx="1028064" cy="80903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04" idx="3"/>
            <a:endCxn id="108" idx="1"/>
          </p:cNvCxnSpPr>
          <p:nvPr/>
        </p:nvCxnSpPr>
        <p:spPr>
          <a:xfrm>
            <a:off x="2835724" y="3061688"/>
            <a:ext cx="1028064" cy="463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05" idx="3"/>
            <a:endCxn id="108" idx="1"/>
          </p:cNvCxnSpPr>
          <p:nvPr/>
        </p:nvCxnSpPr>
        <p:spPr>
          <a:xfrm flipV="1">
            <a:off x="2835723" y="3066325"/>
            <a:ext cx="1028065" cy="79704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09" idx="3"/>
            <a:endCxn id="867" idx="1"/>
          </p:cNvCxnSpPr>
          <p:nvPr/>
        </p:nvCxnSpPr>
        <p:spPr>
          <a:xfrm>
            <a:off x="5453300" y="3446585"/>
            <a:ext cx="1746048" cy="570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867" idx="2"/>
            <a:endCxn id="959" idx="3"/>
          </p:cNvCxnSpPr>
          <p:nvPr/>
        </p:nvCxnSpPr>
        <p:spPr>
          <a:xfrm rot="5400000">
            <a:off x="6058007" y="2404794"/>
            <a:ext cx="83000" cy="7098548"/>
          </a:xfrm>
          <a:prstGeom prst="bentConnector2">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5603770" y="2964399"/>
            <a:ext cx="1519711" cy="307777"/>
          </a:xfrm>
          <a:prstGeom prst="rect">
            <a:avLst/>
          </a:prstGeom>
        </p:spPr>
        <p:txBody>
          <a:bodyPr wrap="none">
            <a:spAutoFit/>
          </a:bodyPr>
          <a:lstStyle/>
          <a:p>
            <a:pPr algn="ctr"/>
            <a:r>
              <a:rPr lang="en-US" sz="1400" dirty="0"/>
              <a:t>CTI Activity Logs</a:t>
            </a:r>
            <a:endParaRPr lang="pt-PT" sz="1400" dirty="0"/>
          </a:p>
        </p:txBody>
      </p:sp>
      <p:grpSp>
        <p:nvGrpSpPr>
          <p:cNvPr id="36" name="Group 57"/>
          <p:cNvGrpSpPr/>
          <p:nvPr/>
        </p:nvGrpSpPr>
        <p:grpSpPr>
          <a:xfrm>
            <a:off x="7840474" y="3682114"/>
            <a:ext cx="1832888" cy="1704543"/>
            <a:chOff x="9470339" y="4100040"/>
            <a:chExt cx="978841" cy="779400"/>
          </a:xfrm>
        </p:grpSpPr>
        <p:sp>
          <p:nvSpPr>
            <p:cNvPr id="48" name="Freeform 68"/>
            <p:cNvSpPr/>
            <p:nvPr/>
          </p:nvSpPr>
          <p:spPr>
            <a:xfrm>
              <a:off x="9470340" y="4282560"/>
              <a:ext cx="978840" cy="59688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49" name="Oval 69"/>
            <p:cNvSpPr/>
            <p:nvPr/>
          </p:nvSpPr>
          <p:spPr>
            <a:xfrm>
              <a:off x="9470339" y="4100040"/>
              <a:ext cx="978840" cy="337637"/>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grpSp>
      <p:sp>
        <p:nvSpPr>
          <p:cNvPr id="50" name="Rounded Rectangle 56"/>
          <p:cNvSpPr/>
          <p:nvPr/>
        </p:nvSpPr>
        <p:spPr>
          <a:xfrm>
            <a:off x="7712922" y="3322609"/>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dirty="0">
                <a:solidFill>
                  <a:srgbClr val="414244"/>
                </a:solidFill>
                <a:latin typeface="Calibri"/>
                <a:ea typeface="DejaVu Sans"/>
              </a:rPr>
              <a:t>Off-chain </a:t>
            </a:r>
            <a:r>
              <a:rPr lang="en-US" sz="1100" b="1" strike="noStrike" spc="-1" dirty="0" smtClean="0">
                <a:solidFill>
                  <a:srgbClr val="414244"/>
                </a:solidFill>
                <a:latin typeface="Calibri"/>
                <a:ea typeface="DejaVu Sans"/>
              </a:rPr>
              <a:t>database</a:t>
            </a:r>
            <a:endParaRPr lang="en-US" sz="1100" b="0" strike="noStrike" spc="-1" dirty="0">
              <a:latin typeface="Calibri"/>
            </a:endParaRPr>
          </a:p>
        </p:txBody>
      </p:sp>
      <p:sp>
        <p:nvSpPr>
          <p:cNvPr id="37" name="Rounded Rectangle 36"/>
          <p:cNvSpPr/>
          <p:nvPr/>
        </p:nvSpPr>
        <p:spPr>
          <a:xfrm>
            <a:off x="8107399" y="4462428"/>
            <a:ext cx="1319864" cy="210090"/>
          </a:xfrm>
          <a:prstGeom prst="roundRect">
            <a:avLst>
              <a:gd name="adj" fmla="val 4167"/>
            </a:avLst>
          </a:prstGeom>
          <a:solidFill>
            <a:schemeClr val="bg2">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CTI Activity Log 1</a:t>
            </a:r>
            <a:endParaRPr lang="pt-PT" sz="1100" dirty="0"/>
          </a:p>
        </p:txBody>
      </p:sp>
      <p:sp>
        <p:nvSpPr>
          <p:cNvPr id="38" name="Rounded Rectangle 37"/>
          <p:cNvSpPr/>
          <p:nvPr/>
        </p:nvSpPr>
        <p:spPr>
          <a:xfrm>
            <a:off x="8105664" y="4730123"/>
            <a:ext cx="1319864" cy="210090"/>
          </a:xfrm>
          <a:prstGeom prst="roundRect">
            <a:avLst>
              <a:gd name="adj" fmla="val 4167"/>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CTI Activity Log 2</a:t>
            </a:r>
            <a:endParaRPr lang="pt-PT" sz="1100" dirty="0"/>
          </a:p>
        </p:txBody>
      </p:sp>
      <p:sp>
        <p:nvSpPr>
          <p:cNvPr id="39" name="Rounded Rectangle 38"/>
          <p:cNvSpPr/>
          <p:nvPr/>
        </p:nvSpPr>
        <p:spPr>
          <a:xfrm>
            <a:off x="8107346" y="4997819"/>
            <a:ext cx="1319864" cy="210090"/>
          </a:xfrm>
          <a:prstGeom prst="roundRect">
            <a:avLst>
              <a:gd name="adj" fmla="val 4167"/>
            </a:avLst>
          </a:prstGeom>
          <a:solidFill>
            <a:schemeClr val="bg2">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t>
            </a:r>
            <a:endParaRPr lang="pt-PT" sz="1100" dirty="0"/>
          </a:p>
        </p:txBody>
      </p:sp>
      <p:sp>
        <p:nvSpPr>
          <p:cNvPr id="40" name="Freeform 63"/>
          <p:cNvSpPr/>
          <p:nvPr/>
        </p:nvSpPr>
        <p:spPr>
          <a:xfrm>
            <a:off x="7999446" y="4358329"/>
            <a:ext cx="140040" cy="199080"/>
          </a:xfrm>
          <a:custGeom>
            <a:avLst/>
            <a:gdLst/>
            <a:ahLst/>
            <a:cxnLst/>
            <a:rect l="l" t="t" r="r" b="b"/>
            <a:pathLst>
              <a:path w="957836" h="1222897">
                <a:moveTo>
                  <a:pt x="483972" y="63309"/>
                </a:moveTo>
                <a:cubicBezTo>
                  <a:pt x="337990" y="63309"/>
                  <a:pt x="216193" y="166648"/>
                  <a:pt x="188025" y="304023"/>
                </a:cubicBezTo>
                <a:lnTo>
                  <a:pt x="182354" y="360163"/>
                </a:lnTo>
                <a:lnTo>
                  <a:pt x="785591" y="360163"/>
                </a:lnTo>
                <a:lnTo>
                  <a:pt x="779920" y="304023"/>
                </a:lnTo>
                <a:cubicBezTo>
                  <a:pt x="751752" y="166648"/>
                  <a:pt x="629955" y="63309"/>
                  <a:pt x="483972" y="63309"/>
                </a:cubicBezTo>
                <a:close/>
                <a:moveTo>
                  <a:pt x="483972" y="0"/>
                </a:moveTo>
                <a:cubicBezTo>
                  <a:pt x="660611" y="0"/>
                  <a:pt x="807986" y="125039"/>
                  <a:pt x="842069" y="291263"/>
                </a:cubicBezTo>
                <a:lnTo>
                  <a:pt x="849029" y="360163"/>
                </a:lnTo>
                <a:lnTo>
                  <a:pt x="957836" y="360163"/>
                </a:lnTo>
                <a:lnTo>
                  <a:pt x="957836" y="1222897"/>
                </a:lnTo>
                <a:lnTo>
                  <a:pt x="0" y="1222897"/>
                </a:lnTo>
                <a:lnTo>
                  <a:pt x="0" y="360163"/>
                </a:lnTo>
                <a:lnTo>
                  <a:pt x="118915" y="360163"/>
                </a:lnTo>
                <a:lnTo>
                  <a:pt x="125875" y="291263"/>
                </a:lnTo>
                <a:cubicBezTo>
                  <a:pt x="159959" y="125039"/>
                  <a:pt x="307333" y="0"/>
                  <a:pt x="483972" y="0"/>
                </a:cubicBezTo>
                <a:close/>
              </a:path>
            </a:pathLst>
          </a:custGeom>
          <a:solidFill>
            <a:srgbClr val="A6A6A6"/>
          </a:solidFill>
          <a:ln>
            <a:solidFill>
              <a:srgbClr val="969696"/>
            </a:solidFill>
          </a:ln>
        </p:spPr>
        <p:style>
          <a:lnRef idx="2">
            <a:schemeClr val="accent1">
              <a:shade val="50000"/>
            </a:schemeClr>
          </a:lnRef>
          <a:fillRef idx="1">
            <a:schemeClr val="accent1"/>
          </a:fillRef>
          <a:effectRef idx="0">
            <a:schemeClr val="accent1"/>
          </a:effectRef>
          <a:fontRef idx="minor"/>
        </p:style>
      </p:sp>
      <p:sp>
        <p:nvSpPr>
          <p:cNvPr id="41" name="Freeform 63"/>
          <p:cNvSpPr/>
          <p:nvPr/>
        </p:nvSpPr>
        <p:spPr>
          <a:xfrm>
            <a:off x="7999446" y="4683630"/>
            <a:ext cx="140040" cy="199080"/>
          </a:xfrm>
          <a:custGeom>
            <a:avLst/>
            <a:gdLst/>
            <a:ahLst/>
            <a:cxnLst/>
            <a:rect l="l" t="t" r="r" b="b"/>
            <a:pathLst>
              <a:path w="957836" h="1222897">
                <a:moveTo>
                  <a:pt x="483972" y="63309"/>
                </a:moveTo>
                <a:cubicBezTo>
                  <a:pt x="337990" y="63309"/>
                  <a:pt x="216193" y="166648"/>
                  <a:pt x="188025" y="304023"/>
                </a:cubicBezTo>
                <a:lnTo>
                  <a:pt x="182354" y="360163"/>
                </a:lnTo>
                <a:lnTo>
                  <a:pt x="785591" y="360163"/>
                </a:lnTo>
                <a:lnTo>
                  <a:pt x="779920" y="304023"/>
                </a:lnTo>
                <a:cubicBezTo>
                  <a:pt x="751752" y="166648"/>
                  <a:pt x="629955" y="63309"/>
                  <a:pt x="483972" y="63309"/>
                </a:cubicBezTo>
                <a:close/>
                <a:moveTo>
                  <a:pt x="483972" y="0"/>
                </a:moveTo>
                <a:cubicBezTo>
                  <a:pt x="660611" y="0"/>
                  <a:pt x="807986" y="125039"/>
                  <a:pt x="842069" y="291263"/>
                </a:cubicBezTo>
                <a:lnTo>
                  <a:pt x="849029" y="360163"/>
                </a:lnTo>
                <a:lnTo>
                  <a:pt x="957836" y="360163"/>
                </a:lnTo>
                <a:lnTo>
                  <a:pt x="957836" y="1222897"/>
                </a:lnTo>
                <a:lnTo>
                  <a:pt x="0" y="1222897"/>
                </a:lnTo>
                <a:lnTo>
                  <a:pt x="0" y="360163"/>
                </a:lnTo>
                <a:lnTo>
                  <a:pt x="118915" y="360163"/>
                </a:lnTo>
                <a:lnTo>
                  <a:pt x="125875" y="291263"/>
                </a:lnTo>
                <a:cubicBezTo>
                  <a:pt x="159959" y="125039"/>
                  <a:pt x="307333" y="0"/>
                  <a:pt x="483972" y="0"/>
                </a:cubicBez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p:style>
      </p:sp>
      <p:sp>
        <p:nvSpPr>
          <p:cNvPr id="42" name="Freeform 63"/>
          <p:cNvSpPr/>
          <p:nvPr/>
        </p:nvSpPr>
        <p:spPr>
          <a:xfrm>
            <a:off x="8003137" y="5005799"/>
            <a:ext cx="140040" cy="199080"/>
          </a:xfrm>
          <a:custGeom>
            <a:avLst/>
            <a:gdLst/>
            <a:ahLst/>
            <a:cxnLst/>
            <a:rect l="l" t="t" r="r" b="b"/>
            <a:pathLst>
              <a:path w="957836" h="1222897">
                <a:moveTo>
                  <a:pt x="483972" y="63309"/>
                </a:moveTo>
                <a:cubicBezTo>
                  <a:pt x="337990" y="63309"/>
                  <a:pt x="216193" y="166648"/>
                  <a:pt x="188025" y="304023"/>
                </a:cubicBezTo>
                <a:lnTo>
                  <a:pt x="182354" y="360163"/>
                </a:lnTo>
                <a:lnTo>
                  <a:pt x="785591" y="360163"/>
                </a:lnTo>
                <a:lnTo>
                  <a:pt x="779920" y="304023"/>
                </a:lnTo>
                <a:cubicBezTo>
                  <a:pt x="751752" y="166648"/>
                  <a:pt x="629955" y="63309"/>
                  <a:pt x="483972" y="63309"/>
                </a:cubicBezTo>
                <a:close/>
                <a:moveTo>
                  <a:pt x="483972" y="0"/>
                </a:moveTo>
                <a:cubicBezTo>
                  <a:pt x="660611" y="0"/>
                  <a:pt x="807986" y="125039"/>
                  <a:pt x="842069" y="291263"/>
                </a:cubicBezTo>
                <a:lnTo>
                  <a:pt x="849029" y="360163"/>
                </a:lnTo>
                <a:lnTo>
                  <a:pt x="957836" y="360163"/>
                </a:lnTo>
                <a:lnTo>
                  <a:pt x="957836" y="1222897"/>
                </a:lnTo>
                <a:lnTo>
                  <a:pt x="0" y="1222897"/>
                </a:lnTo>
                <a:lnTo>
                  <a:pt x="0" y="360163"/>
                </a:lnTo>
                <a:lnTo>
                  <a:pt x="118915" y="360163"/>
                </a:lnTo>
                <a:lnTo>
                  <a:pt x="125875" y="291263"/>
                </a:lnTo>
                <a:cubicBezTo>
                  <a:pt x="159959" y="125039"/>
                  <a:pt x="307333" y="0"/>
                  <a:pt x="483972" y="0"/>
                </a:cubicBezTo>
                <a:close/>
              </a:path>
            </a:pathLst>
          </a:custGeom>
          <a:solidFill>
            <a:srgbClr val="A6A6A6"/>
          </a:solidFill>
          <a:ln>
            <a:solidFill>
              <a:srgbClr val="969696"/>
            </a:solidFill>
          </a:ln>
        </p:spPr>
        <p:style>
          <a:lnRef idx="2">
            <a:schemeClr val="accent1">
              <a:shade val="50000"/>
            </a:schemeClr>
          </a:lnRef>
          <a:fillRef idx="1">
            <a:schemeClr val="accent1"/>
          </a:fillRef>
          <a:effectRef idx="0">
            <a:schemeClr val="accent1"/>
          </a:effectRef>
          <a:fontRef idx="minor"/>
        </p:style>
      </p:sp>
      <p:grpSp>
        <p:nvGrpSpPr>
          <p:cNvPr id="4" name="Group 3"/>
          <p:cNvGrpSpPr/>
          <p:nvPr/>
        </p:nvGrpSpPr>
        <p:grpSpPr>
          <a:xfrm>
            <a:off x="10079894" y="3408509"/>
            <a:ext cx="467781" cy="567161"/>
            <a:chOff x="9545011" y="2388275"/>
            <a:chExt cx="753367" cy="1004760"/>
          </a:xfrm>
        </p:grpSpPr>
        <p:sp>
          <p:nvSpPr>
            <p:cNvPr id="43" name="Rounded Rectangle 126"/>
            <p:cNvSpPr/>
            <p:nvPr/>
          </p:nvSpPr>
          <p:spPr>
            <a:xfrm>
              <a:off x="9545011" y="2388275"/>
              <a:ext cx="753367" cy="1004760"/>
            </a:xfrm>
            <a:prstGeom prst="roundRect">
              <a:avLst>
                <a:gd name="adj" fmla="val 16667"/>
              </a:avLst>
            </a:prstGeom>
            <a:no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46" name="Freeform 79"/>
            <p:cNvSpPr/>
            <p:nvPr/>
          </p:nvSpPr>
          <p:spPr>
            <a:xfrm>
              <a:off x="9731082" y="2562056"/>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p:style>
        </p:sp>
        <p:grpSp>
          <p:nvGrpSpPr>
            <p:cNvPr id="47" name="Group 92"/>
            <p:cNvGrpSpPr/>
            <p:nvPr/>
          </p:nvGrpSpPr>
          <p:grpSpPr>
            <a:xfrm>
              <a:off x="9712535" y="2783077"/>
              <a:ext cx="389880" cy="489240"/>
              <a:chOff x="6383880" y="3591360"/>
              <a:chExt cx="389880" cy="489240"/>
            </a:xfrm>
          </p:grpSpPr>
          <p:sp>
            <p:nvSpPr>
              <p:cNvPr id="54" name="Rectangle 94"/>
              <p:cNvSpPr/>
              <p:nvPr/>
            </p:nvSpPr>
            <p:spPr>
              <a:xfrm>
                <a:off x="6383880" y="3591360"/>
                <a:ext cx="389880" cy="4892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nvGrpSpPr>
              <p:cNvPr id="55" name="Group 95"/>
              <p:cNvGrpSpPr/>
              <p:nvPr/>
            </p:nvGrpSpPr>
            <p:grpSpPr>
              <a:xfrm>
                <a:off x="6435720" y="3773520"/>
                <a:ext cx="132480" cy="67320"/>
                <a:chOff x="6435720" y="3773520"/>
                <a:chExt cx="132480" cy="67320"/>
              </a:xfrm>
            </p:grpSpPr>
            <p:sp>
              <p:nvSpPr>
                <p:cNvPr id="62" name="Rectangle 102"/>
                <p:cNvSpPr/>
                <p:nvPr/>
              </p:nvSpPr>
              <p:spPr>
                <a:xfrm rot="2700000">
                  <a:off x="6431400" y="381204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63" name="Rectangle 103"/>
                <p:cNvSpPr/>
                <p:nvPr/>
              </p:nvSpPr>
              <p:spPr>
                <a:xfrm rot="19800000">
                  <a:off x="6464160" y="3799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56" name="Group 96"/>
              <p:cNvGrpSpPr/>
              <p:nvPr/>
            </p:nvGrpSpPr>
            <p:grpSpPr>
              <a:xfrm>
                <a:off x="6439320" y="3906720"/>
                <a:ext cx="86040" cy="85680"/>
                <a:chOff x="6439320" y="3906720"/>
                <a:chExt cx="86040" cy="85680"/>
              </a:xfrm>
            </p:grpSpPr>
            <p:sp>
              <p:nvSpPr>
                <p:cNvPr id="60" name="Rectangle 100"/>
                <p:cNvSpPr/>
                <p:nvPr/>
              </p:nvSpPr>
              <p:spPr>
                <a:xfrm rot="18900000">
                  <a:off x="6427800" y="394272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61" name="Rectangle 101"/>
                <p:cNvSpPr/>
                <p:nvPr/>
              </p:nvSpPr>
              <p:spPr>
                <a:xfrm rot="13500000">
                  <a:off x="6428520" y="3943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57" name="Group 97"/>
              <p:cNvGrpSpPr/>
              <p:nvPr/>
            </p:nvGrpSpPr>
            <p:grpSpPr>
              <a:xfrm>
                <a:off x="6435720" y="3668760"/>
                <a:ext cx="132480" cy="67320"/>
                <a:chOff x="6435720" y="3668760"/>
                <a:chExt cx="132480" cy="67320"/>
              </a:xfrm>
            </p:grpSpPr>
            <p:sp>
              <p:nvSpPr>
                <p:cNvPr id="58" name="Rectangle 98"/>
                <p:cNvSpPr/>
                <p:nvPr/>
              </p:nvSpPr>
              <p:spPr>
                <a:xfrm rot="2700000">
                  <a:off x="6431400" y="370728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59" name="Rectangle 99"/>
                <p:cNvSpPr/>
                <p:nvPr/>
              </p:nvSpPr>
              <p:spPr>
                <a:xfrm rot="19800000">
                  <a:off x="6464160" y="369468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grpSp>
      <p:grpSp>
        <p:nvGrpSpPr>
          <p:cNvPr id="143" name="Group 142"/>
          <p:cNvGrpSpPr/>
          <p:nvPr/>
        </p:nvGrpSpPr>
        <p:grpSpPr>
          <a:xfrm>
            <a:off x="10379177" y="2366155"/>
            <a:ext cx="467781" cy="567161"/>
            <a:chOff x="9545011" y="2388275"/>
            <a:chExt cx="753367" cy="1004760"/>
          </a:xfrm>
        </p:grpSpPr>
        <p:sp>
          <p:nvSpPr>
            <p:cNvPr id="144" name="Rounded Rectangle 126"/>
            <p:cNvSpPr/>
            <p:nvPr/>
          </p:nvSpPr>
          <p:spPr>
            <a:xfrm>
              <a:off x="9545011" y="2388275"/>
              <a:ext cx="753367" cy="1004760"/>
            </a:xfrm>
            <a:prstGeom prst="roundRect">
              <a:avLst>
                <a:gd name="adj" fmla="val 16667"/>
              </a:avLst>
            </a:prstGeom>
            <a:no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45" name="Freeform 79"/>
            <p:cNvSpPr/>
            <p:nvPr/>
          </p:nvSpPr>
          <p:spPr>
            <a:xfrm>
              <a:off x="9731082" y="2562056"/>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p:style>
        </p:sp>
        <p:grpSp>
          <p:nvGrpSpPr>
            <p:cNvPr id="146" name="Group 92"/>
            <p:cNvGrpSpPr/>
            <p:nvPr/>
          </p:nvGrpSpPr>
          <p:grpSpPr>
            <a:xfrm>
              <a:off x="9712535" y="2783077"/>
              <a:ext cx="389880" cy="489240"/>
              <a:chOff x="6383880" y="3591360"/>
              <a:chExt cx="389880" cy="489240"/>
            </a:xfrm>
          </p:grpSpPr>
          <p:sp>
            <p:nvSpPr>
              <p:cNvPr id="147" name="Rectangle 94"/>
              <p:cNvSpPr/>
              <p:nvPr/>
            </p:nvSpPr>
            <p:spPr>
              <a:xfrm>
                <a:off x="6383880" y="3591360"/>
                <a:ext cx="389880" cy="4892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nvGrpSpPr>
              <p:cNvPr id="148" name="Group 95"/>
              <p:cNvGrpSpPr/>
              <p:nvPr/>
            </p:nvGrpSpPr>
            <p:grpSpPr>
              <a:xfrm>
                <a:off x="6435720" y="3773520"/>
                <a:ext cx="132480" cy="67320"/>
                <a:chOff x="6435720" y="3773520"/>
                <a:chExt cx="132480" cy="67320"/>
              </a:xfrm>
            </p:grpSpPr>
            <p:sp>
              <p:nvSpPr>
                <p:cNvPr id="155" name="Rectangle 102"/>
                <p:cNvSpPr/>
                <p:nvPr/>
              </p:nvSpPr>
              <p:spPr>
                <a:xfrm rot="2700000">
                  <a:off x="6431400" y="381204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56" name="Rectangle 103"/>
                <p:cNvSpPr/>
                <p:nvPr/>
              </p:nvSpPr>
              <p:spPr>
                <a:xfrm rot="19800000">
                  <a:off x="6464160" y="3799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49" name="Group 96"/>
              <p:cNvGrpSpPr/>
              <p:nvPr/>
            </p:nvGrpSpPr>
            <p:grpSpPr>
              <a:xfrm>
                <a:off x="6439320" y="3906720"/>
                <a:ext cx="86040" cy="85680"/>
                <a:chOff x="6439320" y="3906720"/>
                <a:chExt cx="86040" cy="85680"/>
              </a:xfrm>
            </p:grpSpPr>
            <p:sp>
              <p:nvSpPr>
                <p:cNvPr id="153" name="Rectangle 100"/>
                <p:cNvSpPr/>
                <p:nvPr/>
              </p:nvSpPr>
              <p:spPr>
                <a:xfrm rot="18900000">
                  <a:off x="6427800" y="394272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54" name="Rectangle 101"/>
                <p:cNvSpPr/>
                <p:nvPr/>
              </p:nvSpPr>
              <p:spPr>
                <a:xfrm rot="13500000">
                  <a:off x="6428520" y="3943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50" name="Group 97"/>
              <p:cNvGrpSpPr/>
              <p:nvPr/>
            </p:nvGrpSpPr>
            <p:grpSpPr>
              <a:xfrm>
                <a:off x="6435720" y="3668760"/>
                <a:ext cx="132480" cy="67320"/>
                <a:chOff x="6435720" y="3668760"/>
                <a:chExt cx="132480" cy="67320"/>
              </a:xfrm>
            </p:grpSpPr>
            <p:sp>
              <p:nvSpPr>
                <p:cNvPr id="151" name="Rectangle 98"/>
                <p:cNvSpPr/>
                <p:nvPr/>
              </p:nvSpPr>
              <p:spPr>
                <a:xfrm rot="2700000">
                  <a:off x="6431400" y="370728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52" name="Rectangle 99"/>
                <p:cNvSpPr/>
                <p:nvPr/>
              </p:nvSpPr>
              <p:spPr>
                <a:xfrm rot="19800000">
                  <a:off x="6464160" y="369468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grpSp>
      <p:grpSp>
        <p:nvGrpSpPr>
          <p:cNvPr id="157" name="Group 156"/>
          <p:cNvGrpSpPr/>
          <p:nvPr/>
        </p:nvGrpSpPr>
        <p:grpSpPr>
          <a:xfrm>
            <a:off x="11055721" y="2714812"/>
            <a:ext cx="467781" cy="567161"/>
            <a:chOff x="9545011" y="2388275"/>
            <a:chExt cx="753367" cy="1004760"/>
          </a:xfrm>
        </p:grpSpPr>
        <p:sp>
          <p:nvSpPr>
            <p:cNvPr id="158" name="Rounded Rectangle 126"/>
            <p:cNvSpPr/>
            <p:nvPr/>
          </p:nvSpPr>
          <p:spPr>
            <a:xfrm>
              <a:off x="9545011" y="2388275"/>
              <a:ext cx="753367" cy="1004760"/>
            </a:xfrm>
            <a:prstGeom prst="roundRect">
              <a:avLst>
                <a:gd name="adj" fmla="val 16667"/>
              </a:avLst>
            </a:prstGeom>
            <a:no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59" name="Freeform 79"/>
            <p:cNvSpPr/>
            <p:nvPr/>
          </p:nvSpPr>
          <p:spPr>
            <a:xfrm>
              <a:off x="9731082" y="2562056"/>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p:style>
        </p:sp>
        <p:grpSp>
          <p:nvGrpSpPr>
            <p:cNvPr id="160" name="Group 92"/>
            <p:cNvGrpSpPr/>
            <p:nvPr/>
          </p:nvGrpSpPr>
          <p:grpSpPr>
            <a:xfrm>
              <a:off x="9712535" y="2783077"/>
              <a:ext cx="389880" cy="489240"/>
              <a:chOff x="6383880" y="3591360"/>
              <a:chExt cx="389880" cy="489240"/>
            </a:xfrm>
          </p:grpSpPr>
          <p:sp>
            <p:nvSpPr>
              <p:cNvPr id="161" name="Rectangle 94"/>
              <p:cNvSpPr/>
              <p:nvPr/>
            </p:nvSpPr>
            <p:spPr>
              <a:xfrm>
                <a:off x="6383880" y="3591360"/>
                <a:ext cx="389880" cy="4892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nvGrpSpPr>
              <p:cNvPr id="162" name="Group 95"/>
              <p:cNvGrpSpPr/>
              <p:nvPr/>
            </p:nvGrpSpPr>
            <p:grpSpPr>
              <a:xfrm>
                <a:off x="6435720" y="3773520"/>
                <a:ext cx="132480" cy="67320"/>
                <a:chOff x="6435720" y="3773520"/>
                <a:chExt cx="132480" cy="67320"/>
              </a:xfrm>
            </p:grpSpPr>
            <p:sp>
              <p:nvSpPr>
                <p:cNvPr id="169" name="Rectangle 102"/>
                <p:cNvSpPr/>
                <p:nvPr/>
              </p:nvSpPr>
              <p:spPr>
                <a:xfrm rot="2700000">
                  <a:off x="6431400" y="381204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70" name="Rectangle 103"/>
                <p:cNvSpPr/>
                <p:nvPr/>
              </p:nvSpPr>
              <p:spPr>
                <a:xfrm rot="19800000">
                  <a:off x="6464160" y="3799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63" name="Group 96"/>
              <p:cNvGrpSpPr/>
              <p:nvPr/>
            </p:nvGrpSpPr>
            <p:grpSpPr>
              <a:xfrm>
                <a:off x="6439320" y="3906720"/>
                <a:ext cx="86040" cy="85680"/>
                <a:chOff x="6439320" y="3906720"/>
                <a:chExt cx="86040" cy="85680"/>
              </a:xfrm>
            </p:grpSpPr>
            <p:sp>
              <p:nvSpPr>
                <p:cNvPr id="167" name="Rectangle 100"/>
                <p:cNvSpPr/>
                <p:nvPr/>
              </p:nvSpPr>
              <p:spPr>
                <a:xfrm rot="18900000">
                  <a:off x="6427800" y="394272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68" name="Rectangle 101"/>
                <p:cNvSpPr/>
                <p:nvPr/>
              </p:nvSpPr>
              <p:spPr>
                <a:xfrm rot="13500000">
                  <a:off x="6428520" y="3943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64" name="Group 97"/>
              <p:cNvGrpSpPr/>
              <p:nvPr/>
            </p:nvGrpSpPr>
            <p:grpSpPr>
              <a:xfrm>
                <a:off x="6435720" y="3668760"/>
                <a:ext cx="132480" cy="67320"/>
                <a:chOff x="6435720" y="3668760"/>
                <a:chExt cx="132480" cy="67320"/>
              </a:xfrm>
            </p:grpSpPr>
            <p:sp>
              <p:nvSpPr>
                <p:cNvPr id="165" name="Rectangle 98"/>
                <p:cNvSpPr/>
                <p:nvPr/>
              </p:nvSpPr>
              <p:spPr>
                <a:xfrm rot="2700000">
                  <a:off x="6431400" y="370728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66" name="Rectangle 99"/>
                <p:cNvSpPr/>
                <p:nvPr/>
              </p:nvSpPr>
              <p:spPr>
                <a:xfrm rot="19800000">
                  <a:off x="6464160" y="369468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grpSp>
      <p:grpSp>
        <p:nvGrpSpPr>
          <p:cNvPr id="171" name="Group 170"/>
          <p:cNvGrpSpPr/>
          <p:nvPr/>
        </p:nvGrpSpPr>
        <p:grpSpPr>
          <a:xfrm>
            <a:off x="11009349" y="3325170"/>
            <a:ext cx="467781" cy="567161"/>
            <a:chOff x="9545011" y="2388275"/>
            <a:chExt cx="753367" cy="1004760"/>
          </a:xfrm>
        </p:grpSpPr>
        <p:sp>
          <p:nvSpPr>
            <p:cNvPr id="172" name="Rounded Rectangle 126"/>
            <p:cNvSpPr/>
            <p:nvPr/>
          </p:nvSpPr>
          <p:spPr>
            <a:xfrm>
              <a:off x="9545011" y="2388275"/>
              <a:ext cx="753367" cy="1004760"/>
            </a:xfrm>
            <a:prstGeom prst="roundRect">
              <a:avLst>
                <a:gd name="adj" fmla="val 16667"/>
              </a:avLst>
            </a:prstGeom>
            <a:no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73" name="Freeform 79"/>
            <p:cNvSpPr/>
            <p:nvPr/>
          </p:nvSpPr>
          <p:spPr>
            <a:xfrm>
              <a:off x="9731082" y="2562056"/>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p:style>
        </p:sp>
        <p:grpSp>
          <p:nvGrpSpPr>
            <p:cNvPr id="174" name="Group 92"/>
            <p:cNvGrpSpPr/>
            <p:nvPr/>
          </p:nvGrpSpPr>
          <p:grpSpPr>
            <a:xfrm>
              <a:off x="9712535" y="2783077"/>
              <a:ext cx="389880" cy="489240"/>
              <a:chOff x="6383880" y="3591360"/>
              <a:chExt cx="389880" cy="489240"/>
            </a:xfrm>
          </p:grpSpPr>
          <p:sp>
            <p:nvSpPr>
              <p:cNvPr id="175" name="Rectangle 94"/>
              <p:cNvSpPr/>
              <p:nvPr/>
            </p:nvSpPr>
            <p:spPr>
              <a:xfrm>
                <a:off x="6383880" y="3591360"/>
                <a:ext cx="389880" cy="4892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nvGrpSpPr>
              <p:cNvPr id="176" name="Group 95"/>
              <p:cNvGrpSpPr/>
              <p:nvPr/>
            </p:nvGrpSpPr>
            <p:grpSpPr>
              <a:xfrm>
                <a:off x="6435720" y="3773520"/>
                <a:ext cx="132480" cy="67320"/>
                <a:chOff x="6435720" y="3773520"/>
                <a:chExt cx="132480" cy="67320"/>
              </a:xfrm>
            </p:grpSpPr>
            <p:sp>
              <p:nvSpPr>
                <p:cNvPr id="183" name="Rectangle 102"/>
                <p:cNvSpPr/>
                <p:nvPr/>
              </p:nvSpPr>
              <p:spPr>
                <a:xfrm rot="2700000">
                  <a:off x="6431400" y="381204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84" name="Rectangle 103"/>
                <p:cNvSpPr/>
                <p:nvPr/>
              </p:nvSpPr>
              <p:spPr>
                <a:xfrm rot="19800000">
                  <a:off x="6464160" y="3799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77" name="Group 96"/>
              <p:cNvGrpSpPr/>
              <p:nvPr/>
            </p:nvGrpSpPr>
            <p:grpSpPr>
              <a:xfrm>
                <a:off x="6439320" y="3906720"/>
                <a:ext cx="86040" cy="85680"/>
                <a:chOff x="6439320" y="3906720"/>
                <a:chExt cx="86040" cy="85680"/>
              </a:xfrm>
            </p:grpSpPr>
            <p:sp>
              <p:nvSpPr>
                <p:cNvPr id="181" name="Rectangle 100"/>
                <p:cNvSpPr/>
                <p:nvPr/>
              </p:nvSpPr>
              <p:spPr>
                <a:xfrm rot="18900000">
                  <a:off x="6427800" y="394272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82" name="Rectangle 101"/>
                <p:cNvSpPr/>
                <p:nvPr/>
              </p:nvSpPr>
              <p:spPr>
                <a:xfrm rot="13500000">
                  <a:off x="6428520" y="3943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78" name="Group 97"/>
              <p:cNvGrpSpPr/>
              <p:nvPr/>
            </p:nvGrpSpPr>
            <p:grpSpPr>
              <a:xfrm>
                <a:off x="6435720" y="3668760"/>
                <a:ext cx="132480" cy="67320"/>
                <a:chOff x="6435720" y="3668760"/>
                <a:chExt cx="132480" cy="67320"/>
              </a:xfrm>
            </p:grpSpPr>
            <p:sp>
              <p:nvSpPr>
                <p:cNvPr id="179" name="Rectangle 98"/>
                <p:cNvSpPr/>
                <p:nvPr/>
              </p:nvSpPr>
              <p:spPr>
                <a:xfrm rot="2700000">
                  <a:off x="6431400" y="370728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80" name="Rectangle 99"/>
                <p:cNvSpPr/>
                <p:nvPr/>
              </p:nvSpPr>
              <p:spPr>
                <a:xfrm rot="19800000">
                  <a:off x="6464160" y="369468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grpSp>
      <p:sp>
        <p:nvSpPr>
          <p:cNvPr id="185" name="Rounded Rectangle 184"/>
          <p:cNvSpPr/>
          <p:nvPr/>
        </p:nvSpPr>
        <p:spPr>
          <a:xfrm>
            <a:off x="7770481" y="2699763"/>
            <a:ext cx="1319864" cy="210090"/>
          </a:xfrm>
          <a:prstGeom prst="roundRect">
            <a:avLst>
              <a:gd name="adj" fmla="val 4167"/>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CTI Activity Log 2</a:t>
            </a:r>
            <a:endParaRPr lang="pt-PT" sz="1100" dirty="0"/>
          </a:p>
        </p:txBody>
      </p:sp>
      <p:sp>
        <p:nvSpPr>
          <p:cNvPr id="186" name="Freeform 63"/>
          <p:cNvSpPr/>
          <p:nvPr/>
        </p:nvSpPr>
        <p:spPr>
          <a:xfrm>
            <a:off x="7664263" y="2653270"/>
            <a:ext cx="140040" cy="199080"/>
          </a:xfrm>
          <a:custGeom>
            <a:avLst/>
            <a:gdLst/>
            <a:ahLst/>
            <a:cxnLst/>
            <a:rect l="l" t="t" r="r" b="b"/>
            <a:pathLst>
              <a:path w="957836" h="1222897">
                <a:moveTo>
                  <a:pt x="483972" y="63309"/>
                </a:moveTo>
                <a:cubicBezTo>
                  <a:pt x="337990" y="63309"/>
                  <a:pt x="216193" y="166648"/>
                  <a:pt x="188025" y="304023"/>
                </a:cubicBezTo>
                <a:lnTo>
                  <a:pt x="182354" y="360163"/>
                </a:lnTo>
                <a:lnTo>
                  <a:pt x="785591" y="360163"/>
                </a:lnTo>
                <a:lnTo>
                  <a:pt x="779920" y="304023"/>
                </a:lnTo>
                <a:cubicBezTo>
                  <a:pt x="751752" y="166648"/>
                  <a:pt x="629955" y="63309"/>
                  <a:pt x="483972" y="63309"/>
                </a:cubicBezTo>
                <a:close/>
                <a:moveTo>
                  <a:pt x="483972" y="0"/>
                </a:moveTo>
                <a:cubicBezTo>
                  <a:pt x="660611" y="0"/>
                  <a:pt x="807986" y="125039"/>
                  <a:pt x="842069" y="291263"/>
                </a:cubicBezTo>
                <a:lnTo>
                  <a:pt x="849029" y="360163"/>
                </a:lnTo>
                <a:lnTo>
                  <a:pt x="957836" y="360163"/>
                </a:lnTo>
                <a:lnTo>
                  <a:pt x="957836" y="1222897"/>
                </a:lnTo>
                <a:lnTo>
                  <a:pt x="0" y="1222897"/>
                </a:lnTo>
                <a:lnTo>
                  <a:pt x="0" y="360163"/>
                </a:lnTo>
                <a:lnTo>
                  <a:pt x="118915" y="360163"/>
                </a:lnTo>
                <a:lnTo>
                  <a:pt x="125875" y="291263"/>
                </a:lnTo>
                <a:cubicBezTo>
                  <a:pt x="159959" y="125039"/>
                  <a:pt x="307333" y="0"/>
                  <a:pt x="483972" y="0"/>
                </a:cubicBez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p:style>
      </p:sp>
      <p:sp>
        <p:nvSpPr>
          <p:cNvPr id="188" name="Rounded Rectangle 56"/>
          <p:cNvSpPr/>
          <p:nvPr/>
        </p:nvSpPr>
        <p:spPr>
          <a:xfrm>
            <a:off x="7484839" y="2051513"/>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dirty="0" smtClean="0">
                <a:solidFill>
                  <a:srgbClr val="414244"/>
                </a:solidFill>
                <a:latin typeface="Calibri"/>
                <a:ea typeface="DejaVu Sans"/>
              </a:rPr>
              <a:t>Cryptographic Tool</a:t>
            </a:r>
            <a:endParaRPr lang="en-US" sz="1100" b="0" strike="noStrike" spc="-1" dirty="0">
              <a:latin typeface="Calibri"/>
            </a:endParaRPr>
          </a:p>
        </p:txBody>
      </p:sp>
      <p:sp>
        <p:nvSpPr>
          <p:cNvPr id="189" name="Freeform 79"/>
          <p:cNvSpPr/>
          <p:nvPr/>
        </p:nvSpPr>
        <p:spPr>
          <a:xfrm>
            <a:off x="9169734" y="2784450"/>
            <a:ext cx="223531" cy="76407"/>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p:style>
      </p:sp>
      <p:cxnSp>
        <p:nvCxnSpPr>
          <p:cNvPr id="10" name="Straight Arrow Connector 9"/>
          <p:cNvCxnSpPr>
            <a:stCxn id="187" idx="3"/>
            <a:endCxn id="144" idx="1"/>
          </p:cNvCxnSpPr>
          <p:nvPr/>
        </p:nvCxnSpPr>
        <p:spPr>
          <a:xfrm flipV="1">
            <a:off x="9439717" y="2649736"/>
            <a:ext cx="939460" cy="159551"/>
          </a:xfrm>
          <a:prstGeom prst="straightConnector1">
            <a:avLst/>
          </a:prstGeom>
          <a:ln>
            <a:solidFill>
              <a:srgbClr val="CCB6DB"/>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187" idx="3"/>
            <a:endCxn id="158" idx="1"/>
          </p:cNvCxnSpPr>
          <p:nvPr/>
        </p:nvCxnSpPr>
        <p:spPr>
          <a:xfrm>
            <a:off x="9439717" y="2809287"/>
            <a:ext cx="1616004" cy="189106"/>
          </a:xfrm>
          <a:prstGeom prst="straightConnector1">
            <a:avLst/>
          </a:prstGeom>
          <a:ln>
            <a:solidFill>
              <a:srgbClr val="3F2750"/>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a:stCxn id="187" idx="3"/>
            <a:endCxn id="172" idx="1"/>
          </p:cNvCxnSpPr>
          <p:nvPr/>
        </p:nvCxnSpPr>
        <p:spPr>
          <a:xfrm>
            <a:off x="9439717" y="2809287"/>
            <a:ext cx="1569632" cy="799464"/>
          </a:xfrm>
          <a:prstGeom prst="straightConnector1">
            <a:avLst/>
          </a:prstGeom>
          <a:ln>
            <a:solidFill>
              <a:srgbClr val="29355A"/>
            </a:solidFill>
            <a:tailEnd type="triangle"/>
          </a:ln>
        </p:spPr>
        <p:style>
          <a:lnRef idx="1">
            <a:schemeClr val="accent1"/>
          </a:lnRef>
          <a:fillRef idx="0">
            <a:schemeClr val="accent1"/>
          </a:fillRef>
          <a:effectRef idx="0">
            <a:schemeClr val="accent1"/>
          </a:effectRef>
          <a:fontRef idx="minor">
            <a:schemeClr val="tx1"/>
          </a:fontRef>
        </p:style>
      </p:cxnSp>
      <p:cxnSp>
        <p:nvCxnSpPr>
          <p:cNvPr id="191" name="Straight Arrow Connector 190"/>
          <p:cNvCxnSpPr>
            <a:stCxn id="187" idx="3"/>
            <a:endCxn id="43" idx="1"/>
          </p:cNvCxnSpPr>
          <p:nvPr/>
        </p:nvCxnSpPr>
        <p:spPr>
          <a:xfrm>
            <a:off x="9439717" y="2809287"/>
            <a:ext cx="640177" cy="882803"/>
          </a:xfrm>
          <a:prstGeom prst="straightConnector1">
            <a:avLst/>
          </a:prstGeom>
          <a:ln>
            <a:solidFill>
              <a:srgbClr val="98A7D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7365947"/>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 name="Rounded Rectangle 5"/>
          <p:cNvSpPr/>
          <p:nvPr/>
        </p:nvSpPr>
        <p:spPr>
          <a:xfrm>
            <a:off x="7199348" y="2122567"/>
            <a:ext cx="4898866" cy="3790001"/>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92" name="Rounded Rectangle 191"/>
          <p:cNvSpPr/>
          <p:nvPr/>
        </p:nvSpPr>
        <p:spPr>
          <a:xfrm>
            <a:off x="9760881" y="2325110"/>
            <a:ext cx="2230927" cy="179573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93" name="Rectangle 192"/>
          <p:cNvSpPr/>
          <p:nvPr/>
        </p:nvSpPr>
        <p:spPr>
          <a:xfrm>
            <a:off x="9892868" y="2098143"/>
            <a:ext cx="1976502" cy="276999"/>
          </a:xfrm>
          <a:prstGeom prst="rect">
            <a:avLst/>
          </a:prstGeom>
        </p:spPr>
        <p:txBody>
          <a:bodyPr wrap="none">
            <a:spAutoFit/>
          </a:bodyPr>
          <a:lstStyle/>
          <a:p>
            <a:pPr algn="ctr">
              <a:lnSpc>
                <a:spcPct val="100000"/>
              </a:lnSpc>
              <a:tabLst>
                <a:tab pos="0" algn="l"/>
              </a:tabLst>
            </a:pPr>
            <a:r>
              <a:rPr lang="en-US" sz="1200" b="1" spc="-1" dirty="0" err="1" smtClean="0">
                <a:solidFill>
                  <a:srgbClr val="414244"/>
                </a:solidFill>
                <a:latin typeface="Calibri"/>
              </a:rPr>
              <a:t>Hyperledger</a:t>
            </a:r>
            <a:r>
              <a:rPr lang="en-US" sz="1200" b="1" spc="-1" dirty="0" smtClean="0">
                <a:solidFill>
                  <a:srgbClr val="414244"/>
                </a:solidFill>
                <a:latin typeface="Calibri"/>
              </a:rPr>
              <a:t> Fabric Network</a:t>
            </a:r>
            <a:endParaRPr lang="en-US" sz="1200" spc="-1" dirty="0">
              <a:latin typeface="Calibri"/>
            </a:endParaRPr>
          </a:p>
        </p:txBody>
      </p:sp>
      <p:sp>
        <p:nvSpPr>
          <p:cNvPr id="187" name="Rounded Rectangle 186"/>
          <p:cNvSpPr/>
          <p:nvPr/>
        </p:nvSpPr>
        <p:spPr>
          <a:xfrm>
            <a:off x="7589217" y="2348538"/>
            <a:ext cx="1850500" cy="92149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9" name="Rounded Rectangle 5"/>
          <p:cNvSpPr/>
          <p:nvPr/>
        </p:nvSpPr>
        <p:spPr>
          <a:xfrm>
            <a:off x="3595537" y="2122567"/>
            <a:ext cx="1857763" cy="2648036"/>
          </a:xfrm>
          <a:prstGeom prst="roundRect">
            <a:avLst>
              <a:gd name="adj" fmla="val 6998"/>
            </a:avLst>
          </a:prstGeom>
          <a:solidFill>
            <a:schemeClr val="accent5">
              <a:lumMod val="20000"/>
              <a:lumOff val="8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866" name="Title 1"/>
          <p:cNvSpPr/>
          <p:nvPr/>
        </p:nvSpPr>
        <p:spPr>
          <a:xfrm>
            <a:off x="609480" y="273600"/>
            <a:ext cx="10971720" cy="114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0000"/>
              </a:lnSpc>
            </a:pPr>
            <a:r>
              <a:rPr lang="en-US" sz="4400" b="0" strike="noStrike" spc="-1">
                <a:solidFill>
                  <a:srgbClr val="000000"/>
                </a:solidFill>
                <a:latin typeface="Arial"/>
                <a:ea typeface="DejaVu Sans"/>
              </a:rPr>
              <a:t>DPA Within the Iris Project</a:t>
            </a:r>
            <a:endParaRPr lang="en-US" sz="4400" b="0" strike="noStrike" spc="-1">
              <a:latin typeface="Calibri"/>
            </a:endParaRPr>
          </a:p>
        </p:txBody>
      </p:sp>
      <p:sp>
        <p:nvSpPr>
          <p:cNvPr id="909" name="Rounded Rectangle 27"/>
          <p:cNvSpPr/>
          <p:nvPr/>
        </p:nvSpPr>
        <p:spPr>
          <a:xfrm>
            <a:off x="8672388" y="1690729"/>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dirty="0" smtClean="0">
                <a:solidFill>
                  <a:srgbClr val="414244"/>
                </a:solidFill>
                <a:latin typeface="Calibri"/>
                <a:ea typeface="DejaVu Sans"/>
              </a:rPr>
              <a:t>Data Protection and Accountability Module</a:t>
            </a:r>
            <a:endParaRPr lang="en-US" sz="1100" b="0" strike="noStrike" spc="-1" dirty="0">
              <a:latin typeface="Calibri"/>
            </a:endParaRPr>
          </a:p>
        </p:txBody>
      </p:sp>
      <p:sp>
        <p:nvSpPr>
          <p:cNvPr id="959" name="Rounded Rectangle 95"/>
          <p:cNvSpPr/>
          <p:nvPr/>
        </p:nvSpPr>
        <p:spPr>
          <a:xfrm>
            <a:off x="1047849" y="5706488"/>
            <a:ext cx="1502384" cy="578160"/>
          </a:xfrm>
          <a:prstGeom prst="roundRect">
            <a:avLst>
              <a:gd name="adj" fmla="val 16667"/>
            </a:avLst>
          </a:prstGeom>
          <a:solidFill>
            <a:schemeClr val="accent2"/>
          </a:solidFill>
          <a:ln>
            <a:solidFill>
              <a:schemeClr val="accent2"/>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p:style>
        <p:txBody>
          <a:bodyPr vertOverflow="overflow" horzOverflow="overflow" lIns="90000" tIns="45000" rIns="90000" bIns="45000" numCol="1" spcCol="0" anchor="ctr">
            <a:noAutofit/>
          </a:bodyPr>
          <a:lstStyle/>
          <a:p>
            <a:pPr algn="ctr">
              <a:lnSpc>
                <a:spcPct val="100000"/>
              </a:lnSpc>
            </a:pPr>
            <a:r>
              <a:rPr lang="en-US" sz="1200" b="1" strike="noStrike" spc="-1" dirty="0" smtClean="0">
                <a:solidFill>
                  <a:srgbClr val="FFFFFF"/>
                </a:solidFill>
                <a:latin typeface="Arial"/>
                <a:ea typeface="DejaVu Sans"/>
              </a:rPr>
              <a:t>Auditors</a:t>
            </a:r>
            <a:endParaRPr lang="en-US" sz="1200" b="0" strike="noStrike" spc="-1" dirty="0">
              <a:latin typeface="Calibri"/>
            </a:endParaRPr>
          </a:p>
        </p:txBody>
      </p:sp>
      <p:sp>
        <p:nvSpPr>
          <p:cNvPr id="8" name="Rectangle 7"/>
          <p:cNvSpPr/>
          <p:nvPr/>
        </p:nvSpPr>
        <p:spPr>
          <a:xfrm>
            <a:off x="3656061" y="1727819"/>
            <a:ext cx="1829313" cy="263141"/>
          </a:xfrm>
          <a:prstGeom prst="rect">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tabLst>
                <a:tab pos="0" algn="l"/>
              </a:tabLst>
            </a:pPr>
            <a:r>
              <a:rPr lang="en-US" sz="1100" b="1" spc="-1" dirty="0">
                <a:solidFill>
                  <a:srgbClr val="414244"/>
                </a:solidFill>
                <a:latin typeface="Calibri"/>
                <a:ea typeface="DejaVu Sans"/>
              </a:rPr>
              <a:t>Collaborative Threat Intelligence Module</a:t>
            </a:r>
            <a:endParaRPr lang="pt-PT" sz="1100" b="1" spc="-1" dirty="0">
              <a:solidFill>
                <a:srgbClr val="414244"/>
              </a:solidFill>
              <a:latin typeface="Calibri"/>
              <a:ea typeface="DejaVu Sans"/>
            </a:endParaRPr>
          </a:p>
        </p:txBody>
      </p:sp>
      <p:grpSp>
        <p:nvGrpSpPr>
          <p:cNvPr id="23" name="Group 22"/>
          <p:cNvGrpSpPr/>
          <p:nvPr/>
        </p:nvGrpSpPr>
        <p:grpSpPr>
          <a:xfrm>
            <a:off x="1047848" y="1969833"/>
            <a:ext cx="1787876" cy="2167761"/>
            <a:chOff x="1047848" y="1969833"/>
            <a:chExt cx="1787876" cy="2167761"/>
          </a:xfrm>
        </p:grpSpPr>
        <p:sp>
          <p:nvSpPr>
            <p:cNvPr id="100" name="Rounded Rectangle 95"/>
            <p:cNvSpPr/>
            <p:nvPr/>
          </p:nvSpPr>
          <p:spPr>
            <a:xfrm>
              <a:off x="1047848" y="1969833"/>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CERT/CSIRT A</a:t>
              </a:r>
            </a:p>
          </p:txBody>
        </p:sp>
        <p:sp>
          <p:nvSpPr>
            <p:cNvPr id="102" name="Rounded Rectangle 95"/>
            <p:cNvSpPr/>
            <p:nvPr/>
          </p:nvSpPr>
          <p:spPr>
            <a:xfrm>
              <a:off x="1047848" y="2772608"/>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CERT/CSIRT B</a:t>
              </a:r>
            </a:p>
          </p:txBody>
        </p:sp>
        <p:sp>
          <p:nvSpPr>
            <p:cNvPr id="103" name="Rounded Rectangle 95"/>
            <p:cNvSpPr/>
            <p:nvPr/>
          </p:nvSpPr>
          <p:spPr>
            <a:xfrm>
              <a:off x="1047848" y="3559434"/>
              <a:ext cx="1502384" cy="578160"/>
            </a:xfrm>
            <a:prstGeom prst="roundRect">
              <a:avLst>
                <a:gd name="adj"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lt1"/>
                  </a:solidFill>
                </a:rPr>
                <a:t>...</a:t>
              </a:r>
            </a:p>
          </p:txBody>
        </p:sp>
        <p:sp>
          <p:nvSpPr>
            <p:cNvPr id="9" name="Rectangle 8"/>
            <p:cNvSpPr/>
            <p:nvPr/>
          </p:nvSpPr>
          <p:spPr>
            <a:xfrm>
              <a:off x="2450931" y="2077302"/>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sp>
          <p:nvSpPr>
            <p:cNvPr id="104" name="Rectangle 103"/>
            <p:cNvSpPr/>
            <p:nvPr/>
          </p:nvSpPr>
          <p:spPr>
            <a:xfrm>
              <a:off x="2450931" y="2881704"/>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sp>
          <p:nvSpPr>
            <p:cNvPr id="105" name="Rectangle 104"/>
            <p:cNvSpPr/>
            <p:nvPr/>
          </p:nvSpPr>
          <p:spPr>
            <a:xfrm>
              <a:off x="2450930" y="3683381"/>
              <a:ext cx="384793" cy="35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CTI</a:t>
              </a:r>
              <a:endParaRPr lang="pt-PT" sz="900" dirty="0"/>
            </a:p>
          </p:txBody>
        </p:sp>
      </p:grpSp>
      <p:sp>
        <p:nvSpPr>
          <p:cNvPr id="106" name="Freeform 68"/>
          <p:cNvSpPr/>
          <p:nvPr/>
        </p:nvSpPr>
        <p:spPr>
          <a:xfrm>
            <a:off x="4016034" y="3701242"/>
            <a:ext cx="978840" cy="59688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07" name="Oval 69"/>
          <p:cNvSpPr/>
          <p:nvPr/>
        </p:nvSpPr>
        <p:spPr>
          <a:xfrm>
            <a:off x="4016034" y="3518722"/>
            <a:ext cx="978840" cy="363960"/>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108" name="Rectangle 107"/>
          <p:cNvSpPr/>
          <p:nvPr/>
        </p:nvSpPr>
        <p:spPr>
          <a:xfrm>
            <a:off x="3863788" y="2783077"/>
            <a:ext cx="1283332" cy="5664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Advanced Threat Intelligence Orchestrator </a:t>
            </a:r>
            <a:endParaRPr lang="pt-PT" sz="900" dirty="0"/>
          </a:p>
        </p:txBody>
      </p:sp>
      <p:cxnSp>
        <p:nvCxnSpPr>
          <p:cNvPr id="11" name="Straight Arrow Connector 10"/>
          <p:cNvCxnSpPr>
            <a:stCxn id="108" idx="2"/>
            <a:endCxn id="107" idx="0"/>
          </p:cNvCxnSpPr>
          <p:nvPr/>
        </p:nvCxnSpPr>
        <p:spPr>
          <a:xfrm>
            <a:off x="4505454" y="3349572"/>
            <a:ext cx="0" cy="169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4" name="Rectangle 113"/>
          <p:cNvSpPr/>
          <p:nvPr/>
        </p:nvSpPr>
        <p:spPr>
          <a:xfrm>
            <a:off x="3749539" y="4321441"/>
            <a:ext cx="1511829" cy="318401"/>
          </a:xfrm>
          <a:prstGeom prst="rect">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tabLst>
                <a:tab pos="0" algn="l"/>
              </a:tabLst>
            </a:pPr>
            <a:r>
              <a:rPr lang="en-US" sz="1000" spc="-1" dirty="0" smtClean="0">
                <a:solidFill>
                  <a:srgbClr val="414244"/>
                </a:solidFill>
                <a:latin typeface="Calibri"/>
                <a:ea typeface="DejaVu Sans"/>
              </a:rPr>
              <a:t>Repository of Threats and Vulnerabilities</a:t>
            </a:r>
            <a:endParaRPr lang="pt-PT" sz="1000" spc="-1" dirty="0">
              <a:solidFill>
                <a:srgbClr val="414244"/>
              </a:solidFill>
              <a:latin typeface="Calibri"/>
              <a:ea typeface="DejaVu Sans"/>
            </a:endParaRPr>
          </a:p>
        </p:txBody>
      </p:sp>
      <p:cxnSp>
        <p:nvCxnSpPr>
          <p:cNvPr id="14" name="Straight Arrow Connector 13"/>
          <p:cNvCxnSpPr>
            <a:stCxn id="9" idx="3"/>
            <a:endCxn id="108" idx="1"/>
          </p:cNvCxnSpPr>
          <p:nvPr/>
        </p:nvCxnSpPr>
        <p:spPr>
          <a:xfrm>
            <a:off x="2835724" y="2257286"/>
            <a:ext cx="1028064" cy="80903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04" idx="3"/>
            <a:endCxn id="108" idx="1"/>
          </p:cNvCxnSpPr>
          <p:nvPr/>
        </p:nvCxnSpPr>
        <p:spPr>
          <a:xfrm>
            <a:off x="2835724" y="3061688"/>
            <a:ext cx="1028064" cy="463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05" idx="3"/>
            <a:endCxn id="108" idx="1"/>
          </p:cNvCxnSpPr>
          <p:nvPr/>
        </p:nvCxnSpPr>
        <p:spPr>
          <a:xfrm flipV="1">
            <a:off x="2835723" y="3066325"/>
            <a:ext cx="1028065" cy="79704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09" idx="3"/>
            <a:endCxn id="867" idx="1"/>
          </p:cNvCxnSpPr>
          <p:nvPr/>
        </p:nvCxnSpPr>
        <p:spPr>
          <a:xfrm>
            <a:off x="5453300" y="3446585"/>
            <a:ext cx="1746048" cy="570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192" idx="2"/>
            <a:endCxn id="959" idx="3"/>
          </p:cNvCxnSpPr>
          <p:nvPr/>
        </p:nvCxnSpPr>
        <p:spPr>
          <a:xfrm rot="5400000">
            <a:off x="5775929" y="895151"/>
            <a:ext cx="1874721" cy="8326112"/>
          </a:xfrm>
          <a:prstGeom prst="bentConnector2">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5603770" y="2964399"/>
            <a:ext cx="1519711" cy="307777"/>
          </a:xfrm>
          <a:prstGeom prst="rect">
            <a:avLst/>
          </a:prstGeom>
        </p:spPr>
        <p:txBody>
          <a:bodyPr wrap="none">
            <a:spAutoFit/>
          </a:bodyPr>
          <a:lstStyle/>
          <a:p>
            <a:pPr algn="ctr"/>
            <a:r>
              <a:rPr lang="en-US" sz="1400" dirty="0"/>
              <a:t>CTI Activity Logs</a:t>
            </a:r>
            <a:endParaRPr lang="pt-PT" sz="1400" dirty="0"/>
          </a:p>
        </p:txBody>
      </p:sp>
      <p:grpSp>
        <p:nvGrpSpPr>
          <p:cNvPr id="36" name="Group 57"/>
          <p:cNvGrpSpPr/>
          <p:nvPr/>
        </p:nvGrpSpPr>
        <p:grpSpPr>
          <a:xfrm>
            <a:off x="7840474" y="3682114"/>
            <a:ext cx="1832888" cy="1704543"/>
            <a:chOff x="9470339" y="4100040"/>
            <a:chExt cx="978841" cy="779400"/>
          </a:xfrm>
        </p:grpSpPr>
        <p:sp>
          <p:nvSpPr>
            <p:cNvPr id="48" name="Freeform 68"/>
            <p:cNvSpPr/>
            <p:nvPr/>
          </p:nvSpPr>
          <p:spPr>
            <a:xfrm>
              <a:off x="9470340" y="4282560"/>
              <a:ext cx="978840" cy="596880"/>
            </a:xfrm>
            <a:custGeom>
              <a:avLst/>
              <a:gdLst/>
              <a:ahLst/>
              <a:cxnLst/>
              <a:rect l="l" t="t" r="r" b="b"/>
              <a:pathLst>
                <a:path w="1185334" h="776821">
                  <a:moveTo>
                    <a:pt x="0" y="0"/>
                  </a:moveTo>
                  <a:lnTo>
                    <a:pt x="1185333" y="0"/>
                  </a:lnTo>
                  <a:lnTo>
                    <a:pt x="1185333" y="539750"/>
                  </a:lnTo>
                  <a:lnTo>
                    <a:pt x="1185334" y="539754"/>
                  </a:lnTo>
                  <a:lnTo>
                    <a:pt x="1185333" y="539758"/>
                  </a:lnTo>
                  <a:lnTo>
                    <a:pt x="1185333" y="541866"/>
                  </a:lnTo>
                  <a:lnTo>
                    <a:pt x="1184802" y="541866"/>
                  </a:lnTo>
                  <a:lnTo>
                    <a:pt x="1173293" y="587531"/>
                  </a:lnTo>
                  <a:cubicBezTo>
                    <a:pt x="1118029" y="695558"/>
                    <a:pt x="879073" y="776821"/>
                    <a:pt x="592667" y="776821"/>
                  </a:cubicBezTo>
                  <a:cubicBezTo>
                    <a:pt x="306261" y="776821"/>
                    <a:pt x="67305" y="695558"/>
                    <a:pt x="12041" y="587531"/>
                  </a:cubicBezTo>
                  <a:lnTo>
                    <a:pt x="533" y="541866"/>
                  </a:lnTo>
                  <a:lnTo>
                    <a:pt x="0" y="541866"/>
                  </a:lnTo>
                  <a:lnTo>
                    <a:pt x="0" y="539754"/>
                  </a:lnTo>
                  <a:close/>
                </a:path>
              </a:pathLst>
            </a:cu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sp>
          <p:nvSpPr>
            <p:cNvPr id="49" name="Oval 69"/>
            <p:cNvSpPr/>
            <p:nvPr/>
          </p:nvSpPr>
          <p:spPr>
            <a:xfrm>
              <a:off x="9470339" y="4100040"/>
              <a:ext cx="978840" cy="337637"/>
            </a:xfrm>
            <a:prstGeom prst="ellipse">
              <a:avLst/>
            </a:prstGeom>
            <a:solidFill>
              <a:schemeClr val="accent5">
                <a:lumMod val="40000"/>
                <a:lumOff val="60000"/>
              </a:schemeClr>
            </a:solidFill>
            <a:ln>
              <a:solidFill>
                <a:srgbClr val="5D3A75"/>
              </a:solidFill>
            </a:ln>
          </p:spPr>
          <p:style>
            <a:lnRef idx="2">
              <a:schemeClr val="accent1">
                <a:shade val="50000"/>
              </a:schemeClr>
            </a:lnRef>
            <a:fillRef idx="1">
              <a:schemeClr val="accent1"/>
            </a:fillRef>
            <a:effectRef idx="0">
              <a:schemeClr val="accent1"/>
            </a:effectRef>
            <a:fontRef idx="minor"/>
          </p:style>
        </p:sp>
      </p:grpSp>
      <p:sp>
        <p:nvSpPr>
          <p:cNvPr id="50" name="Rounded Rectangle 56"/>
          <p:cNvSpPr/>
          <p:nvPr/>
        </p:nvSpPr>
        <p:spPr>
          <a:xfrm>
            <a:off x="7712922" y="3322609"/>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dirty="0">
                <a:solidFill>
                  <a:srgbClr val="414244"/>
                </a:solidFill>
                <a:latin typeface="Calibri"/>
                <a:ea typeface="DejaVu Sans"/>
              </a:rPr>
              <a:t>Off-chain </a:t>
            </a:r>
            <a:r>
              <a:rPr lang="en-US" sz="1100" b="1" strike="noStrike" spc="-1" dirty="0" smtClean="0">
                <a:solidFill>
                  <a:srgbClr val="414244"/>
                </a:solidFill>
                <a:latin typeface="Calibri"/>
                <a:ea typeface="DejaVu Sans"/>
              </a:rPr>
              <a:t>database</a:t>
            </a:r>
            <a:endParaRPr lang="en-US" sz="1100" b="0" strike="noStrike" spc="-1" dirty="0">
              <a:latin typeface="Calibri"/>
            </a:endParaRPr>
          </a:p>
        </p:txBody>
      </p:sp>
      <p:sp>
        <p:nvSpPr>
          <p:cNvPr id="37" name="Rounded Rectangle 36"/>
          <p:cNvSpPr/>
          <p:nvPr/>
        </p:nvSpPr>
        <p:spPr>
          <a:xfrm>
            <a:off x="8107399" y="4462428"/>
            <a:ext cx="1319864" cy="210090"/>
          </a:xfrm>
          <a:prstGeom prst="roundRect">
            <a:avLst>
              <a:gd name="adj" fmla="val 4167"/>
            </a:avLst>
          </a:prstGeom>
          <a:solidFill>
            <a:schemeClr val="bg2">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CTI Activity Log 1</a:t>
            </a:r>
            <a:endParaRPr lang="pt-PT" sz="1100" dirty="0"/>
          </a:p>
        </p:txBody>
      </p:sp>
      <p:sp>
        <p:nvSpPr>
          <p:cNvPr id="38" name="Rounded Rectangle 37"/>
          <p:cNvSpPr/>
          <p:nvPr/>
        </p:nvSpPr>
        <p:spPr>
          <a:xfrm>
            <a:off x="8105664" y="4730123"/>
            <a:ext cx="1319864" cy="210090"/>
          </a:xfrm>
          <a:prstGeom prst="roundRect">
            <a:avLst>
              <a:gd name="adj" fmla="val 4167"/>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CTI Activity Log 2</a:t>
            </a:r>
            <a:endParaRPr lang="pt-PT" sz="1100" dirty="0"/>
          </a:p>
        </p:txBody>
      </p:sp>
      <p:sp>
        <p:nvSpPr>
          <p:cNvPr id="39" name="Rounded Rectangle 38"/>
          <p:cNvSpPr/>
          <p:nvPr/>
        </p:nvSpPr>
        <p:spPr>
          <a:xfrm>
            <a:off x="8107346" y="4997819"/>
            <a:ext cx="1319864" cy="210090"/>
          </a:xfrm>
          <a:prstGeom prst="roundRect">
            <a:avLst>
              <a:gd name="adj" fmla="val 4167"/>
            </a:avLst>
          </a:prstGeom>
          <a:solidFill>
            <a:schemeClr val="bg2">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t>
            </a:r>
            <a:endParaRPr lang="pt-PT" sz="1100" dirty="0"/>
          </a:p>
        </p:txBody>
      </p:sp>
      <p:sp>
        <p:nvSpPr>
          <p:cNvPr id="40" name="Freeform 63"/>
          <p:cNvSpPr/>
          <p:nvPr/>
        </p:nvSpPr>
        <p:spPr>
          <a:xfrm>
            <a:off x="7999446" y="4358329"/>
            <a:ext cx="140040" cy="199080"/>
          </a:xfrm>
          <a:custGeom>
            <a:avLst/>
            <a:gdLst/>
            <a:ahLst/>
            <a:cxnLst/>
            <a:rect l="l" t="t" r="r" b="b"/>
            <a:pathLst>
              <a:path w="957836" h="1222897">
                <a:moveTo>
                  <a:pt x="483972" y="63309"/>
                </a:moveTo>
                <a:cubicBezTo>
                  <a:pt x="337990" y="63309"/>
                  <a:pt x="216193" y="166648"/>
                  <a:pt x="188025" y="304023"/>
                </a:cubicBezTo>
                <a:lnTo>
                  <a:pt x="182354" y="360163"/>
                </a:lnTo>
                <a:lnTo>
                  <a:pt x="785591" y="360163"/>
                </a:lnTo>
                <a:lnTo>
                  <a:pt x="779920" y="304023"/>
                </a:lnTo>
                <a:cubicBezTo>
                  <a:pt x="751752" y="166648"/>
                  <a:pt x="629955" y="63309"/>
                  <a:pt x="483972" y="63309"/>
                </a:cubicBezTo>
                <a:close/>
                <a:moveTo>
                  <a:pt x="483972" y="0"/>
                </a:moveTo>
                <a:cubicBezTo>
                  <a:pt x="660611" y="0"/>
                  <a:pt x="807986" y="125039"/>
                  <a:pt x="842069" y="291263"/>
                </a:cubicBezTo>
                <a:lnTo>
                  <a:pt x="849029" y="360163"/>
                </a:lnTo>
                <a:lnTo>
                  <a:pt x="957836" y="360163"/>
                </a:lnTo>
                <a:lnTo>
                  <a:pt x="957836" y="1222897"/>
                </a:lnTo>
                <a:lnTo>
                  <a:pt x="0" y="1222897"/>
                </a:lnTo>
                <a:lnTo>
                  <a:pt x="0" y="360163"/>
                </a:lnTo>
                <a:lnTo>
                  <a:pt x="118915" y="360163"/>
                </a:lnTo>
                <a:lnTo>
                  <a:pt x="125875" y="291263"/>
                </a:lnTo>
                <a:cubicBezTo>
                  <a:pt x="159959" y="125039"/>
                  <a:pt x="307333" y="0"/>
                  <a:pt x="483972" y="0"/>
                </a:cubicBezTo>
                <a:close/>
              </a:path>
            </a:pathLst>
          </a:custGeom>
          <a:solidFill>
            <a:srgbClr val="A6A6A6"/>
          </a:solidFill>
          <a:ln>
            <a:solidFill>
              <a:srgbClr val="969696"/>
            </a:solidFill>
          </a:ln>
        </p:spPr>
        <p:style>
          <a:lnRef idx="2">
            <a:schemeClr val="accent1">
              <a:shade val="50000"/>
            </a:schemeClr>
          </a:lnRef>
          <a:fillRef idx="1">
            <a:schemeClr val="accent1"/>
          </a:fillRef>
          <a:effectRef idx="0">
            <a:schemeClr val="accent1"/>
          </a:effectRef>
          <a:fontRef idx="minor"/>
        </p:style>
      </p:sp>
      <p:sp>
        <p:nvSpPr>
          <p:cNvPr id="41" name="Freeform 63"/>
          <p:cNvSpPr/>
          <p:nvPr/>
        </p:nvSpPr>
        <p:spPr>
          <a:xfrm>
            <a:off x="7999446" y="4683630"/>
            <a:ext cx="140040" cy="199080"/>
          </a:xfrm>
          <a:custGeom>
            <a:avLst/>
            <a:gdLst/>
            <a:ahLst/>
            <a:cxnLst/>
            <a:rect l="l" t="t" r="r" b="b"/>
            <a:pathLst>
              <a:path w="957836" h="1222897">
                <a:moveTo>
                  <a:pt x="483972" y="63309"/>
                </a:moveTo>
                <a:cubicBezTo>
                  <a:pt x="337990" y="63309"/>
                  <a:pt x="216193" y="166648"/>
                  <a:pt x="188025" y="304023"/>
                </a:cubicBezTo>
                <a:lnTo>
                  <a:pt x="182354" y="360163"/>
                </a:lnTo>
                <a:lnTo>
                  <a:pt x="785591" y="360163"/>
                </a:lnTo>
                <a:lnTo>
                  <a:pt x="779920" y="304023"/>
                </a:lnTo>
                <a:cubicBezTo>
                  <a:pt x="751752" y="166648"/>
                  <a:pt x="629955" y="63309"/>
                  <a:pt x="483972" y="63309"/>
                </a:cubicBezTo>
                <a:close/>
                <a:moveTo>
                  <a:pt x="483972" y="0"/>
                </a:moveTo>
                <a:cubicBezTo>
                  <a:pt x="660611" y="0"/>
                  <a:pt x="807986" y="125039"/>
                  <a:pt x="842069" y="291263"/>
                </a:cubicBezTo>
                <a:lnTo>
                  <a:pt x="849029" y="360163"/>
                </a:lnTo>
                <a:lnTo>
                  <a:pt x="957836" y="360163"/>
                </a:lnTo>
                <a:lnTo>
                  <a:pt x="957836" y="1222897"/>
                </a:lnTo>
                <a:lnTo>
                  <a:pt x="0" y="1222897"/>
                </a:lnTo>
                <a:lnTo>
                  <a:pt x="0" y="360163"/>
                </a:lnTo>
                <a:lnTo>
                  <a:pt x="118915" y="360163"/>
                </a:lnTo>
                <a:lnTo>
                  <a:pt x="125875" y="291263"/>
                </a:lnTo>
                <a:cubicBezTo>
                  <a:pt x="159959" y="125039"/>
                  <a:pt x="307333" y="0"/>
                  <a:pt x="483972" y="0"/>
                </a:cubicBez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p:style>
      </p:sp>
      <p:sp>
        <p:nvSpPr>
          <p:cNvPr id="42" name="Freeform 63"/>
          <p:cNvSpPr/>
          <p:nvPr/>
        </p:nvSpPr>
        <p:spPr>
          <a:xfrm>
            <a:off x="8003137" y="5005799"/>
            <a:ext cx="140040" cy="199080"/>
          </a:xfrm>
          <a:custGeom>
            <a:avLst/>
            <a:gdLst/>
            <a:ahLst/>
            <a:cxnLst/>
            <a:rect l="l" t="t" r="r" b="b"/>
            <a:pathLst>
              <a:path w="957836" h="1222897">
                <a:moveTo>
                  <a:pt x="483972" y="63309"/>
                </a:moveTo>
                <a:cubicBezTo>
                  <a:pt x="337990" y="63309"/>
                  <a:pt x="216193" y="166648"/>
                  <a:pt x="188025" y="304023"/>
                </a:cubicBezTo>
                <a:lnTo>
                  <a:pt x="182354" y="360163"/>
                </a:lnTo>
                <a:lnTo>
                  <a:pt x="785591" y="360163"/>
                </a:lnTo>
                <a:lnTo>
                  <a:pt x="779920" y="304023"/>
                </a:lnTo>
                <a:cubicBezTo>
                  <a:pt x="751752" y="166648"/>
                  <a:pt x="629955" y="63309"/>
                  <a:pt x="483972" y="63309"/>
                </a:cubicBezTo>
                <a:close/>
                <a:moveTo>
                  <a:pt x="483972" y="0"/>
                </a:moveTo>
                <a:cubicBezTo>
                  <a:pt x="660611" y="0"/>
                  <a:pt x="807986" y="125039"/>
                  <a:pt x="842069" y="291263"/>
                </a:cubicBezTo>
                <a:lnTo>
                  <a:pt x="849029" y="360163"/>
                </a:lnTo>
                <a:lnTo>
                  <a:pt x="957836" y="360163"/>
                </a:lnTo>
                <a:lnTo>
                  <a:pt x="957836" y="1222897"/>
                </a:lnTo>
                <a:lnTo>
                  <a:pt x="0" y="1222897"/>
                </a:lnTo>
                <a:lnTo>
                  <a:pt x="0" y="360163"/>
                </a:lnTo>
                <a:lnTo>
                  <a:pt x="118915" y="360163"/>
                </a:lnTo>
                <a:lnTo>
                  <a:pt x="125875" y="291263"/>
                </a:lnTo>
                <a:cubicBezTo>
                  <a:pt x="159959" y="125039"/>
                  <a:pt x="307333" y="0"/>
                  <a:pt x="483972" y="0"/>
                </a:cubicBezTo>
                <a:close/>
              </a:path>
            </a:pathLst>
          </a:custGeom>
          <a:solidFill>
            <a:srgbClr val="A6A6A6"/>
          </a:solidFill>
          <a:ln>
            <a:solidFill>
              <a:srgbClr val="969696"/>
            </a:solidFill>
          </a:ln>
        </p:spPr>
        <p:style>
          <a:lnRef idx="2">
            <a:schemeClr val="accent1">
              <a:shade val="50000"/>
            </a:schemeClr>
          </a:lnRef>
          <a:fillRef idx="1">
            <a:schemeClr val="accent1"/>
          </a:fillRef>
          <a:effectRef idx="0">
            <a:schemeClr val="accent1"/>
          </a:effectRef>
          <a:fontRef idx="minor"/>
        </p:style>
      </p:sp>
      <p:grpSp>
        <p:nvGrpSpPr>
          <p:cNvPr id="4" name="Group 3"/>
          <p:cNvGrpSpPr/>
          <p:nvPr/>
        </p:nvGrpSpPr>
        <p:grpSpPr>
          <a:xfrm>
            <a:off x="10079894" y="3408509"/>
            <a:ext cx="467781" cy="567161"/>
            <a:chOff x="9545011" y="2388275"/>
            <a:chExt cx="753367" cy="1004760"/>
          </a:xfrm>
        </p:grpSpPr>
        <p:sp>
          <p:nvSpPr>
            <p:cNvPr id="43" name="Rounded Rectangle 126"/>
            <p:cNvSpPr/>
            <p:nvPr/>
          </p:nvSpPr>
          <p:spPr>
            <a:xfrm>
              <a:off x="9545011" y="2388275"/>
              <a:ext cx="753367" cy="1004760"/>
            </a:xfrm>
            <a:prstGeom prst="roundRect">
              <a:avLst>
                <a:gd name="adj" fmla="val 16667"/>
              </a:avLst>
            </a:prstGeom>
            <a:no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46" name="Freeform 79"/>
            <p:cNvSpPr/>
            <p:nvPr/>
          </p:nvSpPr>
          <p:spPr>
            <a:xfrm>
              <a:off x="9731082" y="2562056"/>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p:style>
        </p:sp>
        <p:grpSp>
          <p:nvGrpSpPr>
            <p:cNvPr id="47" name="Group 92"/>
            <p:cNvGrpSpPr/>
            <p:nvPr/>
          </p:nvGrpSpPr>
          <p:grpSpPr>
            <a:xfrm>
              <a:off x="9712535" y="2783077"/>
              <a:ext cx="389880" cy="489240"/>
              <a:chOff x="6383880" y="3591360"/>
              <a:chExt cx="389880" cy="489240"/>
            </a:xfrm>
          </p:grpSpPr>
          <p:sp>
            <p:nvSpPr>
              <p:cNvPr id="54" name="Rectangle 94"/>
              <p:cNvSpPr/>
              <p:nvPr/>
            </p:nvSpPr>
            <p:spPr>
              <a:xfrm>
                <a:off x="6383880" y="3591360"/>
                <a:ext cx="389880" cy="4892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nvGrpSpPr>
              <p:cNvPr id="55" name="Group 95"/>
              <p:cNvGrpSpPr/>
              <p:nvPr/>
            </p:nvGrpSpPr>
            <p:grpSpPr>
              <a:xfrm>
                <a:off x="6435720" y="3773520"/>
                <a:ext cx="132480" cy="67320"/>
                <a:chOff x="6435720" y="3773520"/>
                <a:chExt cx="132480" cy="67320"/>
              </a:xfrm>
            </p:grpSpPr>
            <p:sp>
              <p:nvSpPr>
                <p:cNvPr id="62" name="Rectangle 102"/>
                <p:cNvSpPr/>
                <p:nvPr/>
              </p:nvSpPr>
              <p:spPr>
                <a:xfrm rot="2700000">
                  <a:off x="6431400" y="381204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63" name="Rectangle 103"/>
                <p:cNvSpPr/>
                <p:nvPr/>
              </p:nvSpPr>
              <p:spPr>
                <a:xfrm rot="19800000">
                  <a:off x="6464160" y="3799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56" name="Group 96"/>
              <p:cNvGrpSpPr/>
              <p:nvPr/>
            </p:nvGrpSpPr>
            <p:grpSpPr>
              <a:xfrm>
                <a:off x="6439320" y="3906720"/>
                <a:ext cx="86040" cy="85680"/>
                <a:chOff x="6439320" y="3906720"/>
                <a:chExt cx="86040" cy="85680"/>
              </a:xfrm>
            </p:grpSpPr>
            <p:sp>
              <p:nvSpPr>
                <p:cNvPr id="60" name="Rectangle 100"/>
                <p:cNvSpPr/>
                <p:nvPr/>
              </p:nvSpPr>
              <p:spPr>
                <a:xfrm rot="18900000">
                  <a:off x="6427800" y="394272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61" name="Rectangle 101"/>
                <p:cNvSpPr/>
                <p:nvPr/>
              </p:nvSpPr>
              <p:spPr>
                <a:xfrm rot="13500000">
                  <a:off x="6428520" y="3943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57" name="Group 97"/>
              <p:cNvGrpSpPr/>
              <p:nvPr/>
            </p:nvGrpSpPr>
            <p:grpSpPr>
              <a:xfrm>
                <a:off x="6435720" y="3668760"/>
                <a:ext cx="132480" cy="67320"/>
                <a:chOff x="6435720" y="3668760"/>
                <a:chExt cx="132480" cy="67320"/>
              </a:xfrm>
            </p:grpSpPr>
            <p:sp>
              <p:nvSpPr>
                <p:cNvPr id="58" name="Rectangle 98"/>
                <p:cNvSpPr/>
                <p:nvPr/>
              </p:nvSpPr>
              <p:spPr>
                <a:xfrm rot="2700000">
                  <a:off x="6431400" y="370728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59" name="Rectangle 99"/>
                <p:cNvSpPr/>
                <p:nvPr/>
              </p:nvSpPr>
              <p:spPr>
                <a:xfrm rot="19800000">
                  <a:off x="6464160" y="369468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grpSp>
      <p:grpSp>
        <p:nvGrpSpPr>
          <p:cNvPr id="143" name="Group 142"/>
          <p:cNvGrpSpPr/>
          <p:nvPr/>
        </p:nvGrpSpPr>
        <p:grpSpPr>
          <a:xfrm>
            <a:off x="10379177" y="2366155"/>
            <a:ext cx="467781" cy="567161"/>
            <a:chOff x="9545011" y="2388275"/>
            <a:chExt cx="753367" cy="1004760"/>
          </a:xfrm>
        </p:grpSpPr>
        <p:sp>
          <p:nvSpPr>
            <p:cNvPr id="144" name="Rounded Rectangle 126"/>
            <p:cNvSpPr/>
            <p:nvPr/>
          </p:nvSpPr>
          <p:spPr>
            <a:xfrm>
              <a:off x="9545011" y="2388275"/>
              <a:ext cx="753367" cy="1004760"/>
            </a:xfrm>
            <a:prstGeom prst="roundRect">
              <a:avLst>
                <a:gd name="adj" fmla="val 16667"/>
              </a:avLst>
            </a:prstGeom>
            <a:no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45" name="Freeform 79"/>
            <p:cNvSpPr/>
            <p:nvPr/>
          </p:nvSpPr>
          <p:spPr>
            <a:xfrm>
              <a:off x="9731082" y="2562056"/>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p:style>
        </p:sp>
        <p:grpSp>
          <p:nvGrpSpPr>
            <p:cNvPr id="146" name="Group 92"/>
            <p:cNvGrpSpPr/>
            <p:nvPr/>
          </p:nvGrpSpPr>
          <p:grpSpPr>
            <a:xfrm>
              <a:off x="9712535" y="2783077"/>
              <a:ext cx="389880" cy="489240"/>
              <a:chOff x="6383880" y="3591360"/>
              <a:chExt cx="389880" cy="489240"/>
            </a:xfrm>
          </p:grpSpPr>
          <p:sp>
            <p:nvSpPr>
              <p:cNvPr id="147" name="Rectangle 94"/>
              <p:cNvSpPr/>
              <p:nvPr/>
            </p:nvSpPr>
            <p:spPr>
              <a:xfrm>
                <a:off x="6383880" y="3591360"/>
                <a:ext cx="389880" cy="4892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nvGrpSpPr>
              <p:cNvPr id="148" name="Group 95"/>
              <p:cNvGrpSpPr/>
              <p:nvPr/>
            </p:nvGrpSpPr>
            <p:grpSpPr>
              <a:xfrm>
                <a:off x="6435720" y="3773520"/>
                <a:ext cx="132480" cy="67320"/>
                <a:chOff x="6435720" y="3773520"/>
                <a:chExt cx="132480" cy="67320"/>
              </a:xfrm>
            </p:grpSpPr>
            <p:sp>
              <p:nvSpPr>
                <p:cNvPr id="155" name="Rectangle 102"/>
                <p:cNvSpPr/>
                <p:nvPr/>
              </p:nvSpPr>
              <p:spPr>
                <a:xfrm rot="2700000">
                  <a:off x="6431400" y="381204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56" name="Rectangle 103"/>
                <p:cNvSpPr/>
                <p:nvPr/>
              </p:nvSpPr>
              <p:spPr>
                <a:xfrm rot="19800000">
                  <a:off x="6464160" y="3799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49" name="Group 96"/>
              <p:cNvGrpSpPr/>
              <p:nvPr/>
            </p:nvGrpSpPr>
            <p:grpSpPr>
              <a:xfrm>
                <a:off x="6439320" y="3906720"/>
                <a:ext cx="86040" cy="85680"/>
                <a:chOff x="6439320" y="3906720"/>
                <a:chExt cx="86040" cy="85680"/>
              </a:xfrm>
            </p:grpSpPr>
            <p:sp>
              <p:nvSpPr>
                <p:cNvPr id="153" name="Rectangle 100"/>
                <p:cNvSpPr/>
                <p:nvPr/>
              </p:nvSpPr>
              <p:spPr>
                <a:xfrm rot="18900000">
                  <a:off x="6427800" y="394272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54" name="Rectangle 101"/>
                <p:cNvSpPr/>
                <p:nvPr/>
              </p:nvSpPr>
              <p:spPr>
                <a:xfrm rot="13500000">
                  <a:off x="6428520" y="3943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50" name="Group 97"/>
              <p:cNvGrpSpPr/>
              <p:nvPr/>
            </p:nvGrpSpPr>
            <p:grpSpPr>
              <a:xfrm>
                <a:off x="6435720" y="3668760"/>
                <a:ext cx="132480" cy="67320"/>
                <a:chOff x="6435720" y="3668760"/>
                <a:chExt cx="132480" cy="67320"/>
              </a:xfrm>
            </p:grpSpPr>
            <p:sp>
              <p:nvSpPr>
                <p:cNvPr id="151" name="Rectangle 98"/>
                <p:cNvSpPr/>
                <p:nvPr/>
              </p:nvSpPr>
              <p:spPr>
                <a:xfrm rot="2700000">
                  <a:off x="6431400" y="370728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52" name="Rectangle 99"/>
                <p:cNvSpPr/>
                <p:nvPr/>
              </p:nvSpPr>
              <p:spPr>
                <a:xfrm rot="19800000">
                  <a:off x="6464160" y="369468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grpSp>
      <p:grpSp>
        <p:nvGrpSpPr>
          <p:cNvPr id="157" name="Group 156"/>
          <p:cNvGrpSpPr/>
          <p:nvPr/>
        </p:nvGrpSpPr>
        <p:grpSpPr>
          <a:xfrm>
            <a:off x="11055721" y="2714812"/>
            <a:ext cx="467781" cy="567161"/>
            <a:chOff x="9545011" y="2388275"/>
            <a:chExt cx="753367" cy="1004760"/>
          </a:xfrm>
        </p:grpSpPr>
        <p:sp>
          <p:nvSpPr>
            <p:cNvPr id="158" name="Rounded Rectangle 126"/>
            <p:cNvSpPr/>
            <p:nvPr/>
          </p:nvSpPr>
          <p:spPr>
            <a:xfrm>
              <a:off x="9545011" y="2388275"/>
              <a:ext cx="753367" cy="1004760"/>
            </a:xfrm>
            <a:prstGeom prst="roundRect">
              <a:avLst>
                <a:gd name="adj" fmla="val 16667"/>
              </a:avLst>
            </a:prstGeom>
            <a:no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59" name="Freeform 79"/>
            <p:cNvSpPr/>
            <p:nvPr/>
          </p:nvSpPr>
          <p:spPr>
            <a:xfrm>
              <a:off x="9731082" y="2562056"/>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p:style>
        </p:sp>
        <p:grpSp>
          <p:nvGrpSpPr>
            <p:cNvPr id="160" name="Group 92"/>
            <p:cNvGrpSpPr/>
            <p:nvPr/>
          </p:nvGrpSpPr>
          <p:grpSpPr>
            <a:xfrm>
              <a:off x="9712535" y="2783077"/>
              <a:ext cx="389880" cy="489240"/>
              <a:chOff x="6383880" y="3591360"/>
              <a:chExt cx="389880" cy="489240"/>
            </a:xfrm>
          </p:grpSpPr>
          <p:sp>
            <p:nvSpPr>
              <p:cNvPr id="161" name="Rectangle 94"/>
              <p:cNvSpPr/>
              <p:nvPr/>
            </p:nvSpPr>
            <p:spPr>
              <a:xfrm>
                <a:off x="6383880" y="3591360"/>
                <a:ext cx="389880" cy="4892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nvGrpSpPr>
              <p:cNvPr id="162" name="Group 95"/>
              <p:cNvGrpSpPr/>
              <p:nvPr/>
            </p:nvGrpSpPr>
            <p:grpSpPr>
              <a:xfrm>
                <a:off x="6435720" y="3773520"/>
                <a:ext cx="132480" cy="67320"/>
                <a:chOff x="6435720" y="3773520"/>
                <a:chExt cx="132480" cy="67320"/>
              </a:xfrm>
            </p:grpSpPr>
            <p:sp>
              <p:nvSpPr>
                <p:cNvPr id="169" name="Rectangle 102"/>
                <p:cNvSpPr/>
                <p:nvPr/>
              </p:nvSpPr>
              <p:spPr>
                <a:xfrm rot="2700000">
                  <a:off x="6431400" y="381204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70" name="Rectangle 103"/>
                <p:cNvSpPr/>
                <p:nvPr/>
              </p:nvSpPr>
              <p:spPr>
                <a:xfrm rot="19800000">
                  <a:off x="6464160" y="3799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63" name="Group 96"/>
              <p:cNvGrpSpPr/>
              <p:nvPr/>
            </p:nvGrpSpPr>
            <p:grpSpPr>
              <a:xfrm>
                <a:off x="6439320" y="3906720"/>
                <a:ext cx="86040" cy="85680"/>
                <a:chOff x="6439320" y="3906720"/>
                <a:chExt cx="86040" cy="85680"/>
              </a:xfrm>
            </p:grpSpPr>
            <p:sp>
              <p:nvSpPr>
                <p:cNvPr id="167" name="Rectangle 100"/>
                <p:cNvSpPr/>
                <p:nvPr/>
              </p:nvSpPr>
              <p:spPr>
                <a:xfrm rot="18900000">
                  <a:off x="6427800" y="394272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68" name="Rectangle 101"/>
                <p:cNvSpPr/>
                <p:nvPr/>
              </p:nvSpPr>
              <p:spPr>
                <a:xfrm rot="13500000">
                  <a:off x="6428520" y="3943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64" name="Group 97"/>
              <p:cNvGrpSpPr/>
              <p:nvPr/>
            </p:nvGrpSpPr>
            <p:grpSpPr>
              <a:xfrm>
                <a:off x="6435720" y="3668760"/>
                <a:ext cx="132480" cy="67320"/>
                <a:chOff x="6435720" y="3668760"/>
                <a:chExt cx="132480" cy="67320"/>
              </a:xfrm>
            </p:grpSpPr>
            <p:sp>
              <p:nvSpPr>
                <p:cNvPr id="165" name="Rectangle 98"/>
                <p:cNvSpPr/>
                <p:nvPr/>
              </p:nvSpPr>
              <p:spPr>
                <a:xfrm rot="2700000">
                  <a:off x="6431400" y="370728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66" name="Rectangle 99"/>
                <p:cNvSpPr/>
                <p:nvPr/>
              </p:nvSpPr>
              <p:spPr>
                <a:xfrm rot="19800000">
                  <a:off x="6464160" y="369468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grpSp>
      <p:grpSp>
        <p:nvGrpSpPr>
          <p:cNvPr id="171" name="Group 170"/>
          <p:cNvGrpSpPr/>
          <p:nvPr/>
        </p:nvGrpSpPr>
        <p:grpSpPr>
          <a:xfrm>
            <a:off x="11009349" y="3325170"/>
            <a:ext cx="467781" cy="567161"/>
            <a:chOff x="9545011" y="2388275"/>
            <a:chExt cx="753367" cy="1004760"/>
          </a:xfrm>
        </p:grpSpPr>
        <p:sp>
          <p:nvSpPr>
            <p:cNvPr id="172" name="Rounded Rectangle 126"/>
            <p:cNvSpPr/>
            <p:nvPr/>
          </p:nvSpPr>
          <p:spPr>
            <a:xfrm>
              <a:off x="9545011" y="2388275"/>
              <a:ext cx="753367" cy="1004760"/>
            </a:xfrm>
            <a:prstGeom prst="roundRect">
              <a:avLst>
                <a:gd name="adj" fmla="val 16667"/>
              </a:avLst>
            </a:prstGeom>
            <a:no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73" name="Freeform 79"/>
            <p:cNvSpPr/>
            <p:nvPr/>
          </p:nvSpPr>
          <p:spPr>
            <a:xfrm>
              <a:off x="9731082" y="2562056"/>
              <a:ext cx="360000" cy="135360"/>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p:style>
        </p:sp>
        <p:grpSp>
          <p:nvGrpSpPr>
            <p:cNvPr id="174" name="Group 92"/>
            <p:cNvGrpSpPr/>
            <p:nvPr/>
          </p:nvGrpSpPr>
          <p:grpSpPr>
            <a:xfrm>
              <a:off x="9712535" y="2783077"/>
              <a:ext cx="389880" cy="489240"/>
              <a:chOff x="6383880" y="3591360"/>
              <a:chExt cx="389880" cy="489240"/>
            </a:xfrm>
          </p:grpSpPr>
          <p:sp>
            <p:nvSpPr>
              <p:cNvPr id="175" name="Rectangle 94"/>
              <p:cNvSpPr/>
              <p:nvPr/>
            </p:nvSpPr>
            <p:spPr>
              <a:xfrm>
                <a:off x="6383880" y="3591360"/>
                <a:ext cx="389880" cy="4892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nvGrpSpPr>
              <p:cNvPr id="176" name="Group 95"/>
              <p:cNvGrpSpPr/>
              <p:nvPr/>
            </p:nvGrpSpPr>
            <p:grpSpPr>
              <a:xfrm>
                <a:off x="6435720" y="3773520"/>
                <a:ext cx="132480" cy="67320"/>
                <a:chOff x="6435720" y="3773520"/>
                <a:chExt cx="132480" cy="67320"/>
              </a:xfrm>
            </p:grpSpPr>
            <p:sp>
              <p:nvSpPr>
                <p:cNvPr id="183" name="Rectangle 102"/>
                <p:cNvSpPr/>
                <p:nvPr/>
              </p:nvSpPr>
              <p:spPr>
                <a:xfrm rot="2700000">
                  <a:off x="6431400" y="381204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84" name="Rectangle 103"/>
                <p:cNvSpPr/>
                <p:nvPr/>
              </p:nvSpPr>
              <p:spPr>
                <a:xfrm rot="19800000">
                  <a:off x="6464160" y="3799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77" name="Group 96"/>
              <p:cNvGrpSpPr/>
              <p:nvPr/>
            </p:nvGrpSpPr>
            <p:grpSpPr>
              <a:xfrm>
                <a:off x="6439320" y="3906720"/>
                <a:ext cx="86040" cy="85680"/>
                <a:chOff x="6439320" y="3906720"/>
                <a:chExt cx="86040" cy="85680"/>
              </a:xfrm>
            </p:grpSpPr>
            <p:sp>
              <p:nvSpPr>
                <p:cNvPr id="181" name="Rectangle 100"/>
                <p:cNvSpPr/>
                <p:nvPr/>
              </p:nvSpPr>
              <p:spPr>
                <a:xfrm rot="18900000">
                  <a:off x="6427800" y="394272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82" name="Rectangle 101"/>
                <p:cNvSpPr/>
                <p:nvPr/>
              </p:nvSpPr>
              <p:spPr>
                <a:xfrm rot="13500000">
                  <a:off x="6428520" y="394344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nvGrpSpPr>
              <p:cNvPr id="178" name="Group 97"/>
              <p:cNvGrpSpPr/>
              <p:nvPr/>
            </p:nvGrpSpPr>
            <p:grpSpPr>
              <a:xfrm>
                <a:off x="6435720" y="3668760"/>
                <a:ext cx="132480" cy="67320"/>
                <a:chOff x="6435720" y="3668760"/>
                <a:chExt cx="132480" cy="67320"/>
              </a:xfrm>
            </p:grpSpPr>
            <p:sp>
              <p:nvSpPr>
                <p:cNvPr id="179" name="Rectangle 98"/>
                <p:cNvSpPr/>
                <p:nvPr/>
              </p:nvSpPr>
              <p:spPr>
                <a:xfrm rot="2700000">
                  <a:off x="6431400" y="3707280"/>
                  <a:ext cx="55080" cy="1044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sp>
              <p:nvSpPr>
                <p:cNvPr id="180" name="Rectangle 99"/>
                <p:cNvSpPr/>
                <p:nvPr/>
              </p:nvSpPr>
              <p:spPr>
                <a:xfrm rot="19800000">
                  <a:off x="6464160" y="3694680"/>
                  <a:ext cx="108000" cy="126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p:style>
            </p:sp>
          </p:grpSp>
        </p:grpSp>
      </p:grpSp>
      <p:sp>
        <p:nvSpPr>
          <p:cNvPr id="185" name="Rounded Rectangle 184"/>
          <p:cNvSpPr/>
          <p:nvPr/>
        </p:nvSpPr>
        <p:spPr>
          <a:xfrm>
            <a:off x="7770481" y="2699763"/>
            <a:ext cx="1319864" cy="210090"/>
          </a:xfrm>
          <a:prstGeom prst="roundRect">
            <a:avLst>
              <a:gd name="adj" fmla="val 4167"/>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CTI Activity Log 2</a:t>
            </a:r>
            <a:endParaRPr lang="pt-PT" sz="1100" dirty="0"/>
          </a:p>
        </p:txBody>
      </p:sp>
      <p:sp>
        <p:nvSpPr>
          <p:cNvPr id="186" name="Freeform 63"/>
          <p:cNvSpPr/>
          <p:nvPr/>
        </p:nvSpPr>
        <p:spPr>
          <a:xfrm>
            <a:off x="7664263" y="2653270"/>
            <a:ext cx="140040" cy="199080"/>
          </a:xfrm>
          <a:custGeom>
            <a:avLst/>
            <a:gdLst/>
            <a:ahLst/>
            <a:cxnLst/>
            <a:rect l="l" t="t" r="r" b="b"/>
            <a:pathLst>
              <a:path w="957836" h="1222897">
                <a:moveTo>
                  <a:pt x="483972" y="63309"/>
                </a:moveTo>
                <a:cubicBezTo>
                  <a:pt x="337990" y="63309"/>
                  <a:pt x="216193" y="166648"/>
                  <a:pt x="188025" y="304023"/>
                </a:cubicBezTo>
                <a:lnTo>
                  <a:pt x="182354" y="360163"/>
                </a:lnTo>
                <a:lnTo>
                  <a:pt x="785591" y="360163"/>
                </a:lnTo>
                <a:lnTo>
                  <a:pt x="779920" y="304023"/>
                </a:lnTo>
                <a:cubicBezTo>
                  <a:pt x="751752" y="166648"/>
                  <a:pt x="629955" y="63309"/>
                  <a:pt x="483972" y="63309"/>
                </a:cubicBezTo>
                <a:close/>
                <a:moveTo>
                  <a:pt x="483972" y="0"/>
                </a:moveTo>
                <a:cubicBezTo>
                  <a:pt x="660611" y="0"/>
                  <a:pt x="807986" y="125039"/>
                  <a:pt x="842069" y="291263"/>
                </a:cubicBezTo>
                <a:lnTo>
                  <a:pt x="849029" y="360163"/>
                </a:lnTo>
                <a:lnTo>
                  <a:pt x="957836" y="360163"/>
                </a:lnTo>
                <a:lnTo>
                  <a:pt x="957836" y="1222897"/>
                </a:lnTo>
                <a:lnTo>
                  <a:pt x="0" y="1222897"/>
                </a:lnTo>
                <a:lnTo>
                  <a:pt x="0" y="360163"/>
                </a:lnTo>
                <a:lnTo>
                  <a:pt x="118915" y="360163"/>
                </a:lnTo>
                <a:lnTo>
                  <a:pt x="125875" y="291263"/>
                </a:lnTo>
                <a:cubicBezTo>
                  <a:pt x="159959" y="125039"/>
                  <a:pt x="307333" y="0"/>
                  <a:pt x="483972" y="0"/>
                </a:cubicBez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p:style>
      </p:sp>
      <p:sp>
        <p:nvSpPr>
          <p:cNvPr id="188" name="Rounded Rectangle 56"/>
          <p:cNvSpPr/>
          <p:nvPr/>
        </p:nvSpPr>
        <p:spPr>
          <a:xfrm>
            <a:off x="7484839" y="2051513"/>
            <a:ext cx="2018160" cy="337320"/>
          </a:xfrm>
          <a:prstGeom prst="roundRect">
            <a:avLst>
              <a:gd name="adj" fmla="val 16667"/>
            </a:avLst>
          </a:prstGeom>
          <a:noFill/>
          <a:ln w="0">
            <a:noFill/>
          </a:ln>
          <a:effectLst>
            <a:outerShdw blurRad="39960" dist="2304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nchor="ctr">
            <a:noAutofit/>
          </a:bodyPr>
          <a:lstStyle/>
          <a:p>
            <a:pPr algn="ctr">
              <a:lnSpc>
                <a:spcPct val="100000"/>
              </a:lnSpc>
              <a:tabLst>
                <a:tab pos="0" algn="l"/>
              </a:tabLst>
            </a:pPr>
            <a:r>
              <a:rPr lang="en-US" sz="1100" b="1" strike="noStrike" spc="-1" dirty="0" smtClean="0">
                <a:solidFill>
                  <a:srgbClr val="414244"/>
                </a:solidFill>
                <a:latin typeface="Calibri"/>
                <a:ea typeface="DejaVu Sans"/>
              </a:rPr>
              <a:t>Cryptographic Tool</a:t>
            </a:r>
            <a:endParaRPr lang="en-US" sz="1100" b="0" strike="noStrike" spc="-1" dirty="0">
              <a:latin typeface="Calibri"/>
            </a:endParaRPr>
          </a:p>
        </p:txBody>
      </p:sp>
      <p:sp>
        <p:nvSpPr>
          <p:cNvPr id="189" name="Freeform 79"/>
          <p:cNvSpPr/>
          <p:nvPr/>
        </p:nvSpPr>
        <p:spPr>
          <a:xfrm>
            <a:off x="9169734" y="2784450"/>
            <a:ext cx="223531" cy="76407"/>
          </a:xfrm>
          <a:custGeom>
            <a:avLst/>
            <a:gdLst/>
            <a:ahLst/>
            <a:cxnLst/>
            <a:rect l="l" t="t" r="r" b="b"/>
            <a:pathLst>
              <a:path w="2427231" h="914400">
                <a:moveTo>
                  <a:pt x="233965" y="366746"/>
                </a:moveTo>
                <a:cubicBezTo>
                  <a:pt x="184008" y="366746"/>
                  <a:pt x="143510" y="407244"/>
                  <a:pt x="143510" y="457201"/>
                </a:cubicBezTo>
                <a:cubicBezTo>
                  <a:pt x="143510" y="507158"/>
                  <a:pt x="184008" y="547656"/>
                  <a:pt x="233965" y="547656"/>
                </a:cubicBezTo>
                <a:cubicBezTo>
                  <a:pt x="283922" y="547656"/>
                  <a:pt x="324420" y="507158"/>
                  <a:pt x="324420" y="457201"/>
                </a:cubicBezTo>
                <a:cubicBezTo>
                  <a:pt x="324420" y="407244"/>
                  <a:pt x="283922" y="366746"/>
                  <a:pt x="233965" y="366746"/>
                </a:cubicBezTo>
                <a:close/>
                <a:moveTo>
                  <a:pt x="457200" y="0"/>
                </a:moveTo>
                <a:cubicBezTo>
                  <a:pt x="615016" y="0"/>
                  <a:pt x="754156" y="79959"/>
                  <a:pt x="836318" y="201575"/>
                </a:cubicBezTo>
                <a:lnTo>
                  <a:pt x="866368" y="256939"/>
                </a:lnTo>
                <a:lnTo>
                  <a:pt x="2226970" y="256939"/>
                </a:lnTo>
                <a:lnTo>
                  <a:pt x="2427231" y="457201"/>
                </a:lnTo>
                <a:lnTo>
                  <a:pt x="2226970" y="657462"/>
                </a:lnTo>
                <a:lnTo>
                  <a:pt x="2106661" y="657462"/>
                </a:lnTo>
                <a:lnTo>
                  <a:pt x="1975716" y="505956"/>
                </a:lnTo>
                <a:lnTo>
                  <a:pt x="1844772" y="657462"/>
                </a:lnTo>
                <a:lnTo>
                  <a:pt x="1773422" y="657462"/>
                </a:lnTo>
                <a:lnTo>
                  <a:pt x="1642477" y="505956"/>
                </a:lnTo>
                <a:lnTo>
                  <a:pt x="1511533" y="657462"/>
                </a:lnTo>
                <a:lnTo>
                  <a:pt x="1414780" y="657462"/>
                </a:lnTo>
                <a:lnTo>
                  <a:pt x="1283835" y="505956"/>
                </a:lnTo>
                <a:lnTo>
                  <a:pt x="1152891" y="657462"/>
                </a:lnTo>
                <a:lnTo>
                  <a:pt x="866368" y="657462"/>
                </a:lnTo>
                <a:lnTo>
                  <a:pt x="836318" y="712825"/>
                </a:lnTo>
                <a:cubicBezTo>
                  <a:pt x="754156" y="834441"/>
                  <a:pt x="615016" y="914400"/>
                  <a:pt x="457200" y="914400"/>
                </a:cubicBezTo>
                <a:cubicBezTo>
                  <a:pt x="204695" y="914400"/>
                  <a:pt x="0" y="709705"/>
                  <a:pt x="0" y="457200"/>
                </a:cubicBezTo>
                <a:cubicBezTo>
                  <a:pt x="0" y="204695"/>
                  <a:pt x="204695" y="0"/>
                  <a:pt x="457200" y="0"/>
                </a:cubicBez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p:style>
      </p:sp>
      <p:cxnSp>
        <p:nvCxnSpPr>
          <p:cNvPr id="10" name="Straight Arrow Connector 9"/>
          <p:cNvCxnSpPr>
            <a:stCxn id="187" idx="3"/>
            <a:endCxn id="144" idx="1"/>
          </p:cNvCxnSpPr>
          <p:nvPr/>
        </p:nvCxnSpPr>
        <p:spPr>
          <a:xfrm flipV="1">
            <a:off x="9439717" y="2649736"/>
            <a:ext cx="939460" cy="159551"/>
          </a:xfrm>
          <a:prstGeom prst="straightConnector1">
            <a:avLst/>
          </a:prstGeom>
          <a:ln>
            <a:solidFill>
              <a:srgbClr val="CCB6DB"/>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187" idx="3"/>
            <a:endCxn id="158" idx="1"/>
          </p:cNvCxnSpPr>
          <p:nvPr/>
        </p:nvCxnSpPr>
        <p:spPr>
          <a:xfrm>
            <a:off x="9439717" y="2809287"/>
            <a:ext cx="1616004" cy="189106"/>
          </a:xfrm>
          <a:prstGeom prst="straightConnector1">
            <a:avLst/>
          </a:prstGeom>
          <a:ln>
            <a:solidFill>
              <a:srgbClr val="3F2750"/>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a:stCxn id="187" idx="3"/>
            <a:endCxn id="172" idx="1"/>
          </p:cNvCxnSpPr>
          <p:nvPr/>
        </p:nvCxnSpPr>
        <p:spPr>
          <a:xfrm>
            <a:off x="9439717" y="2809287"/>
            <a:ext cx="1569632" cy="799464"/>
          </a:xfrm>
          <a:prstGeom prst="straightConnector1">
            <a:avLst/>
          </a:prstGeom>
          <a:ln>
            <a:solidFill>
              <a:srgbClr val="29355A"/>
            </a:solidFill>
            <a:tailEnd type="triangle"/>
          </a:ln>
        </p:spPr>
        <p:style>
          <a:lnRef idx="1">
            <a:schemeClr val="accent1"/>
          </a:lnRef>
          <a:fillRef idx="0">
            <a:schemeClr val="accent1"/>
          </a:fillRef>
          <a:effectRef idx="0">
            <a:schemeClr val="accent1"/>
          </a:effectRef>
          <a:fontRef idx="minor">
            <a:schemeClr val="tx1"/>
          </a:fontRef>
        </p:style>
      </p:cxnSp>
      <p:cxnSp>
        <p:nvCxnSpPr>
          <p:cNvPr id="191" name="Straight Arrow Connector 190"/>
          <p:cNvCxnSpPr>
            <a:stCxn id="187" idx="3"/>
            <a:endCxn id="43" idx="1"/>
          </p:cNvCxnSpPr>
          <p:nvPr/>
        </p:nvCxnSpPr>
        <p:spPr>
          <a:xfrm>
            <a:off x="9439717" y="2809287"/>
            <a:ext cx="640177" cy="882803"/>
          </a:xfrm>
          <a:prstGeom prst="straightConnector1">
            <a:avLst/>
          </a:prstGeom>
          <a:ln>
            <a:solidFill>
              <a:srgbClr val="98A7D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634778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a:t>
            </a:r>
            <a:endParaRPr lang="pt-PT" dirty="0"/>
          </a:p>
        </p:txBody>
      </p:sp>
      <p:sp>
        <p:nvSpPr>
          <p:cNvPr id="4" name="Subtitle 2"/>
          <p:cNvSpPr>
            <a:spLocks noGrp="1"/>
          </p:cNvSpPr>
          <p:nvPr>
            <p:ph type="subTitle"/>
          </p:nvPr>
        </p:nvSpPr>
        <p:spPr>
          <a:xfrm>
            <a:off x="609480" y="1604520"/>
            <a:ext cx="10972440" cy="3977280"/>
          </a:xfrm>
        </p:spPr>
        <p:txBody>
          <a:bodyPr/>
          <a:lstStyle/>
          <a:p>
            <a:pPr marL="571500" indent="-571500">
              <a:buFont typeface="Arial" panose="020B0604020202020204" pitchFamily="34" charset="0"/>
              <a:buChar char="•"/>
            </a:pPr>
            <a:r>
              <a:rPr lang="en-US" sz="3200" dirty="0" smtClean="0"/>
              <a:t>DPA-Encryption.mp4</a:t>
            </a:r>
          </a:p>
          <a:p>
            <a:pPr marL="571500" indent="-571500">
              <a:buFont typeface="Arial" panose="020B0604020202020204" pitchFamily="34" charset="0"/>
              <a:buChar char="•"/>
            </a:pPr>
            <a:r>
              <a:rPr lang="en-US" sz="3200" dirty="0" smtClean="0"/>
              <a:t>DPA-Decryption.mp4</a:t>
            </a:r>
            <a:endParaRPr lang="pt-PT" sz="3200" dirty="0"/>
          </a:p>
        </p:txBody>
      </p:sp>
    </p:spTree>
    <p:extLst>
      <p:ext uri="{BB962C8B-B14F-4D97-AF65-F5344CB8AC3E}">
        <p14:creationId xmlns:p14="http://schemas.microsoft.com/office/powerpoint/2010/main" val="2191408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pt-PT" dirty="0"/>
          </a:p>
        </p:txBody>
      </p:sp>
      <p:sp>
        <p:nvSpPr>
          <p:cNvPr id="3" name="Subtitle 2"/>
          <p:cNvSpPr>
            <a:spLocks noGrp="1"/>
          </p:cNvSpPr>
          <p:nvPr>
            <p:ph type="subTitle"/>
          </p:nvPr>
        </p:nvSpPr>
        <p:spPr/>
        <p:txBody>
          <a:bodyPr/>
          <a:lstStyle/>
          <a:p>
            <a:r>
              <a:rPr lang="en-US" sz="2000" dirty="0" smtClean="0"/>
              <a:t>Self Encryption</a:t>
            </a:r>
          </a:p>
          <a:p>
            <a:pPr lvl="1"/>
            <a:r>
              <a:rPr lang="en-US" sz="1800" dirty="0" smtClean="0"/>
              <a:t>encrypts activity logs and generates particular decryption key</a:t>
            </a:r>
          </a:p>
          <a:p>
            <a:pPr lvl="1"/>
            <a:r>
              <a:rPr lang="en-US" sz="1800" dirty="0" smtClean="0"/>
              <a:t>Decrypts data with right decryption key</a:t>
            </a:r>
          </a:p>
          <a:p>
            <a:r>
              <a:rPr lang="en-US" sz="2000" dirty="0" smtClean="0"/>
              <a:t>Secret Sharing</a:t>
            </a:r>
          </a:p>
          <a:p>
            <a:pPr lvl="1"/>
            <a:r>
              <a:rPr lang="en-US" sz="1800" dirty="0" smtClean="0"/>
              <a:t>Divides decryption keys into key shares and distributes it among peers</a:t>
            </a:r>
          </a:p>
          <a:p>
            <a:pPr lvl="1"/>
            <a:r>
              <a:rPr lang="en-US" sz="1800" dirty="0" smtClean="0"/>
              <a:t>Reconstitutes original keys with sufficient amount of the right key shares</a:t>
            </a:r>
          </a:p>
          <a:p>
            <a:r>
              <a:rPr lang="en-US" sz="2000" dirty="0" err="1"/>
              <a:t>Blockchain</a:t>
            </a:r>
            <a:endParaRPr lang="en-US" sz="2000" dirty="0"/>
          </a:p>
          <a:p>
            <a:pPr lvl="1"/>
            <a:r>
              <a:rPr lang="en-US" sz="1800" dirty="0"/>
              <a:t>Manages references and integrity of activity logs</a:t>
            </a:r>
          </a:p>
          <a:p>
            <a:pPr lvl="1"/>
            <a:r>
              <a:rPr lang="en-US" sz="1800" dirty="0"/>
              <a:t>Manages read/write accesses to the off-chain database</a:t>
            </a:r>
          </a:p>
          <a:p>
            <a:r>
              <a:rPr lang="en-US" sz="2000" dirty="0" smtClean="0"/>
              <a:t>Off-chain Database</a:t>
            </a:r>
          </a:p>
          <a:p>
            <a:pPr lvl="1"/>
            <a:r>
              <a:rPr lang="en-US" sz="1800" dirty="0" smtClean="0"/>
              <a:t>Maintains encrypted activity logs</a:t>
            </a:r>
          </a:p>
          <a:p>
            <a:pPr lvl="1"/>
            <a:r>
              <a:rPr lang="en-US" sz="1800" dirty="0" err="1" smtClean="0"/>
              <a:t>Blockchain</a:t>
            </a:r>
            <a:r>
              <a:rPr lang="en-US" sz="1800" dirty="0" smtClean="0"/>
              <a:t> scalability</a:t>
            </a:r>
          </a:p>
        </p:txBody>
      </p:sp>
    </p:spTree>
    <p:extLst>
      <p:ext uri="{BB962C8B-B14F-4D97-AF65-F5344CB8AC3E}">
        <p14:creationId xmlns:p14="http://schemas.microsoft.com/office/powerpoint/2010/main" val="1646702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838487"/>
      </a:dk2>
      <a:lt2>
        <a:srgbClr val="838487"/>
      </a:lt2>
      <a:accent1>
        <a:srgbClr val="7F4F9F"/>
      </a:accent1>
      <a:accent2>
        <a:srgbClr val="546CB2"/>
      </a:accent2>
      <a:accent3>
        <a:srgbClr val="838487"/>
      </a:accent3>
      <a:accent4>
        <a:srgbClr val="A6A381"/>
      </a:accent4>
      <a:accent5>
        <a:srgbClr val="546CB2"/>
      </a:accent5>
      <a:accent6>
        <a:srgbClr val="7F4F9F"/>
      </a:accent6>
      <a:hlink>
        <a:srgbClr val="838487"/>
      </a:hlink>
      <a:folHlink>
        <a:srgbClr val="83848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838487"/>
      </a:dk2>
      <a:lt2>
        <a:srgbClr val="838487"/>
      </a:lt2>
      <a:accent1>
        <a:srgbClr val="7F4F9F"/>
      </a:accent1>
      <a:accent2>
        <a:srgbClr val="546CB2"/>
      </a:accent2>
      <a:accent3>
        <a:srgbClr val="838487"/>
      </a:accent3>
      <a:accent4>
        <a:srgbClr val="A6A381"/>
      </a:accent4>
      <a:accent5>
        <a:srgbClr val="546CB2"/>
      </a:accent5>
      <a:accent6>
        <a:srgbClr val="7F4F9F"/>
      </a:accent6>
      <a:hlink>
        <a:srgbClr val="838487"/>
      </a:hlink>
      <a:folHlink>
        <a:srgbClr val="83848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838487"/>
      </a:dk2>
      <a:lt2>
        <a:srgbClr val="838487"/>
      </a:lt2>
      <a:accent1>
        <a:srgbClr val="7F4F9F"/>
      </a:accent1>
      <a:accent2>
        <a:srgbClr val="546CB2"/>
      </a:accent2>
      <a:accent3>
        <a:srgbClr val="838487"/>
      </a:accent3>
      <a:accent4>
        <a:srgbClr val="A6A381"/>
      </a:accent4>
      <a:accent5>
        <a:srgbClr val="546CB2"/>
      </a:accent5>
      <a:accent6>
        <a:srgbClr val="7F4F9F"/>
      </a:accent6>
      <a:hlink>
        <a:srgbClr val="838487"/>
      </a:hlink>
      <a:folHlink>
        <a:srgbClr val="83848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838487"/>
      </a:dk2>
      <a:lt2>
        <a:srgbClr val="838487"/>
      </a:lt2>
      <a:accent1>
        <a:srgbClr val="7F4F9F"/>
      </a:accent1>
      <a:accent2>
        <a:srgbClr val="546CB2"/>
      </a:accent2>
      <a:accent3>
        <a:srgbClr val="838487"/>
      </a:accent3>
      <a:accent4>
        <a:srgbClr val="A6A381"/>
      </a:accent4>
      <a:accent5>
        <a:srgbClr val="546CB2"/>
      </a:accent5>
      <a:accent6>
        <a:srgbClr val="7F4F9F"/>
      </a:accent6>
      <a:hlink>
        <a:srgbClr val="838487"/>
      </a:hlink>
      <a:folHlink>
        <a:srgbClr val="83848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32011</TotalTime>
  <Words>1298</Words>
  <Application>Microsoft Office PowerPoint</Application>
  <PresentationFormat>Widescreen</PresentationFormat>
  <Paragraphs>506</Paragraphs>
  <Slides>29</Slides>
  <Notes>8</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29</vt:i4>
      </vt:variant>
    </vt:vector>
  </HeadingPairs>
  <TitlesOfParts>
    <vt:vector size="40" baseType="lpstr">
      <vt:lpstr>Arial</vt:lpstr>
      <vt:lpstr>Calibri</vt:lpstr>
      <vt:lpstr>Cambria Math</vt:lpstr>
      <vt:lpstr>Constantia</vt:lpstr>
      <vt:lpstr>DejaVu Sans</vt:lpstr>
      <vt:lpstr>Symbol</vt:lpstr>
      <vt:lpstr>Times New Roman</vt:lpstr>
      <vt:lpstr>Wingdings</vt:lpstr>
      <vt:lpstr>Office Theme</vt:lpstr>
      <vt:lpstr>Office Theme</vt:lpstr>
      <vt:lpstr>Office Theme</vt:lpstr>
      <vt:lpstr>PowerPoint Presentation</vt:lpstr>
      <vt:lpstr>Data Protection and Accountability Module</vt:lpstr>
      <vt:lpstr>Iris Tool View Architecture</vt:lpstr>
      <vt:lpstr>PowerPoint Presentation</vt:lpstr>
      <vt:lpstr>PowerPoint Presentation</vt:lpstr>
      <vt:lpstr>PowerPoint Presentation</vt:lpstr>
      <vt:lpstr>PowerPoint Presentation</vt:lpstr>
      <vt:lpstr>Video</vt:lpstr>
      <vt:lpstr>Conclusions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Shamir’s Secret Key Sharing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Maria Tsirigoti</dc:creator>
  <dc:description/>
  <cp:lastModifiedBy>joao.rodrigues@inov.pt</cp:lastModifiedBy>
  <cp:revision>898</cp:revision>
  <dcterms:created xsi:type="dcterms:W3CDTF">2021-07-15T10:26:45Z</dcterms:created>
  <dcterms:modified xsi:type="dcterms:W3CDTF">2023-02-17T15:30:12Z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false</vt:bool>
  </property>
  <property fmtid="{D5CDD505-2E9C-101B-9397-08002B2CF9AE}" pid="4" name="LinksUpToDate">
    <vt:bool>false</vt:bool>
  </property>
  <property fmtid="{D5CDD505-2E9C-101B-9397-08002B2CF9AE}" pid="5" name="MMClips">
    <vt:i4>0</vt:i4>
  </property>
  <property fmtid="{D5CDD505-2E9C-101B-9397-08002B2CF9AE}" pid="6" name="Notes">
    <vt:i4>6</vt:i4>
  </property>
  <property fmtid="{D5CDD505-2E9C-101B-9397-08002B2CF9AE}" pid="7" name="PresentationFormat">
    <vt:lpwstr>Widescreen</vt:lpwstr>
  </property>
  <property fmtid="{D5CDD505-2E9C-101B-9397-08002B2CF9AE}" pid="8" name="ScaleCrop">
    <vt:bool>false</vt:bool>
  </property>
  <property fmtid="{D5CDD505-2E9C-101B-9397-08002B2CF9AE}" pid="9" name="ShareDoc">
    <vt:bool>false</vt:bool>
  </property>
  <property fmtid="{D5CDD505-2E9C-101B-9397-08002B2CF9AE}" pid="10" name="Slides">
    <vt:i4>21</vt:i4>
  </property>
</Properties>
</file>