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5.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presProps.xml" ContentType="application/vnd.openxmlformats-officedocument.presentationml.presPro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46.xml" ContentType="application/vnd.openxmlformats-officedocument.presentationml.slideLayout+xml"/>
  <Override PartName="/ppt/slideLayouts/slideLayout29.xml" ContentType="application/vnd.openxmlformats-officedocument.presentationml.slideLayout+xml"/>
  <Override PartName="/ppt/slideLayouts/slideLayout45.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40.xml" ContentType="application/vnd.openxmlformats-officedocument.presentationml.slideLayout+xml"/>
  <Override PartName="/ppt/slideLayouts/slideLayout19.xml" ContentType="application/vnd.openxmlformats-officedocument.presentationml.slideLayout+xml"/>
  <Override PartName="/ppt/slideLayouts/slideLayout36.xml" ContentType="application/vnd.openxmlformats-officedocument.presentationml.slideLayout+xml"/>
  <Override PartName="/ppt/slideLayouts/slideLayout27.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60.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4.xml" ContentType="application/vnd.openxmlformats-officedocument.presentationml.slideLayout+xml"/>
  <Override PartName="/ppt/slideLayouts/slideLayout17.xml" ContentType="application/vnd.openxmlformats-officedocument.presentationml.slideLayout+xml"/>
  <Override PartName="/ppt/slideLayouts/slideLayout35.xml" ContentType="application/vnd.openxmlformats-officedocument.presentationml.slideLayout+xml"/>
  <Override PartName="/ppt/slideLayouts/slideLayout52.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41.xml" ContentType="application/vnd.openxmlformats-officedocument.presentationml.slideLayout+xml"/>
  <Override PartName="/ppt/slideLayouts/slideLayout50.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42.xml" ContentType="application/vnd.openxmlformats-officedocument.presentationml.slideLayout+xml"/>
  <Override PartName="/ppt/slideLayouts/_rels/slideLayout33.xml.rels" ContentType="application/vnd.openxmlformats-package.relationships+xml"/>
  <Override PartName="/ppt/slideLayouts/_rels/slideLayout50.xml.rels" ContentType="application/vnd.openxmlformats-package.relationships+xml"/>
  <Override PartName="/ppt/slideLayouts/_rels/slideLayout59.xml.rels" ContentType="application/vnd.openxmlformats-package.relationships+xml"/>
  <Override PartName="/ppt/slideLayouts/_rels/slideLayout16.xml.rels" ContentType="application/vnd.openxmlformats-package.relationships+xml"/>
  <Override PartName="/ppt/slideLayouts/_rels/slideLayout41.xml.rels" ContentType="application/vnd.openxmlformats-package.relationships+xml"/>
  <Override PartName="/ppt/slideLayouts/_rels/slideLayout24.xml.rels" ContentType="application/vnd.openxmlformats-package.relationships+xml"/>
  <Override PartName="/ppt/slideLayouts/_rels/slideLayout17.xml.rels" ContentType="application/vnd.openxmlformats-package.relationships+xml"/>
  <Override PartName="/ppt/slideLayouts/_rels/slideLayout34.xml.rels" ContentType="application/vnd.openxmlformats-package.relationships+xml"/>
  <Override PartName="/ppt/slideLayouts/_rels/slideLayout51.xml.rels" ContentType="application/vnd.openxmlformats-package.relationships+xml"/>
  <Override PartName="/ppt/slideLayouts/_rels/slideLayout18.xml.rels" ContentType="application/vnd.openxmlformats-package.relationships+xml"/>
  <Override PartName="/ppt/slideLayouts/_rels/slideLayout35.xml.rels" ContentType="application/vnd.openxmlformats-package.relationships+xml"/>
  <Override PartName="/ppt/slideLayouts/_rels/slideLayout52.xml.rels" ContentType="application/vnd.openxmlformats-package.relationships+xml"/>
  <Override PartName="/ppt/slideLayouts/_rels/slideLayout26.xml.rels" ContentType="application/vnd.openxmlformats-package.relationships+xml"/>
  <Override PartName="/ppt/slideLayouts/_rels/slideLayout43.xml.rels" ContentType="application/vnd.openxmlformats-package.relationships+xml"/>
  <Override PartName="/ppt/slideLayouts/_rels/slideLayout60.xml.rels" ContentType="application/vnd.openxmlformats-package.relationships+xml"/>
  <Override PartName="/ppt/slideLayouts/_rels/slideLayout46.xml.rels" ContentType="application/vnd.openxmlformats-package.relationships+xml"/>
  <Override PartName="/ppt/slideLayouts/_rels/slideLayout29.xml.rels" ContentType="application/vnd.openxmlformats-package.relationships+xml"/>
  <Override PartName="/ppt/slideLayouts/_rels/slideLayout45.xml.rels" ContentType="application/vnd.openxmlformats-package.relationships+xml"/>
  <Override PartName="/ppt/slideLayouts/_rels/slideLayout28.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58.xml.rels" ContentType="application/vnd.openxmlformats-package.relationships+xml"/>
  <Override PartName="/ppt/slideLayouts/_rels/slideLayout15.xml.rels" ContentType="application/vnd.openxmlformats-package.relationships+xml"/>
  <Override PartName="/ppt/slideLayouts/_rels/slideLayout19.xml.rels" ContentType="application/vnd.openxmlformats-package.relationships+xml"/>
  <Override PartName="/ppt/slideLayouts/_rels/slideLayout36.xml.rels" ContentType="application/vnd.openxmlformats-package.relationships+xml"/>
  <Override PartName="/ppt/slideLayouts/_rels/slideLayout27.xml.rels" ContentType="application/vnd.openxmlformats-package.relationships+xml"/>
  <Override PartName="/ppt/slideLayouts/_rels/slideLayout44.xml.rels" ContentType="application/vnd.openxmlformats-package.relationships+xml"/>
  <Override PartName="/ppt/slideLayouts/_rels/slideLayout42.xml.rels" ContentType="application/vnd.openxmlformats-package.relationships+xml"/>
  <Override PartName="/ppt/slideLayouts/_rels/slideLayout25.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10.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47.xml.rels" ContentType="application/vnd.openxmlformats-package.relationships+xml"/>
  <Override PartName="/ppt/slideLayouts/_rels/slideLayout37.xml.rels" ContentType="application/vnd.openxmlformats-package.relationships+xml"/>
  <Override PartName="/ppt/slideLayouts/_rels/slideLayout54.xml.rels" ContentType="application/vnd.openxmlformats-package.relationships+xml"/>
  <Override PartName="/ppt/slideLayouts/_rels/slideLayout11.xml.rels" ContentType="application/vnd.openxmlformats-package.relationships+xml"/>
  <Override PartName="/ppt/slideLayouts/_rels/slideLayout2.xml.rels" ContentType="application/vnd.openxmlformats-package.relationships+xml"/>
  <Override PartName="/ppt/slideLayouts/_rels/slideLayout48.xml.rels" ContentType="application/vnd.openxmlformats-package.relationships+xml"/>
  <Override PartName="/ppt/slideLayouts/_rels/slideLayout38.xml.rels" ContentType="application/vnd.openxmlformats-package.relationships+xml"/>
  <Override PartName="/ppt/slideLayouts/_rels/slideLayout55.xml.rels" ContentType="application/vnd.openxmlformats-package.relationships+xml"/>
  <Override PartName="/ppt/slideLayouts/_rels/slideLayout12.xml.rels" ContentType="application/vnd.openxmlformats-package.relationships+xml"/>
  <Override PartName="/ppt/slideLayouts/_rels/slideLayout3.xml.rels" ContentType="application/vnd.openxmlformats-package.relationships+xml"/>
  <Override PartName="/ppt/slideLayouts/_rels/slideLayout49.xml.rels" ContentType="application/vnd.openxmlformats-package.relationships+xml"/>
  <Override PartName="/ppt/slideLayouts/_rels/slideLayout39.xml.rels" ContentType="application/vnd.openxmlformats-package.relationships+xml"/>
  <Override PartName="/ppt/slideLayouts/_rels/slideLayout13.xml.rels" ContentType="application/vnd.openxmlformats-package.relationships+xml"/>
  <Override PartName="/ppt/slideLayouts/_rels/slideLayout56.xml.rels" ContentType="application/vnd.openxmlformats-package.relationships+xml"/>
  <Override PartName="/ppt/slideLayouts/_rels/slideLayout14.xml.rels" ContentType="application/vnd.openxmlformats-package.relationships+xml"/>
  <Override PartName="/ppt/slideLayouts/_rels/slideLayout57.xml.rels" ContentType="application/vnd.openxmlformats-package.relationships+xml"/>
  <Override PartName="/ppt/slideLayouts/slideLayout2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53.xml" ContentType="application/vnd.openxmlformats-officedocument.presentationml.slideLayout+xml"/>
  <Override PartName="/ppt/slideLayouts/slideLayout10.xml" ContentType="application/vnd.openxmlformats-officedocument.presentationml.slideLayout+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slideLayouts/slideLayout37.xml" ContentType="application/vnd.openxmlformats-officedocument.presentationml.slideLayout+xml"/>
  <Override PartName="/ppt/slideLayouts/slideLayout54.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8.xml" ContentType="application/vnd.openxmlformats-officedocument.presentationml.slideLayout+xml"/>
  <Override PartName="/ppt/slideLayouts/slideLayout55.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39.xml" ContentType="application/vnd.openxmlformats-officedocument.presentationml.slideLayout+xml"/>
  <Override PartName="/ppt/slideLayouts/slideLayout13.xml" ContentType="application/vnd.openxmlformats-officedocument.presentationml.slideLayout+xml"/>
  <Override PartName="/ppt/slideLayouts/slideLayout5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4.xml" ContentType="application/vnd.openxmlformats-officedocument.presentationml.slideLayout+xml"/>
  <Override PartName="/ppt/slideLayouts/slideLayout57.xml" ContentType="application/vnd.openxmlformats-officedocument.presentationml.slideLayout+xml"/>
  <Override PartName="/ppt/slideLayouts/slideLayout15.xml" ContentType="application/vnd.openxmlformats-officedocument.presentationml.slideLayout+xml"/>
  <Override PartName="/ppt/slideLayouts/slideLayout58.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9.png" ContentType="image/png"/>
  <Override PartName="/ppt/media/image28.png" ContentType="image/png"/>
  <Override PartName="/ppt/media/image23.png" ContentType="image/png"/>
  <Override PartName="/ppt/media/image27.png" ContentType="image/png"/>
  <Override PartName="/ppt/media/image19.png" ContentType="image/png"/>
  <Override PartName="/ppt/media/image36.png" ContentType="image/png"/>
  <Override PartName="/ppt/media/image26.png" ContentType="image/png"/>
  <Override PartName="/ppt/media/image18.png" ContentType="image/png"/>
  <Override PartName="/ppt/media/image11.png" ContentType="image/png"/>
  <Override PartName="/ppt/media/image21.png" ContentType="image/png"/>
  <Override PartName="/ppt/media/image8.png" ContentType="image/png"/>
  <Override PartName="/ppt/media/image7.jpeg" ContentType="image/jpeg"/>
  <Override PartName="/ppt/media/image13.png" ContentType="image/png"/>
  <Override PartName="/ppt/media/image30.png" ContentType="image/png"/>
  <Override PartName="/ppt/media/image22.png" ContentType="image/png"/>
  <Override PartName="/ppt/media/image10.png" ContentType="image/png"/>
  <Override PartName="/ppt/media/image9.png" ContentType="image/png"/>
  <Override PartName="/ppt/media/image20.png" ContentType="image/png"/>
  <Override PartName="/ppt/media/image12.png" ContentType="image/png"/>
  <Override PartName="/ppt/media/image33.jpeg" ContentType="image/jpeg"/>
  <Override PartName="/ppt/media/image35.jpeg" ContentType="image/jpeg"/>
  <Override PartName="/ppt/media/image1.png" ContentType="image/png"/>
  <Override PartName="/ppt/media/image37.png" ContentType="image/png"/>
  <Override PartName="/ppt/media/image6.png" ContentType="image/png"/>
  <Override PartName="/ppt/media/image5.png" ContentType="image/png"/>
  <Override PartName="/ppt/media/image4.png" ContentType="image/png"/>
  <Override PartName="/ppt/media/image3.png" ContentType="image/png"/>
  <Override PartName="/ppt/media/image2.png" ContentType="image/png"/>
  <Override PartName="/ppt/media/image14.png" ContentType="image/png"/>
  <Override PartName="/ppt/media/image31.png" ContentType="image/png"/>
  <Override PartName="/ppt/media/image32.jpeg" ContentType="image/jpeg"/>
  <Override PartName="/ppt/media/image15.jpeg" ContentType="image/jpeg"/>
  <Override PartName="/ppt/media/image16.png" ContentType="image/png"/>
  <Override PartName="/ppt/media/image24.png" ContentType="image/png"/>
  <Override PartName="/ppt/media/image34.png" ContentType="image/png"/>
  <Override PartName="/ppt/media/image17.png" ContentType="image/png"/>
  <Override PartName="/ppt/media/image25.png" ContentType="image/png"/>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_rels/slide6.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6.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222"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223"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224" name="PlaceHolder 4"/>
          <p:cNvSpPr>
            <a:spLocks noGrp="1"/>
          </p:cNvSpPr>
          <p:nvPr>
            <p:ph type="dt" idx="5"/>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25" name="PlaceHolder 5"/>
          <p:cNvSpPr>
            <a:spLocks noGrp="1"/>
          </p:cNvSpPr>
          <p:nvPr>
            <p:ph type="ftr" idx="6"/>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26" name="PlaceHolder 6"/>
          <p:cNvSpPr>
            <a:spLocks noGrp="1"/>
          </p:cNvSpPr>
          <p:nvPr>
            <p:ph type="sldNum" idx="7"/>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4D2BAB3F-F6A7-49EB-A3E9-719390AF8203}"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Img"/>
          </p:nvPr>
        </p:nvSpPr>
        <p:spPr>
          <a:xfrm>
            <a:off x="685800" y="1143000"/>
            <a:ext cx="5485680" cy="3085560"/>
          </a:xfrm>
          <a:prstGeom prst="rect">
            <a:avLst/>
          </a:prstGeom>
          <a:ln w="0">
            <a:noFill/>
          </a:ln>
        </p:spPr>
      </p:sp>
      <p:sp>
        <p:nvSpPr>
          <p:cNvPr id="357"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en-US" sz="1800" spc="-1" strike="noStrike">
              <a:solidFill>
                <a:srgbClr val="000000"/>
              </a:solidFill>
              <a:latin typeface="Arial"/>
            </a:endParaRPr>
          </a:p>
        </p:txBody>
      </p:sp>
      <p:sp>
        <p:nvSpPr>
          <p:cNvPr id="358" name="PlaceHolder 3"/>
          <p:cNvSpPr>
            <a:spLocks noGrp="1"/>
          </p:cNvSpPr>
          <p:nvPr>
            <p:ph type="sldNum" idx="8"/>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Times New Roman"/>
              </a:defRPr>
            </a:lvl1pPr>
          </a:lstStyle>
          <a:p>
            <a:pPr indent="0" algn="r">
              <a:lnSpc>
                <a:spcPct val="100000"/>
              </a:lnSpc>
              <a:buNone/>
              <a:tabLst>
                <a:tab algn="l" pos="0"/>
              </a:tabLst>
            </a:pPr>
            <a:fld id="{45B01287-2532-492C-A304-9EFB2FEBFC6F}"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Img"/>
          </p:nvPr>
        </p:nvSpPr>
        <p:spPr>
          <a:xfrm>
            <a:off x="685800" y="1143000"/>
            <a:ext cx="5485680" cy="3085560"/>
          </a:xfrm>
          <a:prstGeom prst="rect">
            <a:avLst/>
          </a:prstGeom>
          <a:ln w="0">
            <a:noFill/>
          </a:ln>
        </p:spPr>
      </p:sp>
      <p:sp>
        <p:nvSpPr>
          <p:cNvPr id="366"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380880" indent="0">
              <a:lnSpc>
                <a:spcPct val="100000"/>
              </a:lnSpc>
              <a:buNone/>
              <a:tabLst>
                <a:tab algn="l" pos="0"/>
              </a:tabLst>
            </a:pPr>
            <a:r>
              <a:rPr b="1" lang="en-US" sz="2000" spc="-1" strike="noStrike">
                <a:solidFill>
                  <a:srgbClr val="000000"/>
                </a:solidFill>
                <a:latin typeface="Arial"/>
              </a:rPr>
              <a:t>Kalasatama smart grid </a:t>
            </a:r>
            <a:r>
              <a:rPr b="0" lang="en-US" sz="2000" spc="-1" strike="noStrike">
                <a:solidFill>
                  <a:srgbClr val="000000"/>
                </a:solidFill>
                <a:latin typeface="Arial"/>
              </a:rPr>
              <a:t>- enabling real time smart metering, electric vehicles network and new storage solutions for electricity.</a:t>
            </a:r>
            <a:endParaRPr b="0" lang="en-US" sz="2000" spc="-1" strike="noStrike">
              <a:solidFill>
                <a:srgbClr val="000000"/>
              </a:solidFill>
              <a:latin typeface="Arial"/>
            </a:endParaRPr>
          </a:p>
          <a:p>
            <a:pPr marL="380880" indent="0">
              <a:lnSpc>
                <a:spcPct val="100000"/>
              </a:lnSpc>
              <a:buNone/>
              <a:tabLst>
                <a:tab algn="l" pos="0"/>
              </a:tabLst>
            </a:pPr>
            <a:r>
              <a:rPr b="1" lang="en-US" sz="2000" spc="-1" strike="noStrike">
                <a:solidFill>
                  <a:srgbClr val="000000"/>
                </a:solidFill>
                <a:latin typeface="Arial"/>
              </a:rPr>
              <a:t>Kalasatama smart grid APIs </a:t>
            </a:r>
            <a:r>
              <a:rPr b="0" lang="en-US" sz="2000" spc="-1" strike="noStrike">
                <a:solidFill>
                  <a:srgbClr val="000000"/>
                </a:solidFill>
                <a:latin typeface="Arial"/>
              </a:rPr>
              <a:t>(Environmental data to manage energy resources.)</a:t>
            </a:r>
            <a:endParaRPr b="0" lang="en-US" sz="2000" spc="-1" strike="noStrike">
              <a:solidFill>
                <a:srgbClr val="000000"/>
              </a:solidFill>
              <a:latin typeface="Arial"/>
            </a:endParaRPr>
          </a:p>
          <a:p>
            <a:pPr marL="380880" indent="0">
              <a:lnSpc>
                <a:spcPct val="100000"/>
              </a:lnSpc>
              <a:buNone/>
              <a:tabLst>
                <a:tab algn="l" pos="0"/>
              </a:tabLst>
            </a:pPr>
            <a:r>
              <a:rPr b="0" lang="en-US" sz="2000" spc="-1" strike="noStrike">
                <a:solidFill>
                  <a:srgbClr val="000000"/>
                </a:solidFill>
                <a:latin typeface="Arial"/>
              </a:rPr>
              <a:t>Kalasatama smart district </a:t>
            </a:r>
            <a:r>
              <a:rPr b="1" lang="en-US" sz="2000" spc="-1" strike="noStrike">
                <a:solidFill>
                  <a:srgbClr val="000000"/>
                </a:solidFill>
                <a:latin typeface="Arial"/>
              </a:rPr>
              <a:t>Digital Twin</a:t>
            </a:r>
            <a:r>
              <a:rPr b="0" lang="en-US" sz="2000" spc="-1" strike="noStrike">
                <a:solidFill>
                  <a:srgbClr val="000000"/>
                </a:solidFill>
                <a:latin typeface="Arial"/>
              </a:rPr>
              <a:t>.</a:t>
            </a:r>
            <a:endParaRPr b="0" lang="en-US" sz="2000" spc="-1" strike="noStrike">
              <a:solidFill>
                <a:srgbClr val="000000"/>
              </a:solidFill>
              <a:latin typeface="Arial"/>
            </a:endParaRPr>
          </a:p>
          <a:p>
            <a:pPr marL="380880" indent="0">
              <a:lnSpc>
                <a:spcPct val="100000"/>
              </a:lnSpc>
              <a:buNone/>
              <a:tabLst>
                <a:tab algn="l" pos="0"/>
              </a:tabLst>
            </a:pPr>
            <a:r>
              <a:rPr b="0" lang="en-US" sz="2000" spc="-1" strike="noStrike">
                <a:solidFill>
                  <a:srgbClr val="000000"/>
                </a:solidFill>
                <a:latin typeface="Arial"/>
              </a:rPr>
              <a:t>Provision of </a:t>
            </a:r>
            <a:r>
              <a:rPr b="1" lang="en-US" sz="2000" spc="-1" strike="noStrike">
                <a:solidFill>
                  <a:srgbClr val="000000"/>
                </a:solidFill>
                <a:latin typeface="Arial"/>
              </a:rPr>
              <a:t>load control functions </a:t>
            </a:r>
            <a:r>
              <a:rPr b="0" lang="en-US" sz="2000" spc="-1" strike="noStrike">
                <a:solidFill>
                  <a:srgbClr val="000000"/>
                </a:solidFill>
                <a:latin typeface="Arial"/>
              </a:rPr>
              <a:t>that the distribution system operator (DSO) can use in situations where the production has reached its peak.</a:t>
            </a:r>
            <a:endParaRPr b="0" lang="en-US" sz="2000" spc="-1" strike="noStrike">
              <a:solidFill>
                <a:srgbClr val="000000"/>
              </a:solidFill>
              <a:latin typeface="Arial"/>
            </a:endParaRPr>
          </a:p>
          <a:p>
            <a:pPr marL="380880" indent="0">
              <a:lnSpc>
                <a:spcPct val="100000"/>
              </a:lnSpc>
              <a:buNone/>
              <a:tabLst>
                <a:tab algn="l" pos="0"/>
              </a:tabLst>
            </a:pPr>
            <a:r>
              <a:rPr b="1" lang="en-US" sz="2000" spc="-1" strike="noStrike">
                <a:solidFill>
                  <a:srgbClr val="000000"/>
                </a:solidFill>
                <a:latin typeface="Arial"/>
              </a:rPr>
              <a:t>Urban Data Platform</a:t>
            </a:r>
            <a:r>
              <a:rPr b="0" lang="en-US" sz="2000" spc="-1" strike="noStrike">
                <a:solidFill>
                  <a:srgbClr val="000000"/>
                </a:solidFill>
                <a:latin typeface="Arial"/>
              </a:rPr>
              <a:t>, a smart city data platform. </a:t>
            </a:r>
            <a:r>
              <a:rPr b="0" i="1" lang="en-US" sz="2000" spc="-1" strike="noStrike">
                <a:solidFill>
                  <a:srgbClr val="000000"/>
                </a:solidFill>
                <a:latin typeface="Arial"/>
              </a:rPr>
              <a:t>Modular IOT platform. Real-time data on urban environments.</a:t>
            </a:r>
            <a:endParaRPr b="0" lang="en-US" sz="2000" spc="-1" strike="noStrike">
              <a:solidFill>
                <a:srgbClr val="000000"/>
              </a:solidFill>
              <a:latin typeface="Arial"/>
            </a:endParaRPr>
          </a:p>
          <a:p>
            <a:pPr marL="380880" indent="0">
              <a:lnSpc>
                <a:spcPct val="100000"/>
              </a:lnSpc>
              <a:buNone/>
              <a:tabLst>
                <a:tab algn="l" pos="0"/>
              </a:tabLst>
            </a:pPr>
            <a:r>
              <a:rPr b="1" lang="en-US" sz="2000" spc="-1" strike="noStrike">
                <a:solidFill>
                  <a:srgbClr val="000000"/>
                </a:solidFill>
                <a:latin typeface="Arial"/>
              </a:rPr>
              <a:t>Smart grid APIs </a:t>
            </a:r>
            <a:r>
              <a:rPr b="0" lang="en-US" sz="2000" spc="-1" strike="noStrike">
                <a:solidFill>
                  <a:srgbClr val="000000"/>
                </a:solidFill>
                <a:latin typeface="Arial"/>
              </a:rPr>
              <a:t>from the city of Tallinn.</a:t>
            </a:r>
            <a:endParaRPr b="0" lang="en-US" sz="2000" spc="-1" strike="noStrike">
              <a:solidFill>
                <a:srgbClr val="000000"/>
              </a:solidFill>
              <a:latin typeface="Arial"/>
            </a:endParaRPr>
          </a:p>
          <a:p>
            <a:pPr marL="380880" indent="0">
              <a:lnSpc>
                <a:spcPct val="100000"/>
              </a:lnSpc>
              <a:buNone/>
              <a:tabLst>
                <a:tab algn="l" pos="0"/>
              </a:tabLst>
            </a:pPr>
            <a:endParaRPr b="0" lang="en-US" sz="2000" spc="-1" strike="noStrike">
              <a:solidFill>
                <a:srgbClr val="000000"/>
              </a:solidFill>
              <a:latin typeface="Arial"/>
            </a:endParaRPr>
          </a:p>
          <a:p>
            <a:pPr marL="380880" indent="0">
              <a:lnSpc>
                <a:spcPct val="100000"/>
              </a:lnSpc>
              <a:buNone/>
              <a:tabLst>
                <a:tab algn="l" pos="0"/>
              </a:tabLst>
            </a:pPr>
            <a:r>
              <a:rPr b="0" lang="en-US" sz="2000" spc="-1" strike="noStrike">
                <a:solidFill>
                  <a:srgbClr val="000000"/>
                </a:solidFill>
                <a:latin typeface="Arial"/>
              </a:rPr>
              <a:t>Use Cases:</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Environmental noise monitoring</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Smart home sensors using LoRaWAN networks</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Solar panel monitoring</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Smart street lighting</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People counters</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Electrical vehicle charging monitoring</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Maintenance Vehicle Telemetry</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Building Automation System</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Dynamic Attributes in 3D City Model</a:t>
            </a:r>
            <a:endParaRPr b="0" lang="en-US" sz="2000" spc="-1" strike="noStrike">
              <a:solidFill>
                <a:srgbClr val="000000"/>
              </a:solidFill>
              <a:latin typeface="Arial"/>
            </a:endParaRPr>
          </a:p>
          <a:p>
            <a:pPr marL="228600" indent="-228600">
              <a:lnSpc>
                <a:spcPct val="100000"/>
              </a:lnSpc>
              <a:buClr>
                <a:srgbClr val="000000"/>
              </a:buClr>
              <a:buFont typeface="OpenSymbol"/>
              <a:buAutoNum type="arabicPeriod"/>
              <a:tabLst>
                <a:tab algn="l" pos="0"/>
              </a:tabLst>
            </a:pPr>
            <a:r>
              <a:rPr b="0" lang="en-US" sz="2000" spc="-1" strike="noStrike">
                <a:solidFill>
                  <a:srgbClr val="000000"/>
                </a:solidFill>
                <a:latin typeface="Arial"/>
              </a:rPr>
              <a:t>Natural Language Processing in Helpdesk</a:t>
            </a:r>
            <a:endParaRPr b="0" lang="en-US" sz="2000" spc="-1" strike="noStrike">
              <a:solidFill>
                <a:srgbClr val="000000"/>
              </a:solidFill>
              <a:latin typeface="Arial"/>
            </a:endParaRPr>
          </a:p>
        </p:txBody>
      </p:sp>
      <p:sp>
        <p:nvSpPr>
          <p:cNvPr id="367" name="PlaceHolder 3"/>
          <p:cNvSpPr>
            <a:spLocks noGrp="1"/>
          </p:cNvSpPr>
          <p:nvPr>
            <p:ph type="sldNum" idx="11"/>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Calibri"/>
                <a:ea typeface="+mn-ea"/>
              </a:defRPr>
            </a:lvl1pPr>
          </a:lstStyle>
          <a:p>
            <a:pPr indent="0" algn="r">
              <a:lnSpc>
                <a:spcPct val="100000"/>
              </a:lnSpc>
              <a:buNone/>
              <a:tabLst>
                <a:tab algn="l" pos="0"/>
              </a:tabLst>
            </a:pPr>
            <a:fld id="{A45F4CCE-240D-4D11-A7E5-A446EA465EF9}" type="slidenum">
              <a:rPr b="0" lang="en-US" sz="1200" spc="-1" strike="noStrike">
                <a:solidFill>
                  <a:srgbClr val="000000"/>
                </a:solidFill>
                <a:latin typeface="Calibri"/>
                <a:ea typeface="+mn-ea"/>
              </a:rPr>
              <a:t>&lt;number&gt;</a:t>
            </a:fld>
            <a:endParaRPr b="0" lang="en-US"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Img"/>
          </p:nvPr>
        </p:nvSpPr>
        <p:spPr>
          <a:xfrm>
            <a:off x="685800" y="1143000"/>
            <a:ext cx="5485680" cy="3085560"/>
          </a:xfrm>
          <a:prstGeom prst="rect">
            <a:avLst/>
          </a:prstGeom>
          <a:ln w="0">
            <a:noFill/>
          </a:ln>
        </p:spPr>
      </p:sp>
      <p:sp>
        <p:nvSpPr>
          <p:cNvPr id="369"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Arial"/>
              </a:rPr>
              <a:t>Effective incident response and threat intelligence collaboration for critical cross-border smart grid threats</a:t>
            </a:r>
            <a:endParaRPr b="0" lang="en-US" sz="2000" spc="-1" strike="noStrike">
              <a:solidFill>
                <a:srgbClr val="000000"/>
              </a:solidFill>
              <a:latin typeface="Arial"/>
            </a:endParaRPr>
          </a:p>
          <a:p>
            <a:pPr marL="216000" indent="0">
              <a:lnSpc>
                <a:spcPct val="100000"/>
              </a:lnSpc>
              <a:buNone/>
              <a:tabLst>
                <a:tab algn="l" pos="0"/>
              </a:tabLst>
            </a:pPr>
            <a:r>
              <a:rPr b="0" lang="en-US" sz="2000" spc="-1" strike="noStrike">
                <a:solidFill>
                  <a:srgbClr val="000000"/>
                </a:solidFill>
                <a:latin typeface="Arial"/>
              </a:rPr>
              <a:t>Customer facing components securing</a:t>
            </a:r>
            <a:endParaRPr b="0" lang="en-US" sz="2000" spc="-1" strike="noStrike">
              <a:solidFill>
                <a:srgbClr val="000000"/>
              </a:solidFill>
              <a:latin typeface="Arial"/>
            </a:endParaRPr>
          </a:p>
          <a:p>
            <a:pPr marL="216000" indent="0">
              <a:lnSpc>
                <a:spcPct val="100000"/>
              </a:lnSpc>
              <a:buNone/>
              <a:tabLst>
                <a:tab algn="l" pos="0"/>
              </a:tabLst>
            </a:pPr>
            <a:r>
              <a:rPr b="0" lang="en-US" sz="2000" spc="-1" strike="noStrike">
                <a:solidFill>
                  <a:srgbClr val="000000"/>
                </a:solidFill>
                <a:latin typeface="Arial"/>
              </a:rPr>
              <a:t>Against threats to control functions defined for the demand control</a:t>
            </a:r>
            <a:endParaRPr b="0" lang="en-US" sz="2000" spc="-1" strike="noStrike">
              <a:solidFill>
                <a:srgbClr val="000000"/>
              </a:solidFill>
              <a:latin typeface="Arial"/>
            </a:endParaRPr>
          </a:p>
          <a:p>
            <a:pPr marL="216000" indent="0">
              <a:lnSpc>
                <a:spcPct val="100000"/>
              </a:lnSpc>
              <a:buNone/>
              <a:tabLst>
                <a:tab algn="l" pos="0"/>
              </a:tabLst>
            </a:pPr>
            <a:r>
              <a:rPr b="0" lang="en-US" sz="2000" spc="-1" strike="noStrike">
                <a:solidFill>
                  <a:srgbClr val="000000"/>
                </a:solidFill>
                <a:latin typeface="Arial"/>
              </a:rPr>
              <a:t>API securing</a:t>
            </a:r>
            <a:endParaRPr b="0" lang="en-US" sz="2000" spc="-1" strike="noStrike">
              <a:solidFill>
                <a:srgbClr val="000000"/>
              </a:solidFill>
              <a:latin typeface="Arial"/>
            </a:endParaRPr>
          </a:p>
          <a:p>
            <a:pPr marL="216000" indent="0">
              <a:lnSpc>
                <a:spcPct val="100000"/>
              </a:lnSpc>
              <a:buNone/>
              <a:tabLst>
                <a:tab algn="l" pos="0"/>
              </a:tabLst>
            </a:pPr>
            <a:r>
              <a:rPr b="0" lang="en-US" sz="2000" spc="-1" strike="noStrike">
                <a:solidFill>
                  <a:srgbClr val="000000"/>
                </a:solidFill>
                <a:latin typeface="Arial"/>
              </a:rPr>
              <a:t>Smart Grid API from Kalasatama</a:t>
            </a:r>
            <a:endParaRPr b="0" lang="en-US" sz="2000" spc="-1" strike="noStrike">
              <a:solidFill>
                <a:srgbClr val="000000"/>
              </a:solidFill>
              <a:latin typeface="Arial"/>
            </a:endParaRPr>
          </a:p>
          <a:p>
            <a:pPr marL="216000" indent="0">
              <a:lnSpc>
                <a:spcPct val="100000"/>
              </a:lnSpc>
              <a:buNone/>
              <a:tabLst>
                <a:tab algn="l" pos="0"/>
              </a:tabLst>
            </a:pPr>
            <a:r>
              <a:rPr b="0" lang="en-US" sz="2000" spc="-1" strike="noStrike">
                <a:solidFill>
                  <a:srgbClr val="000000"/>
                </a:solidFill>
                <a:latin typeface="Arial"/>
              </a:rPr>
              <a:t>Smart grid APIs from the city of Tallinn.</a:t>
            </a:r>
            <a:endParaRPr b="0" lang="en-US" sz="2000" spc="-1" strike="noStrike">
              <a:solidFill>
                <a:srgbClr val="000000"/>
              </a:solidFill>
              <a:latin typeface="Arial"/>
            </a:endParaRPr>
          </a:p>
        </p:txBody>
      </p:sp>
      <p:sp>
        <p:nvSpPr>
          <p:cNvPr id="370" name="PlaceHolder 3"/>
          <p:cNvSpPr>
            <a:spLocks noGrp="1"/>
          </p:cNvSpPr>
          <p:nvPr>
            <p:ph type="sldNum" idx="12"/>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Calibri"/>
                <a:ea typeface="+mn-ea"/>
              </a:defRPr>
            </a:lvl1pPr>
          </a:lstStyle>
          <a:p>
            <a:pPr indent="0" algn="r">
              <a:lnSpc>
                <a:spcPct val="100000"/>
              </a:lnSpc>
              <a:buNone/>
              <a:tabLst>
                <a:tab algn="l" pos="0"/>
              </a:tabLst>
            </a:pPr>
            <a:fld id="{D5201753-A5F9-411E-8194-58FFAD7D46B0}" type="slidenum">
              <a:rPr b="0" lang="en-US" sz="1200" spc="-1" strike="noStrike">
                <a:solidFill>
                  <a:srgbClr val="000000"/>
                </a:solidFill>
                <a:latin typeface="Calibri"/>
                <a:ea typeface="+mn-ea"/>
              </a:rPr>
              <a:t>&lt;number&gt;</a:t>
            </a:fld>
            <a:endParaRPr b="0" lang="en-US"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sldImg"/>
          </p:nvPr>
        </p:nvSpPr>
        <p:spPr>
          <a:xfrm>
            <a:off x="685800" y="1143000"/>
            <a:ext cx="5485680" cy="3085560"/>
          </a:xfrm>
          <a:prstGeom prst="rect">
            <a:avLst/>
          </a:prstGeom>
          <a:ln w="0">
            <a:noFill/>
          </a:ln>
        </p:spPr>
      </p:sp>
      <p:sp>
        <p:nvSpPr>
          <p:cNvPr id="372"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380880" indent="0">
              <a:lnSpc>
                <a:spcPct val="100000"/>
              </a:lnSpc>
              <a:buNone/>
              <a:tabLst>
                <a:tab algn="l" pos="0"/>
              </a:tabLst>
            </a:pPr>
            <a:r>
              <a:rPr b="0" lang="en-US" sz="2000" spc="-1" strike="noStrike">
                <a:solidFill>
                  <a:srgbClr val="000000"/>
                </a:solidFill>
                <a:latin typeface="Arial"/>
              </a:rPr>
              <a:t>Detect the malicious information through its AI security mechanisms</a:t>
            </a:r>
            <a:endParaRPr b="0" lang="en-US" sz="2000" spc="-1" strike="noStrike">
              <a:solidFill>
                <a:srgbClr val="000000"/>
              </a:solidFill>
              <a:latin typeface="Arial"/>
            </a:endParaRPr>
          </a:p>
          <a:p>
            <a:pPr marL="380880" indent="0">
              <a:lnSpc>
                <a:spcPct val="100000"/>
              </a:lnSpc>
              <a:buNone/>
              <a:tabLst>
                <a:tab algn="l" pos="0"/>
              </a:tabLst>
            </a:pPr>
            <a:r>
              <a:rPr b="0" lang="en-US" sz="2000" spc="-1" strike="noStrike">
                <a:solidFill>
                  <a:srgbClr val="000000"/>
                </a:solidFill>
                <a:latin typeface="Arial"/>
              </a:rPr>
              <a:t>Attack impact mitigation</a:t>
            </a:r>
            <a:endParaRPr b="0" lang="en-US" sz="2000" spc="-1" strike="noStrike">
              <a:solidFill>
                <a:srgbClr val="000000"/>
              </a:solidFill>
              <a:latin typeface="Arial"/>
            </a:endParaRPr>
          </a:p>
          <a:p>
            <a:pPr marL="380880" indent="0">
              <a:lnSpc>
                <a:spcPct val="100000"/>
              </a:lnSpc>
              <a:buNone/>
              <a:tabLst>
                <a:tab algn="l" pos="0"/>
              </a:tabLst>
            </a:pPr>
            <a:r>
              <a:rPr b="0" lang="en-US" sz="2000" spc="-1" strike="noStrike">
                <a:solidFill>
                  <a:srgbClr val="000000"/>
                </a:solidFill>
                <a:latin typeface="Arial"/>
              </a:rPr>
              <a:t>Produce and publish systematic threat intelligence</a:t>
            </a:r>
            <a:endParaRPr b="0" lang="en-US" sz="2000" spc="-1" strike="noStrike">
              <a:solidFill>
                <a:srgbClr val="000000"/>
              </a:solidFill>
              <a:latin typeface="Arial"/>
            </a:endParaRPr>
          </a:p>
          <a:p>
            <a:pPr marL="838080" indent="0">
              <a:lnSpc>
                <a:spcPct val="100000"/>
              </a:lnSpc>
              <a:buNone/>
              <a:tabLst>
                <a:tab algn="l" pos="0"/>
              </a:tabLst>
            </a:pPr>
            <a:r>
              <a:rPr b="0" lang="en-US" sz="2000" spc="-1" strike="noStrike">
                <a:solidFill>
                  <a:srgbClr val="000000"/>
                </a:solidFill>
                <a:latin typeface="Arial"/>
              </a:rPr>
              <a:t>Consumed by IRIS CTI for improving threat datasets</a:t>
            </a:r>
            <a:endParaRPr b="0" lang="en-US" sz="2000" spc="-1" strike="noStrike">
              <a:solidFill>
                <a:srgbClr val="000000"/>
              </a:solidFill>
              <a:latin typeface="Arial"/>
            </a:endParaRPr>
          </a:p>
          <a:p>
            <a:pPr marL="838080" indent="0">
              <a:lnSpc>
                <a:spcPct val="100000"/>
              </a:lnSpc>
              <a:buNone/>
              <a:tabLst>
                <a:tab algn="l" pos="0"/>
              </a:tabLst>
            </a:pPr>
            <a:r>
              <a:rPr b="0" lang="en-US" sz="2000" spc="-1" strike="noStrike">
                <a:solidFill>
                  <a:srgbClr val="000000"/>
                </a:solidFill>
                <a:latin typeface="Arial"/>
              </a:rPr>
              <a:t>Offer this information to the different CERTS</a:t>
            </a:r>
            <a:endParaRPr b="0" lang="en-US" sz="2000" spc="-1" strike="noStrike">
              <a:solidFill>
                <a:srgbClr val="000000"/>
              </a:solidFill>
              <a:latin typeface="Arial"/>
            </a:endParaRPr>
          </a:p>
          <a:p>
            <a:pPr marL="380880" indent="0">
              <a:lnSpc>
                <a:spcPct val="100000"/>
              </a:lnSpc>
              <a:buNone/>
              <a:tabLst>
                <a:tab algn="l" pos="0"/>
              </a:tabLst>
            </a:pPr>
            <a:r>
              <a:rPr b="0" lang="en-US" sz="2000" spc="-1" strike="noStrike">
                <a:solidFill>
                  <a:srgbClr val="000000"/>
                </a:solidFill>
                <a:latin typeface="Arial"/>
              </a:rPr>
              <a:t>Notify automatically stakeholders about ongoing attacks</a:t>
            </a:r>
            <a:endParaRPr b="0" lang="en-US" sz="2000" spc="-1" strike="noStrike">
              <a:solidFill>
                <a:srgbClr val="000000"/>
              </a:solidFill>
              <a:latin typeface="Arial"/>
            </a:endParaRPr>
          </a:p>
        </p:txBody>
      </p:sp>
      <p:sp>
        <p:nvSpPr>
          <p:cNvPr id="373" name="PlaceHolder 3"/>
          <p:cNvSpPr>
            <a:spLocks noGrp="1"/>
          </p:cNvSpPr>
          <p:nvPr>
            <p:ph type="sldNum" idx="13"/>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Calibri"/>
                <a:ea typeface="+mn-ea"/>
              </a:defRPr>
            </a:lvl1pPr>
          </a:lstStyle>
          <a:p>
            <a:pPr indent="0" algn="r">
              <a:lnSpc>
                <a:spcPct val="100000"/>
              </a:lnSpc>
              <a:buNone/>
              <a:tabLst>
                <a:tab algn="l" pos="0"/>
              </a:tabLst>
            </a:pPr>
            <a:fld id="{05BCE740-A48A-41DB-A10A-7F5FAF174661}" type="slidenum">
              <a:rPr b="0" lang="en-US" sz="1200" spc="-1" strike="noStrike">
                <a:solidFill>
                  <a:srgbClr val="000000"/>
                </a:solidFill>
                <a:latin typeface="Calibri"/>
                <a:ea typeface="+mn-ea"/>
              </a:rPr>
              <a:t>&lt;number&gt;</a:t>
            </a:fld>
            <a:endParaRPr b="0" lang="en-US"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685800" y="1143000"/>
            <a:ext cx="5485680" cy="3085560"/>
          </a:xfrm>
          <a:prstGeom prst="rect">
            <a:avLst/>
          </a:prstGeom>
          <a:ln w="0">
            <a:noFill/>
          </a:ln>
        </p:spPr>
      </p:sp>
      <p:sp>
        <p:nvSpPr>
          <p:cNvPr id="360"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en-US" sz="1800" spc="-1" strike="noStrike">
              <a:solidFill>
                <a:srgbClr val="000000"/>
              </a:solidFill>
              <a:latin typeface="Arial"/>
            </a:endParaRPr>
          </a:p>
        </p:txBody>
      </p:sp>
      <p:sp>
        <p:nvSpPr>
          <p:cNvPr id="361" name="PlaceHolder 3"/>
          <p:cNvSpPr>
            <a:spLocks noGrp="1"/>
          </p:cNvSpPr>
          <p:nvPr>
            <p:ph type="sldNum" idx="9"/>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mn-lt"/>
                <a:ea typeface="+mn-ea"/>
              </a:defRPr>
            </a:lvl1pPr>
          </a:lstStyle>
          <a:p>
            <a:pPr indent="0" algn="r">
              <a:lnSpc>
                <a:spcPct val="100000"/>
              </a:lnSpc>
              <a:buNone/>
              <a:tabLst>
                <a:tab algn="l" pos="0"/>
              </a:tabLst>
            </a:pPr>
            <a:fld id="{8CCC8020-245C-4ED4-9BA9-59D9CDBB9C47}" type="slidenum">
              <a:rPr b="0" lang="en-US" sz="1200" spc="-1" strike="noStrike">
                <a:solidFill>
                  <a:srgbClr val="000000"/>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sldImg"/>
          </p:nvPr>
        </p:nvSpPr>
        <p:spPr>
          <a:xfrm>
            <a:off x="685800" y="1143000"/>
            <a:ext cx="5485680" cy="3085560"/>
          </a:xfrm>
          <a:prstGeom prst="rect">
            <a:avLst/>
          </a:prstGeom>
          <a:ln w="0">
            <a:noFill/>
          </a:ln>
        </p:spPr>
      </p:sp>
      <p:sp>
        <p:nvSpPr>
          <p:cNvPr id="363"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0">
              <a:buNone/>
            </a:pPr>
            <a:endParaRPr b="0" lang="en-US" sz="1800" spc="-1" strike="noStrike">
              <a:solidFill>
                <a:srgbClr val="000000"/>
              </a:solidFill>
              <a:latin typeface="Arial"/>
            </a:endParaRPr>
          </a:p>
        </p:txBody>
      </p:sp>
      <p:sp>
        <p:nvSpPr>
          <p:cNvPr id="364" name="PlaceHolder 3"/>
          <p:cNvSpPr>
            <a:spLocks noGrp="1"/>
          </p:cNvSpPr>
          <p:nvPr>
            <p:ph type="sldNum" idx="10"/>
          </p:nvPr>
        </p:nvSpPr>
        <p:spPr>
          <a:xfrm>
            <a:off x="3884760" y="8685360"/>
            <a:ext cx="2971080" cy="457920"/>
          </a:xfrm>
          <a:prstGeom prst="rect">
            <a:avLst/>
          </a:prstGeom>
          <a:noFill/>
          <a:ln w="0">
            <a:noFill/>
          </a:ln>
        </p:spPr>
        <p:txBody>
          <a:bodyPr lIns="0" rIns="0" tIns="0" bIns="0" anchor="b">
            <a:noAutofit/>
          </a:bodyPr>
          <a:lstStyle>
            <a:lvl1pPr indent="0" algn="r">
              <a:lnSpc>
                <a:spcPct val="100000"/>
              </a:lnSpc>
              <a:buNone/>
              <a:tabLst>
                <a:tab algn="l" pos="0"/>
              </a:tabLst>
              <a:defRPr b="0" lang="en-US" sz="1200" spc="-1" strike="noStrike">
                <a:solidFill>
                  <a:srgbClr val="000000"/>
                </a:solidFill>
                <a:latin typeface="Calibri"/>
                <a:ea typeface="+mn-ea"/>
              </a:defRPr>
            </a:lvl1pPr>
          </a:lstStyle>
          <a:p>
            <a:pPr indent="0" algn="r">
              <a:lnSpc>
                <a:spcPct val="100000"/>
              </a:lnSpc>
              <a:buNone/>
              <a:tabLst>
                <a:tab algn="l" pos="0"/>
              </a:tabLst>
            </a:pPr>
            <a:fld id="{23B417E3-D299-4B79-980C-41B198271F3C}" type="slidenum">
              <a:rPr b="0" lang="en-US" sz="1200" spc="-1" strike="noStrike">
                <a:solidFill>
                  <a:srgbClr val="000000"/>
                </a:solidFill>
                <a:latin typeface="Calibri"/>
                <a:ea typeface="+mn-ea"/>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3B0F7F45-0EB7-4C74-936E-191B0BD27BBF}"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C0248620-BED1-455D-A21D-AD7D88AE7FF2}"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C60380B1-8940-42D0-9169-32C70E09E55A}"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1"/>
          </p:nvPr>
        </p:nvSpPr>
        <p:spPr/>
        <p:txBody>
          <a:bodyPr/>
          <a:p>
            <a:fld id="{7EB4FD8D-C211-4510-B1A3-F5E290B1E972}"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1"/>
          </p:nvPr>
        </p:nvSpPr>
        <p:spPr/>
        <p:txBody>
          <a:bodyPr/>
          <a:p>
            <a:fld id="{42C76A27-2291-4FBE-B16D-45B13B6BB59C}"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838080" y="336600"/>
            <a:ext cx="8686080" cy="479556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
          </p:nvPr>
        </p:nvSpPr>
        <p:spPr/>
        <p:txBody>
          <a:bodyPr/>
          <a:p>
            <a:fld id="{03679322-034C-40A1-BC47-16F9A267345D}"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711B7BAE-EE00-42AF-A7D6-C8953E22B0E0}"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5C30352E-B9EB-4FBF-9D62-94F3288D8791}"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1"/>
          </p:nvPr>
        </p:nvSpPr>
        <p:spPr/>
        <p:txBody>
          <a:bodyPr/>
          <a:p>
            <a:fld id="{4FF991D7-2152-43AA-8336-55F412A05DA5}"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1"/>
          </p:nvPr>
        </p:nvSpPr>
        <p:spPr/>
        <p:txBody>
          <a:bodyPr/>
          <a:p>
            <a:fld id="{0B91A245-C277-42F6-9AA5-930C707B03AE}"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1"/>
          </p:nvPr>
        </p:nvSpPr>
        <p:spPr/>
        <p:txBody>
          <a:bodyPr/>
          <a:p>
            <a:fld id="{6AD67F64-06D2-4625-A628-8D0637792374}"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1"/>
          </p:nvPr>
        </p:nvSpPr>
        <p:spPr/>
        <p:txBody>
          <a:bodyPr/>
          <a:p>
            <a:fld id="{C7EEA146-CEA0-475D-8474-861963662EA0}"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BD8E8D25-5358-46F1-89FE-78084934951D}"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292E9FDB-7C6C-4291-B88E-BE9911E21803}"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D791470D-23C9-4F7F-8E5E-E2E35F28B6CE}"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2"/>
          </p:nvPr>
        </p:nvSpPr>
        <p:spPr/>
        <p:txBody>
          <a:bodyPr/>
          <a:p>
            <a:fld id="{081A74BC-15A8-43DA-B824-16425021BA8C}"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2"/>
          </p:nvPr>
        </p:nvSpPr>
        <p:spPr/>
        <p:txBody>
          <a:bodyPr/>
          <a:p>
            <a:fld id="{FA316B2E-F199-4E57-9FC6-47D0AAA2E7DE}"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838080" y="336600"/>
            <a:ext cx="8686080" cy="479556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
          </p:nvPr>
        </p:nvSpPr>
        <p:spPr/>
        <p:txBody>
          <a:bodyPr/>
          <a:p>
            <a:fld id="{3FDCD73E-8FFF-41AE-9F11-5B0BA2430781}"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2"/>
          </p:nvPr>
        </p:nvSpPr>
        <p:spPr/>
        <p:txBody>
          <a:bodyPr/>
          <a:p>
            <a:fld id="{0B2D147E-4117-4BCA-ABE7-325943647DB6}"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2"/>
          </p:nvPr>
        </p:nvSpPr>
        <p:spPr/>
        <p:txBody>
          <a:bodyPr/>
          <a:p>
            <a:fld id="{BD65E7D5-4226-49D7-A577-AEE1107B4844}"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2"/>
          </p:nvPr>
        </p:nvSpPr>
        <p:spPr/>
        <p:txBody>
          <a:bodyPr/>
          <a:p>
            <a:fld id="{FB086AD6-A09D-4B98-ABE0-2C9EAD60C248}"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2"/>
          </p:nvPr>
        </p:nvSpPr>
        <p:spPr/>
        <p:txBody>
          <a:bodyPr/>
          <a:p>
            <a:fld id="{96226E9A-EE9C-42DE-9E39-E90323F6275E}"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2"/>
          </p:nvPr>
        </p:nvSpPr>
        <p:spPr/>
        <p:txBody>
          <a:bodyPr/>
          <a:p>
            <a:fld id="{FD638199-88ED-47D8-A341-61E6A840500E}"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2"/>
          </p:nvPr>
        </p:nvSpPr>
        <p:spPr/>
        <p:txBody>
          <a:bodyPr/>
          <a:p>
            <a:fld id="{61D14BD4-865C-46EC-9026-7595BDB72A5E}"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26A67461-B7E2-4B66-8FB5-FEBF085B8229}"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3"/>
          </p:nvPr>
        </p:nvSpPr>
        <p:spPr/>
        <p:txBody>
          <a:bodyPr/>
          <a:p>
            <a:fld id="{A1C0A1F2-8109-49C2-93F0-98155F46AF7B}"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3"/>
          </p:nvPr>
        </p:nvSpPr>
        <p:spPr/>
        <p:txBody>
          <a:bodyPr/>
          <a:p>
            <a:fld id="{0715F1BD-957D-493B-A0EF-C1E7621C00D0}"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3"/>
          </p:nvPr>
        </p:nvSpPr>
        <p:spPr/>
        <p:txBody>
          <a:bodyPr/>
          <a:p>
            <a:fld id="{481E14BD-26AE-463A-BBBE-C523B4971457}"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3"/>
          </p:nvPr>
        </p:nvSpPr>
        <p:spPr/>
        <p:txBody>
          <a:bodyPr/>
          <a:p>
            <a:fld id="{0C3DD2F0-91FC-4878-94FB-4D86BA94BC80}"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838080" y="336600"/>
            <a:ext cx="8686080" cy="479556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3"/>
          </p:nvPr>
        </p:nvSpPr>
        <p:spPr/>
        <p:txBody>
          <a:bodyPr/>
          <a:p>
            <a:fld id="{6C6F8768-4FBE-459F-8A7D-B3851EC00C3F}"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3"/>
          </p:nvPr>
        </p:nvSpPr>
        <p:spPr/>
        <p:txBody>
          <a:bodyPr/>
          <a:p>
            <a:fld id="{66BE8D18-1812-4084-9D96-CAC1402D0788}"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3"/>
          </p:nvPr>
        </p:nvSpPr>
        <p:spPr/>
        <p:txBody>
          <a:bodyPr/>
          <a:p>
            <a:fld id="{C700173C-0E5B-419A-842B-51865F69A794}"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3"/>
          </p:nvPr>
        </p:nvSpPr>
        <p:spPr/>
        <p:txBody>
          <a:bodyPr/>
          <a:p>
            <a:fld id="{DC5039D4-2AC8-4A45-B3D4-FA919B7068B9}"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3"/>
          </p:nvPr>
        </p:nvSpPr>
        <p:spPr/>
        <p:txBody>
          <a:bodyPr/>
          <a:p>
            <a:fld id="{F8E876F0-E88C-411B-A111-3A7239A2824B}"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3"/>
          </p:nvPr>
        </p:nvSpPr>
        <p:spPr/>
        <p:txBody>
          <a:bodyPr/>
          <a:p>
            <a:fld id="{268B631D-5890-4E80-9E22-E57C99EA5A75}"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3"/>
          </p:nvPr>
        </p:nvSpPr>
        <p:spPr/>
        <p:txBody>
          <a:bodyPr/>
          <a:p>
            <a:fld id="{712CBE24-F9A5-45CE-B316-74B4B13C1872}"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646E5D3A-1D4C-480C-B3E7-FF258A545DF6}"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4"/>
          </p:nvPr>
        </p:nvSpPr>
        <p:spPr/>
        <p:txBody>
          <a:bodyPr/>
          <a:p>
            <a:fld id="{87708EE0-A522-497F-B05C-CDE87F98BB56}"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sldNum" idx="4"/>
          </p:nvPr>
        </p:nvSpPr>
        <p:spPr/>
        <p:txBody>
          <a:bodyPr/>
          <a:p>
            <a:fld id="{81ACC742-E3D1-4FD8-A348-7A6B3298C3F6}"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4"/>
          </p:nvPr>
        </p:nvSpPr>
        <p:spPr/>
        <p:txBody>
          <a:bodyPr/>
          <a:p>
            <a:fld id="{F1F5C3C4-1079-4B5F-A931-E3F852E2D158}"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sldNum" idx="4"/>
          </p:nvPr>
        </p:nvSpPr>
        <p:spPr/>
        <p:txBody>
          <a:bodyPr/>
          <a:p>
            <a:fld id="{7FD131FA-6E47-40F7-B67C-7553208DDA42}"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838080" y="336600"/>
            <a:ext cx="8686080" cy="479556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4"/>
          </p:nvPr>
        </p:nvSpPr>
        <p:spPr/>
        <p:txBody>
          <a:bodyPr/>
          <a:p>
            <a:fld id="{975514FB-62FE-41AE-A4D9-7FF736357F88}"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4"/>
          </p:nvPr>
        </p:nvSpPr>
        <p:spPr/>
        <p:txBody>
          <a:bodyPr/>
          <a:p>
            <a:fld id="{1788CA7E-DE8A-4AA6-ADFB-095C064B43C4}"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4"/>
          </p:nvPr>
        </p:nvSpPr>
        <p:spPr/>
        <p:txBody>
          <a:bodyPr/>
          <a:p>
            <a:fld id="{27E216C9-19DE-45B6-BC44-2246817233B0}"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sldNum" idx="4"/>
          </p:nvPr>
        </p:nvSpPr>
        <p:spPr/>
        <p:txBody>
          <a:bodyPr/>
          <a:p>
            <a:fld id="{FB984D42-A461-4735-A1C0-D0F45958F475}"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sldNum" idx="4"/>
          </p:nvPr>
        </p:nvSpPr>
        <p:spPr/>
        <p:txBody>
          <a:bodyPr/>
          <a:p>
            <a:fld id="{CAC82950-2F41-43AD-A40F-0F32B6E68E79}"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sldNum" idx="4"/>
          </p:nvPr>
        </p:nvSpPr>
        <p:spPr/>
        <p:txBody>
          <a:bodyPr/>
          <a:p>
            <a:fld id="{E751BD81-51C9-4658-B435-FDA41F39137A}"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838080" y="336600"/>
            <a:ext cx="8686080" cy="479556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sldNum" idx="4"/>
          </p:nvPr>
        </p:nvSpPr>
        <p:spPr/>
        <p:txBody>
          <a:bodyPr/>
          <a:p>
            <a:fld id="{1B768E86-867E-4A03-899A-242F7A0116E9}"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Text Placeholder 55"/>
          <p:cNvSpPr/>
          <p:nvPr/>
        </p:nvSpPr>
        <p:spPr>
          <a:xfrm>
            <a:off x="1467000" y="6324480"/>
            <a:ext cx="9152640" cy="408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001"/>
              </a:spcBef>
              <a:tabLst>
                <a:tab algn="l" pos="0"/>
              </a:tabLst>
            </a:pPr>
            <a:r>
              <a:rPr b="0" lang="en-US" sz="1050" spc="-1" strike="noStrike">
                <a:solidFill>
                  <a:srgbClr val="3c3c3c"/>
                </a:solidFill>
                <a:latin typeface="Open Sans"/>
                <a:ea typeface="DejaVu San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endParaRPr b="0" lang="en-US" sz="1050" spc="-1" strike="noStrike">
              <a:solidFill>
                <a:srgbClr val="000000"/>
              </a:solidFill>
              <a:latin typeface="Arial"/>
            </a:endParaRPr>
          </a:p>
        </p:txBody>
      </p:sp>
      <p:pic>
        <p:nvPicPr>
          <p:cNvPr id="1" name="Kép 22" descr=""/>
          <p:cNvPicPr/>
          <p:nvPr/>
        </p:nvPicPr>
        <p:blipFill>
          <a:blip r:embed="rId2"/>
          <a:stretch/>
        </p:blipFill>
        <p:spPr>
          <a:xfrm>
            <a:off x="871920" y="6362640"/>
            <a:ext cx="537120" cy="363960"/>
          </a:xfrm>
          <a:prstGeom prst="rect">
            <a:avLst/>
          </a:prstGeom>
          <a:ln w="0">
            <a:noFill/>
          </a:ln>
        </p:spPr>
      </p:pic>
      <p:sp>
        <p:nvSpPr>
          <p:cNvPr id="2" name="TextBox 3"/>
          <p:cNvSpPr/>
          <p:nvPr/>
        </p:nvSpPr>
        <p:spPr>
          <a:xfrm>
            <a:off x="1790640" y="762120"/>
            <a:ext cx="889560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US" sz="2200" spc="-1" strike="noStrike">
                <a:solidFill>
                  <a:srgbClr val="a6a6a6"/>
                </a:solidFill>
                <a:latin typeface="Open Sans"/>
                <a:ea typeface="DejaVu Sans"/>
              </a:rPr>
              <a:t>Artificial Intelligence Threat Reporting &amp; Incidence report system</a:t>
            </a:r>
            <a:endParaRPr b="0" lang="en-US" sz="2200" spc="-1" strike="noStrike">
              <a:solidFill>
                <a:srgbClr val="000000"/>
              </a:solidFill>
              <a:latin typeface="Arial"/>
            </a:endParaRPr>
          </a:p>
        </p:txBody>
      </p:sp>
      <p:pic>
        <p:nvPicPr>
          <p:cNvPr id="3" name="Picture 12" descr=""/>
          <p:cNvPicPr/>
          <p:nvPr/>
        </p:nvPicPr>
        <p:blipFill>
          <a:blip r:embed="rId3"/>
          <a:stretch/>
        </p:blipFill>
        <p:spPr>
          <a:xfrm>
            <a:off x="145800" y="-114120"/>
            <a:ext cx="1513080" cy="1447200"/>
          </a:xfrm>
          <a:prstGeom prst="rect">
            <a:avLst/>
          </a:prstGeom>
          <a:ln w="0">
            <a:noFill/>
          </a:ln>
        </p:spPr>
      </p:pic>
      <p:sp>
        <p:nvSpPr>
          <p:cNvPr id="4" name="Rounded Rectangle 9"/>
          <p:cNvSpPr/>
          <p:nvPr/>
        </p:nvSpPr>
        <p:spPr>
          <a:xfrm>
            <a:off x="11590200" y="2038320"/>
            <a:ext cx="182160" cy="4818960"/>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p:style>
        <p:txBody>
          <a:bodyPr numCol="1" spcCol="0" lIns="90000" rIns="90000" tIns="45000" bIns="45000" anchor="ctr">
            <a:noAutofit/>
          </a:bodyPr>
          <a:p>
            <a:pPr>
              <a:lnSpc>
                <a:spcPct val="100000"/>
              </a:lnSpc>
            </a:pPr>
            <a:endParaRPr b="0" lang="en-US" sz="1800" spc="-1" strike="noStrike">
              <a:solidFill>
                <a:schemeClr val="lt1"/>
              </a:solidFill>
              <a:latin typeface="Open Sans"/>
              <a:ea typeface="DejaVu Sans"/>
            </a:endParaRPr>
          </a:p>
        </p:txBody>
      </p:sp>
      <p:sp>
        <p:nvSpPr>
          <p:cNvPr id="5" name="Rounded Rectangle 14"/>
          <p:cNvSpPr/>
          <p:nvPr/>
        </p:nvSpPr>
        <p:spPr>
          <a:xfrm>
            <a:off x="11590560" y="0"/>
            <a:ext cx="182160" cy="1845720"/>
          </a:xfrm>
          <a:prstGeom prst="roundRect">
            <a:avLst>
              <a:gd name="adj" fmla="val 16667"/>
            </a:avLst>
          </a:prstGeom>
          <a:solidFill>
            <a:srgbClr val="7f4f9f"/>
          </a:solidFill>
          <a:ln w="12700">
            <a:solidFill>
              <a:srgbClr val="7f4f9f"/>
            </a:solidFill>
            <a:miter/>
          </a:ln>
        </p:spPr>
        <p:style>
          <a:lnRef idx="0"/>
          <a:fillRef idx="0"/>
          <a:effectRef idx="0"/>
          <a:fontRef idx="minor"/>
        </p:style>
        <p:txBody>
          <a:bodyPr numCol="1" spcCol="0" lIns="90000" rIns="90000" tIns="45000" bIns="45000" anchor="ctr">
            <a:noAutofit/>
          </a:bodyPr>
          <a:p>
            <a:pPr>
              <a:lnSpc>
                <a:spcPct val="100000"/>
              </a:lnSpc>
            </a:pPr>
            <a:endParaRPr b="0" lang="en-US" sz="1800" spc="-1" strike="noStrike">
              <a:solidFill>
                <a:srgbClr val="838487"/>
              </a:solidFill>
              <a:latin typeface="Open Sans"/>
              <a:ea typeface="DejaVu Sans"/>
            </a:endParaRPr>
          </a:p>
        </p:txBody>
      </p:sp>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Text Placeholder 55"/>
          <p:cNvSpPr/>
          <p:nvPr/>
        </p:nvSpPr>
        <p:spPr>
          <a:xfrm>
            <a:off x="1467000" y="6324480"/>
            <a:ext cx="9152640" cy="408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001"/>
              </a:spcBef>
              <a:tabLst>
                <a:tab algn="l" pos="0"/>
              </a:tabLst>
            </a:pPr>
            <a:r>
              <a:rPr b="0" lang="en-US" sz="1050" spc="-1" strike="noStrike">
                <a:solidFill>
                  <a:srgbClr val="3c3c3c"/>
                </a:solidFill>
                <a:latin typeface="Open Sans"/>
                <a:ea typeface="DejaVu San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endParaRPr b="0" lang="en-US" sz="1050" spc="-1" strike="noStrike">
              <a:solidFill>
                <a:srgbClr val="000000"/>
              </a:solidFill>
              <a:latin typeface="Arial"/>
            </a:endParaRPr>
          </a:p>
        </p:txBody>
      </p:sp>
      <p:pic>
        <p:nvPicPr>
          <p:cNvPr id="45" name="Kép 22" descr=""/>
          <p:cNvPicPr/>
          <p:nvPr/>
        </p:nvPicPr>
        <p:blipFill>
          <a:blip r:embed="rId2"/>
          <a:stretch/>
        </p:blipFill>
        <p:spPr>
          <a:xfrm>
            <a:off x="871920" y="6362640"/>
            <a:ext cx="537120" cy="363960"/>
          </a:xfrm>
          <a:prstGeom prst="rect">
            <a:avLst/>
          </a:prstGeom>
          <a:ln w="0">
            <a:noFill/>
          </a:ln>
        </p:spPr>
      </p:pic>
      <p:pic>
        <p:nvPicPr>
          <p:cNvPr id="46" name="Picture 8" descr=""/>
          <p:cNvPicPr/>
          <p:nvPr/>
        </p:nvPicPr>
        <p:blipFill>
          <a:blip r:embed="rId3"/>
          <a:stretch/>
        </p:blipFill>
        <p:spPr>
          <a:xfrm>
            <a:off x="9966240" y="0"/>
            <a:ext cx="1787040" cy="1708920"/>
          </a:xfrm>
          <a:prstGeom prst="rect">
            <a:avLst/>
          </a:prstGeom>
          <a:ln w="0">
            <a:noFill/>
          </a:ln>
        </p:spPr>
      </p:pic>
      <p:sp>
        <p:nvSpPr>
          <p:cNvPr id="47" name="Rounded Rectangle 11"/>
          <p:cNvSpPr/>
          <p:nvPr/>
        </p:nvSpPr>
        <p:spPr>
          <a:xfrm>
            <a:off x="419040" y="-17640"/>
            <a:ext cx="182160" cy="1845720"/>
          </a:xfrm>
          <a:prstGeom prst="roundRect">
            <a:avLst>
              <a:gd name="adj" fmla="val 16667"/>
            </a:avLst>
          </a:prstGeom>
          <a:solidFill>
            <a:srgbClr val="7f4f9f"/>
          </a:solidFill>
          <a:ln w="12700">
            <a:solidFill>
              <a:srgbClr val="7f4f9f"/>
            </a:solidFill>
            <a:miter/>
          </a:ln>
        </p:spPr>
        <p:style>
          <a:lnRef idx="0"/>
          <a:fillRef idx="0"/>
          <a:effectRef idx="0"/>
          <a:fontRef idx="minor"/>
        </p:style>
        <p:txBody>
          <a:bodyPr numCol="1" spcCol="0" lIns="90000" rIns="90000" tIns="45000" bIns="45000" anchor="ctr">
            <a:noAutofit/>
          </a:bodyPr>
          <a:p>
            <a:pPr>
              <a:lnSpc>
                <a:spcPct val="100000"/>
              </a:lnSpc>
            </a:pPr>
            <a:endParaRPr b="0" lang="en-US" sz="1800" spc="-1" strike="noStrike">
              <a:solidFill>
                <a:srgbClr val="838487"/>
              </a:solidFill>
              <a:latin typeface="Open Sans"/>
              <a:ea typeface="DejaVu Sans"/>
            </a:endParaRPr>
          </a:p>
        </p:txBody>
      </p:sp>
      <p:sp>
        <p:nvSpPr>
          <p:cNvPr id="48" name="Rounded Rectangle 13"/>
          <p:cNvSpPr/>
          <p:nvPr/>
        </p:nvSpPr>
        <p:spPr>
          <a:xfrm>
            <a:off x="419040" y="2038320"/>
            <a:ext cx="182160" cy="4818960"/>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p:style>
        <p:txBody>
          <a:bodyPr numCol="1" spcCol="0" lIns="90000" rIns="90000" tIns="45000" bIns="45000" anchor="ctr">
            <a:noAutofit/>
          </a:bodyPr>
          <a:p>
            <a:pPr>
              <a:lnSpc>
                <a:spcPct val="100000"/>
              </a:lnSpc>
            </a:pPr>
            <a:endParaRPr b="0" lang="en-US" sz="1800" spc="-1" strike="noStrike">
              <a:solidFill>
                <a:schemeClr val="lt1"/>
              </a:solidFill>
              <a:latin typeface="Open Sans"/>
              <a:ea typeface="DejaVu Sans"/>
            </a:endParaRPr>
          </a:p>
        </p:txBody>
      </p:sp>
      <p:sp>
        <p:nvSpPr>
          <p:cNvPr id="49"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0"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1"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 name="PlaceHolder 4"/>
          <p:cNvSpPr>
            <a:spLocks noGrp="1"/>
          </p:cNvSpPr>
          <p:nvPr>
            <p:ph type="sldNum" idx="1"/>
          </p:nvPr>
        </p:nvSpPr>
        <p:spPr>
          <a:xfrm>
            <a:off x="11058480" y="6273720"/>
            <a:ext cx="447120" cy="3643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100" spc="-1" strike="noStrike">
                <a:solidFill>
                  <a:srgbClr val="838487"/>
                </a:solidFill>
                <a:latin typeface="Open Sans"/>
              </a:defRPr>
            </a:lvl1pPr>
          </a:lstStyle>
          <a:p>
            <a:pPr indent="0">
              <a:lnSpc>
                <a:spcPct val="100000"/>
              </a:lnSpc>
              <a:buNone/>
              <a:tabLst>
                <a:tab algn="l" pos="0"/>
              </a:tabLst>
            </a:pPr>
            <a:fld id="{02D48DF9-FF1E-47D8-B049-33613B0DCF0B}" type="slidenum">
              <a:rPr b="0" lang="en-US" sz="1100" spc="-1" strike="noStrike">
                <a:solidFill>
                  <a:srgbClr val="838487"/>
                </a:solidFill>
                <a:latin typeface="Open Sans"/>
              </a:rPr>
              <a:t>&lt;number&gt;</a:t>
            </a:fld>
            <a:endParaRPr b="0" lang="en-US" sz="11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Text Placeholder 55"/>
          <p:cNvSpPr/>
          <p:nvPr/>
        </p:nvSpPr>
        <p:spPr>
          <a:xfrm>
            <a:off x="1467000" y="6324480"/>
            <a:ext cx="9152640" cy="408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001"/>
              </a:spcBef>
              <a:tabLst>
                <a:tab algn="l" pos="0"/>
              </a:tabLst>
            </a:pPr>
            <a:r>
              <a:rPr b="0" lang="en-US" sz="1050" spc="-1" strike="noStrike">
                <a:solidFill>
                  <a:srgbClr val="3c3c3c"/>
                </a:solidFill>
                <a:latin typeface="Open Sans"/>
                <a:ea typeface="DejaVu San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endParaRPr b="0" lang="en-US" sz="1050" spc="-1" strike="noStrike">
              <a:solidFill>
                <a:srgbClr val="000000"/>
              </a:solidFill>
              <a:latin typeface="Arial"/>
            </a:endParaRPr>
          </a:p>
        </p:txBody>
      </p:sp>
      <p:pic>
        <p:nvPicPr>
          <p:cNvPr id="90" name="Kép 22" descr=""/>
          <p:cNvPicPr/>
          <p:nvPr/>
        </p:nvPicPr>
        <p:blipFill>
          <a:blip r:embed="rId2"/>
          <a:stretch/>
        </p:blipFill>
        <p:spPr>
          <a:xfrm>
            <a:off x="871920" y="6362640"/>
            <a:ext cx="537120" cy="363960"/>
          </a:xfrm>
          <a:prstGeom prst="rect">
            <a:avLst/>
          </a:prstGeom>
          <a:ln w="0">
            <a:noFill/>
          </a:ln>
        </p:spPr>
      </p:pic>
      <p:pic>
        <p:nvPicPr>
          <p:cNvPr id="91" name="Picture 12" descr=""/>
          <p:cNvPicPr/>
          <p:nvPr/>
        </p:nvPicPr>
        <p:blipFill>
          <a:blip r:embed="rId3"/>
          <a:stretch/>
        </p:blipFill>
        <p:spPr>
          <a:xfrm>
            <a:off x="9966240" y="0"/>
            <a:ext cx="1787040" cy="1708920"/>
          </a:xfrm>
          <a:prstGeom prst="rect">
            <a:avLst/>
          </a:prstGeom>
          <a:ln w="0">
            <a:noFill/>
          </a:ln>
        </p:spPr>
      </p:pic>
      <p:sp>
        <p:nvSpPr>
          <p:cNvPr id="92" name="Rounded Rectangle 11"/>
          <p:cNvSpPr/>
          <p:nvPr/>
        </p:nvSpPr>
        <p:spPr>
          <a:xfrm>
            <a:off x="419040" y="-17640"/>
            <a:ext cx="182160" cy="1845720"/>
          </a:xfrm>
          <a:prstGeom prst="roundRect">
            <a:avLst>
              <a:gd name="adj" fmla="val 16667"/>
            </a:avLst>
          </a:prstGeom>
          <a:solidFill>
            <a:srgbClr val="7f4f9f"/>
          </a:solidFill>
          <a:ln w="12700">
            <a:solidFill>
              <a:srgbClr val="7f4f9f"/>
            </a:solidFill>
            <a:miter/>
          </a:ln>
        </p:spPr>
        <p:style>
          <a:lnRef idx="0"/>
          <a:fillRef idx="0"/>
          <a:effectRef idx="0"/>
          <a:fontRef idx="minor"/>
        </p:style>
        <p:txBody>
          <a:bodyPr numCol="1" spcCol="0" lIns="90000" rIns="90000" tIns="45000" bIns="45000" anchor="ctr">
            <a:noAutofit/>
          </a:bodyPr>
          <a:p>
            <a:pPr>
              <a:lnSpc>
                <a:spcPct val="100000"/>
              </a:lnSpc>
            </a:pPr>
            <a:endParaRPr b="0" lang="en-US" sz="1800" spc="-1" strike="noStrike">
              <a:solidFill>
                <a:srgbClr val="838487"/>
              </a:solidFill>
              <a:latin typeface="Open Sans"/>
              <a:ea typeface="DejaVu Sans"/>
            </a:endParaRPr>
          </a:p>
        </p:txBody>
      </p:sp>
      <p:sp>
        <p:nvSpPr>
          <p:cNvPr id="93" name="Rounded Rectangle 15"/>
          <p:cNvSpPr/>
          <p:nvPr/>
        </p:nvSpPr>
        <p:spPr>
          <a:xfrm>
            <a:off x="419040" y="2038320"/>
            <a:ext cx="182160" cy="4818960"/>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p:style>
        <p:txBody>
          <a:bodyPr numCol="1" spcCol="0" lIns="90000" rIns="90000" tIns="45000" bIns="45000" anchor="ctr">
            <a:noAutofit/>
          </a:bodyPr>
          <a:p>
            <a:pPr>
              <a:lnSpc>
                <a:spcPct val="100000"/>
              </a:lnSpc>
            </a:pPr>
            <a:endParaRPr b="0" lang="en-US" sz="1800" spc="-1" strike="noStrike">
              <a:solidFill>
                <a:schemeClr val="lt1"/>
              </a:solidFill>
              <a:latin typeface="Open Sans"/>
              <a:ea typeface="DejaVu Sans"/>
            </a:endParaRPr>
          </a:p>
        </p:txBody>
      </p:sp>
      <p:sp>
        <p:nvSpPr>
          <p:cNvPr id="94"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5" name="PlaceHolder 2"/>
          <p:cNvSpPr>
            <a:spLocks noGrp="1"/>
          </p:cNvSpPr>
          <p:nvPr>
            <p:ph type="sldNum" idx="2"/>
          </p:nvPr>
        </p:nvSpPr>
        <p:spPr>
          <a:xfrm>
            <a:off x="11049120" y="6283440"/>
            <a:ext cx="456480" cy="3643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100" spc="-1" strike="noStrike">
                <a:solidFill>
                  <a:srgbClr val="838487"/>
                </a:solidFill>
                <a:latin typeface="Open Sans"/>
              </a:defRPr>
            </a:lvl1pPr>
          </a:lstStyle>
          <a:p>
            <a:pPr indent="0">
              <a:lnSpc>
                <a:spcPct val="100000"/>
              </a:lnSpc>
              <a:buNone/>
              <a:tabLst>
                <a:tab algn="l" pos="0"/>
              </a:tabLst>
            </a:pPr>
            <a:fld id="{CBD238B8-2BAF-45B4-838B-A9196B42E0ED}" type="slidenum">
              <a:rPr b="0" lang="en-US" sz="1100" spc="-1" strike="noStrike">
                <a:solidFill>
                  <a:srgbClr val="838487"/>
                </a:solidFill>
                <a:latin typeface="Open Sans"/>
              </a:rPr>
              <a:t>&lt;number&gt;</a:t>
            </a:fld>
            <a:endParaRPr b="0" lang="en-US" sz="1100" spc="-1" strike="noStrike">
              <a:solidFill>
                <a:srgbClr val="000000"/>
              </a:solidFill>
              <a:latin typeface="Times New Roman"/>
            </a:endParaRPr>
          </a:p>
        </p:txBody>
      </p:sp>
      <p:sp>
        <p:nvSpPr>
          <p:cNvPr id="96"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Text Placeholder 55"/>
          <p:cNvSpPr/>
          <p:nvPr/>
        </p:nvSpPr>
        <p:spPr>
          <a:xfrm>
            <a:off x="1467000" y="6324480"/>
            <a:ext cx="9152640" cy="408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001"/>
              </a:spcBef>
              <a:tabLst>
                <a:tab algn="l" pos="0"/>
              </a:tabLst>
            </a:pPr>
            <a:r>
              <a:rPr b="0" lang="en-US" sz="1050" spc="-1" strike="noStrike">
                <a:solidFill>
                  <a:srgbClr val="3c3c3c"/>
                </a:solidFill>
                <a:latin typeface="Open Sans"/>
                <a:ea typeface="DejaVu San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endParaRPr b="0" lang="en-US" sz="1050" spc="-1" strike="noStrike">
              <a:solidFill>
                <a:srgbClr val="000000"/>
              </a:solidFill>
              <a:latin typeface="Arial"/>
            </a:endParaRPr>
          </a:p>
        </p:txBody>
      </p:sp>
      <p:pic>
        <p:nvPicPr>
          <p:cNvPr id="134" name="Kép 22" descr=""/>
          <p:cNvPicPr/>
          <p:nvPr/>
        </p:nvPicPr>
        <p:blipFill>
          <a:blip r:embed="rId2"/>
          <a:stretch/>
        </p:blipFill>
        <p:spPr>
          <a:xfrm>
            <a:off x="871920" y="6362640"/>
            <a:ext cx="537120" cy="363960"/>
          </a:xfrm>
          <a:prstGeom prst="rect">
            <a:avLst/>
          </a:prstGeom>
          <a:ln w="0">
            <a:noFill/>
          </a:ln>
        </p:spPr>
      </p:pic>
      <p:pic>
        <p:nvPicPr>
          <p:cNvPr id="135" name="Picture 9" descr=""/>
          <p:cNvPicPr/>
          <p:nvPr/>
        </p:nvPicPr>
        <p:blipFill>
          <a:blip r:embed="rId3"/>
          <a:stretch/>
        </p:blipFill>
        <p:spPr>
          <a:xfrm>
            <a:off x="9966240" y="0"/>
            <a:ext cx="1787040" cy="1708920"/>
          </a:xfrm>
          <a:prstGeom prst="rect">
            <a:avLst/>
          </a:prstGeom>
          <a:ln w="0">
            <a:noFill/>
          </a:ln>
        </p:spPr>
      </p:pic>
      <p:sp>
        <p:nvSpPr>
          <p:cNvPr id="136" name="Rounded Rectangle 8"/>
          <p:cNvSpPr/>
          <p:nvPr/>
        </p:nvSpPr>
        <p:spPr>
          <a:xfrm>
            <a:off x="419040" y="-17640"/>
            <a:ext cx="182160" cy="1845720"/>
          </a:xfrm>
          <a:prstGeom prst="roundRect">
            <a:avLst>
              <a:gd name="adj" fmla="val 16667"/>
            </a:avLst>
          </a:prstGeom>
          <a:solidFill>
            <a:srgbClr val="7f4f9f"/>
          </a:solidFill>
          <a:ln w="12700">
            <a:solidFill>
              <a:srgbClr val="7f4f9f"/>
            </a:solidFill>
            <a:miter/>
          </a:ln>
        </p:spPr>
        <p:style>
          <a:lnRef idx="0"/>
          <a:fillRef idx="0"/>
          <a:effectRef idx="0"/>
          <a:fontRef idx="minor"/>
        </p:style>
        <p:txBody>
          <a:bodyPr numCol="1" spcCol="0" lIns="90000" rIns="90000" tIns="45000" bIns="45000" anchor="ctr">
            <a:noAutofit/>
          </a:bodyPr>
          <a:p>
            <a:pPr>
              <a:lnSpc>
                <a:spcPct val="100000"/>
              </a:lnSpc>
            </a:pPr>
            <a:endParaRPr b="0" lang="en-US" sz="1800" spc="-1" strike="noStrike">
              <a:solidFill>
                <a:srgbClr val="838487"/>
              </a:solidFill>
              <a:latin typeface="Open Sans"/>
              <a:ea typeface="DejaVu Sans"/>
            </a:endParaRPr>
          </a:p>
        </p:txBody>
      </p:sp>
      <p:sp>
        <p:nvSpPr>
          <p:cNvPr id="137" name="Rounded Rectangle 10"/>
          <p:cNvSpPr/>
          <p:nvPr/>
        </p:nvSpPr>
        <p:spPr>
          <a:xfrm>
            <a:off x="419040" y="2038320"/>
            <a:ext cx="182160" cy="4818960"/>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p:style>
        <p:txBody>
          <a:bodyPr numCol="1" spcCol="0" lIns="90000" rIns="90000" tIns="45000" bIns="45000" anchor="ctr">
            <a:noAutofit/>
          </a:bodyPr>
          <a:p>
            <a:pPr>
              <a:lnSpc>
                <a:spcPct val="100000"/>
              </a:lnSpc>
            </a:pPr>
            <a:endParaRPr b="0" lang="en-US" sz="1800" spc="-1" strike="noStrike">
              <a:solidFill>
                <a:schemeClr val="lt1"/>
              </a:solidFill>
              <a:latin typeface="Open Sans"/>
              <a:ea typeface="DejaVu Sans"/>
            </a:endParaRPr>
          </a:p>
        </p:txBody>
      </p:sp>
      <p:sp>
        <p:nvSpPr>
          <p:cNvPr id="138" name="PlaceHolder 1"/>
          <p:cNvSpPr>
            <a:spLocks noGrp="1"/>
          </p:cNvSpPr>
          <p:nvPr>
            <p:ph type="sldNum" idx="3"/>
          </p:nvPr>
        </p:nvSpPr>
        <p:spPr>
          <a:xfrm>
            <a:off x="11049120" y="6273720"/>
            <a:ext cx="456480" cy="3643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100" spc="-1" strike="noStrike">
                <a:solidFill>
                  <a:srgbClr val="838487"/>
                </a:solidFill>
                <a:latin typeface="Open Sans"/>
              </a:defRPr>
            </a:lvl1pPr>
          </a:lstStyle>
          <a:p>
            <a:pPr indent="0">
              <a:lnSpc>
                <a:spcPct val="100000"/>
              </a:lnSpc>
              <a:buNone/>
              <a:tabLst>
                <a:tab algn="l" pos="0"/>
              </a:tabLst>
            </a:pPr>
            <a:fld id="{D0D95C85-446F-4827-AFC5-10AC44BE7574}" type="slidenum">
              <a:rPr b="0" lang="en-US" sz="1100" spc="-1" strike="noStrike">
                <a:solidFill>
                  <a:srgbClr val="838487"/>
                </a:solidFill>
                <a:latin typeface="Open Sans"/>
              </a:rPr>
              <a:t>&lt;number&gt;</a:t>
            </a:fld>
            <a:endParaRPr b="0" lang="en-US" sz="1100" spc="-1" strike="noStrike">
              <a:solidFill>
                <a:srgbClr val="000000"/>
              </a:solidFill>
              <a:latin typeface="Times New Roman"/>
            </a:endParaRPr>
          </a:p>
        </p:txBody>
      </p:sp>
      <p:sp>
        <p:nvSpPr>
          <p:cNvPr id="139"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40"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Text Placeholder 55"/>
          <p:cNvSpPr/>
          <p:nvPr/>
        </p:nvSpPr>
        <p:spPr>
          <a:xfrm>
            <a:off x="1467000" y="6324480"/>
            <a:ext cx="9152640" cy="4089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001"/>
              </a:spcBef>
              <a:tabLst>
                <a:tab algn="l" pos="0"/>
              </a:tabLst>
            </a:pPr>
            <a:r>
              <a:rPr b="0" lang="en-US" sz="1050" spc="-1" strike="noStrike">
                <a:solidFill>
                  <a:srgbClr val="3c3c3c"/>
                </a:solidFill>
                <a:latin typeface="Open Sans"/>
                <a:ea typeface="DejaVu San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endParaRPr b="0" lang="en-US" sz="1050" spc="-1" strike="noStrike">
              <a:solidFill>
                <a:srgbClr val="000000"/>
              </a:solidFill>
              <a:latin typeface="Arial"/>
            </a:endParaRPr>
          </a:p>
        </p:txBody>
      </p:sp>
      <p:pic>
        <p:nvPicPr>
          <p:cNvPr id="178" name="Kép 22" descr=""/>
          <p:cNvPicPr/>
          <p:nvPr/>
        </p:nvPicPr>
        <p:blipFill>
          <a:blip r:embed="rId2"/>
          <a:stretch/>
        </p:blipFill>
        <p:spPr>
          <a:xfrm>
            <a:off x="871920" y="6362640"/>
            <a:ext cx="537120" cy="363960"/>
          </a:xfrm>
          <a:prstGeom prst="rect">
            <a:avLst/>
          </a:prstGeom>
          <a:ln w="0">
            <a:noFill/>
          </a:ln>
        </p:spPr>
      </p:pic>
      <p:pic>
        <p:nvPicPr>
          <p:cNvPr id="179" name="Picture 8" descr=""/>
          <p:cNvPicPr/>
          <p:nvPr/>
        </p:nvPicPr>
        <p:blipFill>
          <a:blip r:embed="rId3"/>
          <a:stretch/>
        </p:blipFill>
        <p:spPr>
          <a:xfrm>
            <a:off x="9966240" y="0"/>
            <a:ext cx="1787040" cy="1708920"/>
          </a:xfrm>
          <a:prstGeom prst="rect">
            <a:avLst/>
          </a:prstGeom>
          <a:ln w="0">
            <a:noFill/>
          </a:ln>
        </p:spPr>
      </p:pic>
      <p:sp>
        <p:nvSpPr>
          <p:cNvPr id="180" name="Rounded Rectangle 7"/>
          <p:cNvSpPr/>
          <p:nvPr/>
        </p:nvSpPr>
        <p:spPr>
          <a:xfrm>
            <a:off x="419040" y="-17640"/>
            <a:ext cx="182160" cy="1845720"/>
          </a:xfrm>
          <a:prstGeom prst="roundRect">
            <a:avLst>
              <a:gd name="adj" fmla="val 16667"/>
            </a:avLst>
          </a:prstGeom>
          <a:solidFill>
            <a:srgbClr val="7f4f9f"/>
          </a:solidFill>
          <a:ln w="12700">
            <a:solidFill>
              <a:srgbClr val="7f4f9f"/>
            </a:solidFill>
            <a:miter/>
          </a:ln>
        </p:spPr>
        <p:style>
          <a:lnRef idx="0"/>
          <a:fillRef idx="0"/>
          <a:effectRef idx="0"/>
          <a:fontRef idx="minor"/>
        </p:style>
        <p:txBody>
          <a:bodyPr numCol="1" spcCol="0" lIns="90000" rIns="90000" tIns="45000" bIns="45000" anchor="ctr">
            <a:noAutofit/>
          </a:bodyPr>
          <a:p>
            <a:pPr>
              <a:lnSpc>
                <a:spcPct val="100000"/>
              </a:lnSpc>
            </a:pPr>
            <a:endParaRPr b="0" lang="en-US" sz="1800" spc="-1" strike="noStrike">
              <a:solidFill>
                <a:srgbClr val="838487"/>
              </a:solidFill>
              <a:latin typeface="Open Sans"/>
              <a:ea typeface="DejaVu Sans"/>
            </a:endParaRPr>
          </a:p>
        </p:txBody>
      </p:sp>
      <p:sp>
        <p:nvSpPr>
          <p:cNvPr id="181" name="Rounded Rectangle 11"/>
          <p:cNvSpPr/>
          <p:nvPr/>
        </p:nvSpPr>
        <p:spPr>
          <a:xfrm>
            <a:off x="419040" y="2038320"/>
            <a:ext cx="182160" cy="4818960"/>
          </a:xfrm>
          <a:prstGeom prst="roundRect">
            <a:avLst>
              <a:gd name="adj" fmla="val 16667"/>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p:style>
        <p:txBody>
          <a:bodyPr numCol="1" spcCol="0" lIns="90000" rIns="90000" tIns="45000" bIns="45000" anchor="ctr">
            <a:noAutofit/>
          </a:bodyPr>
          <a:p>
            <a:pPr>
              <a:lnSpc>
                <a:spcPct val="100000"/>
              </a:lnSpc>
            </a:pPr>
            <a:endParaRPr b="0" lang="en-US" sz="1800" spc="-1" strike="noStrike">
              <a:solidFill>
                <a:schemeClr val="lt1"/>
              </a:solidFill>
              <a:latin typeface="Open Sans"/>
              <a:ea typeface="DejaVu Sans"/>
            </a:endParaRPr>
          </a:p>
        </p:txBody>
      </p:sp>
      <p:sp>
        <p:nvSpPr>
          <p:cNvPr id="182"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83" name="PlaceHolder 2"/>
          <p:cNvSpPr>
            <a:spLocks noGrp="1"/>
          </p:cNvSpPr>
          <p:nvPr>
            <p:ph type="sldNum" idx="4"/>
          </p:nvPr>
        </p:nvSpPr>
        <p:spPr>
          <a:xfrm>
            <a:off x="11049120" y="6302520"/>
            <a:ext cx="456480" cy="3643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100" spc="-1" strike="noStrike">
                <a:solidFill>
                  <a:srgbClr val="838487"/>
                </a:solidFill>
                <a:latin typeface="Open Sans"/>
              </a:defRPr>
            </a:lvl1pPr>
          </a:lstStyle>
          <a:p>
            <a:pPr indent="0">
              <a:lnSpc>
                <a:spcPct val="100000"/>
              </a:lnSpc>
              <a:buNone/>
              <a:tabLst>
                <a:tab algn="l" pos="0"/>
              </a:tabLst>
            </a:pPr>
            <a:fld id="{021A05F8-75D2-41A3-AA25-1D9C75191E53}" type="slidenum">
              <a:rPr b="0" lang="en-US" sz="1100" spc="-1" strike="noStrike">
                <a:solidFill>
                  <a:srgbClr val="838487"/>
                </a:solidFill>
                <a:latin typeface="Open Sans"/>
              </a:rPr>
              <a:t>&lt;number&gt;</a:t>
            </a:fld>
            <a:endParaRPr b="0" lang="en-US" sz="1100" spc="-1" strike="noStrike">
              <a:solidFill>
                <a:srgbClr val="000000"/>
              </a:solidFill>
              <a:latin typeface="Times New Roman"/>
            </a:endParaRPr>
          </a:p>
        </p:txBody>
      </p:sp>
      <p:sp>
        <p:nvSpPr>
          <p:cNvPr id="184"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6.xml"/>
</Relationships>
</file>

<file path=ppt/slides/_rels/slide11.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6.xml"/>
</Relationships>
</file>

<file path=ppt/slides/_rels/slide1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6.xml"/>
</Relationships>
</file>

<file path=ppt/slides/_rels/slide13.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6.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53.xml"/><Relationship Id="rId3" Type="http://schemas.openxmlformats.org/officeDocument/2006/relationships/notesSlide" Target="../notesSlides/notesSlide16.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6.png"/><Relationship Id="rId4" Type="http://schemas.openxmlformats.org/officeDocument/2006/relationships/image" Target="../media/image6.png"/><Relationship Id="rId5" Type="http://schemas.openxmlformats.org/officeDocument/2006/relationships/slideLayout" Target="../slideLayouts/slideLayout16.xml"/><Relationship Id="rId6"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slideLayout" Target="../slideLayouts/slideLayout29.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slideLayout" Target="../slideLayouts/slideLayout16.xml"/><Relationship Id="rId9"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slideLayout" Target="../slideLayouts/slideLayout16.xml"/>
</Relationships>
</file>

<file path=ppt/slides/_rels/slide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596880" y="1701360"/>
            <a:ext cx="10514880" cy="1892520"/>
          </a:xfrm>
          <a:prstGeom prst="rect">
            <a:avLst/>
          </a:prstGeom>
          <a:solidFill>
            <a:srgbClr val="ffffff"/>
          </a:solidFill>
          <a:ln w="0">
            <a:noFill/>
          </a:ln>
        </p:spPr>
        <p:txBody>
          <a:bodyPr lIns="90000" rIns="90000" tIns="45000" bIns="45000" anchor="b">
            <a:normAutofit/>
          </a:bodyPr>
          <a:p>
            <a:pPr indent="0" algn="ctr">
              <a:lnSpc>
                <a:spcPct val="90000"/>
              </a:lnSpc>
              <a:buNone/>
              <a:tabLst>
                <a:tab algn="l" pos="0"/>
              </a:tabLst>
            </a:pPr>
            <a:r>
              <a:rPr b="0" lang="en-US" sz="4800" spc="-1" strike="noStrike">
                <a:solidFill>
                  <a:srgbClr val="bfbfbf"/>
                </a:solidFill>
                <a:latin typeface="Open Sans"/>
              </a:rPr>
              <a:t>IRIS</a:t>
            </a:r>
            <a:r>
              <a:rPr b="0" lang="en-US" sz="4800" spc="-1" strike="noStrike">
                <a:solidFill>
                  <a:srgbClr val="b5b5b7"/>
                </a:solidFill>
                <a:latin typeface="Open Sans"/>
              </a:rPr>
              <a:t> Pilots</a:t>
            </a:r>
            <a:endParaRPr b="0" lang="en-US" sz="4800" spc="-1" strike="noStrike">
              <a:solidFill>
                <a:srgbClr val="000000"/>
              </a:solidFill>
              <a:latin typeface="Arial"/>
            </a:endParaRPr>
          </a:p>
        </p:txBody>
      </p:sp>
      <p:sp>
        <p:nvSpPr>
          <p:cNvPr id="228" name="PlaceHolder 2"/>
          <p:cNvSpPr>
            <a:spLocks noGrp="1"/>
          </p:cNvSpPr>
          <p:nvPr>
            <p:ph/>
          </p:nvPr>
        </p:nvSpPr>
        <p:spPr>
          <a:xfrm>
            <a:off x="730080" y="4571280"/>
            <a:ext cx="5218920" cy="610560"/>
          </a:xfrm>
          <a:prstGeom prst="rect">
            <a:avLst/>
          </a:prstGeom>
          <a:noFill/>
          <a:ln w="0">
            <a:noFill/>
          </a:ln>
        </p:spPr>
        <p:txBody>
          <a:bodyPr lIns="90000" rIns="90000" tIns="45000" bIns="45000" anchor="t">
            <a:noAutofit/>
          </a:bodyPr>
          <a:p>
            <a:pPr indent="0">
              <a:lnSpc>
                <a:spcPct val="90000"/>
              </a:lnSpc>
              <a:spcBef>
                <a:spcPts val="1001"/>
              </a:spcBef>
              <a:buNone/>
              <a:tabLst>
                <a:tab algn="l" pos="0"/>
              </a:tabLst>
            </a:pPr>
            <a:r>
              <a:rPr b="0" lang="en-US" sz="2400" spc="-1" strike="noStrike">
                <a:solidFill>
                  <a:srgbClr val="bfbfbf"/>
                </a:solidFill>
                <a:latin typeface="Open Sans"/>
              </a:rPr>
              <a:t>René Serral Gracià (UPC)</a:t>
            </a:r>
            <a:endParaRPr b="0" lang="en-US" sz="2400" spc="-1" strike="noStrike">
              <a:solidFill>
                <a:srgbClr val="000000"/>
              </a:solidFill>
              <a:latin typeface="Arial"/>
            </a:endParaRPr>
          </a:p>
        </p:txBody>
      </p:sp>
      <p:sp>
        <p:nvSpPr>
          <p:cNvPr id="229" name="PlaceHolder 3"/>
          <p:cNvSpPr>
            <a:spLocks noGrp="1"/>
          </p:cNvSpPr>
          <p:nvPr>
            <p:ph/>
          </p:nvPr>
        </p:nvSpPr>
        <p:spPr>
          <a:xfrm>
            <a:off x="876240" y="5262480"/>
            <a:ext cx="5218920" cy="561240"/>
          </a:xfrm>
          <a:prstGeom prst="rect">
            <a:avLst/>
          </a:prstGeom>
          <a:noFill/>
          <a:ln w="0">
            <a:noFill/>
          </a:ln>
        </p:spPr>
        <p:txBody>
          <a:bodyPr lIns="90000" rIns="90000" tIns="45000" bIns="45000" anchor="t">
            <a:noAutofit/>
          </a:bodyPr>
          <a:p>
            <a:pPr indent="0">
              <a:lnSpc>
                <a:spcPct val="90000"/>
              </a:lnSpc>
              <a:spcBef>
                <a:spcPts val="1001"/>
              </a:spcBef>
              <a:buNone/>
              <a:tabLst>
                <a:tab algn="l" pos="0"/>
              </a:tabLst>
            </a:pPr>
            <a:r>
              <a:rPr b="0" lang="en-US" sz="2400" spc="-1" strike="noStrike">
                <a:solidFill>
                  <a:srgbClr val="bfbfbf"/>
                </a:solidFill>
                <a:latin typeface="Open Sans"/>
              </a:rPr>
              <a:t>30/05/2023</a:t>
            </a:r>
            <a:endParaRPr b="0" lang="en-US" sz="2400" spc="-1" strike="noStrike">
              <a:solidFill>
                <a:srgbClr val="000000"/>
              </a:solidFill>
              <a:latin typeface="Arial"/>
            </a:endParaRPr>
          </a:p>
        </p:txBody>
      </p:sp>
      <p:pic>
        <p:nvPicPr>
          <p:cNvPr id="230" name="Picture 2" descr=""/>
          <p:cNvPicPr/>
          <p:nvPr/>
        </p:nvPicPr>
        <p:blipFill>
          <a:blip r:embed="rId1"/>
          <a:srcRect l="56188" t="0" r="0" b="0"/>
          <a:stretch/>
        </p:blipFill>
        <p:spPr>
          <a:xfrm>
            <a:off x="6744960" y="4571280"/>
            <a:ext cx="3313800" cy="8877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838080" y="279360"/>
            <a:ext cx="8686080" cy="1091520"/>
          </a:xfrm>
          <a:prstGeom prst="rect">
            <a:avLst/>
          </a:prstGeom>
          <a:noFill/>
          <a:ln w="0">
            <a:noFill/>
          </a:ln>
        </p:spPr>
        <p:txBody>
          <a:bodyPr lIns="0" rIns="0" tIns="0" bIns="0" anchor="ctr">
            <a:normAutofit/>
          </a:bodyPr>
          <a:p>
            <a:pPr indent="0">
              <a:lnSpc>
                <a:spcPct val="90000"/>
              </a:lnSpc>
              <a:buNone/>
              <a:tabLst>
                <a:tab algn="l" pos="0"/>
              </a:tabLst>
            </a:pPr>
            <a:r>
              <a:rPr b="1" lang="en-US" sz="4000" spc="-1" strike="noStrike">
                <a:solidFill>
                  <a:srgbClr val="838487"/>
                </a:solidFill>
                <a:latin typeface="Open Sans"/>
              </a:rPr>
              <a:t>AI Enabled Infrastructure - Transportation</a:t>
            </a:r>
            <a:endParaRPr b="0" lang="en-US" sz="4000" spc="-1" strike="noStrike">
              <a:solidFill>
                <a:srgbClr val="000000"/>
              </a:solidFill>
              <a:latin typeface="Arial"/>
            </a:endParaRPr>
          </a:p>
        </p:txBody>
      </p:sp>
      <p:sp>
        <p:nvSpPr>
          <p:cNvPr id="339" name="PlaceHolder 2"/>
          <p:cNvSpPr>
            <a:spLocks noGrp="1"/>
          </p:cNvSpPr>
          <p:nvPr>
            <p:ph/>
          </p:nvPr>
        </p:nvSpPr>
        <p:spPr>
          <a:xfrm>
            <a:off x="838080" y="1828800"/>
            <a:ext cx="5180760" cy="4347360"/>
          </a:xfrm>
          <a:prstGeom prst="rect">
            <a:avLst/>
          </a:prstGeom>
          <a:noFill/>
          <a:ln w="0">
            <a:noFill/>
          </a:ln>
        </p:spPr>
        <p:txBody>
          <a:bodyPr lIns="0" rIns="0" tIns="0" bIns="0" anchor="ctr">
            <a:normAutofit/>
          </a:bodyPr>
          <a:p>
            <a:pPr indent="0">
              <a:lnSpc>
                <a:spcPct val="90000"/>
              </a:lnSpc>
              <a:spcBef>
                <a:spcPts val="1001"/>
              </a:spcBef>
              <a:buNone/>
              <a:tabLst>
                <a:tab algn="l" pos="0"/>
              </a:tabLst>
            </a:pPr>
            <a:r>
              <a:rPr b="0" lang="en-US" sz="2400" spc="-1" strike="noStrike">
                <a:solidFill>
                  <a:srgbClr val="838487"/>
                </a:solidFill>
                <a:latin typeface="Open Sans"/>
              </a:rPr>
              <a:t>Autonomous Vehicle Shuttles for Public Transportation </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Vehicle-to-Everything (V2X) Communication</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Teleoperation/Remote Control Operations Center</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Autonomous Vehicle Telemetry and Smart City Data fused into Urban Operating Platform (UoP)</a:t>
            </a:r>
            <a:endParaRPr b="0" lang="en-US" sz="2400" spc="-1" strike="noStrike">
              <a:solidFill>
                <a:srgbClr val="000000"/>
              </a:solidFill>
              <a:latin typeface="Arial"/>
            </a:endParaRPr>
          </a:p>
        </p:txBody>
      </p:sp>
      <p:pic>
        <p:nvPicPr>
          <p:cNvPr id="340" name="Picture 16" descr="A picture containing text, tree, road, outdoor&#10;&#10;Description automatically generated"/>
          <p:cNvPicPr/>
          <p:nvPr/>
        </p:nvPicPr>
        <p:blipFill>
          <a:blip r:embed="rId1"/>
          <a:stretch/>
        </p:blipFill>
        <p:spPr>
          <a:xfrm>
            <a:off x="6172200" y="2057400"/>
            <a:ext cx="5186880" cy="38901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838080" y="279360"/>
            <a:ext cx="8686080" cy="1091520"/>
          </a:xfrm>
          <a:prstGeom prst="rect">
            <a:avLst/>
          </a:prstGeom>
          <a:noFill/>
          <a:ln w="0">
            <a:noFill/>
          </a:ln>
        </p:spPr>
        <p:txBody>
          <a:bodyPr lIns="0" rIns="0" tIns="0" bIns="0" anchor="ctr">
            <a:normAutofit/>
          </a:bodyPr>
          <a:p>
            <a:pPr indent="0">
              <a:lnSpc>
                <a:spcPct val="90000"/>
              </a:lnSpc>
              <a:buNone/>
              <a:tabLst>
                <a:tab algn="l" pos="0"/>
              </a:tabLst>
            </a:pPr>
            <a:r>
              <a:rPr b="1" lang="en-US" sz="4000" spc="-1" strike="noStrike">
                <a:solidFill>
                  <a:srgbClr val="838487"/>
                </a:solidFill>
                <a:latin typeface="Open Sans"/>
              </a:rPr>
              <a:t>Scenario 1: Telematics and Smart City Data Exchange &amp; Security</a:t>
            </a:r>
            <a:endParaRPr b="0" lang="en-US" sz="4000" spc="-1" strike="noStrike">
              <a:solidFill>
                <a:srgbClr val="000000"/>
              </a:solidFill>
              <a:latin typeface="Arial"/>
            </a:endParaRPr>
          </a:p>
        </p:txBody>
      </p:sp>
      <p:sp>
        <p:nvSpPr>
          <p:cNvPr id="342" name="PlaceHolder 2"/>
          <p:cNvSpPr>
            <a:spLocks noGrp="1"/>
          </p:cNvSpPr>
          <p:nvPr>
            <p:ph/>
          </p:nvPr>
        </p:nvSpPr>
        <p:spPr>
          <a:xfrm>
            <a:off x="838080" y="1828800"/>
            <a:ext cx="5180760" cy="4347360"/>
          </a:xfrm>
          <a:prstGeom prst="rect">
            <a:avLst/>
          </a:prstGeom>
          <a:noFill/>
          <a:ln w="0">
            <a:noFill/>
          </a:ln>
        </p:spPr>
        <p:txBody>
          <a:bodyPr lIns="0" rIns="0" tIns="0" bIns="0" anchor="t">
            <a:normAutofit fontScale="96000"/>
          </a:bodyPr>
          <a:p>
            <a:pPr indent="0" algn="just">
              <a:lnSpc>
                <a:spcPct val="107000"/>
              </a:lnSpc>
              <a:spcBef>
                <a:spcPts val="1001"/>
              </a:spcBef>
              <a:spcAft>
                <a:spcPts val="1066"/>
              </a:spcAft>
              <a:buNone/>
              <a:tabLst>
                <a:tab algn="l" pos="0"/>
              </a:tabLst>
            </a:pPr>
            <a:r>
              <a:rPr b="0" lang="en-US" sz="2400" spc="-1" strike="noStrike">
                <a:solidFill>
                  <a:srgbClr val="838487"/>
                </a:solidFill>
                <a:latin typeface="Arial"/>
                <a:ea typeface="Arial"/>
              </a:rPr>
              <a:t>The Autonomous Vehicle (AV) Shuttle fleet will navigate around the smart campus environment</a:t>
            </a:r>
            <a:endParaRPr b="0" lang="en-US" sz="2400" spc="-1" strike="noStrike">
              <a:solidFill>
                <a:srgbClr val="000000"/>
              </a:solidFill>
              <a:latin typeface="Arial"/>
            </a:endParaRPr>
          </a:p>
          <a:p>
            <a:pPr indent="0" algn="just">
              <a:lnSpc>
                <a:spcPct val="107000"/>
              </a:lnSpc>
              <a:spcBef>
                <a:spcPts val="1001"/>
              </a:spcBef>
              <a:spcAft>
                <a:spcPts val="1066"/>
              </a:spcAft>
              <a:buNone/>
              <a:tabLst>
                <a:tab algn="l" pos="0"/>
              </a:tabLst>
            </a:pPr>
            <a:r>
              <a:rPr b="0" lang="en-US" sz="2400" spc="-1" strike="noStrike">
                <a:solidFill>
                  <a:srgbClr val="838487"/>
                </a:solidFill>
                <a:latin typeface="Arial"/>
                <a:ea typeface="Arial"/>
              </a:rPr>
              <a:t>Urban Operating Platform (UoP) gathers AV Shuttle telemetry</a:t>
            </a:r>
            <a:endParaRPr b="0" lang="en-US" sz="2400" spc="-1" strike="noStrike">
              <a:solidFill>
                <a:srgbClr val="000000"/>
              </a:solidFill>
              <a:latin typeface="Arial"/>
            </a:endParaRPr>
          </a:p>
          <a:p>
            <a:pPr indent="0" algn="just">
              <a:lnSpc>
                <a:spcPct val="120000"/>
              </a:lnSpc>
              <a:spcBef>
                <a:spcPts val="1001"/>
              </a:spcBef>
              <a:buNone/>
              <a:tabLst>
                <a:tab algn="l" pos="0"/>
              </a:tabLst>
            </a:pPr>
            <a:r>
              <a:rPr b="0" lang="en-US" sz="2400" spc="-1" strike="noStrike">
                <a:solidFill>
                  <a:srgbClr val="838487"/>
                </a:solidFill>
                <a:latin typeface="Arial"/>
                <a:ea typeface="Arial"/>
              </a:rPr>
              <a:t>Data to protect</a:t>
            </a:r>
            <a:endParaRPr b="0" lang="en-US" sz="2400" spc="-1" strike="noStrike">
              <a:solidFill>
                <a:srgbClr val="000000"/>
              </a:solidFill>
              <a:latin typeface="Arial"/>
            </a:endParaRPr>
          </a:p>
          <a:p>
            <a:pPr marL="473400" indent="0" algn="just">
              <a:lnSpc>
                <a:spcPct val="120000"/>
              </a:lnSpc>
              <a:spcBef>
                <a:spcPts val="499"/>
              </a:spcBef>
              <a:buNone/>
              <a:tabLst>
                <a:tab algn="l" pos="0"/>
              </a:tabLst>
            </a:pPr>
            <a:r>
              <a:rPr b="0" lang="en-US" sz="2000" spc="-1" strike="noStrike">
                <a:solidFill>
                  <a:srgbClr val="838487"/>
                </a:solidFill>
                <a:latin typeface="Arial"/>
                <a:ea typeface="Arial"/>
              </a:rPr>
              <a:t>Location of the vehicles</a:t>
            </a:r>
            <a:endParaRPr b="0" lang="en-US" sz="2000" spc="-1" strike="noStrike">
              <a:solidFill>
                <a:srgbClr val="000000"/>
              </a:solidFill>
              <a:latin typeface="Arial"/>
            </a:endParaRPr>
          </a:p>
          <a:p>
            <a:pPr marL="473400" indent="0" algn="just">
              <a:lnSpc>
                <a:spcPct val="120000"/>
              </a:lnSpc>
              <a:spcBef>
                <a:spcPts val="499"/>
              </a:spcBef>
              <a:buNone/>
              <a:tabLst>
                <a:tab algn="l" pos="0"/>
              </a:tabLst>
            </a:pPr>
            <a:r>
              <a:rPr b="0" lang="en-US" sz="2000" spc="-1" strike="noStrike">
                <a:solidFill>
                  <a:srgbClr val="838487"/>
                </a:solidFill>
                <a:latin typeface="Arial"/>
                <a:ea typeface="Arial"/>
              </a:rPr>
              <a:t>Navigation</a:t>
            </a:r>
            <a:endParaRPr b="0" lang="en-US" sz="2000" spc="-1" strike="noStrike">
              <a:solidFill>
                <a:srgbClr val="000000"/>
              </a:solidFill>
              <a:latin typeface="Arial"/>
            </a:endParaRPr>
          </a:p>
          <a:p>
            <a:pPr marL="473400" indent="0" algn="just">
              <a:lnSpc>
                <a:spcPct val="120000"/>
              </a:lnSpc>
              <a:spcBef>
                <a:spcPts val="499"/>
              </a:spcBef>
              <a:buNone/>
              <a:tabLst>
                <a:tab algn="l" pos="0"/>
              </a:tabLst>
            </a:pPr>
            <a:r>
              <a:rPr b="0" lang="en-US" sz="2000" spc="-1" strike="noStrike">
                <a:solidFill>
                  <a:srgbClr val="838487"/>
                </a:solidFill>
                <a:latin typeface="Arial"/>
                <a:ea typeface="Arial"/>
              </a:rPr>
              <a:t>Odometry</a:t>
            </a:r>
            <a:endParaRPr b="0" lang="en-US" sz="2000" spc="-1" strike="noStrike">
              <a:solidFill>
                <a:srgbClr val="000000"/>
              </a:solidFill>
              <a:latin typeface="Arial"/>
            </a:endParaRPr>
          </a:p>
          <a:p>
            <a:pPr marL="473400" indent="0" algn="just">
              <a:lnSpc>
                <a:spcPct val="120000"/>
              </a:lnSpc>
              <a:spcBef>
                <a:spcPts val="499"/>
              </a:spcBef>
              <a:buNone/>
              <a:tabLst>
                <a:tab algn="l" pos="0"/>
              </a:tabLst>
            </a:pPr>
            <a:r>
              <a:rPr b="0" lang="en-US" sz="2000" spc="-1" strike="noStrike">
                <a:solidFill>
                  <a:srgbClr val="838487"/>
                </a:solidFill>
                <a:latin typeface="Arial"/>
                <a:ea typeface="Arial"/>
              </a:rPr>
              <a:t>…</a:t>
            </a:r>
            <a:endParaRPr b="0" lang="en-US" sz="2000" spc="-1" strike="noStrike">
              <a:solidFill>
                <a:srgbClr val="000000"/>
              </a:solidFill>
              <a:latin typeface="Arial"/>
            </a:endParaRPr>
          </a:p>
        </p:txBody>
      </p:sp>
      <p:pic>
        <p:nvPicPr>
          <p:cNvPr id="343" name="Picture 15" descr="Two people standing next to a small white vehicle&#10;&#10;Description automatically generated with medium confidence"/>
          <p:cNvPicPr/>
          <p:nvPr/>
        </p:nvPicPr>
        <p:blipFill>
          <a:blip r:embed="rId1"/>
          <a:stretch/>
        </p:blipFill>
        <p:spPr>
          <a:xfrm>
            <a:off x="6172200" y="2207160"/>
            <a:ext cx="5216400" cy="3487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838080" y="279360"/>
            <a:ext cx="8686080" cy="1091520"/>
          </a:xfrm>
          <a:prstGeom prst="rect">
            <a:avLst/>
          </a:prstGeom>
          <a:noFill/>
          <a:ln w="0">
            <a:noFill/>
          </a:ln>
        </p:spPr>
        <p:txBody>
          <a:bodyPr lIns="0" rIns="0" tIns="0" bIns="0" anchor="ctr">
            <a:normAutofit/>
          </a:bodyPr>
          <a:p>
            <a:pPr indent="0">
              <a:lnSpc>
                <a:spcPct val="90000"/>
              </a:lnSpc>
              <a:buNone/>
              <a:tabLst>
                <a:tab algn="l" pos="0"/>
              </a:tabLst>
            </a:pPr>
            <a:r>
              <a:rPr b="1" lang="en-US" sz="4000" spc="-1" strike="noStrike">
                <a:solidFill>
                  <a:srgbClr val="838487"/>
                </a:solidFill>
                <a:latin typeface="Open Sans"/>
              </a:rPr>
              <a:t>Scenario 2: Trustworthiness of Machine Vision Telemetry</a:t>
            </a:r>
            <a:endParaRPr b="0" lang="en-US" sz="4000" spc="-1" strike="noStrike">
              <a:solidFill>
                <a:srgbClr val="000000"/>
              </a:solidFill>
              <a:latin typeface="Arial"/>
            </a:endParaRPr>
          </a:p>
        </p:txBody>
      </p:sp>
      <p:sp>
        <p:nvSpPr>
          <p:cNvPr id="345" name="PlaceHolder 2"/>
          <p:cNvSpPr>
            <a:spLocks noGrp="1"/>
          </p:cNvSpPr>
          <p:nvPr>
            <p:ph/>
          </p:nvPr>
        </p:nvSpPr>
        <p:spPr>
          <a:xfrm>
            <a:off x="838080" y="1828800"/>
            <a:ext cx="5180760" cy="4347360"/>
          </a:xfrm>
          <a:prstGeom prst="rect">
            <a:avLst/>
          </a:prstGeom>
          <a:noFill/>
          <a:ln w="0">
            <a:noFill/>
          </a:ln>
        </p:spPr>
        <p:txBody>
          <a:bodyPr lIns="0" rIns="0" tIns="0" bIns="0" anchor="ctr">
            <a:normAutofit/>
          </a:bodyPr>
          <a:p>
            <a:pPr indent="0">
              <a:lnSpc>
                <a:spcPct val="90000"/>
              </a:lnSpc>
              <a:spcBef>
                <a:spcPts val="1001"/>
              </a:spcBef>
              <a:buNone/>
              <a:tabLst>
                <a:tab algn="l" pos="0"/>
              </a:tabLst>
            </a:pPr>
            <a:r>
              <a:rPr b="0" lang="en-US" sz="2400" spc="-1" strike="noStrike">
                <a:solidFill>
                  <a:srgbClr val="838487"/>
                </a:solidFill>
                <a:latin typeface="Arial"/>
              </a:rPr>
              <a:t>The Autonomous Vehicle (AV) approaches a traffic-light controlled intersection or roadway</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Arial"/>
              </a:rPr>
              <a:t>The machine vision of the AV focusses on the traffic light</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Arial"/>
              </a:rPr>
              <a:t>The AV object-detection module detects the traffic light color</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Arial"/>
              </a:rPr>
              <a:t>Depending on the traffic light the AV will pass-through or stop</a:t>
            </a:r>
            <a:endParaRPr b="0" lang="en-US" sz="2400" spc="-1" strike="noStrike">
              <a:solidFill>
                <a:srgbClr val="000000"/>
              </a:solidFill>
              <a:latin typeface="Arial"/>
            </a:endParaRPr>
          </a:p>
        </p:txBody>
      </p:sp>
      <p:pic>
        <p:nvPicPr>
          <p:cNvPr id="346" name="Picture 18" descr=""/>
          <p:cNvPicPr/>
          <p:nvPr/>
        </p:nvPicPr>
        <p:blipFill>
          <a:blip r:embed="rId1"/>
          <a:stretch/>
        </p:blipFill>
        <p:spPr>
          <a:xfrm>
            <a:off x="6172200" y="2357280"/>
            <a:ext cx="5928480" cy="28951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0" y="1381680"/>
            <a:ext cx="11315160" cy="2046600"/>
          </a:xfrm>
          <a:prstGeom prst="rect">
            <a:avLst/>
          </a:prstGeom>
          <a:solidFill>
            <a:srgbClr val="ffffff"/>
          </a:solidFill>
          <a:ln w="0">
            <a:noFill/>
          </a:ln>
        </p:spPr>
        <p:txBody>
          <a:bodyPr lIns="90000" rIns="90000" tIns="45000" bIns="45000" anchor="b">
            <a:noAutofit/>
          </a:bodyPr>
          <a:p>
            <a:pPr indent="0" algn="ctr">
              <a:lnSpc>
                <a:spcPct val="90000"/>
              </a:lnSpc>
              <a:buNone/>
              <a:tabLst>
                <a:tab algn="l" pos="0"/>
              </a:tabLst>
            </a:pPr>
            <a:r>
              <a:rPr b="0" lang="en-US" sz="4800" spc="-1" strike="noStrike">
                <a:solidFill>
                  <a:srgbClr val="bfbfbf"/>
                </a:solidFill>
                <a:latin typeface="Open Sans"/>
              </a:rPr>
              <a:t>Helsinki Pilot Use-Case</a:t>
            </a:r>
            <a:endParaRPr b="0" lang="en-US" sz="4800" spc="-1" strike="noStrike">
              <a:solidFill>
                <a:srgbClr val="000000"/>
              </a:solidFill>
              <a:latin typeface="Arial"/>
            </a:endParaRPr>
          </a:p>
        </p:txBody>
      </p:sp>
      <p:pic>
        <p:nvPicPr>
          <p:cNvPr id="348" name="Picture 17" descr="Forum Virium Helsinki – Wikipedia"/>
          <p:cNvPicPr/>
          <p:nvPr/>
        </p:nvPicPr>
        <p:blipFill>
          <a:blip r:embed="rId1"/>
          <a:stretch/>
        </p:blipFill>
        <p:spPr>
          <a:xfrm>
            <a:off x="4147920" y="4012560"/>
            <a:ext cx="2394360" cy="11980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p:nvPr>
        </p:nvSpPr>
        <p:spPr>
          <a:xfrm>
            <a:off x="838080" y="1828800"/>
            <a:ext cx="5180760" cy="434736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000000"/>
              </a:solidFill>
              <a:latin typeface="Arial"/>
            </a:endParaRPr>
          </a:p>
        </p:txBody>
      </p:sp>
      <p:sp>
        <p:nvSpPr>
          <p:cNvPr id="350" name="PlaceHolder 2"/>
          <p:cNvSpPr>
            <a:spLocks noGrp="1"/>
          </p:cNvSpPr>
          <p:nvPr>
            <p:ph/>
          </p:nvPr>
        </p:nvSpPr>
        <p:spPr>
          <a:xfrm>
            <a:off x="6172200" y="1828800"/>
            <a:ext cx="5180760" cy="4347360"/>
          </a:xfrm>
          <a:prstGeom prst="rect">
            <a:avLst/>
          </a:prstGeom>
          <a:noFill/>
          <a:ln w="0">
            <a:noFill/>
          </a:ln>
        </p:spPr>
        <p:txBody>
          <a:bodyPr lIns="0" rIns="0" tIns="0" bIns="0" anchor="t">
            <a:normAutofit/>
          </a:bodyPr>
          <a:p>
            <a:pPr marL="380880" indent="-380880">
              <a:lnSpc>
                <a:spcPct val="90000"/>
              </a:lnSpc>
              <a:spcBef>
                <a:spcPts val="1001"/>
              </a:spcBef>
              <a:buClr>
                <a:srgbClr val="838487"/>
              </a:buClr>
              <a:buFont typeface="Arial"/>
              <a:buChar char="•"/>
            </a:pPr>
            <a:r>
              <a:rPr b="1" lang="en-US" sz="2400" spc="-1" strike="noStrike">
                <a:solidFill>
                  <a:srgbClr val="838487"/>
                </a:solidFill>
                <a:latin typeface="Open Sans"/>
              </a:rPr>
              <a:t>Kalasatama smart grid</a:t>
            </a:r>
            <a:endParaRPr b="0" lang="en-US" sz="2400" spc="-1" strike="noStrike">
              <a:solidFill>
                <a:srgbClr val="000000"/>
              </a:solidFill>
              <a:latin typeface="Arial"/>
            </a:endParaRPr>
          </a:p>
          <a:p>
            <a:pPr marL="380880" indent="-380880">
              <a:lnSpc>
                <a:spcPct val="90000"/>
              </a:lnSpc>
              <a:spcBef>
                <a:spcPts val="1001"/>
              </a:spcBef>
              <a:buClr>
                <a:srgbClr val="838487"/>
              </a:buClr>
              <a:buFont typeface="Arial"/>
              <a:buChar char="•"/>
            </a:pPr>
            <a:r>
              <a:rPr b="1" lang="en-US" sz="2400" spc="-1" strike="noStrike">
                <a:solidFill>
                  <a:srgbClr val="838487"/>
                </a:solidFill>
                <a:latin typeface="Open Sans"/>
              </a:rPr>
              <a:t>Kalasatama smart grid APIs</a:t>
            </a:r>
            <a:endParaRPr b="0" lang="en-US" sz="2400" spc="-1" strike="noStrike">
              <a:solidFill>
                <a:srgbClr val="000000"/>
              </a:solidFill>
              <a:latin typeface="Arial"/>
            </a:endParaRPr>
          </a:p>
          <a:p>
            <a:pPr marL="380880" indent="-380880">
              <a:lnSpc>
                <a:spcPct val="90000"/>
              </a:lnSpc>
              <a:spcBef>
                <a:spcPts val="1001"/>
              </a:spcBef>
              <a:buClr>
                <a:srgbClr val="838487"/>
              </a:buClr>
              <a:buFont typeface="Arial"/>
              <a:buChar char="•"/>
            </a:pPr>
            <a:r>
              <a:rPr b="0" lang="en-US" sz="2400" spc="-1" strike="noStrike">
                <a:solidFill>
                  <a:srgbClr val="838487"/>
                </a:solidFill>
                <a:latin typeface="Open Sans"/>
              </a:rPr>
              <a:t>Kalasatama smart district </a:t>
            </a:r>
            <a:r>
              <a:rPr b="1" lang="en-US" sz="2400" spc="-1" strike="noStrike">
                <a:solidFill>
                  <a:srgbClr val="838487"/>
                </a:solidFill>
                <a:latin typeface="Open Sans"/>
              </a:rPr>
              <a:t>Digital Twin</a:t>
            </a:r>
            <a:endParaRPr b="0" lang="en-US" sz="2400" spc="-1" strike="noStrike">
              <a:solidFill>
                <a:srgbClr val="000000"/>
              </a:solidFill>
              <a:latin typeface="Arial"/>
            </a:endParaRPr>
          </a:p>
          <a:p>
            <a:pPr marL="380880" indent="-380880">
              <a:lnSpc>
                <a:spcPct val="90000"/>
              </a:lnSpc>
              <a:spcBef>
                <a:spcPts val="1001"/>
              </a:spcBef>
              <a:buClr>
                <a:srgbClr val="838487"/>
              </a:buClr>
              <a:buFont typeface="Arial"/>
              <a:buChar char="•"/>
            </a:pPr>
            <a:r>
              <a:rPr b="0" lang="en-US" sz="2400" spc="-1" strike="noStrike">
                <a:solidFill>
                  <a:srgbClr val="838487"/>
                </a:solidFill>
                <a:latin typeface="Open Sans"/>
              </a:rPr>
              <a:t>Provision of </a:t>
            </a:r>
            <a:r>
              <a:rPr b="1" lang="en-US" sz="2400" spc="-1" strike="noStrike">
                <a:solidFill>
                  <a:srgbClr val="838487"/>
                </a:solidFill>
                <a:latin typeface="Open Sans"/>
              </a:rPr>
              <a:t>load control</a:t>
            </a:r>
            <a:endParaRPr b="0" lang="en-US" sz="2400" spc="-1" strike="noStrike">
              <a:solidFill>
                <a:srgbClr val="000000"/>
              </a:solidFill>
              <a:latin typeface="Arial"/>
            </a:endParaRPr>
          </a:p>
          <a:p>
            <a:pPr marL="380880" indent="-380880">
              <a:lnSpc>
                <a:spcPct val="90000"/>
              </a:lnSpc>
              <a:spcBef>
                <a:spcPts val="1001"/>
              </a:spcBef>
              <a:buClr>
                <a:srgbClr val="838487"/>
              </a:buClr>
              <a:buFont typeface="Arial"/>
              <a:buChar char="•"/>
            </a:pPr>
            <a:r>
              <a:rPr b="1" lang="en-US" sz="2400" spc="-1" strike="noStrike">
                <a:solidFill>
                  <a:srgbClr val="838487"/>
                </a:solidFill>
                <a:latin typeface="Open Sans"/>
              </a:rPr>
              <a:t>Urban Data Platform (IoT)</a:t>
            </a:r>
            <a:endParaRPr b="0" lang="en-US" sz="2400" spc="-1" strike="noStrike">
              <a:solidFill>
                <a:srgbClr val="000000"/>
              </a:solidFill>
              <a:latin typeface="Arial"/>
            </a:endParaRPr>
          </a:p>
          <a:p>
            <a:pPr marL="380880" indent="-380880">
              <a:lnSpc>
                <a:spcPct val="90000"/>
              </a:lnSpc>
              <a:spcBef>
                <a:spcPts val="1001"/>
              </a:spcBef>
              <a:buClr>
                <a:srgbClr val="838487"/>
              </a:buClr>
              <a:buFont typeface="Arial"/>
              <a:buChar char="•"/>
            </a:pPr>
            <a:r>
              <a:rPr b="1" lang="en-US" sz="2400" spc="-1" strike="noStrike">
                <a:solidFill>
                  <a:srgbClr val="838487"/>
                </a:solidFill>
                <a:latin typeface="Open Sans"/>
              </a:rPr>
              <a:t>Smart grid APIs </a:t>
            </a:r>
            <a:r>
              <a:rPr b="0" lang="en-US" sz="2400" spc="-1" strike="noStrike">
                <a:solidFill>
                  <a:srgbClr val="838487"/>
                </a:solidFill>
                <a:latin typeface="Open Sans"/>
              </a:rPr>
              <a:t>from the city of Tallinn.</a:t>
            </a:r>
            <a:endParaRPr b="0" lang="en-US" sz="2400" spc="-1" strike="noStrike">
              <a:solidFill>
                <a:srgbClr val="000000"/>
              </a:solidFill>
              <a:latin typeface="Arial"/>
            </a:endParaRPr>
          </a:p>
        </p:txBody>
      </p:sp>
      <p:pic>
        <p:nvPicPr>
          <p:cNvPr id="351" name="Picture 20" descr=""/>
          <p:cNvPicPr/>
          <p:nvPr/>
        </p:nvPicPr>
        <p:blipFill>
          <a:blip r:embed="rId1"/>
          <a:stretch/>
        </p:blipFill>
        <p:spPr>
          <a:xfrm>
            <a:off x="816840" y="298440"/>
            <a:ext cx="5583240" cy="60703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838080" y="336600"/>
            <a:ext cx="8686080" cy="1034280"/>
          </a:xfrm>
          <a:prstGeom prst="rect">
            <a:avLst/>
          </a:prstGeom>
          <a:noFill/>
          <a:ln w="0">
            <a:noFill/>
          </a:ln>
        </p:spPr>
        <p:txBody>
          <a:bodyPr lIns="90000" rIns="90000" tIns="45000" bIns="45000" anchor="ctr">
            <a:normAutofit fontScale="92000"/>
          </a:bodyPr>
          <a:p>
            <a:pPr indent="0">
              <a:lnSpc>
                <a:spcPct val="90000"/>
              </a:lnSpc>
              <a:buNone/>
              <a:tabLst>
                <a:tab algn="l" pos="0"/>
              </a:tabLst>
            </a:pPr>
            <a:r>
              <a:rPr b="1" lang="en-US" sz="4000" spc="-1" strike="noStrike">
                <a:solidFill>
                  <a:srgbClr val="838487"/>
                </a:solidFill>
                <a:latin typeface="Open Sans"/>
              </a:rPr>
              <a:t>Smart Kalasatama Data Examples</a:t>
            </a:r>
            <a:endParaRPr b="0" lang="en-US" sz="4000" spc="-1" strike="noStrike">
              <a:solidFill>
                <a:srgbClr val="000000"/>
              </a:solidFill>
              <a:latin typeface="Arial"/>
            </a:endParaRPr>
          </a:p>
        </p:txBody>
      </p:sp>
      <p:sp>
        <p:nvSpPr>
          <p:cNvPr id="353" name="PlaceHolder 2"/>
          <p:cNvSpPr>
            <a:spLocks noGrp="1"/>
          </p:cNvSpPr>
          <p:nvPr>
            <p:ph/>
          </p:nvPr>
        </p:nvSpPr>
        <p:spPr>
          <a:xfrm>
            <a:off x="838080" y="1854360"/>
            <a:ext cx="10514880" cy="4350600"/>
          </a:xfrm>
          <a:prstGeom prst="rect">
            <a:avLst/>
          </a:prstGeom>
          <a:noFill/>
          <a:ln w="0">
            <a:noFill/>
          </a:ln>
        </p:spPr>
        <p:txBody>
          <a:bodyPr lIns="90000" rIns="90000" tIns="45000" bIns="45000" anchor="t">
            <a:normAutofit/>
          </a:bodyPr>
          <a:p>
            <a:pPr marL="228600" indent="-228600">
              <a:lnSpc>
                <a:spcPct val="90000"/>
              </a:lnSpc>
              <a:spcBef>
                <a:spcPts val="1001"/>
              </a:spcBef>
              <a:buClr>
                <a:srgbClr val="838487"/>
              </a:buClr>
              <a:buFont typeface="Arial"/>
              <a:buChar char="•"/>
            </a:pPr>
            <a:r>
              <a:rPr b="0" lang="en-US" sz="2400" spc="-1" strike="noStrike">
                <a:solidFill>
                  <a:srgbClr val="838487"/>
                </a:solidFill>
                <a:latin typeface="Open Sans"/>
              </a:rPr>
              <a:t>Solar Energy Potential</a:t>
            </a:r>
            <a:endParaRPr b="0" lang="en-US" sz="2400" spc="-1" strike="noStrike">
              <a:solidFill>
                <a:srgbClr val="000000"/>
              </a:solidFill>
              <a:latin typeface="Arial"/>
            </a:endParaRPr>
          </a:p>
          <a:p>
            <a:pPr lvl="1" marL="685800" indent="-228600">
              <a:lnSpc>
                <a:spcPct val="90000"/>
              </a:lnSpc>
              <a:spcBef>
                <a:spcPts val="499"/>
              </a:spcBef>
              <a:buClr>
                <a:srgbClr val="838487"/>
              </a:buClr>
              <a:buFont typeface="Wingdings" charset="2"/>
              <a:buChar char=""/>
            </a:pPr>
            <a:r>
              <a:rPr b="0" lang="en-US" sz="2000" spc="-1" strike="noStrike">
                <a:solidFill>
                  <a:srgbClr val="838487"/>
                </a:solidFill>
                <a:latin typeface="Open Sans"/>
              </a:rPr>
              <a:t>Amount of solar radiation in buildings</a:t>
            </a:r>
            <a:endParaRPr b="0" lang="en-US" sz="2000" spc="-1" strike="noStrike">
              <a:solidFill>
                <a:srgbClr val="000000"/>
              </a:solidFill>
              <a:latin typeface="Arial"/>
            </a:endParaRPr>
          </a:p>
          <a:p>
            <a:pPr marL="228600" indent="-228600">
              <a:lnSpc>
                <a:spcPct val="90000"/>
              </a:lnSpc>
              <a:spcBef>
                <a:spcPts val="1001"/>
              </a:spcBef>
              <a:buClr>
                <a:srgbClr val="838487"/>
              </a:buClr>
              <a:buFont typeface="Arial"/>
              <a:buChar char="•"/>
            </a:pPr>
            <a:r>
              <a:rPr b="0" lang="en-US" sz="2400" spc="-1" strike="noStrike">
                <a:solidFill>
                  <a:srgbClr val="838487"/>
                </a:solidFill>
                <a:latin typeface="Open Sans"/>
              </a:rPr>
              <a:t>Heating Demand Prediction</a:t>
            </a:r>
            <a:endParaRPr b="0" lang="en-US" sz="2400" spc="-1" strike="noStrike">
              <a:solidFill>
                <a:srgbClr val="000000"/>
              </a:solidFill>
              <a:latin typeface="Arial"/>
            </a:endParaRPr>
          </a:p>
          <a:p>
            <a:pPr lvl="1" marL="685800" indent="-228600">
              <a:lnSpc>
                <a:spcPct val="90000"/>
              </a:lnSpc>
              <a:spcBef>
                <a:spcPts val="499"/>
              </a:spcBef>
              <a:buClr>
                <a:srgbClr val="838487"/>
              </a:buClr>
              <a:buFont typeface="Wingdings" charset="2"/>
              <a:buChar char=""/>
            </a:pPr>
            <a:r>
              <a:rPr b="0" lang="en-US" sz="2000" spc="-1" strike="noStrike">
                <a:solidFill>
                  <a:srgbClr val="838487"/>
                </a:solidFill>
                <a:latin typeface="Open Sans"/>
              </a:rPr>
              <a:t>Heating energy demand prediction until 2050</a:t>
            </a:r>
            <a:endParaRPr b="0" lang="en-US" sz="2000" spc="-1" strike="noStrike">
              <a:solidFill>
                <a:srgbClr val="000000"/>
              </a:solidFill>
              <a:latin typeface="Arial"/>
            </a:endParaRPr>
          </a:p>
          <a:p>
            <a:pPr marL="228600" indent="-228600">
              <a:lnSpc>
                <a:spcPct val="90000"/>
              </a:lnSpc>
              <a:spcBef>
                <a:spcPts val="1001"/>
              </a:spcBef>
              <a:buClr>
                <a:srgbClr val="838487"/>
              </a:buClr>
              <a:buFont typeface="Arial"/>
              <a:buChar char="•"/>
            </a:pPr>
            <a:r>
              <a:rPr b="0" lang="en-US" sz="2400" spc="-1" strike="noStrike">
                <a:solidFill>
                  <a:srgbClr val="838487"/>
                </a:solidFill>
                <a:latin typeface="Open Sans"/>
              </a:rPr>
              <a:t>Geoenergy Potential</a:t>
            </a:r>
            <a:endParaRPr b="0" lang="en-US" sz="2400" spc="-1" strike="noStrike">
              <a:solidFill>
                <a:srgbClr val="000000"/>
              </a:solidFill>
              <a:latin typeface="Arial"/>
            </a:endParaRPr>
          </a:p>
          <a:p>
            <a:pPr lvl="1" marL="685800" indent="-228600">
              <a:lnSpc>
                <a:spcPct val="90000"/>
              </a:lnSpc>
              <a:spcBef>
                <a:spcPts val="499"/>
              </a:spcBef>
              <a:buClr>
                <a:srgbClr val="838487"/>
              </a:buClr>
              <a:buFont typeface="Wingdings" charset="2"/>
              <a:buChar char=""/>
            </a:pPr>
            <a:r>
              <a:rPr b="0" lang="en-US" sz="2000" spc="-1" strike="noStrike">
                <a:solidFill>
                  <a:srgbClr val="838487"/>
                </a:solidFill>
                <a:latin typeface="Open Sans"/>
              </a:rPr>
              <a:t>150m / 300m / 1000m deep well potentials, groundwater areas, ...</a:t>
            </a:r>
            <a:endParaRPr b="0" lang="en-US" sz="2000" spc="-1" strike="noStrike">
              <a:solidFill>
                <a:srgbClr val="000000"/>
              </a:solidFill>
              <a:latin typeface="Arial"/>
            </a:endParaRPr>
          </a:p>
          <a:p>
            <a:pPr marL="228600" indent="-228600">
              <a:lnSpc>
                <a:spcPct val="90000"/>
              </a:lnSpc>
              <a:spcBef>
                <a:spcPts val="1001"/>
              </a:spcBef>
              <a:buClr>
                <a:srgbClr val="838487"/>
              </a:buClr>
              <a:buFont typeface="Arial"/>
              <a:buChar char="•"/>
            </a:pPr>
            <a:r>
              <a:rPr b="0" lang="en-US" sz="2400" spc="-1" strike="noStrike">
                <a:solidFill>
                  <a:srgbClr val="838487"/>
                </a:solidFill>
                <a:latin typeface="Open Sans"/>
              </a:rPr>
              <a:t>Energy Data of Buildings</a:t>
            </a:r>
            <a:endParaRPr b="0" lang="en-US" sz="2400" spc="-1" strike="noStrike">
              <a:solidFill>
                <a:srgbClr val="000000"/>
              </a:solidFill>
              <a:latin typeface="Arial"/>
            </a:endParaRPr>
          </a:p>
          <a:p>
            <a:pPr lvl="1" marL="685800" indent="-228600">
              <a:lnSpc>
                <a:spcPct val="90000"/>
              </a:lnSpc>
              <a:spcBef>
                <a:spcPts val="499"/>
              </a:spcBef>
              <a:buClr>
                <a:srgbClr val="838487"/>
              </a:buClr>
              <a:buFont typeface="Wingdings" charset="2"/>
              <a:buChar char=""/>
            </a:pPr>
            <a:r>
              <a:rPr b="0" lang="en-US" sz="2000" spc="-1" strike="noStrike">
                <a:solidFill>
                  <a:srgbClr val="838487"/>
                </a:solidFill>
                <a:latin typeface="Open Sans"/>
              </a:rPr>
              <a:t>Municipal register information (e.g., heating method of buildings, usage, ...)</a:t>
            </a:r>
            <a:endParaRPr b="0" lang="en-US" sz="2000" spc="-1" strike="noStrike">
              <a:solidFill>
                <a:srgbClr val="000000"/>
              </a:solidFill>
              <a:latin typeface="Arial"/>
            </a:endParaRPr>
          </a:p>
          <a:p>
            <a:pPr lvl="1" marL="685800" indent="-228600">
              <a:lnSpc>
                <a:spcPct val="90000"/>
              </a:lnSpc>
              <a:spcBef>
                <a:spcPts val="499"/>
              </a:spcBef>
              <a:buClr>
                <a:srgbClr val="838487"/>
              </a:buClr>
              <a:buFont typeface="Wingdings" charset="2"/>
              <a:buChar char=""/>
            </a:pPr>
            <a:r>
              <a:rPr b="0" lang="en-US" sz="2000" spc="-1" strike="noStrike">
                <a:solidFill>
                  <a:srgbClr val="838487"/>
                </a:solidFill>
                <a:latin typeface="Open Sans"/>
              </a:rPr>
              <a:t>Repairs and alterations</a:t>
            </a:r>
            <a:endParaRPr b="0" lang="en-US" sz="2000" spc="-1" strike="noStrike">
              <a:solidFill>
                <a:srgbClr val="000000"/>
              </a:solidFill>
              <a:latin typeface="Arial"/>
            </a:endParaRPr>
          </a:p>
          <a:p>
            <a:pPr lvl="1" marL="685800" indent="-228600">
              <a:lnSpc>
                <a:spcPct val="90000"/>
              </a:lnSpc>
              <a:spcBef>
                <a:spcPts val="499"/>
              </a:spcBef>
              <a:buClr>
                <a:srgbClr val="838487"/>
              </a:buClr>
              <a:buFont typeface="Wingdings" charset="2"/>
              <a:buChar char=""/>
            </a:pPr>
            <a:r>
              <a:rPr b="0" lang="en-US" sz="2000" spc="-1" strike="noStrike">
                <a:solidFill>
                  <a:srgbClr val="838487"/>
                </a:solidFill>
                <a:latin typeface="Open Sans"/>
              </a:rPr>
              <a:t>Protected buildings</a:t>
            </a:r>
            <a:endParaRPr b="0" lang="en-US" sz="2000" spc="-1" strike="noStrike">
              <a:solidFill>
                <a:srgbClr val="000000"/>
              </a:solidFill>
              <a:latin typeface="Arial"/>
            </a:endParaRPr>
          </a:p>
          <a:p>
            <a:pPr lvl="1" marL="685800" indent="-228600">
              <a:lnSpc>
                <a:spcPct val="90000"/>
              </a:lnSpc>
              <a:spcBef>
                <a:spcPts val="499"/>
              </a:spcBef>
              <a:buClr>
                <a:srgbClr val="838487"/>
              </a:buClr>
              <a:buFont typeface="Wingdings" charset="2"/>
              <a:buChar char=""/>
            </a:pPr>
            <a:r>
              <a:rPr b="0" lang="en-US" sz="2000" spc="-1" strike="noStrike">
                <a:solidFill>
                  <a:srgbClr val="838487"/>
                </a:solidFill>
                <a:latin typeface="Open Sans"/>
              </a:rPr>
              <a:t>Calculated energy consumption of buildings by age group</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4" name="Picture 19" descr=""/>
          <p:cNvPicPr/>
          <p:nvPr/>
        </p:nvPicPr>
        <p:blipFill>
          <a:blip r:embed="rId1"/>
          <a:stretch/>
        </p:blipFill>
        <p:spPr>
          <a:xfrm>
            <a:off x="907920" y="1371600"/>
            <a:ext cx="9488160" cy="4885560"/>
          </a:xfrm>
          <a:prstGeom prst="rect">
            <a:avLst/>
          </a:prstGeom>
          <a:ln w="0">
            <a:noFill/>
          </a:ln>
        </p:spPr>
      </p:pic>
      <p:sp>
        <p:nvSpPr>
          <p:cNvPr id="355" name="PlaceHolder 1"/>
          <p:cNvSpPr>
            <a:spLocks noGrp="1"/>
          </p:cNvSpPr>
          <p:nvPr>
            <p:ph type="title"/>
          </p:nvPr>
        </p:nvSpPr>
        <p:spPr>
          <a:xfrm>
            <a:off x="838080" y="336600"/>
            <a:ext cx="8686080" cy="1034280"/>
          </a:xfrm>
          <a:prstGeom prst="rect">
            <a:avLst/>
          </a:prstGeom>
          <a:noFill/>
          <a:ln w="0">
            <a:noFill/>
          </a:ln>
        </p:spPr>
        <p:txBody>
          <a:bodyPr lIns="0" rIns="0" tIns="0" bIns="0" anchor="ctr">
            <a:noAutofit/>
          </a:bodyPr>
          <a:p>
            <a:pPr indent="0">
              <a:lnSpc>
                <a:spcPct val="90000"/>
              </a:lnSpc>
              <a:buNone/>
              <a:tabLst>
                <a:tab algn="l" pos="0"/>
              </a:tabLst>
            </a:pPr>
            <a:r>
              <a:rPr b="0" lang="en-US" sz="4000" spc="-1" strike="noStrike">
                <a:solidFill>
                  <a:srgbClr val="838487"/>
                </a:solidFill>
                <a:latin typeface="Open Sans"/>
              </a:rPr>
              <a:t>Digital Twin</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838080" y="279360"/>
            <a:ext cx="8686080" cy="1091520"/>
          </a:xfrm>
          <a:prstGeom prst="rect">
            <a:avLst/>
          </a:prstGeom>
          <a:noFill/>
          <a:ln w="0">
            <a:noFill/>
          </a:ln>
        </p:spPr>
        <p:txBody>
          <a:bodyPr lIns="0" rIns="0" tIns="0" bIns="0" anchor="ctr">
            <a:noAutofit/>
          </a:bodyPr>
          <a:p>
            <a:pPr indent="0">
              <a:lnSpc>
                <a:spcPct val="90000"/>
              </a:lnSpc>
              <a:buNone/>
              <a:tabLst>
                <a:tab algn="l" pos="0"/>
              </a:tabLst>
            </a:pPr>
            <a:r>
              <a:rPr b="0" lang="en-US" sz="4000" spc="-1" strike="noStrike">
                <a:solidFill>
                  <a:srgbClr val="838487"/>
                </a:solidFill>
                <a:latin typeface="Open Sans"/>
              </a:rPr>
              <a:t>IRIS Pilots </a:t>
            </a:r>
            <a:endParaRPr b="0" lang="en-US" sz="4000" spc="-1" strike="noStrike">
              <a:solidFill>
                <a:srgbClr val="000000"/>
              </a:solidFill>
              <a:latin typeface="Arial"/>
            </a:endParaRPr>
          </a:p>
        </p:txBody>
      </p:sp>
      <p:pic>
        <p:nvPicPr>
          <p:cNvPr id="232" name="Content Placeholder 3" descr=""/>
          <p:cNvPicPr/>
          <p:nvPr/>
        </p:nvPicPr>
        <p:blipFill>
          <a:blip r:embed="rId1"/>
          <a:srcRect l="3072" t="0" r="0" b="0"/>
          <a:stretch/>
        </p:blipFill>
        <p:spPr>
          <a:xfrm>
            <a:off x="5869440" y="1537200"/>
            <a:ext cx="6321600" cy="4736160"/>
          </a:xfrm>
          <a:prstGeom prst="rect">
            <a:avLst/>
          </a:prstGeom>
          <a:ln w="0">
            <a:noFill/>
          </a:ln>
        </p:spPr>
      </p:pic>
      <p:sp>
        <p:nvSpPr>
          <p:cNvPr id="233" name="PlaceHolder 2"/>
          <p:cNvSpPr>
            <a:spLocks noGrp="1"/>
          </p:cNvSpPr>
          <p:nvPr>
            <p:ph/>
          </p:nvPr>
        </p:nvSpPr>
        <p:spPr>
          <a:xfrm>
            <a:off x="838080" y="1828800"/>
            <a:ext cx="5180760" cy="4347360"/>
          </a:xfrm>
          <a:prstGeom prst="rect">
            <a:avLst/>
          </a:prstGeom>
          <a:noFill/>
          <a:ln w="0">
            <a:noFill/>
          </a:ln>
        </p:spPr>
        <p:txBody>
          <a:bodyPr lIns="0" rIns="0" tIns="0" bIns="0" anchor="t">
            <a:noAutofit/>
          </a:bodyPr>
          <a:p>
            <a:pPr indent="0">
              <a:lnSpc>
                <a:spcPct val="90000"/>
              </a:lnSpc>
              <a:spcBef>
                <a:spcPts val="1001"/>
              </a:spcBef>
              <a:buNone/>
              <a:tabLst>
                <a:tab algn="l" pos="0"/>
              </a:tabLst>
            </a:pPr>
            <a:r>
              <a:rPr b="0" lang="en-US" sz="2400" spc="-1" strike="noStrike">
                <a:solidFill>
                  <a:srgbClr val="838487"/>
                </a:solidFill>
                <a:latin typeface="Open Sans"/>
              </a:rPr>
              <a:t>The Project is composed by 3 Pilots</a:t>
            </a:r>
            <a:endParaRPr b="0" lang="en-US" sz="2400" spc="-1" strike="noStrike">
              <a:solidFill>
                <a:srgbClr val="000000"/>
              </a:solidFill>
              <a:latin typeface="Arial"/>
            </a:endParaRPr>
          </a:p>
          <a:p>
            <a:pPr indent="0">
              <a:lnSpc>
                <a:spcPct val="90000"/>
              </a:lnSpc>
              <a:spcBef>
                <a:spcPts val="1001"/>
              </a:spcBef>
              <a:buNone/>
              <a:tabLst>
                <a:tab algn="l" pos="0"/>
              </a:tabLst>
            </a:pPr>
            <a:r>
              <a:rPr b="0" lang="es-ES" sz="2400" spc="-1" strike="noStrike">
                <a:solidFill>
                  <a:srgbClr val="838487"/>
                </a:solidFill>
                <a:latin typeface="Open Sans"/>
              </a:rPr>
              <a:t>With the goal of</a:t>
            </a:r>
            <a:endParaRPr b="0" lang="en-US" sz="2400" spc="-1" strike="noStrike">
              <a:solidFill>
                <a:srgbClr val="000000"/>
              </a:solidFill>
              <a:latin typeface="Arial"/>
            </a:endParaRPr>
          </a:p>
          <a:p>
            <a:pPr indent="0">
              <a:lnSpc>
                <a:spcPct val="90000"/>
              </a:lnSpc>
              <a:spcBef>
                <a:spcPts val="1001"/>
              </a:spcBef>
              <a:buNone/>
              <a:tabLst>
                <a:tab algn="l" pos="0"/>
              </a:tabLst>
            </a:pPr>
            <a:r>
              <a:rPr b="0" lang="es-ES" sz="2400" spc="-1" strike="noStrike">
                <a:solidFill>
                  <a:srgbClr val="838487"/>
                </a:solidFill>
                <a:latin typeface="Open Sans"/>
              </a:rPr>
              <a:t>Identifying business requirements</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Demonstrating the </a:t>
            </a:r>
            <a:r>
              <a:rPr b="1" lang="en-US" sz="2400" spc="-1" strike="noStrike">
                <a:solidFill>
                  <a:srgbClr val="7f4f9f"/>
                </a:solidFill>
                <a:latin typeface="Open Sans"/>
              </a:rPr>
              <a:t>AI driven</a:t>
            </a:r>
            <a:r>
              <a:rPr b="0" lang="en-US" sz="2400" spc="-1" strike="noStrike">
                <a:solidFill>
                  <a:srgbClr val="838487"/>
                </a:solidFill>
                <a:latin typeface="Open Sans"/>
              </a:rPr>
              <a:t> threat detection</a:t>
            </a:r>
            <a:endParaRPr b="0" lang="en-US" sz="2400" spc="-1" strike="noStrike">
              <a:solidFill>
                <a:srgbClr val="000000"/>
              </a:solidFill>
              <a:latin typeface="Arial"/>
            </a:endParaRPr>
          </a:p>
          <a:p>
            <a:pPr indent="0">
              <a:lnSpc>
                <a:spcPct val="90000"/>
              </a:lnSpc>
              <a:spcBef>
                <a:spcPts val="1001"/>
              </a:spcBef>
              <a:buNone/>
              <a:tabLst>
                <a:tab algn="l" pos="0"/>
              </a:tabLst>
            </a:pPr>
            <a:r>
              <a:rPr b="0" lang="es-ES" sz="2400" spc="-1" strike="noStrike">
                <a:solidFill>
                  <a:srgbClr val="838487"/>
                </a:solidFill>
                <a:latin typeface="Open Sans"/>
              </a:rPr>
              <a:t>Providing a collaborative european threat reporting environment</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of the </a:t>
            </a:r>
            <a:r>
              <a:rPr b="1" lang="en-US" sz="2400" spc="-1" strike="noStrike">
                <a:solidFill>
                  <a:srgbClr val="7f4f9f"/>
                </a:solidFill>
                <a:latin typeface="Open Sans"/>
              </a:rPr>
              <a:t>IRIS</a:t>
            </a:r>
            <a:r>
              <a:rPr b="0" lang="en-US" sz="2400" spc="-1" strike="noStrike">
                <a:solidFill>
                  <a:srgbClr val="838487"/>
                </a:solidFill>
                <a:latin typeface="Open Sans"/>
              </a:rPr>
              <a:t> platform</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p:txBody>
      </p:sp>
      <p:pic>
        <p:nvPicPr>
          <p:cNvPr id="234" name="Picture 1" descr=""/>
          <p:cNvPicPr/>
          <p:nvPr/>
        </p:nvPicPr>
        <p:blipFill>
          <a:blip r:embed="rId2"/>
          <a:srcRect l="14500" t="14813" r="11554" b="11571"/>
          <a:stretch/>
        </p:blipFill>
        <p:spPr>
          <a:xfrm>
            <a:off x="7458480" y="4436640"/>
            <a:ext cx="460800" cy="475560"/>
          </a:xfrm>
          <a:prstGeom prst="rect">
            <a:avLst/>
          </a:prstGeom>
          <a:ln w="0">
            <a:noFill/>
          </a:ln>
        </p:spPr>
      </p:pic>
      <p:sp>
        <p:nvSpPr>
          <p:cNvPr id="235" name="TextBox 4"/>
          <p:cNvSpPr/>
          <p:nvPr/>
        </p:nvSpPr>
        <p:spPr>
          <a:xfrm>
            <a:off x="6249240" y="4912560"/>
            <a:ext cx="2174400" cy="516240"/>
          </a:xfrm>
          <a:prstGeom prst="rect">
            <a:avLst/>
          </a:prstGeom>
          <a:solidFill>
            <a:srgbClr val="cdcecf">
              <a:alpha val="27000"/>
            </a:srgbClr>
          </a:solidFill>
          <a:ln w="0">
            <a:noFill/>
          </a:ln>
        </p:spPr>
        <p:style>
          <a:lnRef idx="0"/>
          <a:fillRef idx="0"/>
          <a:effectRef idx="0"/>
          <a:fontRef idx="minor"/>
        </p:style>
        <p:txBody>
          <a:bodyPr wrap="none" lIns="90000" rIns="90000" tIns="45000" bIns="45000" anchor="t">
            <a:spAutoFit/>
          </a:bodyPr>
          <a:p>
            <a:pPr>
              <a:lnSpc>
                <a:spcPct val="100000"/>
              </a:lnSpc>
            </a:pPr>
            <a:r>
              <a:rPr b="1" lang="en-US" sz="2800" spc="-1" strike="noStrike">
                <a:solidFill>
                  <a:srgbClr val="7f4f9f"/>
                </a:solidFill>
                <a:latin typeface="MV Boli"/>
                <a:ea typeface="DejaVu Sans"/>
              </a:rPr>
              <a:t>Barcelona</a:t>
            </a:r>
            <a:endParaRPr b="0" lang="en-US" sz="2800" spc="-1" strike="noStrike">
              <a:solidFill>
                <a:srgbClr val="000000"/>
              </a:solidFill>
              <a:latin typeface="Arial"/>
            </a:endParaRPr>
          </a:p>
        </p:txBody>
      </p:sp>
      <p:pic>
        <p:nvPicPr>
          <p:cNvPr id="236" name="Picture 5" descr=""/>
          <p:cNvPicPr/>
          <p:nvPr/>
        </p:nvPicPr>
        <p:blipFill>
          <a:blip r:embed="rId3"/>
          <a:srcRect l="14500" t="14813" r="11554" b="11571"/>
          <a:stretch/>
        </p:blipFill>
        <p:spPr>
          <a:xfrm>
            <a:off x="9270360" y="2338920"/>
            <a:ext cx="460800" cy="475560"/>
          </a:xfrm>
          <a:prstGeom prst="rect">
            <a:avLst/>
          </a:prstGeom>
          <a:ln w="0">
            <a:noFill/>
          </a:ln>
        </p:spPr>
      </p:pic>
      <p:pic>
        <p:nvPicPr>
          <p:cNvPr id="237" name="Picture 6" descr=""/>
          <p:cNvPicPr/>
          <p:nvPr/>
        </p:nvPicPr>
        <p:blipFill>
          <a:blip r:embed="rId4"/>
          <a:srcRect l="14500" t="14813" r="11554" b="11571"/>
          <a:stretch/>
        </p:blipFill>
        <p:spPr>
          <a:xfrm>
            <a:off x="9446400" y="2589120"/>
            <a:ext cx="460800" cy="475560"/>
          </a:xfrm>
          <a:prstGeom prst="rect">
            <a:avLst/>
          </a:prstGeom>
          <a:ln w="0">
            <a:noFill/>
          </a:ln>
        </p:spPr>
      </p:pic>
      <p:sp>
        <p:nvSpPr>
          <p:cNvPr id="238" name="TextBox 5"/>
          <p:cNvSpPr/>
          <p:nvPr/>
        </p:nvSpPr>
        <p:spPr>
          <a:xfrm>
            <a:off x="9223920" y="3068280"/>
            <a:ext cx="1487160" cy="515880"/>
          </a:xfrm>
          <a:prstGeom prst="rect">
            <a:avLst/>
          </a:prstGeom>
          <a:solidFill>
            <a:srgbClr val="cdcecf">
              <a:alpha val="27000"/>
            </a:srgbClr>
          </a:solidFill>
          <a:ln w="0">
            <a:noFill/>
          </a:ln>
        </p:spPr>
        <p:style>
          <a:lnRef idx="0"/>
          <a:fillRef idx="0"/>
          <a:effectRef idx="0"/>
          <a:fontRef idx="minor"/>
        </p:style>
        <p:txBody>
          <a:bodyPr wrap="none" lIns="90000" rIns="90000" tIns="45000" bIns="45000" anchor="ctr">
            <a:spAutoFit/>
          </a:bodyPr>
          <a:p>
            <a:pPr algn="ctr">
              <a:lnSpc>
                <a:spcPct val="100000"/>
              </a:lnSpc>
            </a:pPr>
            <a:r>
              <a:rPr b="1" lang="en-US" sz="2800" spc="-1" strike="noStrike">
                <a:solidFill>
                  <a:srgbClr val="7f4f9f"/>
                </a:solidFill>
                <a:latin typeface="MV Boli"/>
                <a:ea typeface="DejaVu Sans"/>
              </a:rPr>
              <a:t>Tallinn</a:t>
            </a:r>
            <a:endParaRPr b="0" lang="en-US" sz="2800" spc="-1" strike="noStrike">
              <a:solidFill>
                <a:srgbClr val="000000"/>
              </a:solidFill>
              <a:latin typeface="Arial"/>
            </a:endParaRPr>
          </a:p>
        </p:txBody>
      </p:sp>
      <p:sp>
        <p:nvSpPr>
          <p:cNvPr id="239" name="TextBox 6"/>
          <p:cNvSpPr/>
          <p:nvPr/>
        </p:nvSpPr>
        <p:spPr>
          <a:xfrm>
            <a:off x="8092080" y="1836720"/>
            <a:ext cx="1784520" cy="516240"/>
          </a:xfrm>
          <a:prstGeom prst="rect">
            <a:avLst/>
          </a:prstGeom>
          <a:solidFill>
            <a:srgbClr val="cdcecf">
              <a:alpha val="27000"/>
            </a:srgbClr>
          </a:solidFill>
          <a:ln w="0">
            <a:noFill/>
          </a:ln>
        </p:spPr>
        <p:style>
          <a:lnRef idx="0"/>
          <a:fillRef idx="0"/>
          <a:effectRef idx="0"/>
          <a:fontRef idx="minor"/>
        </p:style>
        <p:txBody>
          <a:bodyPr wrap="none" lIns="90000" rIns="90000" tIns="45000" bIns="45000" anchor="t">
            <a:spAutoFit/>
          </a:bodyPr>
          <a:p>
            <a:pPr algn="ctr">
              <a:lnSpc>
                <a:spcPct val="100000"/>
              </a:lnSpc>
            </a:pPr>
            <a:r>
              <a:rPr b="1" lang="en-US" sz="2800" spc="-1" strike="noStrike">
                <a:solidFill>
                  <a:srgbClr val="7f4f9f"/>
                </a:solidFill>
                <a:latin typeface="MV Boli"/>
                <a:ea typeface="DejaVu Sans"/>
              </a:rPr>
              <a:t>Helsinki</a:t>
            </a:r>
            <a:endParaRPr b="0" lang="en-US" sz="2800" spc="-1" strike="noStrike">
              <a:solidFill>
                <a:srgbClr val="000000"/>
              </a:solidFill>
              <a:latin typeface="Arial"/>
            </a:endParaRPr>
          </a:p>
        </p:txBody>
      </p:sp>
      <p:sp>
        <p:nvSpPr>
          <p:cNvPr id="4" name="PlaceHolder 3"/>
          <p:cNvSpPr>
            <a:spLocks noGrp="1"/>
          </p:cNvSpPr>
          <p:nvPr>
            <p:ph type="sldNum" idx="1"/>
          </p:nvPr>
        </p:nvSpPr>
        <p:spPr/>
        <p:txBody>
          <a:bodyPr/>
          <a:p>
            <a:fld id="{B0D17BF0-E366-496A-982B-0692189D9FA1}"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438120" y="1564920"/>
            <a:ext cx="10514880" cy="865440"/>
          </a:xfrm>
          <a:prstGeom prst="rect">
            <a:avLst/>
          </a:prstGeom>
          <a:solidFill>
            <a:srgbClr val="ffffff"/>
          </a:solidFill>
          <a:ln w="0">
            <a:noFill/>
          </a:ln>
        </p:spPr>
        <p:txBody>
          <a:bodyPr lIns="90000" rIns="90000" tIns="45000" bIns="45000" anchor="b">
            <a:noAutofit/>
          </a:bodyPr>
          <a:p>
            <a:pPr indent="0" algn="ctr">
              <a:lnSpc>
                <a:spcPct val="90000"/>
              </a:lnSpc>
              <a:buNone/>
              <a:tabLst>
                <a:tab algn="l" pos="0"/>
              </a:tabLst>
            </a:pPr>
            <a:r>
              <a:rPr b="1" lang="en-US" sz="4800" spc="-1" strike="noStrike">
                <a:solidFill>
                  <a:srgbClr val="bfbfbf"/>
                </a:solidFill>
                <a:latin typeface="Open Sans"/>
              </a:rPr>
              <a:t>IRIS Barcelona Use Case</a:t>
            </a:r>
            <a:endParaRPr b="0" lang="en-US" sz="4800" spc="-1" strike="noStrike">
              <a:solidFill>
                <a:srgbClr val="000000"/>
              </a:solidFill>
              <a:latin typeface="Arial"/>
            </a:endParaRPr>
          </a:p>
        </p:txBody>
      </p:sp>
      <p:pic>
        <p:nvPicPr>
          <p:cNvPr id="241" name="Picture 3" descr="http://hubc.ub.edu/sites/default/files/barcelona.jpg"/>
          <p:cNvPicPr/>
          <p:nvPr/>
        </p:nvPicPr>
        <p:blipFill>
          <a:blip r:embed="rId1"/>
          <a:stretch/>
        </p:blipFill>
        <p:spPr>
          <a:xfrm>
            <a:off x="3472560" y="2647080"/>
            <a:ext cx="4838040" cy="2376360"/>
          </a:xfrm>
          <a:prstGeom prst="rect">
            <a:avLst/>
          </a:prstGeom>
          <a:ln w="0">
            <a:noFill/>
          </a:ln>
        </p:spPr>
      </p:pic>
      <p:pic>
        <p:nvPicPr>
          <p:cNvPr id="242" name="Picture 4" descr=""/>
          <p:cNvPicPr/>
          <p:nvPr/>
        </p:nvPicPr>
        <p:blipFill>
          <a:blip r:embed="rId2"/>
          <a:stretch/>
        </p:blipFill>
        <p:spPr>
          <a:xfrm>
            <a:off x="438120" y="5276160"/>
            <a:ext cx="2519640" cy="691560"/>
          </a:xfrm>
          <a:prstGeom prst="rect">
            <a:avLst/>
          </a:prstGeom>
          <a:ln w="0">
            <a:noFill/>
          </a:ln>
        </p:spPr>
      </p:pic>
      <p:pic>
        <p:nvPicPr>
          <p:cNvPr id="243" name="Picture 12" descr=""/>
          <p:cNvPicPr/>
          <p:nvPr/>
        </p:nvPicPr>
        <p:blipFill>
          <a:blip r:embed="rId3"/>
          <a:stretch/>
        </p:blipFill>
        <p:spPr>
          <a:xfrm>
            <a:off x="7391520" y="5351400"/>
            <a:ext cx="4172400" cy="541440"/>
          </a:xfrm>
          <a:prstGeom prst="rect">
            <a:avLst/>
          </a:prstGeom>
          <a:ln w="0">
            <a:noFill/>
          </a:ln>
        </p:spPr>
      </p:pic>
      <p:pic>
        <p:nvPicPr>
          <p:cNvPr id="244" name="Picture 13" descr=""/>
          <p:cNvPicPr/>
          <p:nvPr/>
        </p:nvPicPr>
        <p:blipFill>
          <a:blip r:embed="rId4"/>
          <a:stretch/>
        </p:blipFill>
        <p:spPr>
          <a:xfrm>
            <a:off x="5332680" y="5137560"/>
            <a:ext cx="1960200" cy="969120"/>
          </a:xfrm>
          <a:prstGeom prst="rect">
            <a:avLst/>
          </a:prstGeom>
          <a:ln w="0">
            <a:noFill/>
          </a:ln>
        </p:spPr>
      </p:pic>
      <p:pic>
        <p:nvPicPr>
          <p:cNvPr id="245" name="Picture 14" descr=""/>
          <p:cNvPicPr/>
          <p:nvPr/>
        </p:nvPicPr>
        <p:blipFill>
          <a:blip r:embed="rId5"/>
          <a:srcRect l="0" t="13828" r="0" b="0"/>
          <a:stretch/>
        </p:blipFill>
        <p:spPr>
          <a:xfrm>
            <a:off x="3216600" y="5101200"/>
            <a:ext cx="2107080" cy="10418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
          <p:cNvSpPr/>
          <p:nvPr/>
        </p:nvSpPr>
        <p:spPr>
          <a:xfrm>
            <a:off x="1492200" y="6148800"/>
            <a:ext cx="8686440" cy="91404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sp>
        <p:nvSpPr>
          <p:cNvPr id="247" name="PlaceHolder 1"/>
          <p:cNvSpPr>
            <a:spLocks noGrp="1"/>
          </p:cNvSpPr>
          <p:nvPr>
            <p:ph type="title"/>
          </p:nvPr>
        </p:nvSpPr>
        <p:spPr>
          <a:xfrm>
            <a:off x="767880" y="231480"/>
            <a:ext cx="9290160" cy="1244880"/>
          </a:xfrm>
          <a:prstGeom prst="rect">
            <a:avLst/>
          </a:prstGeom>
          <a:noFill/>
          <a:ln w="0">
            <a:noFill/>
          </a:ln>
        </p:spPr>
        <p:txBody>
          <a:bodyPr lIns="0" rIns="0" tIns="0" bIns="0" anchor="ctr">
            <a:noAutofit/>
          </a:bodyPr>
          <a:p>
            <a:pPr indent="0">
              <a:lnSpc>
                <a:spcPct val="90000"/>
              </a:lnSpc>
              <a:buNone/>
              <a:tabLst>
                <a:tab algn="l" pos="0"/>
              </a:tabLst>
            </a:pPr>
            <a:r>
              <a:rPr b="0" lang="en-US" sz="4000" spc="-1" strike="noStrike">
                <a:solidFill>
                  <a:srgbClr val="838487"/>
                </a:solidFill>
                <a:latin typeface="Open Sans"/>
              </a:rPr>
              <a:t>Integration of IRIS initiative in 5GBarcelona Testbed</a:t>
            </a:r>
            <a:endParaRPr b="0" lang="en-US" sz="4000" spc="-1" strike="noStrike">
              <a:solidFill>
                <a:srgbClr val="000000"/>
              </a:solidFill>
              <a:latin typeface="Arial"/>
            </a:endParaRPr>
          </a:p>
        </p:txBody>
      </p:sp>
      <p:pic>
        <p:nvPicPr>
          <p:cNvPr id="248" name="" descr=""/>
          <p:cNvPicPr/>
          <p:nvPr/>
        </p:nvPicPr>
        <p:blipFill>
          <a:blip r:embed="rId1"/>
          <a:stretch/>
        </p:blipFill>
        <p:spPr>
          <a:xfrm>
            <a:off x="2457360" y="1564200"/>
            <a:ext cx="5665680" cy="5249520"/>
          </a:xfrm>
          <a:prstGeom prst="rect">
            <a:avLst/>
          </a:prstGeom>
          <a:ln w="0">
            <a:noFill/>
          </a:ln>
        </p:spPr>
      </p:pic>
      <p:sp>
        <p:nvSpPr>
          <p:cNvPr id="249" name=""/>
          <p:cNvSpPr/>
          <p:nvPr/>
        </p:nvSpPr>
        <p:spPr>
          <a:xfrm>
            <a:off x="6102000" y="1828800"/>
            <a:ext cx="1142640" cy="914040"/>
          </a:xfrm>
          <a:prstGeom prst="ellipse">
            <a:avLst/>
          </a:prstGeom>
          <a:gradFill rotWithShape="0">
            <a:gsLst>
              <a:gs pos="0">
                <a:srgbClr val="f6f9d4"/>
              </a:gs>
              <a:gs pos="100000">
                <a:srgbClr val="f6f9d4">
                  <a:alpha val="0"/>
                </a:srgbClr>
              </a:gs>
            </a:gsLst>
            <a:lin ang="5400000"/>
          </a:gradFill>
          <a:ln w="38160">
            <a:solidFill>
              <a:srgbClr val="666666"/>
            </a:solidFill>
            <a:round/>
          </a:ln>
        </p:spPr>
        <p:style>
          <a:lnRef idx="0"/>
          <a:fillRef idx="0"/>
          <a:effectRef idx="0"/>
          <a:fontRef idx="minor"/>
        </p:style>
        <p:txBody>
          <a:bodyPr lIns="109080" rIns="109080" tIns="64080" bIns="64080" anchor="ctr">
            <a:noAutofit/>
          </a:bodyPr>
          <a:p>
            <a:pPr algn="ctr">
              <a:lnSpc>
                <a:spcPct val="100000"/>
              </a:lnSpc>
            </a:pPr>
            <a:endParaRPr b="0" lang="en-US" sz="1800" spc="-1" strike="noStrike">
              <a:solidFill>
                <a:srgbClr val="000000"/>
              </a:solidFill>
              <a:latin typeface="Arial"/>
              <a:ea typeface="DejaVu Sans"/>
            </a:endParaRPr>
          </a:p>
        </p:txBody>
      </p:sp>
      <p:sp>
        <p:nvSpPr>
          <p:cNvPr id="250" name=""/>
          <p:cNvSpPr/>
          <p:nvPr/>
        </p:nvSpPr>
        <p:spPr>
          <a:xfrm>
            <a:off x="6210000" y="1995840"/>
            <a:ext cx="1034640" cy="289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400" spc="-1" strike="noStrike">
                <a:solidFill>
                  <a:srgbClr val="000000"/>
                </a:solidFill>
                <a:latin typeface="Arial"/>
              </a:rPr>
              <a:t>Ca L’Alier</a:t>
            </a:r>
            <a:endParaRPr b="0" lang="en-US" sz="1400" spc="-1" strike="noStrike">
              <a:solidFill>
                <a:srgbClr val="000000"/>
              </a:solidFill>
              <a:latin typeface="Arial"/>
            </a:endParaRPr>
          </a:p>
        </p:txBody>
      </p:sp>
      <p:sp>
        <p:nvSpPr>
          <p:cNvPr id="251" name=""/>
          <p:cNvSpPr/>
          <p:nvPr/>
        </p:nvSpPr>
        <p:spPr>
          <a:xfrm>
            <a:off x="6631200" y="4836600"/>
            <a:ext cx="685440" cy="685440"/>
          </a:xfrm>
          <a:prstGeom prst="ellipse">
            <a:avLst/>
          </a:prstGeom>
          <a:gradFill rotWithShape="0">
            <a:gsLst>
              <a:gs pos="0">
                <a:srgbClr val="ec9ba4"/>
              </a:gs>
              <a:gs pos="100000">
                <a:srgbClr val="ec9ba4">
                  <a:alpha val="0"/>
                </a:srgbClr>
              </a:gs>
            </a:gsLst>
            <a:lin ang="5400000"/>
          </a:gradFill>
          <a:ln w="38160">
            <a:solidFill>
              <a:srgbClr val="666666"/>
            </a:solidFill>
            <a:round/>
          </a:ln>
        </p:spPr>
        <p:style>
          <a:lnRef idx="0"/>
          <a:fillRef idx="0"/>
          <a:effectRef idx="0"/>
          <a:fontRef idx="minor"/>
        </p:style>
        <p:txBody>
          <a:bodyPr lIns="109080" rIns="109080" tIns="64080" bIns="64080" anchor="ctr">
            <a:noAutofit/>
          </a:bodyPr>
          <a:p>
            <a:pPr>
              <a:lnSpc>
                <a:spcPct val="100000"/>
              </a:lnSpc>
            </a:pPr>
            <a:endParaRPr b="0" lang="en-US" sz="1800" spc="-1" strike="noStrike">
              <a:solidFill>
                <a:srgbClr val="000000"/>
              </a:solidFill>
              <a:latin typeface="Arial"/>
              <a:ea typeface="DejaVu Sans"/>
            </a:endParaRPr>
          </a:p>
        </p:txBody>
      </p:sp>
      <p:grpSp>
        <p:nvGrpSpPr>
          <p:cNvPr id="252" name=""/>
          <p:cNvGrpSpPr/>
          <p:nvPr/>
        </p:nvGrpSpPr>
        <p:grpSpPr>
          <a:xfrm>
            <a:off x="6872400" y="5040360"/>
            <a:ext cx="202680" cy="277920"/>
            <a:chOff x="6872400" y="5040360"/>
            <a:chExt cx="202680" cy="277920"/>
          </a:xfrm>
        </p:grpSpPr>
        <p:sp>
          <p:nvSpPr>
            <p:cNvPr id="253" name=""/>
            <p:cNvSpPr/>
            <p:nvPr/>
          </p:nvSpPr>
          <p:spPr>
            <a:xfrm>
              <a:off x="6872400" y="5040360"/>
              <a:ext cx="202680" cy="196200"/>
            </a:xfrm>
            <a:prstGeom prst="rect">
              <a:avLst/>
            </a:prstGeom>
            <a:solidFill>
              <a:srgbClr val="ffffff"/>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pic>
          <p:nvPicPr>
            <p:cNvPr id="254" name="" descr=""/>
            <p:cNvPicPr/>
            <p:nvPr/>
          </p:nvPicPr>
          <p:blipFill>
            <a:blip r:embed="rId2"/>
            <a:stretch/>
          </p:blipFill>
          <p:spPr>
            <a:xfrm>
              <a:off x="6872400" y="5040360"/>
              <a:ext cx="202680" cy="277920"/>
            </a:xfrm>
            <a:prstGeom prst="rect">
              <a:avLst/>
            </a:prstGeom>
            <a:ln w="0">
              <a:noFill/>
            </a:ln>
          </p:spPr>
        </p:pic>
      </p:grpSp>
      <p:sp>
        <p:nvSpPr>
          <p:cNvPr id="255" name=""/>
          <p:cNvSpPr/>
          <p:nvPr/>
        </p:nvSpPr>
        <p:spPr>
          <a:xfrm>
            <a:off x="5622120" y="2743200"/>
            <a:ext cx="1165320" cy="2421360"/>
          </a:xfrm>
          <a:custGeom>
            <a:avLst/>
            <a:gdLst>
              <a:gd name="textAreaLeft" fmla="*/ 0 w 1165320"/>
              <a:gd name="textAreaRight" fmla="*/ 1165680 w 1165320"/>
              <a:gd name="textAreaTop" fmla="*/ 0 h 2421360"/>
              <a:gd name="textAreaBottom" fmla="*/ 2421720 h 2421360"/>
            </a:gdLst>
            <a:ahLst/>
            <a:rect l="textAreaLeft" t="textAreaTop" r="textAreaRight" b="textAreaBottom"/>
            <a:pathLst>
              <a:path fill="none" w="3238" h="6727">
                <a:moveTo>
                  <a:pt x="3238" y="0"/>
                </a:moveTo>
                <a:lnTo>
                  <a:pt x="2861" y="1278"/>
                </a:lnTo>
                <a:lnTo>
                  <a:pt x="0" y="3996"/>
                </a:lnTo>
                <a:lnTo>
                  <a:pt x="2744" y="6727"/>
                </a:lnTo>
              </a:path>
            </a:pathLst>
          </a:custGeom>
          <a:noFill/>
          <a:ln w="38160">
            <a:solidFill>
              <a:srgbClr val="069a2e"/>
            </a:solidFill>
            <a:round/>
          </a:ln>
        </p:spPr>
        <p:style>
          <a:lnRef idx="0"/>
          <a:fillRef idx="0"/>
          <a:effectRef idx="0"/>
          <a:fontRef idx="minor"/>
        </p:style>
        <p:txBody>
          <a:bodyPr lIns="108720" rIns="108720" tIns="63720" bIns="63720" anchor="ctr">
            <a:noAutofit/>
          </a:bodyPr>
          <a:p>
            <a:pPr>
              <a:lnSpc>
                <a:spcPct val="100000"/>
              </a:lnSpc>
            </a:pPr>
            <a:endParaRPr b="0" lang="en-US" sz="1800" spc="-1" strike="noStrike">
              <a:solidFill>
                <a:srgbClr val="000000"/>
              </a:solidFill>
              <a:latin typeface="Arial"/>
            </a:endParaRPr>
          </a:p>
        </p:txBody>
      </p:sp>
      <p:sp>
        <p:nvSpPr>
          <p:cNvPr id="256" name=""/>
          <p:cNvSpPr/>
          <p:nvPr/>
        </p:nvSpPr>
        <p:spPr>
          <a:xfrm flipH="1">
            <a:off x="3112560" y="4196160"/>
            <a:ext cx="2496600" cy="2562840"/>
          </a:xfrm>
          <a:prstGeom prst="line">
            <a:avLst/>
          </a:prstGeom>
          <a:ln w="38160">
            <a:solidFill>
              <a:srgbClr val="069a2e"/>
            </a:solidFill>
            <a:round/>
            <a:tailEnd len="med" type="triangle" w="me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sp>
        <p:nvSpPr>
          <p:cNvPr id="257" name=""/>
          <p:cNvSpPr/>
          <p:nvPr/>
        </p:nvSpPr>
        <p:spPr>
          <a:xfrm rot="18852600">
            <a:off x="3528360" y="5384880"/>
            <a:ext cx="1142640" cy="289800"/>
          </a:xfrm>
          <a:prstGeom prst="rect">
            <a:avLst/>
          </a:prstGeom>
          <a:gradFill rotWithShape="0">
            <a:gsLst>
              <a:gs pos="0">
                <a:srgbClr val="ffffff">
                  <a:alpha val="0"/>
                </a:srgbClr>
              </a:gs>
              <a:gs pos="50000">
                <a:srgbClr val="ffffff"/>
              </a:gs>
              <a:gs pos="100000">
                <a:srgbClr val="ffffff">
                  <a:alpha val="0"/>
                </a:srgbClr>
              </a:gs>
            </a:gsLst>
            <a:lin ang="5400000"/>
          </a:gradFill>
          <a:ln w="0">
            <a:noFill/>
          </a:ln>
        </p:spPr>
        <p:style>
          <a:lnRef idx="0"/>
          <a:fillRef idx="0"/>
          <a:effectRef idx="0"/>
          <a:fontRef idx="minor"/>
        </p:style>
        <p:txBody>
          <a:bodyPr lIns="90000" rIns="90000" tIns="45000" bIns="45000" anchor="t">
            <a:noAutofit/>
          </a:bodyPr>
          <a:p>
            <a:pPr algn="ctr">
              <a:lnSpc>
                <a:spcPct val="100000"/>
              </a:lnSpc>
            </a:pPr>
            <a:r>
              <a:rPr b="0" lang="en-US" sz="1400" spc="-1" strike="noStrike">
                <a:solidFill>
                  <a:srgbClr val="000000"/>
                </a:solidFill>
                <a:latin typeface="Arial"/>
              </a:rPr>
              <a:t>To Cabinets</a:t>
            </a:r>
            <a:endParaRPr b="0" lang="en-US" sz="1400" spc="-1" strike="noStrike">
              <a:solidFill>
                <a:srgbClr val="000000"/>
              </a:solidFill>
              <a:latin typeface="Arial"/>
            </a:endParaRPr>
          </a:p>
        </p:txBody>
      </p:sp>
      <p:sp>
        <p:nvSpPr>
          <p:cNvPr id="258" name=""/>
          <p:cNvSpPr/>
          <p:nvPr/>
        </p:nvSpPr>
        <p:spPr>
          <a:xfrm>
            <a:off x="7016400" y="2514600"/>
            <a:ext cx="228240" cy="228240"/>
          </a:xfrm>
          <a:prstGeom prst="ellipse">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sp>
        <p:nvSpPr>
          <p:cNvPr id="259" name=""/>
          <p:cNvSpPr/>
          <p:nvPr/>
        </p:nvSpPr>
        <p:spPr>
          <a:xfrm>
            <a:off x="6559200" y="5029200"/>
            <a:ext cx="228240" cy="228240"/>
          </a:xfrm>
          <a:prstGeom prst="ellipse">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pic>
        <p:nvPicPr>
          <p:cNvPr id="260" name="" descr=""/>
          <p:cNvPicPr/>
          <p:nvPr/>
        </p:nvPicPr>
        <p:blipFill>
          <a:blip r:embed="rId3"/>
          <a:stretch/>
        </p:blipFill>
        <p:spPr>
          <a:xfrm>
            <a:off x="6030000" y="2322000"/>
            <a:ext cx="402480" cy="228240"/>
          </a:xfrm>
          <a:prstGeom prst="rect">
            <a:avLst/>
          </a:prstGeom>
          <a:ln w="0">
            <a:noFill/>
          </a:ln>
        </p:spPr>
      </p:pic>
      <p:sp>
        <p:nvSpPr>
          <p:cNvPr id="261" name=""/>
          <p:cNvSpPr/>
          <p:nvPr/>
        </p:nvSpPr>
        <p:spPr>
          <a:xfrm>
            <a:off x="8483400" y="2309400"/>
            <a:ext cx="228240" cy="228240"/>
          </a:xfrm>
          <a:prstGeom prst="ellipse">
            <a:avLst/>
          </a:prstGeom>
          <a:solidFill>
            <a:srgbClr val="729fcf"/>
          </a:solidFill>
          <a:ln w="0">
            <a:solidFill>
              <a:srgbClr val="3465a4"/>
            </a:solid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sp>
        <p:nvSpPr>
          <p:cNvPr id="262" name=""/>
          <p:cNvSpPr/>
          <p:nvPr/>
        </p:nvSpPr>
        <p:spPr>
          <a:xfrm>
            <a:off x="8782200" y="2283840"/>
            <a:ext cx="2406240" cy="289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400" spc="-1" strike="noStrike">
                <a:solidFill>
                  <a:srgbClr val="000000"/>
                </a:solidFill>
                <a:latin typeface="Arial"/>
              </a:rPr>
              <a:t>RF Sensors</a:t>
            </a:r>
            <a:endParaRPr b="0" lang="en-US" sz="1400" spc="-1" strike="noStrike">
              <a:solidFill>
                <a:srgbClr val="000000"/>
              </a:solidFill>
              <a:latin typeface="Arial"/>
            </a:endParaRPr>
          </a:p>
        </p:txBody>
      </p:sp>
      <p:sp>
        <p:nvSpPr>
          <p:cNvPr id="263" name=""/>
          <p:cNvSpPr/>
          <p:nvPr/>
        </p:nvSpPr>
        <p:spPr>
          <a:xfrm>
            <a:off x="8445600" y="2838600"/>
            <a:ext cx="315720" cy="360"/>
          </a:xfrm>
          <a:prstGeom prst="line">
            <a:avLst/>
          </a:prstGeom>
          <a:ln w="38160">
            <a:solidFill>
              <a:srgbClr val="069a2e"/>
            </a:solidFill>
            <a:roun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sp>
        <p:nvSpPr>
          <p:cNvPr id="264" name=""/>
          <p:cNvSpPr/>
          <p:nvPr/>
        </p:nvSpPr>
        <p:spPr>
          <a:xfrm>
            <a:off x="8782560" y="2692440"/>
            <a:ext cx="2406240" cy="289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400" spc="-1" strike="noStrike">
                <a:solidFill>
                  <a:srgbClr val="000000"/>
                </a:solidFill>
                <a:latin typeface="Arial"/>
              </a:rPr>
              <a:t>Datapath</a:t>
            </a:r>
            <a:endParaRPr b="0" lang="en-US" sz="1400" spc="-1" strike="noStrike">
              <a:solidFill>
                <a:srgbClr val="000000"/>
              </a:solidFill>
              <a:latin typeface="Arial"/>
            </a:endParaRPr>
          </a:p>
        </p:txBody>
      </p:sp>
      <p:pic>
        <p:nvPicPr>
          <p:cNvPr id="265" name="" descr=""/>
          <p:cNvPicPr/>
          <p:nvPr/>
        </p:nvPicPr>
        <p:blipFill>
          <a:blip r:embed="rId4"/>
          <a:srcRect l="0" t="-8163" r="64424" b="0"/>
          <a:stretch/>
        </p:blipFill>
        <p:spPr>
          <a:xfrm>
            <a:off x="6398280" y="2399400"/>
            <a:ext cx="459360" cy="343440"/>
          </a:xfrm>
          <a:prstGeom prst="rect">
            <a:avLst/>
          </a:prstGeom>
          <a:ln w="0">
            <a:noFill/>
          </a:ln>
        </p:spPr>
      </p:pic>
      <p:pic>
        <p:nvPicPr>
          <p:cNvPr id="266" name="" descr=""/>
          <p:cNvPicPr/>
          <p:nvPr/>
        </p:nvPicPr>
        <p:blipFill>
          <a:blip r:embed="rId5"/>
          <a:srcRect l="0" t="-8163" r="64424" b="0"/>
          <a:stretch/>
        </p:blipFill>
        <p:spPr>
          <a:xfrm>
            <a:off x="8373600" y="3115800"/>
            <a:ext cx="459360" cy="343440"/>
          </a:xfrm>
          <a:prstGeom prst="rect">
            <a:avLst/>
          </a:prstGeom>
          <a:ln w="0">
            <a:noFill/>
          </a:ln>
        </p:spPr>
      </p:pic>
      <p:sp>
        <p:nvSpPr>
          <p:cNvPr id="267" name=""/>
          <p:cNvSpPr/>
          <p:nvPr/>
        </p:nvSpPr>
        <p:spPr>
          <a:xfrm>
            <a:off x="8782920" y="3160440"/>
            <a:ext cx="2406240" cy="289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400" spc="-1" strike="noStrike">
                <a:solidFill>
                  <a:srgbClr val="000000"/>
                </a:solidFill>
                <a:latin typeface="Arial"/>
              </a:rPr>
              <a:t>PLEDGER</a:t>
            </a:r>
            <a:endParaRPr b="0" lang="en-US" sz="1400" spc="-1" strike="noStrike">
              <a:solidFill>
                <a:srgbClr val="000000"/>
              </a:solidFill>
              <a:latin typeface="Arial"/>
            </a:endParaRPr>
          </a:p>
        </p:txBody>
      </p:sp>
      <p:pic>
        <p:nvPicPr>
          <p:cNvPr id="268" name="" descr=""/>
          <p:cNvPicPr/>
          <p:nvPr/>
        </p:nvPicPr>
        <p:blipFill>
          <a:blip r:embed="rId6"/>
          <a:stretch/>
        </p:blipFill>
        <p:spPr>
          <a:xfrm>
            <a:off x="8422200" y="3814200"/>
            <a:ext cx="402480" cy="228240"/>
          </a:xfrm>
          <a:prstGeom prst="rect">
            <a:avLst/>
          </a:prstGeom>
          <a:ln w="0">
            <a:noFill/>
          </a:ln>
        </p:spPr>
      </p:pic>
      <p:sp>
        <p:nvSpPr>
          <p:cNvPr id="269" name=""/>
          <p:cNvSpPr/>
          <p:nvPr/>
        </p:nvSpPr>
        <p:spPr>
          <a:xfrm>
            <a:off x="8783280" y="3736440"/>
            <a:ext cx="2406240" cy="289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400" spc="-1" strike="noStrike">
                <a:solidFill>
                  <a:srgbClr val="000000"/>
                </a:solidFill>
                <a:latin typeface="Arial"/>
              </a:rPr>
              <a:t>Surveilance Camera</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Rectangle 1"/>
          <p:cNvSpPr/>
          <p:nvPr/>
        </p:nvSpPr>
        <p:spPr>
          <a:xfrm>
            <a:off x="0" y="43920"/>
            <a:ext cx="183960" cy="368640"/>
          </a:xfrm>
          <a:prstGeom prst="rect">
            <a:avLst/>
          </a:prstGeom>
          <a:noFill/>
          <a:ln w="0">
            <a:noFill/>
          </a:ln>
        </p:spPr>
        <p:style>
          <a:lnRef idx="0"/>
          <a:fillRef idx="0"/>
          <a:effectRef idx="0"/>
          <a:fontRef idx="minor"/>
        </p:style>
        <p:txBody>
          <a:bodyPr numCol="1" spcCol="0" wrap="none" lIns="90000" rIns="90000" tIns="45000" bIns="45000" anchor="ctr">
            <a:spAutoFit/>
          </a:bodyPr>
          <a:p>
            <a:pPr>
              <a:lnSpc>
                <a:spcPct val="100000"/>
              </a:lnSpc>
            </a:pPr>
            <a:endParaRPr b="0" lang="en-US" sz="1800" spc="-1" strike="noStrike">
              <a:solidFill>
                <a:srgbClr val="000000"/>
              </a:solidFill>
              <a:latin typeface="Arial"/>
              <a:ea typeface="DejaVu Sans"/>
            </a:endParaRPr>
          </a:p>
        </p:txBody>
      </p:sp>
      <p:sp>
        <p:nvSpPr>
          <p:cNvPr id="271" name="PlaceHolder 1"/>
          <p:cNvSpPr>
            <a:spLocks noGrp="1"/>
          </p:cNvSpPr>
          <p:nvPr>
            <p:ph type="title"/>
          </p:nvPr>
        </p:nvSpPr>
        <p:spPr>
          <a:xfrm>
            <a:off x="838080" y="279360"/>
            <a:ext cx="8686080" cy="1091520"/>
          </a:xfrm>
          <a:prstGeom prst="rect">
            <a:avLst/>
          </a:prstGeom>
          <a:noFill/>
          <a:ln w="0">
            <a:noFill/>
          </a:ln>
        </p:spPr>
        <p:txBody>
          <a:bodyPr lIns="0" rIns="0" tIns="0" bIns="0" anchor="ctr">
            <a:normAutofit/>
          </a:bodyPr>
          <a:p>
            <a:pPr indent="0">
              <a:lnSpc>
                <a:spcPct val="90000"/>
              </a:lnSpc>
              <a:buNone/>
              <a:tabLst>
                <a:tab algn="l" pos="0"/>
              </a:tabLst>
            </a:pPr>
            <a:r>
              <a:rPr b="0" lang="en-US" sz="4000" spc="-1" strike="noStrike">
                <a:solidFill>
                  <a:srgbClr val="838487"/>
                </a:solidFill>
                <a:latin typeface="Open Sans"/>
              </a:rPr>
              <a:t>Smart Cities Service: Vulnerable Road Users (VRUs) Protection</a:t>
            </a:r>
            <a:endParaRPr b="0" lang="en-US" sz="4000" spc="-1" strike="noStrike">
              <a:solidFill>
                <a:srgbClr val="000000"/>
              </a:solidFill>
              <a:latin typeface="Arial"/>
            </a:endParaRPr>
          </a:p>
        </p:txBody>
      </p:sp>
      <p:sp>
        <p:nvSpPr>
          <p:cNvPr id="272" name="PlaceHolder 2"/>
          <p:cNvSpPr>
            <a:spLocks noGrp="1"/>
          </p:cNvSpPr>
          <p:nvPr>
            <p:ph/>
          </p:nvPr>
        </p:nvSpPr>
        <p:spPr>
          <a:xfrm>
            <a:off x="838080" y="1828800"/>
            <a:ext cx="4849200" cy="4347360"/>
          </a:xfrm>
          <a:prstGeom prst="rect">
            <a:avLst/>
          </a:prstGeom>
          <a:noFill/>
          <a:ln w="0">
            <a:noFill/>
          </a:ln>
        </p:spPr>
        <p:txBody>
          <a:bodyPr lIns="0" rIns="0" tIns="0" bIns="0" anchor="t">
            <a:noAutofit/>
          </a:bodyPr>
          <a:p>
            <a:pPr indent="0">
              <a:lnSpc>
                <a:spcPct val="90000"/>
              </a:lnSpc>
              <a:spcBef>
                <a:spcPts val="1001"/>
              </a:spcBef>
              <a:buNone/>
              <a:tabLst>
                <a:tab algn="l" pos="0"/>
              </a:tabLst>
            </a:pPr>
            <a:r>
              <a:rPr b="0" lang="en-US" sz="2400" spc="-1" strike="noStrike">
                <a:solidFill>
                  <a:srgbClr val="838487"/>
                </a:solidFill>
                <a:latin typeface="Open Sans"/>
              </a:rPr>
              <a:t>VRU (Bicycles/E-Scooters + Pedestrians) are exposed to dangerous situations when people exiting the tram cross the bicycle lane</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802.11p allows detecting bicycles, while image processing allows to detect the Tram</a:t>
            </a: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The system automatically notifies when a possible hazard is detected</a:t>
            </a:r>
            <a:endParaRPr b="0" lang="en-US" sz="2400" spc="-1" strike="noStrike">
              <a:solidFill>
                <a:srgbClr val="000000"/>
              </a:solidFill>
              <a:latin typeface="Arial"/>
            </a:endParaRPr>
          </a:p>
        </p:txBody>
      </p:sp>
      <p:grpSp>
        <p:nvGrpSpPr>
          <p:cNvPr id="273" name="Group 5"/>
          <p:cNvGrpSpPr/>
          <p:nvPr/>
        </p:nvGrpSpPr>
        <p:grpSpPr>
          <a:xfrm>
            <a:off x="5565960" y="1438200"/>
            <a:ext cx="6410880" cy="4362120"/>
            <a:chOff x="5565960" y="1438200"/>
            <a:chExt cx="6410880" cy="4362120"/>
          </a:xfrm>
        </p:grpSpPr>
        <p:sp>
          <p:nvSpPr>
            <p:cNvPr id="274" name="Rectangle 4"/>
            <p:cNvSpPr/>
            <p:nvPr/>
          </p:nvSpPr>
          <p:spPr>
            <a:xfrm>
              <a:off x="5997600" y="1847520"/>
              <a:ext cx="5973120" cy="837360"/>
            </a:xfrm>
            <a:prstGeom prst="rect">
              <a:avLst/>
            </a:prstGeom>
            <a:solidFill>
              <a:schemeClr val="bg1">
                <a:lumMod val="75000"/>
              </a:schemeClr>
            </a:solidFill>
            <a:ln>
              <a:solidFill>
                <a:srgbClr val="5d3a7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rgbClr val="ffffff"/>
                </a:solidFill>
                <a:latin typeface="Calibri"/>
                <a:ea typeface="DejaVu Sans"/>
              </a:endParaRPr>
            </a:p>
          </p:txBody>
        </p:sp>
        <p:grpSp>
          <p:nvGrpSpPr>
            <p:cNvPr id="275" name="Group 6"/>
            <p:cNvGrpSpPr/>
            <p:nvPr/>
          </p:nvGrpSpPr>
          <p:grpSpPr>
            <a:xfrm>
              <a:off x="5565960" y="1438200"/>
              <a:ext cx="1093320" cy="4362120"/>
              <a:chOff x="5565960" y="1438200"/>
              <a:chExt cx="1093320" cy="4362120"/>
            </a:xfrm>
          </p:grpSpPr>
          <p:grpSp>
            <p:nvGrpSpPr>
              <p:cNvPr id="276" name="Group 8"/>
              <p:cNvGrpSpPr/>
              <p:nvPr/>
            </p:nvGrpSpPr>
            <p:grpSpPr>
              <a:xfrm>
                <a:off x="5565960" y="1438200"/>
                <a:ext cx="1093320" cy="4362120"/>
                <a:chOff x="5565960" y="1438200"/>
                <a:chExt cx="1093320" cy="4362120"/>
              </a:xfrm>
            </p:grpSpPr>
            <p:cxnSp>
              <p:nvCxnSpPr>
                <p:cNvPr id="277" name="Straight Connector 1"/>
                <p:cNvCxnSpPr/>
                <p:nvPr/>
              </p:nvCxnSpPr>
              <p:spPr>
                <a:xfrm>
                  <a:off x="5719320" y="1545480"/>
                  <a:ext cx="13320" cy="4241520"/>
                </a:xfrm>
                <a:prstGeom prst="straightConnector1">
                  <a:avLst/>
                </a:prstGeom>
                <a:ln w="76200">
                  <a:solidFill>
                    <a:srgbClr val="3f274f"/>
                  </a:solidFill>
                  <a:round/>
                </a:ln>
              </p:spPr>
            </p:cxnSp>
            <p:cxnSp>
              <p:nvCxnSpPr>
                <p:cNvPr id="278" name="Straight Connector 5"/>
                <p:cNvCxnSpPr/>
                <p:nvPr/>
              </p:nvCxnSpPr>
              <p:spPr>
                <a:xfrm flipV="1">
                  <a:off x="5679360" y="1438200"/>
                  <a:ext cx="600840" cy="96480"/>
                </a:xfrm>
                <a:prstGeom prst="straightConnector1">
                  <a:avLst/>
                </a:prstGeom>
                <a:ln w="76200">
                  <a:solidFill>
                    <a:srgbClr val="3f274f"/>
                  </a:solidFill>
                  <a:round/>
                </a:ln>
              </p:spPr>
            </p:cxnSp>
            <p:cxnSp>
              <p:nvCxnSpPr>
                <p:cNvPr id="279" name="Straight Connector 6"/>
                <p:cNvCxnSpPr/>
                <p:nvPr/>
              </p:nvCxnSpPr>
              <p:spPr>
                <a:xfrm>
                  <a:off x="5565960" y="5799960"/>
                  <a:ext cx="1093680" cy="720"/>
                </a:xfrm>
                <a:prstGeom prst="straightConnector1">
                  <a:avLst/>
                </a:prstGeom>
                <a:ln w="76200">
                  <a:solidFill>
                    <a:srgbClr val="3f274f"/>
                  </a:solidFill>
                  <a:round/>
                </a:ln>
              </p:spPr>
            </p:cxnSp>
            <p:sp>
              <p:nvSpPr>
                <p:cNvPr id="280" name="Flowchart: Delay 2"/>
                <p:cNvSpPr/>
                <p:nvPr/>
              </p:nvSpPr>
              <p:spPr>
                <a:xfrm rot="4872000">
                  <a:off x="6056640" y="1486440"/>
                  <a:ext cx="232560" cy="263160"/>
                </a:xfrm>
                <a:prstGeom prst="flowChartDelay">
                  <a:avLst/>
                </a:prstGeom>
                <a:noFill/>
                <a:ln>
                  <a:solidFill>
                    <a:srgbClr val="5d3a7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rgbClr val="ffffff"/>
                    </a:solidFill>
                    <a:latin typeface="Calibri"/>
                    <a:ea typeface="DejaVu Sans"/>
                  </a:endParaRPr>
                </a:p>
              </p:txBody>
            </p:sp>
          </p:grpSp>
          <p:sp>
            <p:nvSpPr>
              <p:cNvPr id="281" name="Rectangle 5"/>
              <p:cNvSpPr/>
              <p:nvPr/>
            </p:nvSpPr>
            <p:spPr>
              <a:xfrm>
                <a:off x="5605200" y="1726200"/>
                <a:ext cx="303480" cy="614520"/>
              </a:xfrm>
              <a:prstGeom prst="rect">
                <a:avLst/>
              </a:prstGeom>
              <a:solidFill>
                <a:schemeClr val="bg1">
                  <a:lumMod val="75000"/>
                </a:schemeClr>
              </a:solidFill>
              <a:ln>
                <a:solidFill>
                  <a:srgbClr val="5d3a75"/>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endParaRPr b="0" lang="en-US" sz="1800" spc="-1" strike="noStrike">
                  <a:solidFill>
                    <a:srgbClr val="ffffff"/>
                  </a:solidFill>
                  <a:latin typeface="Calibri"/>
                  <a:ea typeface="DejaVu Sans"/>
                </a:endParaRPr>
              </a:p>
            </p:txBody>
          </p:sp>
        </p:grpSp>
        <p:pic>
          <p:nvPicPr>
            <p:cNvPr id="282" name="Picture 10" descr=""/>
            <p:cNvPicPr/>
            <p:nvPr/>
          </p:nvPicPr>
          <p:blipFill>
            <a:blip r:embed="rId1"/>
            <a:stretch/>
          </p:blipFill>
          <p:spPr>
            <a:xfrm>
              <a:off x="6003720" y="2731680"/>
              <a:ext cx="5973120" cy="3038760"/>
            </a:xfrm>
            <a:prstGeom prst="rect">
              <a:avLst/>
            </a:prstGeom>
            <a:ln w="12700">
              <a:solidFill>
                <a:srgbClr val="000000"/>
              </a:solidFill>
              <a:miter/>
            </a:ln>
          </p:spPr>
        </p:pic>
        <p:grpSp>
          <p:nvGrpSpPr>
            <p:cNvPr id="283" name="Group 9"/>
            <p:cNvGrpSpPr/>
            <p:nvPr/>
          </p:nvGrpSpPr>
          <p:grpSpPr>
            <a:xfrm>
              <a:off x="6313320" y="1899360"/>
              <a:ext cx="5342400" cy="766080"/>
              <a:chOff x="6313320" y="1899360"/>
              <a:chExt cx="5342400" cy="766080"/>
            </a:xfrm>
          </p:grpSpPr>
          <p:pic>
            <p:nvPicPr>
              <p:cNvPr id="284" name="Graphic 7" descr="Server outline"/>
              <p:cNvPicPr/>
              <p:nvPr/>
            </p:nvPicPr>
            <p:blipFill>
              <a:blip r:embed="rId2"/>
              <a:stretch/>
            </p:blipFill>
            <p:spPr>
              <a:xfrm>
                <a:off x="9051480" y="1939320"/>
                <a:ext cx="726120" cy="726120"/>
              </a:xfrm>
              <a:prstGeom prst="rect">
                <a:avLst/>
              </a:prstGeom>
              <a:ln w="0">
                <a:noFill/>
              </a:ln>
            </p:spPr>
          </p:pic>
          <p:pic>
            <p:nvPicPr>
              <p:cNvPr id="285" name="Graphic 8" descr="Download from cloud outline"/>
              <p:cNvPicPr/>
              <p:nvPr/>
            </p:nvPicPr>
            <p:blipFill>
              <a:blip r:embed="rId3"/>
              <a:stretch/>
            </p:blipFill>
            <p:spPr>
              <a:xfrm>
                <a:off x="8267400" y="1995840"/>
                <a:ext cx="533160" cy="533160"/>
              </a:xfrm>
              <a:prstGeom prst="rect">
                <a:avLst/>
              </a:prstGeom>
              <a:ln w="0">
                <a:noFill/>
              </a:ln>
            </p:spPr>
          </p:pic>
          <p:pic>
            <p:nvPicPr>
              <p:cNvPr id="286" name="Graphic 9" descr="Security camera outline"/>
              <p:cNvPicPr/>
              <p:nvPr/>
            </p:nvPicPr>
            <p:blipFill>
              <a:blip r:embed="rId4"/>
              <a:stretch/>
            </p:blipFill>
            <p:spPr>
              <a:xfrm flipH="1">
                <a:off x="11006280" y="1911240"/>
                <a:ext cx="649440" cy="726120"/>
              </a:xfrm>
              <a:prstGeom prst="rect">
                <a:avLst/>
              </a:prstGeom>
              <a:ln w="0">
                <a:noFill/>
              </a:ln>
            </p:spPr>
          </p:pic>
          <p:pic>
            <p:nvPicPr>
              <p:cNvPr id="287" name="Graphic 10" descr="Wireless router outline"/>
              <p:cNvPicPr/>
              <p:nvPr/>
            </p:nvPicPr>
            <p:blipFill>
              <a:blip r:embed="rId5"/>
              <a:stretch/>
            </p:blipFill>
            <p:spPr>
              <a:xfrm>
                <a:off x="7290360" y="1899360"/>
                <a:ext cx="726120" cy="726120"/>
              </a:xfrm>
              <a:prstGeom prst="rect">
                <a:avLst/>
              </a:prstGeom>
              <a:ln w="0">
                <a:noFill/>
              </a:ln>
            </p:spPr>
          </p:pic>
          <p:pic>
            <p:nvPicPr>
              <p:cNvPr id="288" name="Graphic 11" descr="Cycling outline"/>
              <p:cNvPicPr/>
              <p:nvPr/>
            </p:nvPicPr>
            <p:blipFill>
              <a:blip r:embed="rId6"/>
              <a:stretch/>
            </p:blipFill>
            <p:spPr>
              <a:xfrm>
                <a:off x="6313320" y="1911240"/>
                <a:ext cx="726120" cy="726120"/>
              </a:xfrm>
              <a:prstGeom prst="rect">
                <a:avLst/>
              </a:prstGeom>
              <a:ln w="0">
                <a:noFill/>
              </a:ln>
            </p:spPr>
          </p:pic>
          <p:pic>
            <p:nvPicPr>
              <p:cNvPr id="289" name="Graphic 12" descr="Processor outline"/>
              <p:cNvPicPr/>
              <p:nvPr/>
            </p:nvPicPr>
            <p:blipFill>
              <a:blip r:embed="rId7"/>
              <a:stretch/>
            </p:blipFill>
            <p:spPr>
              <a:xfrm>
                <a:off x="10028520" y="1901880"/>
                <a:ext cx="726120" cy="726120"/>
              </a:xfrm>
              <a:prstGeom prst="rect">
                <a:avLst/>
              </a:prstGeom>
              <a:ln w="0">
                <a:noFill/>
              </a:ln>
            </p:spPr>
          </p:pic>
        </p:gr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838080" y="279360"/>
            <a:ext cx="8686080" cy="1091520"/>
          </a:xfrm>
          <a:prstGeom prst="rect">
            <a:avLst/>
          </a:prstGeom>
          <a:noFill/>
          <a:ln w="0">
            <a:noFill/>
          </a:ln>
        </p:spPr>
        <p:txBody>
          <a:bodyPr lIns="0" rIns="0" tIns="0" bIns="0" anchor="ctr">
            <a:normAutofit/>
          </a:bodyPr>
          <a:p>
            <a:pPr indent="0">
              <a:lnSpc>
                <a:spcPct val="90000"/>
              </a:lnSpc>
              <a:buNone/>
              <a:tabLst>
                <a:tab algn="l" pos="0"/>
              </a:tabLst>
            </a:pPr>
            <a:r>
              <a:rPr b="0" lang="en-US" sz="4000" spc="-1" strike="noStrike">
                <a:solidFill>
                  <a:srgbClr val="838487"/>
                </a:solidFill>
                <a:latin typeface="Open Sans"/>
              </a:rPr>
              <a:t>Cybersecurity Challenges</a:t>
            </a:r>
            <a:endParaRPr b="0" lang="en-US" sz="4000" spc="-1" strike="noStrike">
              <a:solidFill>
                <a:srgbClr val="000000"/>
              </a:solidFill>
              <a:latin typeface="Arial"/>
            </a:endParaRPr>
          </a:p>
        </p:txBody>
      </p:sp>
      <p:sp>
        <p:nvSpPr>
          <p:cNvPr id="291" name="PlaceHolder 2"/>
          <p:cNvSpPr>
            <a:spLocks noGrp="1"/>
          </p:cNvSpPr>
          <p:nvPr>
            <p:ph/>
          </p:nvPr>
        </p:nvSpPr>
        <p:spPr>
          <a:xfrm>
            <a:off x="838080" y="1828800"/>
            <a:ext cx="5180760" cy="4347360"/>
          </a:xfrm>
          <a:prstGeom prst="rect">
            <a:avLst/>
          </a:prstGeom>
          <a:noFill/>
          <a:ln w="0">
            <a:noFill/>
          </a:ln>
        </p:spPr>
        <p:txBody>
          <a:bodyPr lIns="0" rIns="0" tIns="0" bIns="0" anchor="ctr">
            <a:noAutofit/>
          </a:bodyPr>
          <a:p>
            <a:pPr indent="0">
              <a:lnSpc>
                <a:spcPct val="90000"/>
              </a:lnSpc>
              <a:spcBef>
                <a:spcPts val="1001"/>
              </a:spcBef>
              <a:buNone/>
              <a:tabLst>
                <a:tab algn="l" pos="0"/>
              </a:tabLst>
            </a:pPr>
            <a:r>
              <a:rPr b="0" lang="en-US" sz="2400" spc="-1" strike="noStrike">
                <a:solidFill>
                  <a:srgbClr val="838487"/>
                </a:solidFill>
                <a:latin typeface="Open Sans"/>
              </a:rPr>
              <a:t>Ensuring availability of IoT and IA infrastructure for the safety of tram users</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Ensuring confidentiality on the communications of the IoT infrastructure</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Lack of experience as well as of tools, for detecting and reporting IoT &amp; AI attack vectors</a:t>
            </a:r>
            <a:endParaRPr b="0" lang="en-US" sz="2400" spc="-1" strike="noStrike">
              <a:solidFill>
                <a:srgbClr val="000000"/>
              </a:solidFill>
              <a:latin typeface="Arial"/>
            </a:endParaRPr>
          </a:p>
        </p:txBody>
      </p:sp>
      <p:sp>
        <p:nvSpPr>
          <p:cNvPr id="292" name="Rectangle 2"/>
          <p:cNvSpPr/>
          <p:nvPr/>
        </p:nvSpPr>
        <p:spPr>
          <a:xfrm>
            <a:off x="0" y="101160"/>
            <a:ext cx="360" cy="253800"/>
          </a:xfrm>
          <a:prstGeom prst="rect">
            <a:avLst/>
          </a:prstGeom>
          <a:solidFill>
            <a:srgbClr val="f8f9fa"/>
          </a:solidFill>
          <a:ln w="0">
            <a:noFill/>
          </a:ln>
        </p:spPr>
        <p:style>
          <a:lnRef idx="0"/>
          <a:fillRef idx="0"/>
          <a:effectRef idx="0"/>
          <a:fontRef idx="minor"/>
        </p:style>
        <p:txBody>
          <a:bodyPr numCol="1" spcCol="0" wrap="none" lIns="0" rIns="0" tIns="-11160" bIns="-11160" anchor="ctr">
            <a:spAutoFit/>
          </a:bodyPr>
          <a:p>
            <a:pPr>
              <a:lnSpc>
                <a:spcPct val="100000"/>
              </a:lnSpc>
            </a:pPr>
            <a:endParaRPr b="0" lang="en-US" sz="1800" spc="-1" strike="noStrike">
              <a:solidFill>
                <a:srgbClr val="838487"/>
              </a:solidFill>
              <a:latin typeface="Arial"/>
              <a:ea typeface="DejaVu Sans"/>
            </a:endParaRPr>
          </a:p>
        </p:txBody>
      </p:sp>
      <p:pic>
        <p:nvPicPr>
          <p:cNvPr id="293" name="Content Placeholder 6" descr=""/>
          <p:cNvPicPr/>
          <p:nvPr/>
        </p:nvPicPr>
        <p:blipFill>
          <a:blip r:embed="rId1"/>
          <a:stretch/>
        </p:blipFill>
        <p:spPr>
          <a:xfrm>
            <a:off x="6824520" y="1998000"/>
            <a:ext cx="3876120" cy="40093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838080" y="279360"/>
            <a:ext cx="8686080" cy="1091520"/>
          </a:xfrm>
          <a:prstGeom prst="rect">
            <a:avLst/>
          </a:prstGeom>
          <a:noFill/>
          <a:ln w="0">
            <a:noFill/>
          </a:ln>
        </p:spPr>
        <p:txBody>
          <a:bodyPr lIns="0" rIns="0" tIns="0" bIns="0" anchor="ctr">
            <a:normAutofit/>
          </a:bodyPr>
          <a:p>
            <a:pPr indent="0">
              <a:lnSpc>
                <a:spcPct val="90000"/>
              </a:lnSpc>
              <a:buNone/>
              <a:tabLst>
                <a:tab algn="l" pos="0"/>
              </a:tabLst>
            </a:pPr>
            <a:r>
              <a:rPr b="1" lang="en-US" sz="4000" spc="-1" strike="noStrike">
                <a:solidFill>
                  <a:srgbClr val="838487"/>
                </a:solidFill>
                <a:latin typeface="Open Sans"/>
              </a:rPr>
              <a:t>User Story 1</a:t>
            </a:r>
            <a:r>
              <a:rPr b="0" lang="en-US" sz="4000" spc="-1" strike="noStrike">
                <a:solidFill>
                  <a:srgbClr val="838487"/>
                </a:solidFill>
                <a:latin typeface="Open Sans"/>
              </a:rPr>
              <a:t>: Enhancing safety of vulnerable road users</a:t>
            </a:r>
            <a:endParaRPr b="0" lang="en-US" sz="4000" spc="-1" strike="noStrike">
              <a:solidFill>
                <a:srgbClr val="000000"/>
              </a:solidFill>
              <a:latin typeface="Arial"/>
            </a:endParaRPr>
          </a:p>
        </p:txBody>
      </p:sp>
      <p:sp>
        <p:nvSpPr>
          <p:cNvPr id="295" name="PlaceHolder 2"/>
          <p:cNvSpPr>
            <a:spLocks noGrp="1"/>
          </p:cNvSpPr>
          <p:nvPr>
            <p:ph/>
          </p:nvPr>
        </p:nvSpPr>
        <p:spPr>
          <a:xfrm>
            <a:off x="838080" y="1828800"/>
            <a:ext cx="5180760" cy="4347360"/>
          </a:xfrm>
          <a:prstGeom prst="rect">
            <a:avLst/>
          </a:prstGeom>
          <a:noFill/>
          <a:ln w="0">
            <a:noFill/>
          </a:ln>
        </p:spPr>
        <p:txBody>
          <a:bodyPr lIns="0" rIns="0" tIns="0" bIns="0" anchor="ctr">
            <a:noAutofit/>
          </a:bodyPr>
          <a:p>
            <a:pPr indent="0">
              <a:lnSpc>
                <a:spcPct val="90000"/>
              </a:lnSpc>
              <a:spcBef>
                <a:spcPts val="1001"/>
              </a:spcBef>
              <a:buNone/>
              <a:tabLst>
                <a:tab algn="l" pos="0"/>
              </a:tabLst>
            </a:pPr>
            <a:r>
              <a:rPr b="0" lang="en-US" sz="2400" spc="-1" strike="noStrike">
                <a:solidFill>
                  <a:srgbClr val="838487"/>
                </a:solidFill>
                <a:latin typeface="Open Sans"/>
              </a:rPr>
              <a:t>All different sensors and actors send telemetry data to the Pledger infrastructure</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A malicious actor creates a DoS attack by flooding the network</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IRIS sets the necessary firewall rules to mitigate the attack</a:t>
            </a:r>
            <a:endParaRPr b="0" lang="en-US" sz="2400" spc="-1" strike="noStrike">
              <a:solidFill>
                <a:srgbClr val="000000"/>
              </a:solidFill>
              <a:latin typeface="Arial"/>
            </a:endParaRPr>
          </a:p>
        </p:txBody>
      </p:sp>
      <p:sp>
        <p:nvSpPr>
          <p:cNvPr id="296" name="Rectangle 3"/>
          <p:cNvSpPr/>
          <p:nvPr/>
        </p:nvSpPr>
        <p:spPr>
          <a:xfrm>
            <a:off x="0" y="101160"/>
            <a:ext cx="360" cy="253800"/>
          </a:xfrm>
          <a:prstGeom prst="rect">
            <a:avLst/>
          </a:prstGeom>
          <a:solidFill>
            <a:srgbClr val="f8f9fa"/>
          </a:solidFill>
          <a:ln w="0">
            <a:noFill/>
          </a:ln>
        </p:spPr>
        <p:style>
          <a:lnRef idx="0"/>
          <a:fillRef idx="0"/>
          <a:effectRef idx="0"/>
          <a:fontRef idx="minor"/>
        </p:style>
        <p:txBody>
          <a:bodyPr numCol="1" spcCol="0" wrap="none" lIns="0" rIns="0" tIns="-11160" bIns="-11160" anchor="ctr">
            <a:spAutoFit/>
          </a:bodyPr>
          <a:p>
            <a:pPr>
              <a:lnSpc>
                <a:spcPct val="100000"/>
              </a:lnSpc>
            </a:pPr>
            <a:endParaRPr b="0" lang="en-US" sz="1800" spc="-1" strike="noStrike">
              <a:solidFill>
                <a:srgbClr val="838487"/>
              </a:solidFill>
              <a:latin typeface="Arial"/>
              <a:ea typeface="DejaVu Sans"/>
            </a:endParaRPr>
          </a:p>
        </p:txBody>
      </p:sp>
      <p:pic>
        <p:nvPicPr>
          <p:cNvPr id="297" name="" descr=""/>
          <p:cNvPicPr/>
          <p:nvPr/>
        </p:nvPicPr>
        <p:blipFill>
          <a:blip r:embed="rId1"/>
          <a:stretch/>
        </p:blipFill>
        <p:spPr>
          <a:xfrm>
            <a:off x="10251000" y="4775400"/>
            <a:ext cx="685440" cy="705960"/>
          </a:xfrm>
          <a:prstGeom prst="rect">
            <a:avLst/>
          </a:prstGeom>
          <a:ln w="0">
            <a:noFill/>
          </a:ln>
        </p:spPr>
      </p:pic>
      <p:pic>
        <p:nvPicPr>
          <p:cNvPr id="298" name="" descr=""/>
          <p:cNvPicPr/>
          <p:nvPr/>
        </p:nvPicPr>
        <p:blipFill>
          <a:blip r:embed="rId2"/>
          <a:stretch/>
        </p:blipFill>
        <p:spPr>
          <a:xfrm>
            <a:off x="8510040" y="2995200"/>
            <a:ext cx="826200" cy="675000"/>
          </a:xfrm>
          <a:prstGeom prst="rect">
            <a:avLst/>
          </a:prstGeom>
          <a:ln w="0">
            <a:noFill/>
          </a:ln>
        </p:spPr>
      </p:pic>
      <p:pic>
        <p:nvPicPr>
          <p:cNvPr id="299" name="" descr=""/>
          <p:cNvPicPr/>
          <p:nvPr/>
        </p:nvPicPr>
        <p:blipFill>
          <a:blip r:embed="rId3"/>
          <a:stretch/>
        </p:blipFill>
        <p:spPr>
          <a:xfrm>
            <a:off x="7240320" y="5450760"/>
            <a:ext cx="1726560" cy="541440"/>
          </a:xfrm>
          <a:prstGeom prst="rect">
            <a:avLst/>
          </a:prstGeom>
          <a:ln w="0">
            <a:noFill/>
          </a:ln>
        </p:spPr>
      </p:pic>
      <p:pic>
        <p:nvPicPr>
          <p:cNvPr id="300" name="" descr=""/>
          <p:cNvPicPr/>
          <p:nvPr/>
        </p:nvPicPr>
        <p:blipFill>
          <a:blip r:embed="rId4"/>
          <a:stretch/>
        </p:blipFill>
        <p:spPr>
          <a:xfrm>
            <a:off x="6364800" y="4367520"/>
            <a:ext cx="1053360" cy="636120"/>
          </a:xfrm>
          <a:prstGeom prst="rect">
            <a:avLst/>
          </a:prstGeom>
          <a:ln w="0">
            <a:noFill/>
          </a:ln>
        </p:spPr>
      </p:pic>
      <p:cxnSp>
        <p:nvCxnSpPr>
          <p:cNvPr id="301" name=""/>
          <p:cNvCxnSpPr>
            <a:stCxn id="299" idx="0"/>
            <a:endCxn id="298" idx="-1"/>
          </p:cNvCxnSpPr>
          <p:nvPr/>
        </p:nvCxnSpPr>
        <p:spPr>
          <a:xfrm flipH="1" flipV="1" rot="5400000">
            <a:off x="7623000" y="4150800"/>
            <a:ext cx="1780920" cy="819720"/>
          </a:xfrm>
          <a:prstGeom prst="curvedConnector3">
            <a:avLst>
              <a:gd name="adj1" fmla="val 25010"/>
            </a:avLst>
          </a:prstGeom>
          <a:ln w="10080">
            <a:solidFill>
              <a:srgbClr val="333333"/>
            </a:solidFill>
            <a:round/>
            <a:tailEnd len="med" type="triangle" w="med"/>
          </a:ln>
        </p:spPr>
      </p:cxnSp>
      <p:cxnSp>
        <p:nvCxnSpPr>
          <p:cNvPr id="302" name=""/>
          <p:cNvCxnSpPr>
            <a:stCxn id="300" idx="-1"/>
            <a:endCxn id="298" idx="2"/>
          </p:cNvCxnSpPr>
          <p:nvPr/>
        </p:nvCxnSpPr>
        <p:spPr>
          <a:xfrm flipH="1" flipV="1" rot="5400000">
            <a:off x="7558200" y="3003120"/>
            <a:ext cx="697680" cy="2031840"/>
          </a:xfrm>
          <a:prstGeom prst="curvedConnector3">
            <a:avLst>
              <a:gd name="adj1" fmla="val 24987"/>
            </a:avLst>
          </a:prstGeom>
          <a:ln w="10080">
            <a:solidFill>
              <a:srgbClr val="333333"/>
            </a:solidFill>
            <a:round/>
            <a:tailEnd len="med" type="triangle" w="med"/>
          </a:ln>
        </p:spPr>
      </p:cxnSp>
      <p:grpSp>
        <p:nvGrpSpPr>
          <p:cNvPr id="303" name=""/>
          <p:cNvGrpSpPr/>
          <p:nvPr/>
        </p:nvGrpSpPr>
        <p:grpSpPr>
          <a:xfrm>
            <a:off x="9950400" y="2059560"/>
            <a:ext cx="1371240" cy="1142640"/>
            <a:chOff x="9950400" y="2059560"/>
            <a:chExt cx="1371240" cy="1142640"/>
          </a:xfrm>
        </p:grpSpPr>
        <p:sp>
          <p:nvSpPr>
            <p:cNvPr id="304" name=""/>
            <p:cNvSpPr/>
            <p:nvPr/>
          </p:nvSpPr>
          <p:spPr>
            <a:xfrm>
              <a:off x="9950400" y="2059560"/>
              <a:ext cx="1371240" cy="1142640"/>
            </a:xfrm>
            <a:prstGeom prst="ellipse">
              <a:avLst/>
            </a:prstGeom>
            <a:solidFill>
              <a:srgbClr val="d4ea6b"/>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pic>
          <p:nvPicPr>
            <p:cNvPr id="305" name="Picture 21" descr=""/>
            <p:cNvPicPr/>
            <p:nvPr/>
          </p:nvPicPr>
          <p:blipFill>
            <a:blip r:embed="rId5"/>
            <a:srcRect l="0" t="12497" r="0" b="0"/>
            <a:stretch/>
          </p:blipFill>
          <p:spPr>
            <a:xfrm>
              <a:off x="10158120" y="2230920"/>
              <a:ext cx="956160" cy="799560"/>
            </a:xfrm>
            <a:prstGeom prst="rect">
              <a:avLst/>
            </a:prstGeom>
            <a:ln w="0">
              <a:noFill/>
            </a:ln>
          </p:spPr>
        </p:pic>
      </p:grpSp>
      <p:sp>
        <p:nvSpPr>
          <p:cNvPr id="306" name=""/>
          <p:cNvSpPr/>
          <p:nvPr/>
        </p:nvSpPr>
        <p:spPr>
          <a:xfrm>
            <a:off x="6964200" y="3544200"/>
            <a:ext cx="1457640" cy="401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100" spc="-1" strike="noStrike">
                <a:solidFill>
                  <a:srgbClr val="000000"/>
                </a:solidFill>
                <a:latin typeface="Arial"/>
              </a:rPr>
              <a:t>Pedestrian and bike </a:t>
            </a:r>
            <a:endParaRPr b="0" lang="en-US" sz="1100" spc="-1" strike="noStrike">
              <a:solidFill>
                <a:srgbClr val="000000"/>
              </a:solidFill>
              <a:latin typeface="Arial"/>
            </a:endParaRPr>
          </a:p>
          <a:p>
            <a:pPr algn="ctr">
              <a:lnSpc>
                <a:spcPct val="100000"/>
              </a:lnSpc>
            </a:pPr>
            <a:r>
              <a:rPr b="0" lang="en-US" sz="1100" spc="-1" strike="noStrike">
                <a:solidFill>
                  <a:srgbClr val="000000"/>
                </a:solidFill>
                <a:latin typeface="Arial"/>
              </a:rPr>
              <a:t>Telemetry</a:t>
            </a:r>
            <a:endParaRPr b="0" lang="en-US" sz="1100" spc="-1" strike="noStrike">
              <a:solidFill>
                <a:srgbClr val="000000"/>
              </a:solidFill>
              <a:latin typeface="Arial"/>
            </a:endParaRPr>
          </a:p>
        </p:txBody>
      </p:sp>
      <p:sp>
        <p:nvSpPr>
          <p:cNvPr id="307" name=""/>
          <p:cNvSpPr/>
          <p:nvPr/>
        </p:nvSpPr>
        <p:spPr>
          <a:xfrm>
            <a:off x="7360200" y="4984560"/>
            <a:ext cx="788400" cy="401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100" spc="-1" strike="noStrike">
                <a:solidFill>
                  <a:srgbClr val="000000"/>
                </a:solidFill>
                <a:latin typeface="Arial"/>
              </a:rPr>
              <a:t>Tram</a:t>
            </a:r>
            <a:endParaRPr b="0" lang="en-US" sz="1100" spc="-1" strike="noStrike">
              <a:solidFill>
                <a:srgbClr val="000000"/>
              </a:solidFill>
              <a:latin typeface="Arial"/>
            </a:endParaRPr>
          </a:p>
          <a:p>
            <a:pPr algn="ctr">
              <a:lnSpc>
                <a:spcPct val="100000"/>
              </a:lnSpc>
            </a:pPr>
            <a:r>
              <a:rPr b="0" lang="en-US" sz="1100" spc="-1" strike="noStrike">
                <a:solidFill>
                  <a:srgbClr val="000000"/>
                </a:solidFill>
                <a:latin typeface="Arial"/>
              </a:rPr>
              <a:t>Telemetry</a:t>
            </a:r>
            <a:endParaRPr b="0" lang="en-US" sz="1100" spc="-1" strike="noStrike">
              <a:solidFill>
                <a:srgbClr val="000000"/>
              </a:solidFill>
              <a:latin typeface="Arial"/>
            </a:endParaRPr>
          </a:p>
        </p:txBody>
      </p:sp>
      <p:grpSp>
        <p:nvGrpSpPr>
          <p:cNvPr id="308" name=""/>
          <p:cNvGrpSpPr/>
          <p:nvPr/>
        </p:nvGrpSpPr>
        <p:grpSpPr>
          <a:xfrm>
            <a:off x="9144000" y="3670560"/>
            <a:ext cx="1058400" cy="1039680"/>
            <a:chOff x="9144000" y="3670560"/>
            <a:chExt cx="1058400" cy="1039680"/>
          </a:xfrm>
        </p:grpSpPr>
        <p:sp>
          <p:nvSpPr>
            <p:cNvPr id="309" name=""/>
            <p:cNvSpPr/>
            <p:nvPr/>
          </p:nvSpPr>
          <p:spPr>
            <a:xfrm flipH="1" flipV="1">
              <a:off x="9437760" y="3670560"/>
              <a:ext cx="764640" cy="748800"/>
            </a:xfrm>
            <a:prstGeom prst="line">
              <a:avLst/>
            </a:prstGeom>
            <a:ln w="38160">
              <a:solidFill>
                <a:srgbClr val="f10d0c"/>
              </a:solidFill>
              <a:round/>
              <a:tailEnd len="med" type="triangle" w="me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sp>
          <p:nvSpPr>
            <p:cNvPr id="310" name=""/>
            <p:cNvSpPr/>
            <p:nvPr/>
          </p:nvSpPr>
          <p:spPr>
            <a:xfrm flipH="1" flipV="1">
              <a:off x="9272880" y="3804480"/>
              <a:ext cx="764640" cy="748800"/>
            </a:xfrm>
            <a:prstGeom prst="line">
              <a:avLst/>
            </a:prstGeom>
            <a:ln w="38160">
              <a:solidFill>
                <a:srgbClr val="f10d0c"/>
              </a:solidFill>
              <a:round/>
              <a:tailEnd len="med" type="triangle" w="me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sp>
          <p:nvSpPr>
            <p:cNvPr id="311" name=""/>
            <p:cNvSpPr/>
            <p:nvPr/>
          </p:nvSpPr>
          <p:spPr>
            <a:xfrm flipH="1" flipV="1">
              <a:off x="9144000" y="3961440"/>
              <a:ext cx="764640" cy="748800"/>
            </a:xfrm>
            <a:prstGeom prst="line">
              <a:avLst/>
            </a:prstGeom>
            <a:ln w="38160">
              <a:solidFill>
                <a:srgbClr val="f10d0c"/>
              </a:solidFill>
              <a:round/>
              <a:tailEnd len="med" type="triangle" w="me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grpSp>
      <p:sp>
        <p:nvSpPr>
          <p:cNvPr id="312" name=""/>
          <p:cNvSpPr/>
          <p:nvPr/>
        </p:nvSpPr>
        <p:spPr>
          <a:xfrm>
            <a:off x="8944200" y="4696560"/>
            <a:ext cx="1315800" cy="401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100" spc="-1" strike="noStrike">
                <a:solidFill>
                  <a:srgbClr val="000000"/>
                </a:solidFill>
                <a:latin typeface="Arial"/>
              </a:rPr>
              <a:t>Service Disruption</a:t>
            </a:r>
            <a:endParaRPr b="0" lang="en-US" sz="1100" spc="-1" strike="noStrike">
              <a:solidFill>
                <a:srgbClr val="000000"/>
              </a:solidFill>
              <a:latin typeface="Arial"/>
            </a:endParaRPr>
          </a:p>
          <a:p>
            <a:pPr algn="ctr">
              <a:lnSpc>
                <a:spcPct val="100000"/>
              </a:lnSpc>
            </a:pPr>
            <a:r>
              <a:rPr b="0" lang="en-US" sz="1100" spc="-1" strike="noStrike">
                <a:solidFill>
                  <a:srgbClr val="000000"/>
                </a:solidFill>
                <a:latin typeface="Arial"/>
              </a:rPr>
              <a:t>(DoS)</a:t>
            </a:r>
            <a:endParaRPr b="0" lang="en-US" sz="1100" spc="-1" strike="noStrike">
              <a:solidFill>
                <a:srgbClr val="000000"/>
              </a:solidFill>
              <a:latin typeface="Arial"/>
            </a:endParaRPr>
          </a:p>
        </p:txBody>
      </p:sp>
      <p:sp>
        <p:nvSpPr>
          <p:cNvPr id="313" name=""/>
          <p:cNvSpPr/>
          <p:nvPr/>
        </p:nvSpPr>
        <p:spPr>
          <a:xfrm>
            <a:off x="8927640" y="2459520"/>
            <a:ext cx="1038960" cy="597600"/>
          </a:xfrm>
          <a:custGeom>
            <a:avLst/>
            <a:gdLst>
              <a:gd name="textAreaLeft" fmla="*/ 0 w 1038960"/>
              <a:gd name="textAreaRight" fmla="*/ 1039320 w 1038960"/>
              <a:gd name="textAreaTop" fmla="*/ 0 h 597600"/>
              <a:gd name="textAreaBottom" fmla="*/ 597960 h 597600"/>
            </a:gdLst>
            <a:ahLst/>
            <a:rect l="textAreaLeft" t="textAreaTop" r="textAreaRight" b="textAreaBottom"/>
            <a:pathLst>
              <a:path fill="none" w="2887" h="1661">
                <a:moveTo>
                  <a:pt x="2887" y="80"/>
                </a:moveTo>
                <a:cubicBezTo>
                  <a:pt x="1986" y="-51"/>
                  <a:pt x="1797" y="-18"/>
                  <a:pt x="1236" y="153"/>
                </a:cubicBezTo>
                <a:cubicBezTo>
                  <a:pt x="785" y="291"/>
                  <a:pt x="169" y="733"/>
                  <a:pt x="0" y="1661"/>
                </a:cubicBezTo>
              </a:path>
            </a:pathLst>
          </a:custGeom>
          <a:noFill/>
          <a:ln w="57240">
            <a:solidFill>
              <a:srgbClr val="55308d"/>
            </a:solidFill>
            <a:round/>
            <a:tailEnd len="med" type="triangle" w="med"/>
          </a:ln>
        </p:spPr>
        <p:style>
          <a:lnRef idx="0"/>
          <a:fillRef idx="0"/>
          <a:effectRef idx="0"/>
          <a:fontRef idx="minor"/>
        </p:style>
        <p:txBody>
          <a:bodyPr lIns="118440" rIns="118440" tIns="73440" bIns="73440" anchor="ctr">
            <a:noAutofit/>
          </a:bodyPr>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filter="fade" transition="in">
                                      <p:cBhvr additive="repl">
                                        <p:cTn id="7" dur="2000"/>
                                        <p:tgtEl>
                                          <p:spTgt spid="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297"/>
                                        </p:tgtEl>
                                        <p:attrNameLst>
                                          <p:attrName>style.visibility</p:attrName>
                                        </p:attrNameLst>
                                      </p:cBhvr>
                                      <p:to>
                                        <p:strVal val="visible"/>
                                      </p:to>
                                    </p:set>
                                    <p:animEffect filter="fade" transition="in">
                                      <p:cBhvr additive="repl">
                                        <p:cTn id="12" dur="2000"/>
                                        <p:tgtEl>
                                          <p:spTgt spid="297"/>
                                        </p:tgtEl>
                                      </p:cBhvr>
                                    </p:animEffect>
                                  </p:childTnLst>
                                </p:cTn>
                              </p:par>
                              <p:par>
                                <p:cTn id="13" nodeType="withEffect" fill="hold" presetClass="entr" presetID="22" presetSubtype="4">
                                  <p:stCondLst>
                                    <p:cond delay="0"/>
                                  </p:stCondLst>
                                  <p:childTnLst>
                                    <p:set>
                                      <p:cBhvr>
                                        <p:cTn id="14" fill="hold">
                                          <p:stCondLst>
                                            <p:cond delay="0"/>
                                          </p:stCondLst>
                                        </p:cTn>
                                        <p:tgtEl>
                                          <p:spTgt spid="308"/>
                                        </p:tgtEl>
                                        <p:attrNameLst>
                                          <p:attrName>style.visibility</p:attrName>
                                        </p:attrNameLst>
                                      </p:cBhvr>
                                      <p:to>
                                        <p:strVal val="visible"/>
                                      </p:to>
                                    </p:set>
                                    <p:animEffect filter="wipe(down)" transition="in">
                                      <p:cBhvr additive="repl">
                                        <p:cTn id="15" dur="125"/>
                                        <p:tgtEl>
                                          <p:spTgt spid="308"/>
                                        </p:tgtEl>
                                      </p:cBhvr>
                                    </p:animEffect>
                                  </p:childTnLst>
                                </p:cTn>
                              </p:par>
                              <p:par>
                                <p:cTn id="16" nodeType="withEffect" fill="hold" presetClass="entr" presetID="10">
                                  <p:stCondLst>
                                    <p:cond delay="0"/>
                                  </p:stCondLst>
                                  <p:childTnLst>
                                    <p:set>
                                      <p:cBhvr>
                                        <p:cTn id="17" dur="1" fill="hold">
                                          <p:stCondLst>
                                            <p:cond delay="0"/>
                                          </p:stCondLst>
                                        </p:cTn>
                                        <p:tgtEl>
                                          <p:spTgt spid="312"/>
                                        </p:tgtEl>
                                        <p:attrNameLst>
                                          <p:attrName>style.visibility</p:attrName>
                                        </p:attrNameLst>
                                      </p:cBhvr>
                                      <p:to>
                                        <p:strVal val="visible"/>
                                      </p:to>
                                    </p:set>
                                    <p:animEffect filter="fade" transition="in">
                                      <p:cBhvr additive="repl">
                                        <p:cTn id="18" dur="2000"/>
                                        <p:tgtEl>
                                          <p:spTgt spid="312"/>
                                        </p:tgtEl>
                                      </p:cBhvr>
                                    </p:animEffect>
                                  </p:childTnLst>
                                </p:cTn>
                              </p:par>
                              <p:par>
                                <p:cTn id="19" nodeType="withEffect" fill="hold" presetClass="entr" presetID="10">
                                  <p:stCondLst>
                                    <p:cond delay="0"/>
                                  </p:stCondLst>
                                  <p:childTnLst>
                                    <p:set>
                                      <p:cBhvr>
                                        <p:cTn id="20" dur="1" fill="hold">
                                          <p:stCondLst>
                                            <p:cond delay="0"/>
                                          </p:stCondLst>
                                        </p:cTn>
                                        <p:tgtEl>
                                          <p:spTgt spid="295">
                                            <p:txEl>
                                              <p:pRg st="2" end="2"/>
                                            </p:txEl>
                                          </p:spTgt>
                                        </p:tgtEl>
                                        <p:attrNameLst>
                                          <p:attrName>style.visibility</p:attrName>
                                        </p:attrNameLst>
                                      </p:cBhvr>
                                      <p:to>
                                        <p:strVal val="visible"/>
                                      </p:to>
                                    </p:set>
                                    <p:animEffect filter="fade" transition="in">
                                      <p:cBhvr additive="repl">
                                        <p:cTn id="21" dur="2000"/>
                                        <p:tgtEl>
                                          <p:spTgt spid="2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nodeType="clickEffect" fill="hold" presetClass="entr" presetID="10">
                                  <p:stCondLst>
                                    <p:cond delay="0"/>
                                  </p:stCondLst>
                                  <p:childTnLst>
                                    <p:set>
                                      <p:cBhvr>
                                        <p:cTn id="25" dur="1" fill="hold">
                                          <p:stCondLst>
                                            <p:cond delay="0"/>
                                          </p:stCondLst>
                                        </p:cTn>
                                        <p:tgtEl>
                                          <p:spTgt spid="303"/>
                                        </p:tgtEl>
                                        <p:attrNameLst>
                                          <p:attrName>style.visibility</p:attrName>
                                        </p:attrNameLst>
                                      </p:cBhvr>
                                      <p:to>
                                        <p:strVal val="visible"/>
                                      </p:to>
                                    </p:set>
                                    <p:animEffect filter="fade" transition="in">
                                      <p:cBhvr additive="repl">
                                        <p:cTn id="26" dur="2000"/>
                                        <p:tgtEl>
                                          <p:spTgt spid="303"/>
                                        </p:tgtEl>
                                      </p:cBhvr>
                                    </p:animEffect>
                                  </p:childTnLst>
                                </p:cTn>
                              </p:par>
                              <p:par>
                                <p:cTn id="27" nodeType="withEffect" fill="hold" presetClass="entr" presetID="22" presetSubtype="2">
                                  <p:stCondLst>
                                    <p:cond delay="0"/>
                                  </p:stCondLst>
                                  <p:childTnLst>
                                    <p:set>
                                      <p:cBhvr>
                                        <p:cTn id="28" dur="1" fill="hold">
                                          <p:stCondLst>
                                            <p:cond delay="0"/>
                                          </p:stCondLst>
                                        </p:cTn>
                                        <p:tgtEl>
                                          <p:spTgt spid="313"/>
                                        </p:tgtEl>
                                        <p:attrNameLst>
                                          <p:attrName>style.visibility</p:attrName>
                                        </p:attrNameLst>
                                      </p:cBhvr>
                                      <p:to>
                                        <p:strVal val="visible"/>
                                      </p:to>
                                    </p:set>
                                    <p:animEffect filter="wipe(right)" transition="in">
                                      <p:cBhvr additive="repl">
                                        <p:cTn id="29" dur="500"/>
                                        <p:tgtEl>
                                          <p:spTgt spid="313"/>
                                        </p:tgtEl>
                                      </p:cBhvr>
                                    </p:animEffect>
                                  </p:childTnLst>
                                </p:cTn>
                              </p:par>
                              <p:par>
                                <p:cTn id="30" nodeType="withEffect" fill="hold" presetClass="entr" presetID="10">
                                  <p:stCondLst>
                                    <p:cond delay="0"/>
                                  </p:stCondLst>
                                  <p:childTnLst>
                                    <p:set>
                                      <p:cBhvr>
                                        <p:cTn id="31" dur="1" fill="hold">
                                          <p:stCondLst>
                                            <p:cond delay="0"/>
                                          </p:stCondLst>
                                        </p:cTn>
                                        <p:tgtEl>
                                          <p:spTgt spid="295">
                                            <p:txEl>
                                              <p:pRg st="4" end="4"/>
                                            </p:txEl>
                                          </p:spTgt>
                                        </p:tgtEl>
                                        <p:attrNameLst>
                                          <p:attrName>style.visibility</p:attrName>
                                        </p:attrNameLst>
                                      </p:cBhvr>
                                      <p:to>
                                        <p:strVal val="visible"/>
                                      </p:to>
                                    </p:set>
                                    <p:animEffect filter="fade" transition="in">
                                      <p:cBhvr additive="repl">
                                        <p:cTn id="32" dur="2000"/>
                                        <p:tgtEl>
                                          <p:spTgt spid="29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4" name="" descr=""/>
          <p:cNvPicPr/>
          <p:nvPr/>
        </p:nvPicPr>
        <p:blipFill>
          <a:blip r:embed="rId1"/>
          <a:srcRect l="0" t="19130" r="0" b="0"/>
          <a:stretch/>
        </p:blipFill>
        <p:spPr>
          <a:xfrm>
            <a:off x="6743520" y="5028120"/>
            <a:ext cx="787320" cy="420120"/>
          </a:xfrm>
          <a:prstGeom prst="rect">
            <a:avLst/>
          </a:prstGeom>
          <a:ln w="0">
            <a:noFill/>
          </a:ln>
        </p:spPr>
      </p:pic>
      <p:sp>
        <p:nvSpPr>
          <p:cNvPr id="315" name="PlaceHolder 1"/>
          <p:cNvSpPr>
            <a:spLocks noGrp="1"/>
          </p:cNvSpPr>
          <p:nvPr>
            <p:ph type="title"/>
          </p:nvPr>
        </p:nvSpPr>
        <p:spPr>
          <a:xfrm>
            <a:off x="838080" y="279360"/>
            <a:ext cx="8686080" cy="1091520"/>
          </a:xfrm>
          <a:prstGeom prst="rect">
            <a:avLst/>
          </a:prstGeom>
          <a:noFill/>
          <a:ln w="0">
            <a:noFill/>
          </a:ln>
        </p:spPr>
        <p:txBody>
          <a:bodyPr lIns="0" rIns="0" tIns="0" bIns="0" anchor="ctr">
            <a:normAutofit fontScale="81000"/>
          </a:bodyPr>
          <a:p>
            <a:pPr indent="0">
              <a:lnSpc>
                <a:spcPct val="90000"/>
              </a:lnSpc>
              <a:buNone/>
              <a:tabLst>
                <a:tab algn="l" pos="0"/>
              </a:tabLst>
            </a:pPr>
            <a:r>
              <a:rPr b="1" lang="en-US" sz="4000" spc="-1" strike="noStrike">
                <a:solidFill>
                  <a:srgbClr val="838487"/>
                </a:solidFill>
                <a:latin typeface="Open Sans"/>
              </a:rPr>
              <a:t>User Story 2</a:t>
            </a:r>
            <a:r>
              <a:rPr b="0" lang="en-US" sz="4000" spc="-1" strike="noStrike">
                <a:solidFill>
                  <a:srgbClr val="838487"/>
                </a:solidFill>
                <a:latin typeface="Open Sans"/>
              </a:rPr>
              <a:t>: Protecting the confidentiality of the data-center infrastructure</a:t>
            </a:r>
            <a:endParaRPr b="0" lang="en-US" sz="4000" spc="-1" strike="noStrike">
              <a:solidFill>
                <a:srgbClr val="000000"/>
              </a:solidFill>
              <a:latin typeface="Arial"/>
            </a:endParaRPr>
          </a:p>
        </p:txBody>
      </p:sp>
      <p:sp>
        <p:nvSpPr>
          <p:cNvPr id="316" name="PlaceHolder 2"/>
          <p:cNvSpPr>
            <a:spLocks noGrp="1"/>
          </p:cNvSpPr>
          <p:nvPr>
            <p:ph/>
          </p:nvPr>
        </p:nvSpPr>
        <p:spPr>
          <a:xfrm>
            <a:off x="838080" y="1828800"/>
            <a:ext cx="5180760" cy="4347360"/>
          </a:xfrm>
          <a:prstGeom prst="rect">
            <a:avLst/>
          </a:prstGeom>
          <a:noFill/>
          <a:ln w="0">
            <a:noFill/>
          </a:ln>
        </p:spPr>
        <p:txBody>
          <a:bodyPr lIns="0" rIns="0" tIns="0" bIns="0" anchor="ctr">
            <a:noAutofit/>
          </a:bodyPr>
          <a:p>
            <a:pPr indent="0">
              <a:lnSpc>
                <a:spcPct val="90000"/>
              </a:lnSpc>
              <a:spcBef>
                <a:spcPts val="1001"/>
              </a:spcBef>
              <a:buNone/>
              <a:tabLst>
                <a:tab algn="l" pos="0"/>
              </a:tabLst>
            </a:pPr>
            <a:r>
              <a:rPr b="0" lang="en-US" sz="2400" spc="-1" strike="noStrike">
                <a:solidFill>
                  <a:srgbClr val="838487"/>
                </a:solidFill>
                <a:latin typeface="Open Sans"/>
              </a:rPr>
              <a:t>Videocamera sends video feed to protect the data-center</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A malicious actor connects to the network to eavesdrop</a:t>
            </a:r>
            <a:endParaRPr b="0" lang="en-US" sz="2400" spc="-1" strike="noStrike">
              <a:solidFill>
                <a:srgbClr val="000000"/>
              </a:solidFill>
              <a:latin typeface="Arial"/>
            </a:endParaRPr>
          </a:p>
          <a:p>
            <a:pPr indent="0">
              <a:lnSpc>
                <a:spcPct val="90000"/>
              </a:lnSpc>
              <a:spcBef>
                <a:spcPts val="1001"/>
              </a:spcBef>
              <a:buNone/>
              <a:tabLst>
                <a:tab algn="l" pos="0"/>
              </a:tabLst>
            </a:pPr>
            <a:endParaRPr b="0" lang="en-US" sz="24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838487"/>
                </a:solidFill>
                <a:latin typeface="Open Sans"/>
              </a:rPr>
              <a:t>IRIS detects it and sets the rules to force the malicious actor to disconnect from the network</a:t>
            </a:r>
            <a:endParaRPr b="0" lang="en-US" sz="2400" spc="-1" strike="noStrike">
              <a:solidFill>
                <a:srgbClr val="000000"/>
              </a:solidFill>
              <a:latin typeface="Arial"/>
            </a:endParaRPr>
          </a:p>
        </p:txBody>
      </p:sp>
      <p:sp>
        <p:nvSpPr>
          <p:cNvPr id="317" name="Rectangle 6"/>
          <p:cNvSpPr/>
          <p:nvPr/>
        </p:nvSpPr>
        <p:spPr>
          <a:xfrm>
            <a:off x="0" y="101160"/>
            <a:ext cx="360" cy="253800"/>
          </a:xfrm>
          <a:prstGeom prst="rect">
            <a:avLst/>
          </a:prstGeom>
          <a:solidFill>
            <a:srgbClr val="f8f9fa"/>
          </a:solidFill>
          <a:ln w="0">
            <a:noFill/>
          </a:ln>
        </p:spPr>
        <p:style>
          <a:lnRef idx="0"/>
          <a:fillRef idx="0"/>
          <a:effectRef idx="0"/>
          <a:fontRef idx="minor"/>
        </p:style>
        <p:txBody>
          <a:bodyPr numCol="1" spcCol="0" wrap="none" lIns="0" rIns="0" tIns="-11160" bIns="-11160" anchor="ctr">
            <a:spAutoFit/>
          </a:bodyPr>
          <a:p>
            <a:pPr>
              <a:lnSpc>
                <a:spcPct val="100000"/>
              </a:lnSpc>
            </a:pPr>
            <a:endParaRPr b="0" lang="en-US" sz="1800" spc="-1" strike="noStrike">
              <a:solidFill>
                <a:srgbClr val="838487"/>
              </a:solidFill>
              <a:latin typeface="Arial"/>
              <a:ea typeface="DejaVu Sans"/>
            </a:endParaRPr>
          </a:p>
        </p:txBody>
      </p:sp>
      <p:pic>
        <p:nvPicPr>
          <p:cNvPr id="318" name="" descr=""/>
          <p:cNvPicPr/>
          <p:nvPr/>
        </p:nvPicPr>
        <p:blipFill>
          <a:blip r:embed="rId2"/>
          <a:stretch/>
        </p:blipFill>
        <p:spPr>
          <a:xfrm>
            <a:off x="8794800" y="4515480"/>
            <a:ext cx="685440" cy="705960"/>
          </a:xfrm>
          <a:prstGeom prst="rect">
            <a:avLst/>
          </a:prstGeom>
          <a:ln w="0">
            <a:noFill/>
          </a:ln>
        </p:spPr>
      </p:pic>
      <p:cxnSp>
        <p:nvCxnSpPr>
          <p:cNvPr id="319" name=""/>
          <p:cNvCxnSpPr/>
          <p:nvPr/>
        </p:nvCxnSpPr>
        <p:spPr>
          <a:xfrm flipV="1">
            <a:off x="6773400" y="3355200"/>
            <a:ext cx="1734120" cy="519840"/>
          </a:xfrm>
          <a:prstGeom prst="curvedConnector2">
            <a:avLst/>
          </a:prstGeom>
          <a:ln w="10080">
            <a:solidFill>
              <a:srgbClr val="333333"/>
            </a:solidFill>
            <a:round/>
            <a:tailEnd len="med" type="triangle" w="med"/>
          </a:ln>
        </p:spPr>
      </p:cxnSp>
      <p:cxnSp>
        <p:nvCxnSpPr>
          <p:cNvPr id="320" name=""/>
          <p:cNvCxnSpPr>
            <a:stCxn id="314" idx="0"/>
          </p:cNvCxnSpPr>
          <p:nvPr/>
        </p:nvCxnSpPr>
        <p:spPr>
          <a:xfrm flipV="1">
            <a:off x="7137360" y="3582360"/>
            <a:ext cx="1704960" cy="1446480"/>
          </a:xfrm>
          <a:prstGeom prst="curvedConnector2">
            <a:avLst/>
          </a:prstGeom>
          <a:ln w="10080">
            <a:solidFill>
              <a:srgbClr val="333333"/>
            </a:solidFill>
            <a:round/>
            <a:tailEnd len="med" type="triangle" w="med"/>
          </a:ln>
        </p:spPr>
      </p:cxnSp>
      <p:grpSp>
        <p:nvGrpSpPr>
          <p:cNvPr id="321" name=""/>
          <p:cNvGrpSpPr/>
          <p:nvPr/>
        </p:nvGrpSpPr>
        <p:grpSpPr>
          <a:xfrm>
            <a:off x="9950400" y="2059560"/>
            <a:ext cx="1371240" cy="1142640"/>
            <a:chOff x="9950400" y="2059560"/>
            <a:chExt cx="1371240" cy="1142640"/>
          </a:xfrm>
        </p:grpSpPr>
        <p:sp>
          <p:nvSpPr>
            <p:cNvPr id="322" name=""/>
            <p:cNvSpPr/>
            <p:nvPr/>
          </p:nvSpPr>
          <p:spPr>
            <a:xfrm>
              <a:off x="9950400" y="2059560"/>
              <a:ext cx="1371240" cy="1142640"/>
            </a:xfrm>
            <a:prstGeom prst="ellipse">
              <a:avLst/>
            </a:prstGeom>
            <a:solidFill>
              <a:srgbClr val="d4ea6b"/>
            </a:solidFill>
            <a:ln w="0">
              <a:noFill/>
            </a:ln>
          </p:spPr>
          <p:style>
            <a:lnRef idx="0"/>
            <a:fillRef idx="0"/>
            <a:effectRef idx="0"/>
            <a:fontRef idx="minor"/>
          </p:style>
          <p:txBody>
            <a:bodyPr lIns="90000" rIns="90000" tIns="45000" bIns="45000" anchor="ctr">
              <a:noAutofit/>
            </a:bodyPr>
            <a:p>
              <a:pPr>
                <a:lnSpc>
                  <a:spcPct val="100000"/>
                </a:lnSpc>
              </a:pPr>
              <a:endParaRPr b="0" lang="en-US" sz="1800" spc="-1" strike="noStrike">
                <a:solidFill>
                  <a:srgbClr val="000000"/>
                </a:solidFill>
                <a:latin typeface="Arial"/>
                <a:ea typeface="DejaVu Sans"/>
              </a:endParaRPr>
            </a:p>
          </p:txBody>
        </p:sp>
        <p:pic>
          <p:nvPicPr>
            <p:cNvPr id="323" name="Picture 21" descr=""/>
            <p:cNvPicPr/>
            <p:nvPr/>
          </p:nvPicPr>
          <p:blipFill>
            <a:blip r:embed="rId3"/>
            <a:srcRect l="0" t="12497" r="0" b="0"/>
            <a:stretch/>
          </p:blipFill>
          <p:spPr>
            <a:xfrm>
              <a:off x="10158120" y="2230920"/>
              <a:ext cx="956160" cy="799560"/>
            </a:xfrm>
            <a:prstGeom prst="rect">
              <a:avLst/>
            </a:prstGeom>
            <a:ln w="0">
              <a:noFill/>
            </a:ln>
          </p:spPr>
        </p:pic>
      </p:grpSp>
      <p:sp>
        <p:nvSpPr>
          <p:cNvPr id="324" name=""/>
          <p:cNvSpPr/>
          <p:nvPr/>
        </p:nvSpPr>
        <p:spPr>
          <a:xfrm>
            <a:off x="6424200" y="4300200"/>
            <a:ext cx="1003320" cy="401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100" spc="-1" strike="noStrike">
                <a:solidFill>
                  <a:srgbClr val="000000"/>
                </a:solidFill>
                <a:latin typeface="Arial"/>
              </a:rPr>
              <a:t>Videocamera</a:t>
            </a:r>
            <a:endParaRPr b="0" lang="en-US" sz="1100" spc="-1" strike="noStrike">
              <a:solidFill>
                <a:srgbClr val="000000"/>
              </a:solidFill>
              <a:latin typeface="Arial"/>
            </a:endParaRPr>
          </a:p>
          <a:p>
            <a:pPr algn="ctr">
              <a:lnSpc>
                <a:spcPct val="100000"/>
              </a:lnSpc>
            </a:pPr>
            <a:r>
              <a:rPr b="0" lang="en-US" sz="1100" spc="-1" strike="noStrike">
                <a:solidFill>
                  <a:srgbClr val="000000"/>
                </a:solidFill>
                <a:latin typeface="Arial"/>
              </a:rPr>
              <a:t>feed</a:t>
            </a:r>
            <a:endParaRPr b="0" lang="en-US" sz="1100" spc="-1" strike="noStrike">
              <a:solidFill>
                <a:srgbClr val="000000"/>
              </a:solidFill>
              <a:latin typeface="Arial"/>
            </a:endParaRPr>
          </a:p>
        </p:txBody>
      </p:sp>
      <p:sp>
        <p:nvSpPr>
          <p:cNvPr id="325" name=""/>
          <p:cNvSpPr/>
          <p:nvPr/>
        </p:nvSpPr>
        <p:spPr>
          <a:xfrm>
            <a:off x="7086600" y="2991600"/>
            <a:ext cx="992520" cy="401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100" spc="-1" strike="noStrike">
                <a:solidFill>
                  <a:srgbClr val="000000"/>
                </a:solidFill>
                <a:latin typeface="Arial"/>
              </a:rPr>
              <a:t>Other sensor</a:t>
            </a:r>
            <a:endParaRPr b="0" lang="en-US" sz="1100" spc="-1" strike="noStrike">
              <a:solidFill>
                <a:srgbClr val="000000"/>
              </a:solidFill>
              <a:latin typeface="Arial"/>
            </a:endParaRPr>
          </a:p>
          <a:p>
            <a:pPr algn="ctr">
              <a:lnSpc>
                <a:spcPct val="100000"/>
              </a:lnSpc>
            </a:pPr>
            <a:r>
              <a:rPr b="0" lang="en-US" sz="1100" spc="-1" strike="noStrike">
                <a:solidFill>
                  <a:srgbClr val="000000"/>
                </a:solidFill>
                <a:latin typeface="Arial"/>
              </a:rPr>
              <a:t>Telemetry</a:t>
            </a:r>
            <a:endParaRPr b="0" lang="en-US" sz="1100" spc="-1" strike="noStrike">
              <a:solidFill>
                <a:srgbClr val="000000"/>
              </a:solidFill>
              <a:latin typeface="Arial"/>
            </a:endParaRPr>
          </a:p>
        </p:txBody>
      </p:sp>
      <p:grpSp>
        <p:nvGrpSpPr>
          <p:cNvPr id="326" name=""/>
          <p:cNvGrpSpPr/>
          <p:nvPr/>
        </p:nvGrpSpPr>
        <p:grpSpPr>
          <a:xfrm>
            <a:off x="7585920" y="4713120"/>
            <a:ext cx="1136160" cy="610560"/>
            <a:chOff x="7585920" y="4713120"/>
            <a:chExt cx="1136160" cy="610560"/>
          </a:xfrm>
        </p:grpSpPr>
        <p:sp>
          <p:nvSpPr>
            <p:cNvPr id="327" name=""/>
            <p:cNvSpPr/>
            <p:nvPr/>
          </p:nvSpPr>
          <p:spPr>
            <a:xfrm flipH="1">
              <a:off x="7671960" y="5117400"/>
              <a:ext cx="1050120" cy="206280"/>
            </a:xfrm>
            <a:prstGeom prst="line">
              <a:avLst/>
            </a:prstGeom>
            <a:ln w="38160">
              <a:solidFill>
                <a:srgbClr val="f10d0c"/>
              </a:solidFill>
              <a:round/>
              <a:tailEnd len="med" type="triangle" w="me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sp>
          <p:nvSpPr>
            <p:cNvPr id="328" name=""/>
            <p:cNvSpPr/>
            <p:nvPr/>
          </p:nvSpPr>
          <p:spPr>
            <a:xfrm flipH="1">
              <a:off x="7607520" y="4915080"/>
              <a:ext cx="1050120" cy="205920"/>
            </a:xfrm>
            <a:prstGeom prst="line">
              <a:avLst/>
            </a:prstGeom>
            <a:ln w="38160">
              <a:solidFill>
                <a:srgbClr val="f10d0c"/>
              </a:solidFill>
              <a:round/>
              <a:tailEnd len="med" type="triangle" w="me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sp>
          <p:nvSpPr>
            <p:cNvPr id="329" name=""/>
            <p:cNvSpPr/>
            <p:nvPr/>
          </p:nvSpPr>
          <p:spPr>
            <a:xfrm flipH="1">
              <a:off x="7585920" y="4713120"/>
              <a:ext cx="1050120" cy="206280"/>
            </a:xfrm>
            <a:prstGeom prst="line">
              <a:avLst/>
            </a:prstGeom>
            <a:ln w="38160">
              <a:solidFill>
                <a:srgbClr val="f10d0c"/>
              </a:solidFill>
              <a:round/>
              <a:tailEnd len="med" type="triangle" w="med"/>
            </a:ln>
          </p:spPr>
          <p:style>
            <a:lnRef idx="0"/>
            <a:fillRef idx="0"/>
            <a:effectRef idx="0"/>
            <a:fontRef idx="minor"/>
          </p:style>
          <p:txBody>
            <a:bodyPr lIns="108720" rIns="108720" tIns="63720" bIns="63720" anchor="ctr">
              <a:noAutofit/>
            </a:bodyPr>
            <a:p>
              <a:endParaRPr b="0" lang="en-US" sz="1800" spc="-1" strike="noStrike">
                <a:solidFill>
                  <a:srgbClr val="000000"/>
                </a:solidFill>
                <a:latin typeface="Arial"/>
                <a:ea typeface="DejaVu Sans"/>
              </a:endParaRPr>
            </a:p>
          </p:txBody>
        </p:sp>
      </p:grpSp>
      <p:sp>
        <p:nvSpPr>
          <p:cNvPr id="330" name=""/>
          <p:cNvSpPr/>
          <p:nvPr/>
        </p:nvSpPr>
        <p:spPr>
          <a:xfrm>
            <a:off x="7764480" y="5421600"/>
            <a:ext cx="1114560" cy="401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1100" spc="-1" strike="noStrike">
                <a:solidFill>
                  <a:srgbClr val="000000"/>
                </a:solidFill>
                <a:latin typeface="Arial"/>
              </a:rPr>
              <a:t>Malicious actor</a:t>
            </a:r>
            <a:endParaRPr b="0" lang="en-US" sz="1100" spc="-1" strike="noStrike">
              <a:solidFill>
                <a:srgbClr val="000000"/>
              </a:solidFill>
              <a:latin typeface="Arial"/>
            </a:endParaRPr>
          </a:p>
          <a:p>
            <a:pPr algn="ctr">
              <a:lnSpc>
                <a:spcPct val="100000"/>
              </a:lnSpc>
            </a:pPr>
            <a:r>
              <a:rPr b="0" lang="en-US" sz="1100" spc="-1" strike="noStrike">
                <a:solidFill>
                  <a:srgbClr val="000000"/>
                </a:solidFill>
                <a:latin typeface="Arial"/>
              </a:rPr>
              <a:t>Eavesdroping</a:t>
            </a:r>
            <a:endParaRPr b="0" lang="en-US" sz="1100" spc="-1" strike="noStrike">
              <a:solidFill>
                <a:srgbClr val="000000"/>
              </a:solidFill>
              <a:latin typeface="Arial"/>
            </a:endParaRPr>
          </a:p>
        </p:txBody>
      </p:sp>
      <p:sp>
        <p:nvSpPr>
          <p:cNvPr id="331" name=""/>
          <p:cNvSpPr/>
          <p:nvPr/>
        </p:nvSpPr>
        <p:spPr>
          <a:xfrm>
            <a:off x="8927640" y="2459520"/>
            <a:ext cx="1038960" cy="597600"/>
          </a:xfrm>
          <a:custGeom>
            <a:avLst/>
            <a:gdLst>
              <a:gd name="textAreaLeft" fmla="*/ 0 w 1038960"/>
              <a:gd name="textAreaRight" fmla="*/ 1039320 w 1038960"/>
              <a:gd name="textAreaTop" fmla="*/ 0 h 597600"/>
              <a:gd name="textAreaBottom" fmla="*/ 597960 h 597600"/>
            </a:gdLst>
            <a:ahLst/>
            <a:rect l="textAreaLeft" t="textAreaTop" r="textAreaRight" b="textAreaBottom"/>
            <a:pathLst>
              <a:path fill="none" w="2887" h="1661">
                <a:moveTo>
                  <a:pt x="2887" y="80"/>
                </a:moveTo>
                <a:cubicBezTo>
                  <a:pt x="1986" y="-51"/>
                  <a:pt x="1797" y="-18"/>
                  <a:pt x="1236" y="153"/>
                </a:cubicBezTo>
                <a:cubicBezTo>
                  <a:pt x="785" y="291"/>
                  <a:pt x="169" y="733"/>
                  <a:pt x="0" y="1661"/>
                </a:cubicBezTo>
              </a:path>
            </a:pathLst>
          </a:custGeom>
          <a:noFill/>
          <a:ln w="57240">
            <a:solidFill>
              <a:srgbClr val="55308d"/>
            </a:solidFill>
            <a:round/>
            <a:tailEnd len="med" type="triangle" w="med"/>
          </a:ln>
        </p:spPr>
        <p:style>
          <a:lnRef idx="0"/>
          <a:fillRef idx="0"/>
          <a:effectRef idx="0"/>
          <a:fontRef idx="minor"/>
        </p:style>
        <p:txBody>
          <a:bodyPr lIns="118440" rIns="118440" tIns="73440" bIns="73440" anchor="ctr">
            <a:noAutofit/>
          </a:bodyPr>
          <a:p>
            <a:pPr>
              <a:lnSpc>
                <a:spcPct val="100000"/>
              </a:lnSpc>
            </a:pPr>
            <a:endParaRPr b="0" lang="en-US" sz="1800" spc="-1" strike="noStrike">
              <a:solidFill>
                <a:srgbClr val="000000"/>
              </a:solidFill>
              <a:latin typeface="Arial"/>
            </a:endParaRPr>
          </a:p>
        </p:txBody>
      </p:sp>
      <p:pic>
        <p:nvPicPr>
          <p:cNvPr id="332" name="Picture 30" descr=""/>
          <p:cNvPicPr/>
          <p:nvPr/>
        </p:nvPicPr>
        <p:blipFill>
          <a:blip r:embed="rId4"/>
          <a:stretch/>
        </p:blipFill>
        <p:spPr>
          <a:xfrm>
            <a:off x="6167160" y="3596400"/>
            <a:ext cx="605880" cy="555480"/>
          </a:xfrm>
          <a:prstGeom prst="rect">
            <a:avLst/>
          </a:prstGeom>
          <a:ln w="0">
            <a:noFill/>
          </a:ln>
        </p:spPr>
      </p:pic>
      <p:grpSp>
        <p:nvGrpSpPr>
          <p:cNvPr id="333" name="Group 1"/>
          <p:cNvGrpSpPr/>
          <p:nvPr/>
        </p:nvGrpSpPr>
        <p:grpSpPr>
          <a:xfrm>
            <a:off x="6316200" y="3368160"/>
            <a:ext cx="1020960" cy="418680"/>
            <a:chOff x="6316200" y="3368160"/>
            <a:chExt cx="1020960" cy="418680"/>
          </a:xfrm>
        </p:grpSpPr>
        <p:pic>
          <p:nvPicPr>
            <p:cNvPr id="334" name="Picture 22" descr="Outdoor Smart Security Camera | Varifocal Camera | MV72 | Cisco Meraki"/>
            <p:cNvPicPr/>
            <p:nvPr/>
          </p:nvPicPr>
          <p:blipFill>
            <a:blip r:embed="rId5"/>
            <a:stretch/>
          </p:blipFill>
          <p:spPr>
            <a:xfrm flipH="1" rot="10800000">
              <a:off x="6316200" y="3368160"/>
              <a:ext cx="1020960" cy="418680"/>
            </a:xfrm>
            <a:prstGeom prst="rect">
              <a:avLst/>
            </a:prstGeom>
            <a:ln w="0">
              <a:noFill/>
            </a:ln>
          </p:spPr>
        </p:pic>
      </p:grpSp>
      <p:pic>
        <p:nvPicPr>
          <p:cNvPr id="335" name="Imagen 46" descr=""/>
          <p:cNvPicPr/>
          <p:nvPr/>
        </p:nvPicPr>
        <p:blipFill>
          <a:blip r:embed="rId6"/>
          <a:stretch/>
        </p:blipFill>
        <p:spPr>
          <a:xfrm flipH="1">
            <a:off x="8507160" y="3128400"/>
            <a:ext cx="669240" cy="453600"/>
          </a:xfrm>
          <a:prstGeom prst="rect">
            <a:avLst/>
          </a:prstGeom>
          <a:ln w="0">
            <a:noFill/>
          </a:ln>
        </p:spPr>
      </p:pic>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0"/>
                      </p:stCondLst>
                      <p:childTnLst>
                        <p:par>
                          <p:cTn id="36" fill="hold">
                            <p:stCondLst>
                              <p:cond delay="0"/>
                            </p:stCondLst>
                            <p:childTnLst>
                              <p:par>
                                <p:cTn id="37" nodeType="withEffect" fill="hold" presetClass="entr" presetID="10">
                                  <p:stCondLst>
                                    <p:cond delay="0"/>
                                  </p:stCondLst>
                                  <p:childTnLst>
                                    <p:set>
                                      <p:cBhvr>
                                        <p:cTn id="38" dur="1" fill="hold">
                                          <p:stCondLst>
                                            <p:cond delay="0"/>
                                          </p:stCondLst>
                                        </p:cTn>
                                        <p:tgtEl>
                                          <p:spTgt spid="316">
                                            <p:txEl>
                                              <p:pRg st="0" end="0"/>
                                            </p:txEl>
                                          </p:spTgt>
                                        </p:tgtEl>
                                        <p:attrNameLst>
                                          <p:attrName>style.visibility</p:attrName>
                                        </p:attrNameLst>
                                      </p:cBhvr>
                                      <p:to>
                                        <p:strVal val="visible"/>
                                      </p:to>
                                    </p:set>
                                    <p:animEffect filter="fade" transition="in">
                                      <p:cBhvr additive="repl">
                                        <p:cTn id="39" dur="2000"/>
                                        <p:tgtEl>
                                          <p:spTgt spid="3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nodeType="clickEffect" fill="hold" presetClass="entr" presetID="10">
                                  <p:stCondLst>
                                    <p:cond delay="0"/>
                                  </p:stCondLst>
                                  <p:childTnLst>
                                    <p:set>
                                      <p:cBhvr>
                                        <p:cTn id="43" dur="1" fill="hold">
                                          <p:stCondLst>
                                            <p:cond delay="0"/>
                                          </p:stCondLst>
                                        </p:cTn>
                                        <p:tgtEl>
                                          <p:spTgt spid="318"/>
                                        </p:tgtEl>
                                        <p:attrNameLst>
                                          <p:attrName>style.visibility</p:attrName>
                                        </p:attrNameLst>
                                      </p:cBhvr>
                                      <p:to>
                                        <p:strVal val="visible"/>
                                      </p:to>
                                    </p:set>
                                    <p:animEffect filter="fade" transition="in">
                                      <p:cBhvr additive="repl">
                                        <p:cTn id="44" dur="2000"/>
                                        <p:tgtEl>
                                          <p:spTgt spid="318"/>
                                        </p:tgtEl>
                                      </p:cBhvr>
                                    </p:animEffect>
                                  </p:childTnLst>
                                </p:cTn>
                              </p:par>
                              <p:par>
                                <p:cTn id="45" nodeType="withEffect" fill="hold" presetClass="entr" presetID="22" presetSubtype="4">
                                  <p:stCondLst>
                                    <p:cond delay="0"/>
                                  </p:stCondLst>
                                  <p:childTnLst>
                                    <p:set>
                                      <p:cBhvr>
                                        <p:cTn id="46" fill="hold">
                                          <p:stCondLst>
                                            <p:cond delay="0"/>
                                          </p:stCondLst>
                                        </p:cTn>
                                        <p:tgtEl>
                                          <p:spTgt spid="326"/>
                                        </p:tgtEl>
                                        <p:attrNameLst>
                                          <p:attrName>style.visibility</p:attrName>
                                        </p:attrNameLst>
                                      </p:cBhvr>
                                      <p:to>
                                        <p:strVal val="visible"/>
                                      </p:to>
                                    </p:set>
                                    <p:animEffect filter="wipe(down)" transition="in">
                                      <p:cBhvr additive="repl">
                                        <p:cTn id="47" dur="125"/>
                                        <p:tgtEl>
                                          <p:spTgt spid="326"/>
                                        </p:tgtEl>
                                      </p:cBhvr>
                                    </p:animEffect>
                                  </p:childTnLst>
                                </p:cTn>
                              </p:par>
                              <p:par>
                                <p:cTn id="48" nodeType="withEffect" fill="hold" presetClass="entr" presetID="10">
                                  <p:stCondLst>
                                    <p:cond delay="0"/>
                                  </p:stCondLst>
                                  <p:childTnLst>
                                    <p:set>
                                      <p:cBhvr>
                                        <p:cTn id="49" dur="1" fill="hold">
                                          <p:stCondLst>
                                            <p:cond delay="0"/>
                                          </p:stCondLst>
                                        </p:cTn>
                                        <p:tgtEl>
                                          <p:spTgt spid="330"/>
                                        </p:tgtEl>
                                        <p:attrNameLst>
                                          <p:attrName>style.visibility</p:attrName>
                                        </p:attrNameLst>
                                      </p:cBhvr>
                                      <p:to>
                                        <p:strVal val="visible"/>
                                      </p:to>
                                    </p:set>
                                    <p:animEffect filter="fade" transition="in">
                                      <p:cBhvr additive="repl">
                                        <p:cTn id="50" dur="2000"/>
                                        <p:tgtEl>
                                          <p:spTgt spid="330"/>
                                        </p:tgtEl>
                                      </p:cBhvr>
                                    </p:animEffect>
                                  </p:childTnLst>
                                </p:cTn>
                              </p:par>
                              <p:par>
                                <p:cTn id="51" nodeType="withEffect" fill="hold" presetClass="entr" presetID="10">
                                  <p:stCondLst>
                                    <p:cond delay="0"/>
                                  </p:stCondLst>
                                  <p:childTnLst>
                                    <p:set>
                                      <p:cBhvr>
                                        <p:cTn id="52" dur="1" fill="hold">
                                          <p:stCondLst>
                                            <p:cond delay="0"/>
                                          </p:stCondLst>
                                        </p:cTn>
                                        <p:tgtEl>
                                          <p:spTgt spid="316">
                                            <p:txEl>
                                              <p:pRg st="2" end="2"/>
                                            </p:txEl>
                                          </p:spTgt>
                                        </p:tgtEl>
                                        <p:attrNameLst>
                                          <p:attrName>style.visibility</p:attrName>
                                        </p:attrNameLst>
                                      </p:cBhvr>
                                      <p:to>
                                        <p:strVal val="visible"/>
                                      </p:to>
                                    </p:set>
                                    <p:animEffect filter="fade" transition="in">
                                      <p:cBhvr additive="repl">
                                        <p:cTn id="53" dur="2000"/>
                                        <p:tgtEl>
                                          <p:spTgt spid="31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nodeType="clickEffect" fill="hold" presetClass="entr" presetID="10">
                                  <p:stCondLst>
                                    <p:cond delay="0"/>
                                  </p:stCondLst>
                                  <p:childTnLst>
                                    <p:set>
                                      <p:cBhvr>
                                        <p:cTn id="57" dur="1" fill="hold">
                                          <p:stCondLst>
                                            <p:cond delay="0"/>
                                          </p:stCondLst>
                                        </p:cTn>
                                        <p:tgtEl>
                                          <p:spTgt spid="321"/>
                                        </p:tgtEl>
                                        <p:attrNameLst>
                                          <p:attrName>style.visibility</p:attrName>
                                        </p:attrNameLst>
                                      </p:cBhvr>
                                      <p:to>
                                        <p:strVal val="visible"/>
                                      </p:to>
                                    </p:set>
                                    <p:animEffect filter="fade" transition="in">
                                      <p:cBhvr additive="repl">
                                        <p:cTn id="58" dur="2000"/>
                                        <p:tgtEl>
                                          <p:spTgt spid="321"/>
                                        </p:tgtEl>
                                      </p:cBhvr>
                                    </p:animEffect>
                                  </p:childTnLst>
                                </p:cTn>
                              </p:par>
                              <p:par>
                                <p:cTn id="59" nodeType="withEffect" fill="hold" presetClass="entr" presetID="22" presetSubtype="2">
                                  <p:stCondLst>
                                    <p:cond delay="0"/>
                                  </p:stCondLst>
                                  <p:childTnLst>
                                    <p:set>
                                      <p:cBhvr>
                                        <p:cTn id="60" dur="1" fill="hold">
                                          <p:stCondLst>
                                            <p:cond delay="0"/>
                                          </p:stCondLst>
                                        </p:cTn>
                                        <p:tgtEl>
                                          <p:spTgt spid="331"/>
                                        </p:tgtEl>
                                        <p:attrNameLst>
                                          <p:attrName>style.visibility</p:attrName>
                                        </p:attrNameLst>
                                      </p:cBhvr>
                                      <p:to>
                                        <p:strVal val="visible"/>
                                      </p:to>
                                    </p:set>
                                    <p:animEffect filter="wipe(right)" transition="in">
                                      <p:cBhvr additive="repl">
                                        <p:cTn id="61" dur="500"/>
                                        <p:tgtEl>
                                          <p:spTgt spid="331"/>
                                        </p:tgtEl>
                                      </p:cBhvr>
                                    </p:animEffect>
                                  </p:childTnLst>
                                </p:cTn>
                              </p:par>
                              <p:par>
                                <p:cTn id="62" nodeType="withEffect" fill="hold" presetClass="entr" presetID="10">
                                  <p:stCondLst>
                                    <p:cond delay="0"/>
                                  </p:stCondLst>
                                  <p:childTnLst>
                                    <p:set>
                                      <p:cBhvr>
                                        <p:cTn id="63" dur="1" fill="hold">
                                          <p:stCondLst>
                                            <p:cond delay="0"/>
                                          </p:stCondLst>
                                        </p:cTn>
                                        <p:tgtEl>
                                          <p:spTgt spid="316">
                                            <p:txEl>
                                              <p:pRg st="4" end="4"/>
                                            </p:txEl>
                                          </p:spTgt>
                                        </p:tgtEl>
                                        <p:attrNameLst>
                                          <p:attrName>style.visibility</p:attrName>
                                        </p:attrNameLst>
                                      </p:cBhvr>
                                      <p:to>
                                        <p:strVal val="visible"/>
                                      </p:to>
                                    </p:set>
                                    <p:animEffect filter="fade" transition="in">
                                      <p:cBhvr additive="repl">
                                        <p:cTn id="64" dur="2000"/>
                                        <p:tgtEl>
                                          <p:spTgt spid="316">
                                            <p:txEl>
                                              <p:pRg st="4" end="4"/>
                                            </p:txEl>
                                          </p:spTgt>
                                        </p:tgtEl>
                                      </p:cBhvr>
                                    </p:animEffect>
                                  </p:childTnLst>
                                </p:cTn>
                              </p:par>
                            </p:childTnLst>
                          </p:cTn>
                        </p:par>
                        <p:par>
                          <p:cTn id="65" fill="hold">
                            <p:stCondLst>
                              <p:cond delay="2000"/>
                            </p:stCondLst>
                            <p:childTnLst>
                              <p:par>
                                <p:cTn id="66" nodeType="afterEffect" fill="hold" presetClass="exit" presetID="10">
                                  <p:stCondLst>
                                    <p:cond delay="1000"/>
                                  </p:stCondLst>
                                  <p:childTnLst>
                                    <p:animEffect filter="fade" transition="out">
                                      <p:cBhvr additive="repl">
                                        <p:cTn id="67" dur="2000"/>
                                        <p:tgtEl>
                                          <p:spTgt spid="326"/>
                                        </p:tgtEl>
                                      </p:cBhvr>
                                    </p:animEffect>
                                    <p:set>
                                      <p:cBhvr>
                                        <p:cTn id="68" dur="1" fill="hold">
                                          <p:stCondLst>
                                            <p:cond delay="1999"/>
                                          </p:stCondLst>
                                        </p:cTn>
                                        <p:tgtEl>
                                          <p:spTgt spid="326"/>
                                        </p:tgtEl>
                                        <p:attrNameLst>
                                          <p:attrName>style.visibility</p:attrName>
                                        </p:attrNameLst>
                                      </p:cBhvr>
                                      <p:to>
                                        <p:strVal val="hidden"/>
                                      </p:to>
                                    </p:set>
                                  </p:childTnLst>
                                </p:cTn>
                              </p:par>
                              <p:par>
                                <p:cTn id="69" nodeType="withEffect" fill="hold" presetClass="exit" presetID="10">
                                  <p:stCondLst>
                                    <p:cond delay="0"/>
                                  </p:stCondLst>
                                  <p:childTnLst>
                                    <p:animEffect filter="fade" transition="out">
                                      <p:cBhvr additive="repl">
                                        <p:cTn id="70" dur="2000"/>
                                        <p:tgtEl>
                                          <p:spTgt spid="330">
                                            <p:txEl>
                                              <p:pRg st="0" end="0"/>
                                            </p:txEl>
                                          </p:spTgt>
                                        </p:tgtEl>
                                      </p:cBhvr>
                                    </p:animEffect>
                                    <p:set>
                                      <p:cBhvr>
                                        <p:cTn id="71" dur="1" fill="hold">
                                          <p:stCondLst>
                                            <p:cond delay="1999"/>
                                          </p:stCondLst>
                                        </p:cTn>
                                        <p:tgtEl>
                                          <p:spTgt spid="330">
                                            <p:txEl>
                                              <p:pRg st="0" end="0"/>
                                            </p:txEl>
                                          </p:spTgt>
                                        </p:tgtEl>
                                        <p:attrNameLst>
                                          <p:attrName>style.visibility</p:attrName>
                                        </p:attrNameLst>
                                      </p:cBhvr>
                                      <p:to>
                                        <p:strVal val="hidden"/>
                                      </p:to>
                                    </p:set>
                                  </p:childTnLst>
                                </p:cTn>
                              </p:par>
                              <p:par>
                                <p:cTn id="72" nodeType="withEffect" fill="hold" presetClass="exit" presetID="10">
                                  <p:stCondLst>
                                    <p:cond delay="0"/>
                                  </p:stCondLst>
                                  <p:childTnLst>
                                    <p:animEffect filter="fade" transition="out">
                                      <p:cBhvr additive="repl">
                                        <p:cTn id="73" dur="2000"/>
                                        <p:tgtEl>
                                          <p:spTgt spid="330">
                                            <p:txEl>
                                              <p:pRg st="1" end="1"/>
                                            </p:txEl>
                                          </p:spTgt>
                                        </p:tgtEl>
                                      </p:cBhvr>
                                    </p:animEffect>
                                    <p:set>
                                      <p:cBhvr>
                                        <p:cTn id="74" dur="1" fill="hold">
                                          <p:stCondLst>
                                            <p:cond delay="1999"/>
                                          </p:stCondLst>
                                        </p:cTn>
                                        <p:tgtEl>
                                          <p:spTgt spid="330">
                                            <p:txEl>
                                              <p:pRg st="1" end="1"/>
                                            </p:txEl>
                                          </p:spTgt>
                                        </p:tgtEl>
                                        <p:attrNameLst>
                                          <p:attrName>style.visibility</p:attrName>
                                        </p:attrNameLst>
                                      </p:cBhvr>
                                      <p:to>
                                        <p:strVal val="hidden"/>
                                      </p:to>
                                    </p:set>
                                  </p:childTnLst>
                                </p:cTn>
                              </p:par>
                              <p:par>
                                <p:cTn id="75" nodeType="withEffect" fill="hold" presetClass="exit" presetID="9">
                                  <p:stCondLst>
                                    <p:cond delay="0"/>
                                  </p:stCondLst>
                                  <p:childTnLst>
                                    <p:animEffect filter="dissolve" transition="out">
                                      <p:cBhvr additive="repl">
                                        <p:cTn id="76" dur="500"/>
                                        <p:tgtEl>
                                          <p:spTgt spid="318"/>
                                        </p:tgtEl>
                                      </p:cBhvr>
                                    </p:animEffect>
                                    <p:set>
                                      <p:cBhvr>
                                        <p:cTn id="77" dur="1" fill="hold">
                                          <p:stCondLst>
                                            <p:cond delay="499"/>
                                          </p:stCondLst>
                                        </p:cTn>
                                        <p:tgtEl>
                                          <p:spTgt spid="3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0" y="1381680"/>
            <a:ext cx="11315160" cy="2046600"/>
          </a:xfrm>
          <a:prstGeom prst="rect">
            <a:avLst/>
          </a:prstGeom>
          <a:solidFill>
            <a:srgbClr val="ffffff"/>
          </a:solidFill>
          <a:ln w="0">
            <a:noFill/>
          </a:ln>
        </p:spPr>
        <p:txBody>
          <a:bodyPr lIns="90000" rIns="90000" tIns="45000" bIns="45000" anchor="b">
            <a:noAutofit/>
          </a:bodyPr>
          <a:p>
            <a:pPr indent="0" algn="ctr">
              <a:lnSpc>
                <a:spcPct val="90000"/>
              </a:lnSpc>
              <a:buNone/>
              <a:tabLst>
                <a:tab algn="l" pos="0"/>
              </a:tabLst>
            </a:pPr>
            <a:r>
              <a:rPr b="0" lang="en-US" sz="4800" spc="-1" strike="noStrike">
                <a:solidFill>
                  <a:srgbClr val="bfbfbf"/>
                </a:solidFill>
                <a:latin typeface="Open Sans"/>
              </a:rPr>
              <a:t>Tallinn Pilot Use Case</a:t>
            </a:r>
            <a:endParaRPr b="0" lang="en-US" sz="4800" spc="-1" strike="noStrike">
              <a:solidFill>
                <a:srgbClr val="000000"/>
              </a:solidFill>
              <a:latin typeface="Arial"/>
            </a:endParaRPr>
          </a:p>
        </p:txBody>
      </p:sp>
      <p:pic>
        <p:nvPicPr>
          <p:cNvPr id="337" name="Picture 11" descr="Text, icon&#10;&#10;Description automatically generated"/>
          <p:cNvPicPr/>
          <p:nvPr/>
        </p:nvPicPr>
        <p:blipFill>
          <a:blip r:embed="rId1"/>
          <a:stretch/>
        </p:blipFill>
        <p:spPr>
          <a:xfrm>
            <a:off x="4528080" y="3293280"/>
            <a:ext cx="1841400" cy="27342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rgbClr val="000000"/>
      </a:dk1>
      <a:lt1>
        <a:srgbClr val="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4416</TotalTime>
  <Application>LibreOffice/7.5.3.2$Linux_X86_64 LibreOffice_project/50$Build-2</Application>
  <AppVersion>15.0000</AppVersion>
  <Words>2319</Words>
  <Paragraphs>293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2021-07-15T10:26:45Z</dcterms:created>
  <dc:creator>Maria Tsirigoti</dc:creator>
  <dc:description/>
  <dc:language>en-US</dc:language>
  <cp:lastModifiedBy>René Serral</cp:lastModifiedBy>
  <dcterms:modified xsi:type="dcterms:W3CDTF">2023-05-28T11:28:18Z</dcterms:modified>
  <cp:revision>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ActionId">
    <vt:lpwstr>4758ad98-2f11-4b48-ad8c-90cb0e081c51</vt:lpwstr>
  </property>
  <property fmtid="{D5CDD505-2E9C-101B-9397-08002B2CF9AE}" pid="3" name="MSIP_Label_e463cba9-5f6c-478d-9329-7b2295e4e8ed_ContentBits">
    <vt:lpwstr>0</vt:lpwstr>
  </property>
  <property fmtid="{D5CDD505-2E9C-101B-9397-08002B2CF9AE}" pid="4" name="MSIP_Label_e463cba9-5f6c-478d-9329-7b2295e4e8ed_Enabled">
    <vt:lpwstr>true</vt:lpwstr>
  </property>
  <property fmtid="{D5CDD505-2E9C-101B-9397-08002B2CF9AE}" pid="5" name="MSIP_Label_e463cba9-5f6c-478d-9329-7b2295e4e8ed_Method">
    <vt:lpwstr>Standard</vt:lpwstr>
  </property>
  <property fmtid="{D5CDD505-2E9C-101B-9397-08002B2CF9AE}" pid="6" name="MSIP_Label_e463cba9-5f6c-478d-9329-7b2295e4e8ed_Name">
    <vt:lpwstr>All Employees_2</vt:lpwstr>
  </property>
  <property fmtid="{D5CDD505-2E9C-101B-9397-08002B2CF9AE}" pid="7" name="MSIP_Label_e463cba9-5f6c-478d-9329-7b2295e4e8ed_SetDate">
    <vt:lpwstr>2022-05-03T07:19:11Z</vt:lpwstr>
  </property>
  <property fmtid="{D5CDD505-2E9C-101B-9397-08002B2CF9AE}" pid="8" name="MSIP_Label_e463cba9-5f6c-478d-9329-7b2295e4e8ed_SiteId">
    <vt:lpwstr>33440fc6-b7c7-412c-bb73-0e70b0198d5a</vt:lpwstr>
  </property>
  <property fmtid="{D5CDD505-2E9C-101B-9397-08002B2CF9AE}" pid="9" name="Notes">
    <vt:i4>10</vt:i4>
  </property>
  <property fmtid="{D5CDD505-2E9C-101B-9397-08002B2CF9AE}" pid="10" name="PresentationFormat">
    <vt:lpwstr>Panorámica</vt:lpwstr>
  </property>
  <property fmtid="{D5CDD505-2E9C-101B-9397-08002B2CF9AE}" pid="11" name="Slides">
    <vt:i4>38</vt:i4>
  </property>
</Properties>
</file>