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58" r:id="rId4"/>
    <p:sldId id="1188" r:id="rId5"/>
    <p:sldId id="1190" r:id="rId6"/>
    <p:sldId id="1194" r:id="rId7"/>
    <p:sldId id="1189" r:id="rId8"/>
    <p:sldId id="1191" r:id="rId9"/>
    <p:sldId id="1192" r:id="rId10"/>
    <p:sldId id="1177" r:id="rId11"/>
    <p:sldId id="1195" r:id="rId12"/>
    <p:sldId id="2134391817" r:id="rId13"/>
    <p:sldId id="1196" r:id="rId14"/>
    <p:sldId id="2134391821" r:id="rId15"/>
    <p:sldId id="2134391811" r:id="rId16"/>
    <p:sldId id="2134391819" r:id="rId17"/>
    <p:sldId id="1193" r:id="rId18"/>
    <p:sldId id="2134391816" r:id="rId19"/>
    <p:sldId id="311" r:id="rId20"/>
    <p:sldId id="279" r:id="rId21"/>
    <p:sldId id="2134391812" r:id="rId22"/>
    <p:sldId id="1169" r:id="rId23"/>
    <p:sldId id="2134391820" r:id="rId24"/>
    <p:sldId id="1173" r:id="rId25"/>
  </p:sldIdLst>
  <p:sldSz cx="12192000" cy="6858000"/>
  <p:notesSz cx="12192000" cy="6858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748D8-5C45-D4DE-032E-F083E21B20B3}" name="TSEKERIDOU Sofia" initials="TS" userId="S::stsekeridou@netcompany-intrasoft.com::e671cac8-a953-4288-972e-e2b1264ad7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3243B-E661-4D43-BD7B-5A777DA4DA46}" v="5" dt="2023-05-29T06:30:49.805"/>
    <p1510:client id="{C85C6457-ECBC-FB47-01AE-9BA5F554F03E}" v="3" dt="2023-05-29T23:00:26.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756"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8E9961-DBF9-4A11-A84D-35E007112C0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3193B888-6ADD-4200-B131-0205E40C424C}">
      <dgm:prSet phldrT="[Text]"/>
      <dgm:spPr>
        <a:solidFill>
          <a:srgbClr val="7030A0"/>
        </a:solidFill>
      </dgm:spPr>
      <dgm:t>
        <a:bodyPr/>
        <a:lstStyle/>
        <a:p>
          <a:r>
            <a:rPr lang="en-US" spc="-1" dirty="0">
              <a:solidFill>
                <a:schemeClr val="bg1"/>
              </a:solidFill>
              <a:latin typeface="Calibri"/>
              <a:ea typeface="+mj-ea"/>
              <a:cs typeface="+mj-cs"/>
            </a:rPr>
            <a:t>Integration of multiple tools and interfaces into one consolidated workflow.</a:t>
          </a:r>
          <a:endParaRPr lang="en-GB" dirty="0"/>
        </a:p>
      </dgm:t>
    </dgm:pt>
    <dgm:pt modelId="{FBCA51E7-95C2-44B1-9BDB-A413DE453A95}" type="parTrans" cxnId="{983D2FD4-DB98-4732-916B-882A116533B7}">
      <dgm:prSet/>
      <dgm:spPr/>
      <dgm:t>
        <a:bodyPr/>
        <a:lstStyle/>
        <a:p>
          <a:endParaRPr lang="en-GB"/>
        </a:p>
      </dgm:t>
    </dgm:pt>
    <dgm:pt modelId="{B55ADC25-DC3C-4AD9-B3C9-A86219E026A7}" type="sibTrans" cxnId="{983D2FD4-DB98-4732-916B-882A116533B7}">
      <dgm:prSet/>
      <dgm:spPr/>
      <dgm:t>
        <a:bodyPr/>
        <a:lstStyle/>
        <a:p>
          <a:endParaRPr lang="en-GB"/>
        </a:p>
      </dgm:t>
    </dgm:pt>
    <dgm:pt modelId="{AAFFF84C-FE43-4794-8217-3D0E51FD0DA7}">
      <dgm:prSet phldrT="[Text]"/>
      <dgm:spPr>
        <a:solidFill>
          <a:srgbClr val="B686DA"/>
        </a:solidFill>
      </dgm:spPr>
      <dgm:t>
        <a:bodyPr/>
        <a:lstStyle/>
        <a:p>
          <a:r>
            <a:rPr lang="en-US" spc="-1" dirty="0">
              <a:solidFill>
                <a:schemeClr val="bg1"/>
              </a:solidFill>
              <a:latin typeface="Calibri"/>
              <a:ea typeface="+mj-ea"/>
              <a:cs typeface="+mj-cs"/>
            </a:rPr>
            <a:t>Creation of workflows (playbooks) customized on users needs.</a:t>
          </a:r>
          <a:endParaRPr lang="en-GB" dirty="0">
            <a:solidFill>
              <a:schemeClr val="bg1"/>
            </a:solidFill>
          </a:endParaRPr>
        </a:p>
      </dgm:t>
    </dgm:pt>
    <dgm:pt modelId="{DE6D7407-4578-403D-9982-E844E8789426}" type="parTrans" cxnId="{6B51B5AD-AB93-437A-986F-1366E2B7322B}">
      <dgm:prSet/>
      <dgm:spPr/>
      <dgm:t>
        <a:bodyPr/>
        <a:lstStyle/>
        <a:p>
          <a:endParaRPr lang="en-GB"/>
        </a:p>
      </dgm:t>
    </dgm:pt>
    <dgm:pt modelId="{C0D3A189-9971-4971-A687-97526BD8FD46}" type="sibTrans" cxnId="{6B51B5AD-AB93-437A-986F-1366E2B7322B}">
      <dgm:prSet/>
      <dgm:spPr/>
      <dgm:t>
        <a:bodyPr/>
        <a:lstStyle/>
        <a:p>
          <a:endParaRPr lang="en-GB"/>
        </a:p>
      </dgm:t>
    </dgm:pt>
    <dgm:pt modelId="{78830286-E78C-4D83-88D7-ECEDD77DB71C}">
      <dgm:prSet phldrT="[Text]"/>
      <dgm:spPr>
        <a:solidFill>
          <a:schemeClr val="accent3">
            <a:lumMod val="75000"/>
          </a:schemeClr>
        </a:solidFill>
      </dgm:spPr>
      <dgm:t>
        <a:bodyPr/>
        <a:lstStyle/>
        <a:p>
          <a:r>
            <a:rPr lang="en-US" spc="-1" dirty="0">
              <a:solidFill>
                <a:schemeClr val="bg1"/>
              </a:solidFill>
              <a:latin typeface="Calibri"/>
              <a:ea typeface="+mj-ea"/>
              <a:cs typeface="+mj-cs"/>
            </a:rPr>
            <a:t>Bundle of workflows based on attack</a:t>
          </a:r>
          <a:r>
            <a:rPr lang="el-GR" spc="-1" dirty="0">
              <a:solidFill>
                <a:schemeClr val="bg1"/>
              </a:solidFill>
              <a:latin typeface="Calibri"/>
              <a:ea typeface="+mj-ea"/>
              <a:cs typeface="+mj-cs"/>
            </a:rPr>
            <a:t> </a:t>
          </a:r>
          <a:r>
            <a:rPr lang="en-US" spc="-1" dirty="0">
              <a:solidFill>
                <a:schemeClr val="bg1"/>
              </a:solidFill>
              <a:latin typeface="Calibri"/>
              <a:ea typeface="+mj-ea"/>
              <a:cs typeface="+mj-cs"/>
            </a:rPr>
            <a:t>types.</a:t>
          </a:r>
          <a:endParaRPr lang="en-GB" dirty="0">
            <a:solidFill>
              <a:schemeClr val="bg1"/>
            </a:solidFill>
          </a:endParaRPr>
        </a:p>
      </dgm:t>
    </dgm:pt>
    <dgm:pt modelId="{1DDBBBBD-52E3-403F-B431-BC0434669CE5}" type="parTrans" cxnId="{AE5EEEEA-F4F8-41C0-8D64-9F068B9D5C5A}">
      <dgm:prSet/>
      <dgm:spPr/>
      <dgm:t>
        <a:bodyPr/>
        <a:lstStyle/>
        <a:p>
          <a:endParaRPr lang="en-GB"/>
        </a:p>
      </dgm:t>
    </dgm:pt>
    <dgm:pt modelId="{C642DBD9-D943-40E9-A6FF-88A6334DB899}" type="sibTrans" cxnId="{AE5EEEEA-F4F8-41C0-8D64-9F068B9D5C5A}">
      <dgm:prSet/>
      <dgm:spPr/>
      <dgm:t>
        <a:bodyPr/>
        <a:lstStyle/>
        <a:p>
          <a:endParaRPr lang="en-GB"/>
        </a:p>
      </dgm:t>
    </dgm:pt>
    <dgm:pt modelId="{DFB99EB6-9996-4F7A-B676-BB2E43ACA549}">
      <dgm:prSet phldrT="[Text]"/>
      <dgm:spPr>
        <a:solidFill>
          <a:srgbClr val="B082DE"/>
        </a:solidFill>
      </dgm:spPr>
      <dgm:t>
        <a:bodyPr/>
        <a:lstStyle/>
        <a:p>
          <a:r>
            <a:rPr lang="en-US" spc="-1" dirty="0">
              <a:solidFill>
                <a:schemeClr val="bg1"/>
              </a:solidFill>
              <a:latin typeface="Calibri"/>
              <a:ea typeface="+mj-ea"/>
              <a:cs typeface="+mj-cs"/>
            </a:rPr>
            <a:t>Automated execution processes.</a:t>
          </a:r>
          <a:endParaRPr lang="en-GB" dirty="0">
            <a:solidFill>
              <a:schemeClr val="bg1"/>
            </a:solidFill>
          </a:endParaRPr>
        </a:p>
      </dgm:t>
    </dgm:pt>
    <dgm:pt modelId="{954D5085-7105-466D-AA23-A987BD3E4681}" type="parTrans" cxnId="{E0B434B7-FB48-4687-9F57-070226D7098B}">
      <dgm:prSet/>
      <dgm:spPr/>
      <dgm:t>
        <a:bodyPr/>
        <a:lstStyle/>
        <a:p>
          <a:endParaRPr lang="en-GB"/>
        </a:p>
      </dgm:t>
    </dgm:pt>
    <dgm:pt modelId="{17934D5D-B118-48DC-BA45-D38CA9C34BFA}" type="sibTrans" cxnId="{E0B434B7-FB48-4687-9F57-070226D7098B}">
      <dgm:prSet/>
      <dgm:spPr/>
      <dgm:t>
        <a:bodyPr/>
        <a:lstStyle/>
        <a:p>
          <a:endParaRPr lang="en-GB"/>
        </a:p>
      </dgm:t>
    </dgm:pt>
    <dgm:pt modelId="{E150C61E-1638-4A8F-A7D6-B5367ADA3260}">
      <dgm:prSet phldrT="[Text]" custT="1"/>
      <dgm:spPr>
        <a:solidFill>
          <a:schemeClr val="accent3">
            <a:lumMod val="75000"/>
          </a:schemeClr>
        </a:solidFill>
      </dgm:spPr>
      <dgm:t>
        <a:bodyPr/>
        <a:lstStyle/>
        <a:p>
          <a:r>
            <a:rPr lang="en-US" sz="1700" kern="1200" spc="-1" dirty="0">
              <a:solidFill>
                <a:schemeClr val="bg1"/>
              </a:solidFill>
              <a:latin typeface="Calibri"/>
              <a:ea typeface="+mj-ea"/>
              <a:cs typeface="+mj-cs"/>
            </a:rPr>
            <a:t>Usage of cyber security </a:t>
          </a:r>
          <a:r>
            <a:rPr lang="en-US" sz="1700" kern="1200" spc="-1" dirty="0">
              <a:solidFill>
                <a:prstClr val="white"/>
              </a:solidFill>
              <a:latin typeface="Calibri"/>
              <a:ea typeface="+mn-ea"/>
              <a:cs typeface="+mn-cs"/>
            </a:rPr>
            <a:t>predefined</a:t>
          </a:r>
          <a:r>
            <a:rPr lang="en-US" sz="1700" kern="1200" spc="-1" dirty="0">
              <a:solidFill>
                <a:schemeClr val="bg1"/>
              </a:solidFill>
              <a:latin typeface="Calibri"/>
              <a:ea typeface="+mj-ea"/>
              <a:cs typeface="+mj-cs"/>
            </a:rPr>
            <a:t> workflows (playbooks).</a:t>
          </a:r>
          <a:endParaRPr lang="en-GB" sz="1700" kern="1200" dirty="0"/>
        </a:p>
      </dgm:t>
    </dgm:pt>
    <dgm:pt modelId="{9CF3E35F-F18A-476E-80D8-7CDF46A84B1A}" type="parTrans" cxnId="{D3EDFEF8-FB23-4FEB-98EE-EADEE51A9918}">
      <dgm:prSet/>
      <dgm:spPr/>
      <dgm:t>
        <a:bodyPr/>
        <a:lstStyle/>
        <a:p>
          <a:endParaRPr lang="en-GB"/>
        </a:p>
      </dgm:t>
    </dgm:pt>
    <dgm:pt modelId="{A91FD892-7E34-43FC-8617-4119DE6962A5}" type="sibTrans" cxnId="{D3EDFEF8-FB23-4FEB-98EE-EADEE51A9918}">
      <dgm:prSet/>
      <dgm:spPr/>
      <dgm:t>
        <a:bodyPr/>
        <a:lstStyle/>
        <a:p>
          <a:endParaRPr lang="en-GB"/>
        </a:p>
      </dgm:t>
    </dgm:pt>
    <dgm:pt modelId="{FAE2ABC9-0E5A-465A-BA97-1038EF4DFD01}">
      <dgm:prSet phldrT="[Text]"/>
      <dgm:spPr>
        <a:solidFill>
          <a:srgbClr val="7030A0"/>
        </a:solidFill>
      </dgm:spPr>
      <dgm:t>
        <a:bodyPr/>
        <a:lstStyle/>
        <a:p>
          <a:r>
            <a:rPr lang="en-US" spc="-1" dirty="0">
              <a:solidFill>
                <a:schemeClr val="bg1"/>
              </a:solidFill>
              <a:latin typeface="Calibri"/>
              <a:ea typeface="+mj-ea"/>
              <a:cs typeface="+mj-cs"/>
            </a:rPr>
            <a:t>Monitoring in real time processes status.</a:t>
          </a:r>
          <a:endParaRPr lang="en-GB" dirty="0">
            <a:solidFill>
              <a:schemeClr val="bg1"/>
            </a:solidFill>
          </a:endParaRPr>
        </a:p>
      </dgm:t>
    </dgm:pt>
    <dgm:pt modelId="{5D970770-1FFE-477E-8474-5FE49BCF533F}" type="parTrans" cxnId="{C5507799-E0D2-48C7-B946-19BD4A6A23B0}">
      <dgm:prSet/>
      <dgm:spPr/>
      <dgm:t>
        <a:bodyPr/>
        <a:lstStyle/>
        <a:p>
          <a:endParaRPr lang="en-GB"/>
        </a:p>
      </dgm:t>
    </dgm:pt>
    <dgm:pt modelId="{D0CCACB9-966C-42B1-97CF-9A73D7E6A443}" type="sibTrans" cxnId="{C5507799-E0D2-48C7-B946-19BD4A6A23B0}">
      <dgm:prSet/>
      <dgm:spPr/>
      <dgm:t>
        <a:bodyPr/>
        <a:lstStyle/>
        <a:p>
          <a:endParaRPr lang="en-GB"/>
        </a:p>
      </dgm:t>
    </dgm:pt>
    <dgm:pt modelId="{AB6C314D-AF5E-4CA5-85FB-E489A8A939E4}" type="pres">
      <dgm:prSet presAssocID="{4A8E9961-DBF9-4A11-A84D-35E007112C0E}" presName="linear" presStyleCnt="0">
        <dgm:presLayoutVars>
          <dgm:dir/>
          <dgm:animLvl val="lvl"/>
          <dgm:resizeHandles val="exact"/>
        </dgm:presLayoutVars>
      </dgm:prSet>
      <dgm:spPr/>
    </dgm:pt>
    <dgm:pt modelId="{257B93F4-6809-4A9E-B02F-D176EE8933AC}" type="pres">
      <dgm:prSet presAssocID="{3193B888-6ADD-4200-B131-0205E40C424C}" presName="parentLin" presStyleCnt="0"/>
      <dgm:spPr/>
    </dgm:pt>
    <dgm:pt modelId="{C3940460-E03A-4FB6-A5B2-E87EBFD27205}" type="pres">
      <dgm:prSet presAssocID="{3193B888-6ADD-4200-B131-0205E40C424C}" presName="parentLeftMargin" presStyleLbl="node1" presStyleIdx="0" presStyleCnt="6"/>
      <dgm:spPr/>
    </dgm:pt>
    <dgm:pt modelId="{4E1BAB8D-235B-4BB7-AD8F-7B9E14E26A03}" type="pres">
      <dgm:prSet presAssocID="{3193B888-6ADD-4200-B131-0205E40C424C}" presName="parentText" presStyleLbl="node1" presStyleIdx="0" presStyleCnt="6">
        <dgm:presLayoutVars>
          <dgm:chMax val="0"/>
          <dgm:bulletEnabled val="1"/>
        </dgm:presLayoutVars>
      </dgm:prSet>
      <dgm:spPr/>
    </dgm:pt>
    <dgm:pt modelId="{5F3CCFFD-8628-44FD-9CD6-022DCF127567}" type="pres">
      <dgm:prSet presAssocID="{3193B888-6ADD-4200-B131-0205E40C424C}" presName="negativeSpace" presStyleCnt="0"/>
      <dgm:spPr/>
    </dgm:pt>
    <dgm:pt modelId="{C137F206-3B80-4A93-A06A-E8401EF4B31C}" type="pres">
      <dgm:prSet presAssocID="{3193B888-6ADD-4200-B131-0205E40C424C}" presName="childText" presStyleLbl="conFgAcc1" presStyleIdx="0" presStyleCnt="6">
        <dgm:presLayoutVars>
          <dgm:bulletEnabled val="1"/>
        </dgm:presLayoutVars>
      </dgm:prSet>
      <dgm:spPr>
        <a:ln>
          <a:solidFill>
            <a:schemeClr val="bg2">
              <a:lumMod val="90000"/>
            </a:schemeClr>
          </a:solidFill>
        </a:ln>
      </dgm:spPr>
    </dgm:pt>
    <dgm:pt modelId="{FCD11514-F449-400D-99A1-A1DB141FABAB}" type="pres">
      <dgm:prSet presAssocID="{B55ADC25-DC3C-4AD9-B3C9-A86219E026A7}" presName="spaceBetweenRectangles" presStyleCnt="0"/>
      <dgm:spPr/>
    </dgm:pt>
    <dgm:pt modelId="{32652605-DC27-4858-B128-0216E3B2842D}" type="pres">
      <dgm:prSet presAssocID="{E150C61E-1638-4A8F-A7D6-B5367ADA3260}" presName="parentLin" presStyleCnt="0"/>
      <dgm:spPr/>
    </dgm:pt>
    <dgm:pt modelId="{A93484AD-0F13-4B50-9D2C-8BE70BAA0528}" type="pres">
      <dgm:prSet presAssocID="{E150C61E-1638-4A8F-A7D6-B5367ADA3260}" presName="parentLeftMargin" presStyleLbl="node1" presStyleIdx="0" presStyleCnt="6"/>
      <dgm:spPr/>
    </dgm:pt>
    <dgm:pt modelId="{5A1C37E1-4602-4393-B6CD-51178DD63E79}" type="pres">
      <dgm:prSet presAssocID="{E150C61E-1638-4A8F-A7D6-B5367ADA3260}" presName="parentText" presStyleLbl="node1" presStyleIdx="1" presStyleCnt="6">
        <dgm:presLayoutVars>
          <dgm:chMax val="0"/>
          <dgm:bulletEnabled val="1"/>
        </dgm:presLayoutVars>
      </dgm:prSet>
      <dgm:spPr/>
    </dgm:pt>
    <dgm:pt modelId="{D60F4418-1B80-4A47-BDCC-DCA4EB5D7532}" type="pres">
      <dgm:prSet presAssocID="{E150C61E-1638-4A8F-A7D6-B5367ADA3260}" presName="negativeSpace" presStyleCnt="0"/>
      <dgm:spPr/>
    </dgm:pt>
    <dgm:pt modelId="{2B26B15F-367D-4A5E-9CDA-99B57326A59B}" type="pres">
      <dgm:prSet presAssocID="{E150C61E-1638-4A8F-A7D6-B5367ADA3260}" presName="childText" presStyleLbl="conFgAcc1" presStyleIdx="1" presStyleCnt="6">
        <dgm:presLayoutVars>
          <dgm:bulletEnabled val="1"/>
        </dgm:presLayoutVars>
      </dgm:prSet>
      <dgm:spPr>
        <a:ln>
          <a:solidFill>
            <a:schemeClr val="bg2">
              <a:lumMod val="90000"/>
            </a:schemeClr>
          </a:solidFill>
        </a:ln>
      </dgm:spPr>
    </dgm:pt>
    <dgm:pt modelId="{A26721C2-FBC9-41D8-89F4-A9C4546269A0}" type="pres">
      <dgm:prSet presAssocID="{A91FD892-7E34-43FC-8617-4119DE6962A5}" presName="spaceBetweenRectangles" presStyleCnt="0"/>
      <dgm:spPr/>
    </dgm:pt>
    <dgm:pt modelId="{0C90E320-727A-42C2-A7EF-FE94CA832EF4}" type="pres">
      <dgm:prSet presAssocID="{AAFFF84C-FE43-4794-8217-3D0E51FD0DA7}" presName="parentLin" presStyleCnt="0"/>
      <dgm:spPr/>
    </dgm:pt>
    <dgm:pt modelId="{56A53962-2FD8-438E-88B9-4BCE6D165C93}" type="pres">
      <dgm:prSet presAssocID="{AAFFF84C-FE43-4794-8217-3D0E51FD0DA7}" presName="parentLeftMargin" presStyleLbl="node1" presStyleIdx="1" presStyleCnt="6"/>
      <dgm:spPr/>
    </dgm:pt>
    <dgm:pt modelId="{C1B78725-6124-43BF-BED6-76847848654E}" type="pres">
      <dgm:prSet presAssocID="{AAFFF84C-FE43-4794-8217-3D0E51FD0DA7}" presName="parentText" presStyleLbl="node1" presStyleIdx="2" presStyleCnt="6">
        <dgm:presLayoutVars>
          <dgm:chMax val="0"/>
          <dgm:bulletEnabled val="1"/>
        </dgm:presLayoutVars>
      </dgm:prSet>
      <dgm:spPr/>
    </dgm:pt>
    <dgm:pt modelId="{FA5B7916-92BE-47D7-975E-88CD849D10FD}" type="pres">
      <dgm:prSet presAssocID="{AAFFF84C-FE43-4794-8217-3D0E51FD0DA7}" presName="negativeSpace" presStyleCnt="0"/>
      <dgm:spPr/>
    </dgm:pt>
    <dgm:pt modelId="{BB2C8CF5-3ABB-4959-868E-97DE275E7EBD}" type="pres">
      <dgm:prSet presAssocID="{AAFFF84C-FE43-4794-8217-3D0E51FD0DA7}" presName="childText" presStyleLbl="conFgAcc1" presStyleIdx="2" presStyleCnt="6">
        <dgm:presLayoutVars>
          <dgm:bulletEnabled val="1"/>
        </dgm:presLayoutVars>
      </dgm:prSet>
      <dgm:spPr>
        <a:ln>
          <a:solidFill>
            <a:schemeClr val="bg2">
              <a:lumMod val="90000"/>
            </a:schemeClr>
          </a:solidFill>
        </a:ln>
      </dgm:spPr>
    </dgm:pt>
    <dgm:pt modelId="{CA900248-0ADE-4207-B300-06045C43349F}" type="pres">
      <dgm:prSet presAssocID="{C0D3A189-9971-4971-A687-97526BD8FD46}" presName="spaceBetweenRectangles" presStyleCnt="0"/>
      <dgm:spPr/>
    </dgm:pt>
    <dgm:pt modelId="{F996EE5E-589A-4DBF-9DDF-7DE4FA94C355}" type="pres">
      <dgm:prSet presAssocID="{78830286-E78C-4D83-88D7-ECEDD77DB71C}" presName="parentLin" presStyleCnt="0"/>
      <dgm:spPr/>
    </dgm:pt>
    <dgm:pt modelId="{E255B0AF-EDE8-40E1-8CA2-FCA45D74184A}" type="pres">
      <dgm:prSet presAssocID="{78830286-E78C-4D83-88D7-ECEDD77DB71C}" presName="parentLeftMargin" presStyleLbl="node1" presStyleIdx="2" presStyleCnt="6"/>
      <dgm:spPr/>
    </dgm:pt>
    <dgm:pt modelId="{6EC13314-02FD-49F2-A795-EF91C97EEE0E}" type="pres">
      <dgm:prSet presAssocID="{78830286-E78C-4D83-88D7-ECEDD77DB71C}" presName="parentText" presStyleLbl="node1" presStyleIdx="3" presStyleCnt="6">
        <dgm:presLayoutVars>
          <dgm:chMax val="0"/>
          <dgm:bulletEnabled val="1"/>
        </dgm:presLayoutVars>
      </dgm:prSet>
      <dgm:spPr/>
    </dgm:pt>
    <dgm:pt modelId="{0067F26F-3DCC-4442-BD07-F086B27FB460}" type="pres">
      <dgm:prSet presAssocID="{78830286-E78C-4D83-88D7-ECEDD77DB71C}" presName="negativeSpace" presStyleCnt="0"/>
      <dgm:spPr/>
    </dgm:pt>
    <dgm:pt modelId="{DCD31EA5-D0D3-412C-B679-098066CC48A5}" type="pres">
      <dgm:prSet presAssocID="{78830286-E78C-4D83-88D7-ECEDD77DB71C}" presName="childText" presStyleLbl="conFgAcc1" presStyleIdx="3" presStyleCnt="6">
        <dgm:presLayoutVars>
          <dgm:bulletEnabled val="1"/>
        </dgm:presLayoutVars>
      </dgm:prSet>
      <dgm:spPr>
        <a:ln>
          <a:solidFill>
            <a:schemeClr val="bg2">
              <a:lumMod val="90000"/>
            </a:schemeClr>
          </a:solidFill>
        </a:ln>
      </dgm:spPr>
    </dgm:pt>
    <dgm:pt modelId="{02A5D072-E36E-4861-83CB-6D886D2B824D}" type="pres">
      <dgm:prSet presAssocID="{C642DBD9-D943-40E9-A6FF-88A6334DB899}" presName="spaceBetweenRectangles" presStyleCnt="0"/>
      <dgm:spPr/>
    </dgm:pt>
    <dgm:pt modelId="{F74D074B-6FFF-40D6-9D46-845568BA5C83}" type="pres">
      <dgm:prSet presAssocID="{DFB99EB6-9996-4F7A-B676-BB2E43ACA549}" presName="parentLin" presStyleCnt="0"/>
      <dgm:spPr/>
    </dgm:pt>
    <dgm:pt modelId="{6A407326-C362-4E29-B098-02C989B39136}" type="pres">
      <dgm:prSet presAssocID="{DFB99EB6-9996-4F7A-B676-BB2E43ACA549}" presName="parentLeftMargin" presStyleLbl="node1" presStyleIdx="3" presStyleCnt="6"/>
      <dgm:spPr/>
    </dgm:pt>
    <dgm:pt modelId="{9162F28D-B1FB-4C0F-B228-BD7D5422704E}" type="pres">
      <dgm:prSet presAssocID="{DFB99EB6-9996-4F7A-B676-BB2E43ACA549}" presName="parentText" presStyleLbl="node1" presStyleIdx="4" presStyleCnt="6" custLinFactNeighborX="2947" custLinFactNeighborY="-17504">
        <dgm:presLayoutVars>
          <dgm:chMax val="0"/>
          <dgm:bulletEnabled val="1"/>
        </dgm:presLayoutVars>
      </dgm:prSet>
      <dgm:spPr/>
    </dgm:pt>
    <dgm:pt modelId="{A3AC8992-4CC7-4C3C-A4F3-80D2071AFED4}" type="pres">
      <dgm:prSet presAssocID="{DFB99EB6-9996-4F7A-B676-BB2E43ACA549}" presName="negativeSpace" presStyleCnt="0"/>
      <dgm:spPr/>
    </dgm:pt>
    <dgm:pt modelId="{4A1DA922-8027-44CE-A014-7A4357887AE7}" type="pres">
      <dgm:prSet presAssocID="{DFB99EB6-9996-4F7A-B676-BB2E43ACA549}" presName="childText" presStyleLbl="conFgAcc1" presStyleIdx="4" presStyleCnt="6">
        <dgm:presLayoutVars>
          <dgm:bulletEnabled val="1"/>
        </dgm:presLayoutVars>
      </dgm:prSet>
      <dgm:spPr>
        <a:ln>
          <a:solidFill>
            <a:schemeClr val="bg2">
              <a:lumMod val="90000"/>
            </a:schemeClr>
          </a:solidFill>
        </a:ln>
      </dgm:spPr>
    </dgm:pt>
    <dgm:pt modelId="{E363E032-2455-403B-A79D-63BA586AC6E9}" type="pres">
      <dgm:prSet presAssocID="{17934D5D-B118-48DC-BA45-D38CA9C34BFA}" presName="spaceBetweenRectangles" presStyleCnt="0"/>
      <dgm:spPr/>
    </dgm:pt>
    <dgm:pt modelId="{72579E5B-6867-45CC-A301-A5B34F8570EA}" type="pres">
      <dgm:prSet presAssocID="{FAE2ABC9-0E5A-465A-BA97-1038EF4DFD01}" presName="parentLin" presStyleCnt="0"/>
      <dgm:spPr/>
    </dgm:pt>
    <dgm:pt modelId="{049B1FB6-EE82-49B8-8F63-286B921E2D22}" type="pres">
      <dgm:prSet presAssocID="{FAE2ABC9-0E5A-465A-BA97-1038EF4DFD01}" presName="parentLeftMargin" presStyleLbl="node1" presStyleIdx="4" presStyleCnt="6"/>
      <dgm:spPr/>
    </dgm:pt>
    <dgm:pt modelId="{1FB7CB21-D30B-4C17-A7B8-3D6B8E7DD71E}" type="pres">
      <dgm:prSet presAssocID="{FAE2ABC9-0E5A-465A-BA97-1038EF4DFD01}" presName="parentText" presStyleLbl="node1" presStyleIdx="5" presStyleCnt="6">
        <dgm:presLayoutVars>
          <dgm:chMax val="0"/>
          <dgm:bulletEnabled val="1"/>
        </dgm:presLayoutVars>
      </dgm:prSet>
      <dgm:spPr/>
    </dgm:pt>
    <dgm:pt modelId="{1B275FB6-A260-4A55-B1DD-FD8E22F48845}" type="pres">
      <dgm:prSet presAssocID="{FAE2ABC9-0E5A-465A-BA97-1038EF4DFD01}" presName="negativeSpace" presStyleCnt="0"/>
      <dgm:spPr/>
    </dgm:pt>
    <dgm:pt modelId="{B8EEEAB3-0644-4537-B56E-65A3412C38E0}" type="pres">
      <dgm:prSet presAssocID="{FAE2ABC9-0E5A-465A-BA97-1038EF4DFD01}" presName="childText" presStyleLbl="conFgAcc1" presStyleIdx="5" presStyleCnt="6">
        <dgm:presLayoutVars>
          <dgm:bulletEnabled val="1"/>
        </dgm:presLayoutVars>
      </dgm:prSet>
      <dgm:spPr/>
    </dgm:pt>
  </dgm:ptLst>
  <dgm:cxnLst>
    <dgm:cxn modelId="{1252E216-A317-47E0-81E6-8B62463967A4}" type="presOf" srcId="{78830286-E78C-4D83-88D7-ECEDD77DB71C}" destId="{6EC13314-02FD-49F2-A795-EF91C97EEE0E}" srcOrd="1" destOrd="0" presId="urn:microsoft.com/office/officeart/2005/8/layout/list1"/>
    <dgm:cxn modelId="{ECA8FD24-6476-411B-A622-229CDA52C15B}" type="presOf" srcId="{3193B888-6ADD-4200-B131-0205E40C424C}" destId="{C3940460-E03A-4FB6-A5B2-E87EBFD27205}" srcOrd="0" destOrd="0" presId="urn:microsoft.com/office/officeart/2005/8/layout/list1"/>
    <dgm:cxn modelId="{E57EFB3B-014F-44E5-BBCC-2BC01DE8BE39}" type="presOf" srcId="{E150C61E-1638-4A8F-A7D6-B5367ADA3260}" destId="{A93484AD-0F13-4B50-9D2C-8BE70BAA0528}" srcOrd="0" destOrd="0" presId="urn:microsoft.com/office/officeart/2005/8/layout/list1"/>
    <dgm:cxn modelId="{9F53004C-B34A-4740-9EF5-A648DEC349FC}" type="presOf" srcId="{AAFFF84C-FE43-4794-8217-3D0E51FD0DA7}" destId="{C1B78725-6124-43BF-BED6-76847848654E}" srcOrd="1" destOrd="0" presId="urn:microsoft.com/office/officeart/2005/8/layout/list1"/>
    <dgm:cxn modelId="{F22BAD6E-8505-41DF-A5E0-2E98E901F6D8}" type="presOf" srcId="{FAE2ABC9-0E5A-465A-BA97-1038EF4DFD01}" destId="{049B1FB6-EE82-49B8-8F63-286B921E2D22}" srcOrd="0" destOrd="0" presId="urn:microsoft.com/office/officeart/2005/8/layout/list1"/>
    <dgm:cxn modelId="{C2DBF883-5ABF-4DFF-934E-BCD8E0F2D155}" type="presOf" srcId="{E150C61E-1638-4A8F-A7D6-B5367ADA3260}" destId="{5A1C37E1-4602-4393-B6CD-51178DD63E79}" srcOrd="1" destOrd="0" presId="urn:microsoft.com/office/officeart/2005/8/layout/list1"/>
    <dgm:cxn modelId="{F0658687-11D0-4051-A351-306E217E7EB4}" type="presOf" srcId="{78830286-E78C-4D83-88D7-ECEDD77DB71C}" destId="{E255B0AF-EDE8-40E1-8CA2-FCA45D74184A}" srcOrd="0" destOrd="0" presId="urn:microsoft.com/office/officeart/2005/8/layout/list1"/>
    <dgm:cxn modelId="{C5507799-E0D2-48C7-B946-19BD4A6A23B0}" srcId="{4A8E9961-DBF9-4A11-A84D-35E007112C0E}" destId="{FAE2ABC9-0E5A-465A-BA97-1038EF4DFD01}" srcOrd="5" destOrd="0" parTransId="{5D970770-1FFE-477E-8474-5FE49BCF533F}" sibTransId="{D0CCACB9-966C-42B1-97CF-9A73D7E6A443}"/>
    <dgm:cxn modelId="{71CEB2AC-A113-4E8E-8D57-3F1380AFC83F}" type="presOf" srcId="{3193B888-6ADD-4200-B131-0205E40C424C}" destId="{4E1BAB8D-235B-4BB7-AD8F-7B9E14E26A03}" srcOrd="1" destOrd="0" presId="urn:microsoft.com/office/officeart/2005/8/layout/list1"/>
    <dgm:cxn modelId="{6B51B5AD-AB93-437A-986F-1366E2B7322B}" srcId="{4A8E9961-DBF9-4A11-A84D-35E007112C0E}" destId="{AAFFF84C-FE43-4794-8217-3D0E51FD0DA7}" srcOrd="2" destOrd="0" parTransId="{DE6D7407-4578-403D-9982-E844E8789426}" sibTransId="{C0D3A189-9971-4971-A687-97526BD8FD46}"/>
    <dgm:cxn modelId="{6127ABAF-3F4A-4290-81C3-E769C45219E3}" type="presOf" srcId="{4A8E9961-DBF9-4A11-A84D-35E007112C0E}" destId="{AB6C314D-AF5E-4CA5-85FB-E489A8A939E4}" srcOrd="0" destOrd="0" presId="urn:microsoft.com/office/officeart/2005/8/layout/list1"/>
    <dgm:cxn modelId="{E0B434B7-FB48-4687-9F57-070226D7098B}" srcId="{4A8E9961-DBF9-4A11-A84D-35E007112C0E}" destId="{DFB99EB6-9996-4F7A-B676-BB2E43ACA549}" srcOrd="4" destOrd="0" parTransId="{954D5085-7105-466D-AA23-A987BD3E4681}" sibTransId="{17934D5D-B118-48DC-BA45-D38CA9C34BFA}"/>
    <dgm:cxn modelId="{DD4668B9-30F1-408F-AD58-7E1A4FB5172F}" type="presOf" srcId="{AAFFF84C-FE43-4794-8217-3D0E51FD0DA7}" destId="{56A53962-2FD8-438E-88B9-4BCE6D165C93}" srcOrd="0" destOrd="0" presId="urn:microsoft.com/office/officeart/2005/8/layout/list1"/>
    <dgm:cxn modelId="{983D2FD4-DB98-4732-916B-882A116533B7}" srcId="{4A8E9961-DBF9-4A11-A84D-35E007112C0E}" destId="{3193B888-6ADD-4200-B131-0205E40C424C}" srcOrd="0" destOrd="0" parTransId="{FBCA51E7-95C2-44B1-9BDB-A413DE453A95}" sibTransId="{B55ADC25-DC3C-4AD9-B3C9-A86219E026A7}"/>
    <dgm:cxn modelId="{852930D9-9CF9-43D0-A215-0BFA6DA7ECF7}" type="presOf" srcId="{DFB99EB6-9996-4F7A-B676-BB2E43ACA549}" destId="{6A407326-C362-4E29-B098-02C989B39136}" srcOrd="0" destOrd="0" presId="urn:microsoft.com/office/officeart/2005/8/layout/list1"/>
    <dgm:cxn modelId="{60CD1FDB-D8C1-44A3-BE10-B306BA263085}" type="presOf" srcId="{DFB99EB6-9996-4F7A-B676-BB2E43ACA549}" destId="{9162F28D-B1FB-4C0F-B228-BD7D5422704E}" srcOrd="1" destOrd="0" presId="urn:microsoft.com/office/officeart/2005/8/layout/list1"/>
    <dgm:cxn modelId="{AE5EEEEA-F4F8-41C0-8D64-9F068B9D5C5A}" srcId="{4A8E9961-DBF9-4A11-A84D-35E007112C0E}" destId="{78830286-E78C-4D83-88D7-ECEDD77DB71C}" srcOrd="3" destOrd="0" parTransId="{1DDBBBBD-52E3-403F-B431-BC0434669CE5}" sibTransId="{C642DBD9-D943-40E9-A6FF-88A6334DB899}"/>
    <dgm:cxn modelId="{ABB729F2-ACE7-43A3-909C-996192FBE316}" type="presOf" srcId="{FAE2ABC9-0E5A-465A-BA97-1038EF4DFD01}" destId="{1FB7CB21-D30B-4C17-A7B8-3D6B8E7DD71E}" srcOrd="1" destOrd="0" presId="urn:microsoft.com/office/officeart/2005/8/layout/list1"/>
    <dgm:cxn modelId="{D3EDFEF8-FB23-4FEB-98EE-EADEE51A9918}" srcId="{4A8E9961-DBF9-4A11-A84D-35E007112C0E}" destId="{E150C61E-1638-4A8F-A7D6-B5367ADA3260}" srcOrd="1" destOrd="0" parTransId="{9CF3E35F-F18A-476E-80D8-7CDF46A84B1A}" sibTransId="{A91FD892-7E34-43FC-8617-4119DE6962A5}"/>
    <dgm:cxn modelId="{5320D3D7-2CD5-400E-9436-8CCBA281A89C}" type="presParOf" srcId="{AB6C314D-AF5E-4CA5-85FB-E489A8A939E4}" destId="{257B93F4-6809-4A9E-B02F-D176EE8933AC}" srcOrd="0" destOrd="0" presId="urn:microsoft.com/office/officeart/2005/8/layout/list1"/>
    <dgm:cxn modelId="{2FEC3308-5B58-4876-874F-8878E689B6D0}" type="presParOf" srcId="{257B93F4-6809-4A9E-B02F-D176EE8933AC}" destId="{C3940460-E03A-4FB6-A5B2-E87EBFD27205}" srcOrd="0" destOrd="0" presId="urn:microsoft.com/office/officeart/2005/8/layout/list1"/>
    <dgm:cxn modelId="{EB131524-646D-40C1-BD63-1D02D4303B59}" type="presParOf" srcId="{257B93F4-6809-4A9E-B02F-D176EE8933AC}" destId="{4E1BAB8D-235B-4BB7-AD8F-7B9E14E26A03}" srcOrd="1" destOrd="0" presId="urn:microsoft.com/office/officeart/2005/8/layout/list1"/>
    <dgm:cxn modelId="{CD3F994E-188C-4B30-B8E7-9ABB9F8814F6}" type="presParOf" srcId="{AB6C314D-AF5E-4CA5-85FB-E489A8A939E4}" destId="{5F3CCFFD-8628-44FD-9CD6-022DCF127567}" srcOrd="1" destOrd="0" presId="urn:microsoft.com/office/officeart/2005/8/layout/list1"/>
    <dgm:cxn modelId="{9139A3A7-F100-4A9B-AEB1-9264DFDEA32B}" type="presParOf" srcId="{AB6C314D-AF5E-4CA5-85FB-E489A8A939E4}" destId="{C137F206-3B80-4A93-A06A-E8401EF4B31C}" srcOrd="2" destOrd="0" presId="urn:microsoft.com/office/officeart/2005/8/layout/list1"/>
    <dgm:cxn modelId="{C722E9F0-9C31-4603-9CBC-DEF0647C714C}" type="presParOf" srcId="{AB6C314D-AF5E-4CA5-85FB-E489A8A939E4}" destId="{FCD11514-F449-400D-99A1-A1DB141FABAB}" srcOrd="3" destOrd="0" presId="urn:microsoft.com/office/officeart/2005/8/layout/list1"/>
    <dgm:cxn modelId="{60FF3810-B845-4557-81D3-788F96F7A4A0}" type="presParOf" srcId="{AB6C314D-AF5E-4CA5-85FB-E489A8A939E4}" destId="{32652605-DC27-4858-B128-0216E3B2842D}" srcOrd="4" destOrd="0" presId="urn:microsoft.com/office/officeart/2005/8/layout/list1"/>
    <dgm:cxn modelId="{96E6D4D5-32F7-4F45-8925-192779744BC8}" type="presParOf" srcId="{32652605-DC27-4858-B128-0216E3B2842D}" destId="{A93484AD-0F13-4B50-9D2C-8BE70BAA0528}" srcOrd="0" destOrd="0" presId="urn:microsoft.com/office/officeart/2005/8/layout/list1"/>
    <dgm:cxn modelId="{0FEE0703-B63C-493C-9D94-C076EBA8C354}" type="presParOf" srcId="{32652605-DC27-4858-B128-0216E3B2842D}" destId="{5A1C37E1-4602-4393-B6CD-51178DD63E79}" srcOrd="1" destOrd="0" presId="urn:microsoft.com/office/officeart/2005/8/layout/list1"/>
    <dgm:cxn modelId="{42ED3A47-356D-4F64-990E-C6A052BAEB64}" type="presParOf" srcId="{AB6C314D-AF5E-4CA5-85FB-E489A8A939E4}" destId="{D60F4418-1B80-4A47-BDCC-DCA4EB5D7532}" srcOrd="5" destOrd="0" presId="urn:microsoft.com/office/officeart/2005/8/layout/list1"/>
    <dgm:cxn modelId="{22E69A29-A3B7-46EB-8B87-1795BEA87254}" type="presParOf" srcId="{AB6C314D-AF5E-4CA5-85FB-E489A8A939E4}" destId="{2B26B15F-367D-4A5E-9CDA-99B57326A59B}" srcOrd="6" destOrd="0" presId="urn:microsoft.com/office/officeart/2005/8/layout/list1"/>
    <dgm:cxn modelId="{3135F95A-29F4-4E4B-8885-523A4290163A}" type="presParOf" srcId="{AB6C314D-AF5E-4CA5-85FB-E489A8A939E4}" destId="{A26721C2-FBC9-41D8-89F4-A9C4546269A0}" srcOrd="7" destOrd="0" presId="urn:microsoft.com/office/officeart/2005/8/layout/list1"/>
    <dgm:cxn modelId="{707AD0AF-1EC0-48E2-8BDF-90D247F46A15}" type="presParOf" srcId="{AB6C314D-AF5E-4CA5-85FB-E489A8A939E4}" destId="{0C90E320-727A-42C2-A7EF-FE94CA832EF4}" srcOrd="8" destOrd="0" presId="urn:microsoft.com/office/officeart/2005/8/layout/list1"/>
    <dgm:cxn modelId="{10514EC5-6F28-47BA-9BAA-AED996A3198F}" type="presParOf" srcId="{0C90E320-727A-42C2-A7EF-FE94CA832EF4}" destId="{56A53962-2FD8-438E-88B9-4BCE6D165C93}" srcOrd="0" destOrd="0" presId="urn:microsoft.com/office/officeart/2005/8/layout/list1"/>
    <dgm:cxn modelId="{97A7B70D-23FF-4BB8-A8A8-1E1E711B41F3}" type="presParOf" srcId="{0C90E320-727A-42C2-A7EF-FE94CA832EF4}" destId="{C1B78725-6124-43BF-BED6-76847848654E}" srcOrd="1" destOrd="0" presId="urn:microsoft.com/office/officeart/2005/8/layout/list1"/>
    <dgm:cxn modelId="{1CE2CA33-A9A7-4779-9A19-251B76243610}" type="presParOf" srcId="{AB6C314D-AF5E-4CA5-85FB-E489A8A939E4}" destId="{FA5B7916-92BE-47D7-975E-88CD849D10FD}" srcOrd="9" destOrd="0" presId="urn:microsoft.com/office/officeart/2005/8/layout/list1"/>
    <dgm:cxn modelId="{07490736-96E9-4B72-A14F-C18D8B10E24F}" type="presParOf" srcId="{AB6C314D-AF5E-4CA5-85FB-E489A8A939E4}" destId="{BB2C8CF5-3ABB-4959-868E-97DE275E7EBD}" srcOrd="10" destOrd="0" presId="urn:microsoft.com/office/officeart/2005/8/layout/list1"/>
    <dgm:cxn modelId="{09100702-BCD2-40EC-BE43-EC590DD46C28}" type="presParOf" srcId="{AB6C314D-AF5E-4CA5-85FB-E489A8A939E4}" destId="{CA900248-0ADE-4207-B300-06045C43349F}" srcOrd="11" destOrd="0" presId="urn:microsoft.com/office/officeart/2005/8/layout/list1"/>
    <dgm:cxn modelId="{0616E1D5-5BBA-4084-B9C5-26479109844B}" type="presParOf" srcId="{AB6C314D-AF5E-4CA5-85FB-E489A8A939E4}" destId="{F996EE5E-589A-4DBF-9DDF-7DE4FA94C355}" srcOrd="12" destOrd="0" presId="urn:microsoft.com/office/officeart/2005/8/layout/list1"/>
    <dgm:cxn modelId="{E714E18E-8AC8-407C-8A36-EED1286276E5}" type="presParOf" srcId="{F996EE5E-589A-4DBF-9DDF-7DE4FA94C355}" destId="{E255B0AF-EDE8-40E1-8CA2-FCA45D74184A}" srcOrd="0" destOrd="0" presId="urn:microsoft.com/office/officeart/2005/8/layout/list1"/>
    <dgm:cxn modelId="{CF1DA6E2-8C09-4E28-8555-ACF28F213461}" type="presParOf" srcId="{F996EE5E-589A-4DBF-9DDF-7DE4FA94C355}" destId="{6EC13314-02FD-49F2-A795-EF91C97EEE0E}" srcOrd="1" destOrd="0" presId="urn:microsoft.com/office/officeart/2005/8/layout/list1"/>
    <dgm:cxn modelId="{C67370DB-E7AE-4406-ABE7-DFA97A6C149F}" type="presParOf" srcId="{AB6C314D-AF5E-4CA5-85FB-E489A8A939E4}" destId="{0067F26F-3DCC-4442-BD07-F086B27FB460}" srcOrd="13" destOrd="0" presId="urn:microsoft.com/office/officeart/2005/8/layout/list1"/>
    <dgm:cxn modelId="{65387178-6822-4708-BAD7-195E45BB8D6E}" type="presParOf" srcId="{AB6C314D-AF5E-4CA5-85FB-E489A8A939E4}" destId="{DCD31EA5-D0D3-412C-B679-098066CC48A5}" srcOrd="14" destOrd="0" presId="urn:microsoft.com/office/officeart/2005/8/layout/list1"/>
    <dgm:cxn modelId="{3D629A77-52B7-410C-A9C8-3501FCE06FFA}" type="presParOf" srcId="{AB6C314D-AF5E-4CA5-85FB-E489A8A939E4}" destId="{02A5D072-E36E-4861-83CB-6D886D2B824D}" srcOrd="15" destOrd="0" presId="urn:microsoft.com/office/officeart/2005/8/layout/list1"/>
    <dgm:cxn modelId="{2BE0C090-59FC-4C91-BCE0-C7AEDD2CA377}" type="presParOf" srcId="{AB6C314D-AF5E-4CA5-85FB-E489A8A939E4}" destId="{F74D074B-6FFF-40D6-9D46-845568BA5C83}" srcOrd="16" destOrd="0" presId="urn:microsoft.com/office/officeart/2005/8/layout/list1"/>
    <dgm:cxn modelId="{AA8E6563-4702-45D1-8C85-6A4BC266C554}" type="presParOf" srcId="{F74D074B-6FFF-40D6-9D46-845568BA5C83}" destId="{6A407326-C362-4E29-B098-02C989B39136}" srcOrd="0" destOrd="0" presId="urn:microsoft.com/office/officeart/2005/8/layout/list1"/>
    <dgm:cxn modelId="{E3A0901B-2B91-42BB-9510-1EBDE89DD17C}" type="presParOf" srcId="{F74D074B-6FFF-40D6-9D46-845568BA5C83}" destId="{9162F28D-B1FB-4C0F-B228-BD7D5422704E}" srcOrd="1" destOrd="0" presId="urn:microsoft.com/office/officeart/2005/8/layout/list1"/>
    <dgm:cxn modelId="{54B666DA-078E-4A0E-81F3-7A8552E9E104}" type="presParOf" srcId="{AB6C314D-AF5E-4CA5-85FB-E489A8A939E4}" destId="{A3AC8992-4CC7-4C3C-A4F3-80D2071AFED4}" srcOrd="17" destOrd="0" presId="urn:microsoft.com/office/officeart/2005/8/layout/list1"/>
    <dgm:cxn modelId="{6A407ABE-0D47-44C7-A434-BA69157E1AB4}" type="presParOf" srcId="{AB6C314D-AF5E-4CA5-85FB-E489A8A939E4}" destId="{4A1DA922-8027-44CE-A014-7A4357887AE7}" srcOrd="18" destOrd="0" presId="urn:microsoft.com/office/officeart/2005/8/layout/list1"/>
    <dgm:cxn modelId="{EBEC1483-5E06-4F48-B3ED-6748090D6B4E}" type="presParOf" srcId="{AB6C314D-AF5E-4CA5-85FB-E489A8A939E4}" destId="{E363E032-2455-403B-A79D-63BA586AC6E9}" srcOrd="19" destOrd="0" presId="urn:microsoft.com/office/officeart/2005/8/layout/list1"/>
    <dgm:cxn modelId="{B637B5F1-2706-4A26-9BD4-425BC101912E}" type="presParOf" srcId="{AB6C314D-AF5E-4CA5-85FB-E489A8A939E4}" destId="{72579E5B-6867-45CC-A301-A5B34F8570EA}" srcOrd="20" destOrd="0" presId="urn:microsoft.com/office/officeart/2005/8/layout/list1"/>
    <dgm:cxn modelId="{4F79B615-EAE7-4B55-BCE3-7F01BF2FCE91}" type="presParOf" srcId="{72579E5B-6867-45CC-A301-A5B34F8570EA}" destId="{049B1FB6-EE82-49B8-8F63-286B921E2D22}" srcOrd="0" destOrd="0" presId="urn:microsoft.com/office/officeart/2005/8/layout/list1"/>
    <dgm:cxn modelId="{C24DB8E2-6F78-453D-A143-D161B19AAD76}" type="presParOf" srcId="{72579E5B-6867-45CC-A301-A5B34F8570EA}" destId="{1FB7CB21-D30B-4C17-A7B8-3D6B8E7DD71E}" srcOrd="1" destOrd="0" presId="urn:microsoft.com/office/officeart/2005/8/layout/list1"/>
    <dgm:cxn modelId="{881E5EFA-CD8C-4F7C-AAA1-F10360EA827A}" type="presParOf" srcId="{AB6C314D-AF5E-4CA5-85FB-E489A8A939E4}" destId="{1B275FB6-A260-4A55-B1DD-FD8E22F48845}" srcOrd="21" destOrd="0" presId="urn:microsoft.com/office/officeart/2005/8/layout/list1"/>
    <dgm:cxn modelId="{8A70321C-6B16-46CB-958C-95E9049992BF}" type="presParOf" srcId="{AB6C314D-AF5E-4CA5-85FB-E489A8A939E4}" destId="{B8EEEAB3-0644-4537-B56E-65A3412C38E0}"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7F206-3B80-4A93-A06A-E8401EF4B31C}">
      <dsp:nvSpPr>
        <dsp:cNvPr id="0" name=""/>
        <dsp:cNvSpPr/>
      </dsp:nvSpPr>
      <dsp:spPr>
        <a:xfrm>
          <a:off x="0" y="311547"/>
          <a:ext cx="10406372" cy="428400"/>
        </a:xfrm>
        <a:prstGeom prst="rect">
          <a:avLst/>
        </a:prstGeom>
        <a:solidFill>
          <a:schemeClr val="lt1">
            <a:alpha val="90000"/>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sp>
    <dsp:sp modelId="{4E1BAB8D-235B-4BB7-AD8F-7B9E14E26A03}">
      <dsp:nvSpPr>
        <dsp:cNvPr id="0" name=""/>
        <dsp:cNvSpPr/>
      </dsp:nvSpPr>
      <dsp:spPr>
        <a:xfrm>
          <a:off x="520318" y="60627"/>
          <a:ext cx="7284460" cy="5018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35" tIns="0" rIns="275335" bIns="0" numCol="1" spcCol="1270" anchor="ctr" anchorCtr="0">
          <a:noAutofit/>
        </a:bodyPr>
        <a:lstStyle/>
        <a:p>
          <a:pPr marL="0" lvl="0" indent="0" algn="l" defTabSz="755650">
            <a:lnSpc>
              <a:spcPct val="90000"/>
            </a:lnSpc>
            <a:spcBef>
              <a:spcPct val="0"/>
            </a:spcBef>
            <a:spcAft>
              <a:spcPct val="35000"/>
            </a:spcAft>
            <a:buNone/>
          </a:pPr>
          <a:r>
            <a:rPr lang="en-US" sz="1700" kern="1200" spc="-1" dirty="0">
              <a:solidFill>
                <a:schemeClr val="bg1"/>
              </a:solidFill>
              <a:latin typeface="Calibri"/>
              <a:ea typeface="+mj-ea"/>
              <a:cs typeface="+mj-cs"/>
            </a:rPr>
            <a:t>Integration of multiple tools and interfaces into one consolidated workflow.</a:t>
          </a:r>
          <a:endParaRPr lang="en-GB" sz="1700" kern="1200" dirty="0"/>
        </a:p>
      </dsp:txBody>
      <dsp:txXfrm>
        <a:off x="544816" y="85125"/>
        <a:ext cx="7235464" cy="452844"/>
      </dsp:txXfrm>
    </dsp:sp>
    <dsp:sp modelId="{2B26B15F-367D-4A5E-9CDA-99B57326A59B}">
      <dsp:nvSpPr>
        <dsp:cNvPr id="0" name=""/>
        <dsp:cNvSpPr/>
      </dsp:nvSpPr>
      <dsp:spPr>
        <a:xfrm>
          <a:off x="0" y="1082667"/>
          <a:ext cx="10406372" cy="428400"/>
        </a:xfrm>
        <a:prstGeom prst="rect">
          <a:avLst/>
        </a:prstGeom>
        <a:solidFill>
          <a:schemeClr val="lt1">
            <a:alpha val="90000"/>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sp>
    <dsp:sp modelId="{5A1C37E1-4602-4393-B6CD-51178DD63E79}">
      <dsp:nvSpPr>
        <dsp:cNvPr id="0" name=""/>
        <dsp:cNvSpPr/>
      </dsp:nvSpPr>
      <dsp:spPr>
        <a:xfrm>
          <a:off x="520318" y="831747"/>
          <a:ext cx="7284460" cy="501840"/>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35" tIns="0" rIns="275335" bIns="0" numCol="1" spcCol="1270" anchor="ctr" anchorCtr="0">
          <a:noAutofit/>
        </a:bodyPr>
        <a:lstStyle/>
        <a:p>
          <a:pPr marL="0" lvl="0" indent="0" algn="l" defTabSz="755650">
            <a:lnSpc>
              <a:spcPct val="90000"/>
            </a:lnSpc>
            <a:spcBef>
              <a:spcPct val="0"/>
            </a:spcBef>
            <a:spcAft>
              <a:spcPct val="35000"/>
            </a:spcAft>
            <a:buNone/>
          </a:pPr>
          <a:r>
            <a:rPr lang="en-US" sz="1700" kern="1200" spc="-1" dirty="0">
              <a:solidFill>
                <a:schemeClr val="bg1"/>
              </a:solidFill>
              <a:latin typeface="Calibri"/>
              <a:ea typeface="+mj-ea"/>
              <a:cs typeface="+mj-cs"/>
            </a:rPr>
            <a:t>Usage of cyber security </a:t>
          </a:r>
          <a:r>
            <a:rPr lang="en-US" sz="1700" kern="1200" spc="-1" dirty="0">
              <a:solidFill>
                <a:prstClr val="white"/>
              </a:solidFill>
              <a:latin typeface="Calibri"/>
              <a:ea typeface="+mn-ea"/>
              <a:cs typeface="+mn-cs"/>
            </a:rPr>
            <a:t>predefined</a:t>
          </a:r>
          <a:r>
            <a:rPr lang="en-US" sz="1700" kern="1200" spc="-1" dirty="0">
              <a:solidFill>
                <a:schemeClr val="bg1"/>
              </a:solidFill>
              <a:latin typeface="Calibri"/>
              <a:ea typeface="+mj-ea"/>
              <a:cs typeface="+mj-cs"/>
            </a:rPr>
            <a:t> workflows (playbooks).</a:t>
          </a:r>
          <a:endParaRPr lang="en-GB" sz="1700" kern="1200" dirty="0"/>
        </a:p>
      </dsp:txBody>
      <dsp:txXfrm>
        <a:off x="544816" y="856245"/>
        <a:ext cx="7235464" cy="452844"/>
      </dsp:txXfrm>
    </dsp:sp>
    <dsp:sp modelId="{BB2C8CF5-3ABB-4959-868E-97DE275E7EBD}">
      <dsp:nvSpPr>
        <dsp:cNvPr id="0" name=""/>
        <dsp:cNvSpPr/>
      </dsp:nvSpPr>
      <dsp:spPr>
        <a:xfrm>
          <a:off x="0" y="1853787"/>
          <a:ext cx="10406372" cy="428400"/>
        </a:xfrm>
        <a:prstGeom prst="rect">
          <a:avLst/>
        </a:prstGeom>
        <a:solidFill>
          <a:schemeClr val="lt1">
            <a:alpha val="90000"/>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sp>
    <dsp:sp modelId="{C1B78725-6124-43BF-BED6-76847848654E}">
      <dsp:nvSpPr>
        <dsp:cNvPr id="0" name=""/>
        <dsp:cNvSpPr/>
      </dsp:nvSpPr>
      <dsp:spPr>
        <a:xfrm>
          <a:off x="520318" y="1602867"/>
          <a:ext cx="7284460" cy="501840"/>
        </a:xfrm>
        <a:prstGeom prst="roundRect">
          <a:avLst/>
        </a:prstGeom>
        <a:solidFill>
          <a:srgbClr val="B686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35" tIns="0" rIns="275335" bIns="0" numCol="1" spcCol="1270" anchor="ctr" anchorCtr="0">
          <a:noAutofit/>
        </a:bodyPr>
        <a:lstStyle/>
        <a:p>
          <a:pPr marL="0" lvl="0" indent="0" algn="l" defTabSz="755650">
            <a:lnSpc>
              <a:spcPct val="90000"/>
            </a:lnSpc>
            <a:spcBef>
              <a:spcPct val="0"/>
            </a:spcBef>
            <a:spcAft>
              <a:spcPct val="35000"/>
            </a:spcAft>
            <a:buNone/>
          </a:pPr>
          <a:r>
            <a:rPr lang="en-US" sz="1700" kern="1200" spc="-1" dirty="0">
              <a:solidFill>
                <a:schemeClr val="bg1"/>
              </a:solidFill>
              <a:latin typeface="Calibri"/>
              <a:ea typeface="+mj-ea"/>
              <a:cs typeface="+mj-cs"/>
            </a:rPr>
            <a:t>Creation of workflows (playbooks) customized on users needs.</a:t>
          </a:r>
          <a:endParaRPr lang="en-GB" sz="1700" kern="1200" dirty="0">
            <a:solidFill>
              <a:schemeClr val="bg1"/>
            </a:solidFill>
          </a:endParaRPr>
        </a:p>
      </dsp:txBody>
      <dsp:txXfrm>
        <a:off x="544816" y="1627365"/>
        <a:ext cx="7235464" cy="452844"/>
      </dsp:txXfrm>
    </dsp:sp>
    <dsp:sp modelId="{DCD31EA5-D0D3-412C-B679-098066CC48A5}">
      <dsp:nvSpPr>
        <dsp:cNvPr id="0" name=""/>
        <dsp:cNvSpPr/>
      </dsp:nvSpPr>
      <dsp:spPr>
        <a:xfrm>
          <a:off x="0" y="2624907"/>
          <a:ext cx="10406372" cy="428400"/>
        </a:xfrm>
        <a:prstGeom prst="rect">
          <a:avLst/>
        </a:prstGeom>
        <a:solidFill>
          <a:schemeClr val="lt1">
            <a:alpha val="90000"/>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sp>
    <dsp:sp modelId="{6EC13314-02FD-49F2-A795-EF91C97EEE0E}">
      <dsp:nvSpPr>
        <dsp:cNvPr id="0" name=""/>
        <dsp:cNvSpPr/>
      </dsp:nvSpPr>
      <dsp:spPr>
        <a:xfrm>
          <a:off x="520318" y="2373987"/>
          <a:ext cx="7284460" cy="501840"/>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35" tIns="0" rIns="275335" bIns="0" numCol="1" spcCol="1270" anchor="ctr" anchorCtr="0">
          <a:noAutofit/>
        </a:bodyPr>
        <a:lstStyle/>
        <a:p>
          <a:pPr marL="0" lvl="0" indent="0" algn="l" defTabSz="755650">
            <a:lnSpc>
              <a:spcPct val="90000"/>
            </a:lnSpc>
            <a:spcBef>
              <a:spcPct val="0"/>
            </a:spcBef>
            <a:spcAft>
              <a:spcPct val="35000"/>
            </a:spcAft>
            <a:buNone/>
          </a:pPr>
          <a:r>
            <a:rPr lang="en-US" sz="1700" kern="1200" spc="-1" dirty="0">
              <a:solidFill>
                <a:schemeClr val="bg1"/>
              </a:solidFill>
              <a:latin typeface="Calibri"/>
              <a:ea typeface="+mj-ea"/>
              <a:cs typeface="+mj-cs"/>
            </a:rPr>
            <a:t>Bundle of workflows based on attack</a:t>
          </a:r>
          <a:r>
            <a:rPr lang="el-GR" sz="1700" kern="1200" spc="-1" dirty="0">
              <a:solidFill>
                <a:schemeClr val="bg1"/>
              </a:solidFill>
              <a:latin typeface="Calibri"/>
              <a:ea typeface="+mj-ea"/>
              <a:cs typeface="+mj-cs"/>
            </a:rPr>
            <a:t> </a:t>
          </a:r>
          <a:r>
            <a:rPr lang="en-US" sz="1700" kern="1200" spc="-1" dirty="0">
              <a:solidFill>
                <a:schemeClr val="bg1"/>
              </a:solidFill>
              <a:latin typeface="Calibri"/>
              <a:ea typeface="+mj-ea"/>
              <a:cs typeface="+mj-cs"/>
            </a:rPr>
            <a:t>types.</a:t>
          </a:r>
          <a:endParaRPr lang="en-GB" sz="1700" kern="1200" dirty="0">
            <a:solidFill>
              <a:schemeClr val="bg1"/>
            </a:solidFill>
          </a:endParaRPr>
        </a:p>
      </dsp:txBody>
      <dsp:txXfrm>
        <a:off x="544816" y="2398485"/>
        <a:ext cx="7235464" cy="452844"/>
      </dsp:txXfrm>
    </dsp:sp>
    <dsp:sp modelId="{4A1DA922-8027-44CE-A014-7A4357887AE7}">
      <dsp:nvSpPr>
        <dsp:cNvPr id="0" name=""/>
        <dsp:cNvSpPr/>
      </dsp:nvSpPr>
      <dsp:spPr>
        <a:xfrm>
          <a:off x="0" y="3396027"/>
          <a:ext cx="10406372" cy="428400"/>
        </a:xfrm>
        <a:prstGeom prst="rect">
          <a:avLst/>
        </a:prstGeom>
        <a:solidFill>
          <a:schemeClr val="lt1">
            <a:alpha val="90000"/>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sp>
    <dsp:sp modelId="{9162F28D-B1FB-4C0F-B228-BD7D5422704E}">
      <dsp:nvSpPr>
        <dsp:cNvPr id="0" name=""/>
        <dsp:cNvSpPr/>
      </dsp:nvSpPr>
      <dsp:spPr>
        <a:xfrm>
          <a:off x="535652" y="3057265"/>
          <a:ext cx="7284460" cy="501840"/>
        </a:xfrm>
        <a:prstGeom prst="roundRect">
          <a:avLst/>
        </a:prstGeom>
        <a:solidFill>
          <a:srgbClr val="B082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35" tIns="0" rIns="275335" bIns="0" numCol="1" spcCol="1270" anchor="ctr" anchorCtr="0">
          <a:noAutofit/>
        </a:bodyPr>
        <a:lstStyle/>
        <a:p>
          <a:pPr marL="0" lvl="0" indent="0" algn="l" defTabSz="755650">
            <a:lnSpc>
              <a:spcPct val="90000"/>
            </a:lnSpc>
            <a:spcBef>
              <a:spcPct val="0"/>
            </a:spcBef>
            <a:spcAft>
              <a:spcPct val="35000"/>
            </a:spcAft>
            <a:buNone/>
          </a:pPr>
          <a:r>
            <a:rPr lang="en-US" sz="1700" kern="1200" spc="-1" dirty="0">
              <a:solidFill>
                <a:schemeClr val="bg1"/>
              </a:solidFill>
              <a:latin typeface="Calibri"/>
              <a:ea typeface="+mj-ea"/>
              <a:cs typeface="+mj-cs"/>
            </a:rPr>
            <a:t>Automated execution processes.</a:t>
          </a:r>
          <a:endParaRPr lang="en-GB" sz="1700" kern="1200" dirty="0">
            <a:solidFill>
              <a:schemeClr val="bg1"/>
            </a:solidFill>
          </a:endParaRPr>
        </a:p>
      </dsp:txBody>
      <dsp:txXfrm>
        <a:off x="560150" y="3081763"/>
        <a:ext cx="7235464" cy="452844"/>
      </dsp:txXfrm>
    </dsp:sp>
    <dsp:sp modelId="{B8EEEAB3-0644-4537-B56E-65A3412C38E0}">
      <dsp:nvSpPr>
        <dsp:cNvPr id="0" name=""/>
        <dsp:cNvSpPr/>
      </dsp:nvSpPr>
      <dsp:spPr>
        <a:xfrm>
          <a:off x="0" y="4167147"/>
          <a:ext cx="1040637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B7CB21-D30B-4C17-A7B8-3D6B8E7DD71E}">
      <dsp:nvSpPr>
        <dsp:cNvPr id="0" name=""/>
        <dsp:cNvSpPr/>
      </dsp:nvSpPr>
      <dsp:spPr>
        <a:xfrm>
          <a:off x="520318" y="3916227"/>
          <a:ext cx="7284460" cy="5018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35" tIns="0" rIns="275335" bIns="0" numCol="1" spcCol="1270" anchor="ctr" anchorCtr="0">
          <a:noAutofit/>
        </a:bodyPr>
        <a:lstStyle/>
        <a:p>
          <a:pPr marL="0" lvl="0" indent="0" algn="l" defTabSz="755650">
            <a:lnSpc>
              <a:spcPct val="90000"/>
            </a:lnSpc>
            <a:spcBef>
              <a:spcPct val="0"/>
            </a:spcBef>
            <a:spcAft>
              <a:spcPct val="35000"/>
            </a:spcAft>
            <a:buNone/>
          </a:pPr>
          <a:r>
            <a:rPr lang="en-US" sz="1700" kern="1200" spc="-1" dirty="0">
              <a:solidFill>
                <a:schemeClr val="bg1"/>
              </a:solidFill>
              <a:latin typeface="Calibri"/>
              <a:ea typeface="+mj-ea"/>
              <a:cs typeface="+mj-cs"/>
            </a:rPr>
            <a:t>Monitoring in real time processes status.</a:t>
          </a:r>
          <a:endParaRPr lang="en-GB" sz="1700" kern="1200" dirty="0">
            <a:solidFill>
              <a:schemeClr val="bg1"/>
            </a:solidFill>
          </a:endParaRPr>
        </a:p>
      </dsp:txBody>
      <dsp:txXfrm>
        <a:off x="544816" y="3940725"/>
        <a:ext cx="723546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dirty="0"/>
          </a:p>
        </p:txBody>
      </p:sp>
      <p:sp>
        <p:nvSpPr>
          <p:cNvPr id="3" name="Θέση ημερομηνίας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5CB8AB8-81FB-4F4A-9F92-118AC81D9A6D}" type="datetimeFigureOut">
              <a:rPr lang="en-GB" smtClean="0"/>
              <a:t>30/05/2023</a:t>
            </a:fld>
            <a:endParaRPr lang="en-GB" dirty="0"/>
          </a:p>
        </p:txBody>
      </p:sp>
      <p:sp>
        <p:nvSpPr>
          <p:cNvPr id="4" name="Θέση εικόνας διαφάνειας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Θέση σημειώσεων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dirty="0"/>
          </a:p>
        </p:txBody>
      </p:sp>
      <p:sp>
        <p:nvSpPr>
          <p:cNvPr id="7" name="Θέση αριθμού διαφάνειας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C6F6361-1404-4AC7-AD7A-A820CD52FD2D}" type="slidenum">
              <a:rPr lang="en-GB" smtClean="0"/>
              <a:t>‹#›</a:t>
            </a:fld>
            <a:endParaRPr lang="en-GB" dirty="0"/>
          </a:p>
        </p:txBody>
      </p:sp>
    </p:spTree>
    <p:extLst>
      <p:ext uri="{BB962C8B-B14F-4D97-AF65-F5344CB8AC3E}">
        <p14:creationId xmlns:p14="http://schemas.microsoft.com/office/powerpoint/2010/main" val="1165345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C1340F-5D9E-4DDE-9DEA-64D060B81CED}" type="slidenum">
              <a:rPr lang="en-US" smtClean="0"/>
              <a:t>19</a:t>
            </a:fld>
            <a:endParaRPr lang="en-US"/>
          </a:p>
        </p:txBody>
      </p:sp>
    </p:spTree>
    <p:extLst>
      <p:ext uri="{BB962C8B-B14F-4D97-AF65-F5344CB8AC3E}">
        <p14:creationId xmlns:p14="http://schemas.microsoft.com/office/powerpoint/2010/main" val="75210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C1340F-5D9E-4DDE-9DEA-64D060B81CED}" type="slidenum">
              <a:rPr lang="en-US" smtClean="0"/>
              <a:t>20</a:t>
            </a:fld>
            <a:endParaRPr lang="en-US"/>
          </a:p>
        </p:txBody>
      </p:sp>
    </p:spTree>
    <p:extLst>
      <p:ext uri="{BB962C8B-B14F-4D97-AF65-F5344CB8AC3E}">
        <p14:creationId xmlns:p14="http://schemas.microsoft.com/office/powerpoint/2010/main" val="2892264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bg>
      <p:bgPr>
        <a:solidFill>
          <a:schemeClr val="bg1"/>
        </a:solidFill>
        <a:effectLst/>
      </p:bgPr>
    </p:bg>
    <p:spTree>
      <p:nvGrpSpPr>
        <p:cNvPr id="1" name=""/>
        <p:cNvGrpSpPr/>
        <p:nvPr/>
      </p:nvGrpSpPr>
      <p:grpSpPr bwMode="auto">
        <a:xfrm>
          <a:off x="0" y="0"/>
          <a:ext cx="0" cy="0"/>
          <a:chOff x="0" y="0"/>
          <a:chExt cx="0" cy="0"/>
        </a:xfrm>
      </p:grpSpPr>
      <p:sp>
        <p:nvSpPr>
          <p:cNvPr id="4" name="Title 1"/>
          <p:cNvSpPr>
            <a:spLocks noGrp="1"/>
          </p:cNvSpPr>
          <p:nvPr>
            <p:ph type="ctrTitle" hasCustomPrompt="1"/>
          </p:nvPr>
        </p:nvSpPr>
        <p:spPr bwMode="auto">
          <a:xfrm>
            <a:off x="876299" y="1847850"/>
            <a:ext cx="10439400" cy="1314449"/>
          </a:xfrm>
        </p:spPr>
        <p:txBody>
          <a:bodyPr anchor="b">
            <a:normAutofit/>
          </a:bodyPr>
          <a:lstStyle>
            <a:lvl1pPr algn="ctr">
              <a:defRPr sz="4400">
                <a:solidFill>
                  <a:schemeClr val="bg1">
                    <a:lumMod val="75000"/>
                  </a:schemeClr>
                </a:solidFill>
                <a:latin typeface="+mn-lt"/>
              </a:defRPr>
            </a:lvl1pPr>
          </a:lstStyle>
          <a:p>
            <a:pPr>
              <a:defRPr/>
            </a:pPr>
            <a:r>
              <a:rPr lang="en-US"/>
              <a:t>Thank you for your attention!</a:t>
            </a:r>
            <a:br>
              <a:rPr lang="en-US"/>
            </a:br>
            <a:r>
              <a:rPr lang="en-US"/>
              <a:t>Any questions?</a:t>
            </a:r>
            <a:endParaRPr/>
          </a:p>
        </p:txBody>
      </p:sp>
      <p:sp>
        <p:nvSpPr>
          <p:cNvPr id="5" name="Text Placeholder 7"/>
          <p:cNvSpPr>
            <a:spLocks noGrp="1"/>
          </p:cNvSpPr>
          <p:nvPr>
            <p:ph type="body" sz="quarter" idx="10" hasCustomPrompt="1"/>
          </p:nvPr>
        </p:nvSpPr>
        <p:spPr bwMode="auto">
          <a:xfrm>
            <a:off x="876299" y="4000500"/>
            <a:ext cx="5219700" cy="600076"/>
          </a:xfrm>
        </p:spPr>
        <p:txBody>
          <a:bodyPr/>
          <a:lstStyle>
            <a:lvl1pPr marL="0" indent="0">
              <a:buNone/>
              <a:defRPr>
                <a:solidFill>
                  <a:schemeClr val="bg1">
                    <a:lumMod val="75000"/>
                  </a:schemeClr>
                </a:solidFill>
              </a:defRPr>
            </a:lvl1pPr>
            <a:lvl2pPr marL="457200" indent="0">
              <a:buNone/>
              <a:defRPr>
                <a:solidFill>
                  <a:schemeClr val="bg1">
                    <a:lumMod val="75000"/>
                  </a:schemeClr>
                </a:solidFill>
              </a:defRPr>
            </a:lvl2pPr>
          </a:lstStyle>
          <a:p>
            <a:pPr lvl="0">
              <a:defRPr/>
            </a:pPr>
            <a:r>
              <a:rPr lang="en-US"/>
              <a:t>Presenter/Organisation</a:t>
            </a:r>
            <a:endParaRPr/>
          </a:p>
          <a:p>
            <a:pPr lvl="1">
              <a:defRPr/>
            </a:pPr>
            <a:endParaRPr lang="en-US"/>
          </a:p>
        </p:txBody>
      </p:sp>
      <p:sp>
        <p:nvSpPr>
          <p:cNvPr id="6" name="Picture Placeholder 9"/>
          <p:cNvSpPr>
            <a:spLocks noGrp="1"/>
          </p:cNvSpPr>
          <p:nvPr>
            <p:ph type="pic" sz="quarter" idx="11" hasCustomPrompt="1"/>
          </p:nvPr>
        </p:nvSpPr>
        <p:spPr bwMode="auto">
          <a:xfrm>
            <a:off x="9239250" y="428625"/>
            <a:ext cx="1924050" cy="1333500"/>
          </a:xfrm>
        </p:spPr>
        <p:txBody>
          <a:bodyPr/>
          <a:lstStyle>
            <a:lvl1pPr marL="0" indent="0">
              <a:buNone/>
              <a:defRPr>
                <a:solidFill>
                  <a:schemeClr val="bg1">
                    <a:lumMod val="75000"/>
                  </a:schemeClr>
                </a:solidFill>
              </a:defRPr>
            </a:lvl1pPr>
          </a:lstStyle>
          <a:p>
            <a:pPr>
              <a:defRPr/>
            </a:pPr>
            <a:r>
              <a:rPr lang="en-US" dirty="0"/>
              <a:t>Partner Logo</a:t>
            </a:r>
            <a:endParaRPr dirty="0"/>
          </a:p>
        </p:txBody>
      </p:sp>
      <p:sp>
        <p:nvSpPr>
          <p:cNvPr id="7" name="Text Placeholder 11"/>
          <p:cNvSpPr>
            <a:spLocks noGrp="1"/>
          </p:cNvSpPr>
          <p:nvPr>
            <p:ph type="body" sz="quarter" idx="12" hasCustomPrompt="1"/>
          </p:nvPr>
        </p:nvSpPr>
        <p:spPr bwMode="auto">
          <a:xfrm>
            <a:off x="876299" y="5181600"/>
            <a:ext cx="5219700" cy="514350"/>
          </a:xfrm>
        </p:spPr>
        <p:txBody>
          <a:bodyPr/>
          <a:lstStyle>
            <a:lvl1pPr marL="0" indent="0">
              <a:buNone/>
              <a:defRPr>
                <a:solidFill>
                  <a:schemeClr val="bg1">
                    <a:lumMod val="75000"/>
                  </a:schemeClr>
                </a:solidFill>
              </a:defRPr>
            </a:lvl1pPr>
          </a:lstStyle>
          <a:p>
            <a:pPr lvl="0">
              <a:defRPr/>
            </a:pPr>
            <a:r>
              <a:rPr lang="en-US"/>
              <a:t>Event/Date</a:t>
            </a:r>
            <a:endParaRPr/>
          </a:p>
          <a:p>
            <a:pPr lvl="0">
              <a:defRPr/>
            </a:pPr>
            <a:endParaRPr lang="en-US"/>
          </a:p>
        </p:txBody>
      </p:sp>
      <p:pic>
        <p:nvPicPr>
          <p:cNvPr id="8" name="Picture 8"/>
          <p:cNvPicPr>
            <a:picLocks noChangeAspect="1"/>
          </p:cNvPicPr>
          <p:nvPr userDrawn="1"/>
        </p:nvPicPr>
        <p:blipFill>
          <a:blip r:embed="rId2"/>
          <a:stretch/>
        </p:blipFill>
        <p:spPr bwMode="auto">
          <a:xfrm>
            <a:off x="6924676" y="5195888"/>
            <a:ext cx="361950" cy="357145"/>
          </a:xfrm>
          <a:prstGeom prst="rect">
            <a:avLst/>
          </a:prstGeom>
        </p:spPr>
      </p:pic>
      <p:pic>
        <p:nvPicPr>
          <p:cNvPr id="9" name="Picture 14"/>
          <p:cNvPicPr>
            <a:picLocks noChangeAspect="1"/>
          </p:cNvPicPr>
          <p:nvPr userDrawn="1"/>
        </p:nvPicPr>
        <p:blipFill>
          <a:blip r:embed="rId3"/>
          <a:srcRect l="24621" r="24622"/>
          <a:stretch/>
        </p:blipFill>
        <p:spPr bwMode="auto">
          <a:xfrm>
            <a:off x="6941965" y="4721968"/>
            <a:ext cx="297035" cy="307232"/>
          </a:xfrm>
          <a:prstGeom prst="rect">
            <a:avLst/>
          </a:prstGeom>
        </p:spPr>
      </p:pic>
      <p:pic>
        <p:nvPicPr>
          <p:cNvPr id="10" name="Picture 15"/>
          <p:cNvPicPr>
            <a:picLocks noChangeAspect="1"/>
          </p:cNvPicPr>
          <p:nvPr userDrawn="1"/>
        </p:nvPicPr>
        <p:blipFill>
          <a:blip r:embed="rId4"/>
          <a:stretch/>
        </p:blipFill>
        <p:spPr bwMode="auto">
          <a:xfrm>
            <a:off x="6934200" y="4214813"/>
            <a:ext cx="314326" cy="314326"/>
          </a:xfrm>
          <a:prstGeom prst="rect">
            <a:avLst/>
          </a:prstGeom>
        </p:spPr>
      </p:pic>
      <p:pic>
        <p:nvPicPr>
          <p:cNvPr id="11" name="Picture 16"/>
          <p:cNvPicPr>
            <a:picLocks noChangeAspect="1"/>
          </p:cNvPicPr>
          <p:nvPr userDrawn="1"/>
        </p:nvPicPr>
        <p:blipFill>
          <a:blip r:embed="rId5"/>
          <a:stretch/>
        </p:blipFill>
        <p:spPr bwMode="auto">
          <a:xfrm>
            <a:off x="745997" y="76200"/>
            <a:ext cx="1787653" cy="1709661"/>
          </a:xfrm>
          <a:prstGeom prst="rect">
            <a:avLst/>
          </a:prstGeom>
        </p:spPr>
      </p:pic>
      <p:sp>
        <p:nvSpPr>
          <p:cNvPr id="12" name="TextBox 17"/>
          <p:cNvSpPr txBox="1"/>
          <p:nvPr userDrawn="1"/>
        </p:nvSpPr>
        <p:spPr bwMode="auto">
          <a:xfrm>
            <a:off x="7362826" y="4191000"/>
            <a:ext cx="1752599" cy="369332"/>
          </a:xfrm>
          <a:prstGeom prst="rect">
            <a:avLst/>
          </a:prstGeom>
          <a:noFill/>
        </p:spPr>
        <p:txBody>
          <a:bodyPr wrap="square" rtlCol="0">
            <a:spAutoFit/>
          </a:bodyPr>
          <a:lstStyle/>
          <a:p>
            <a:pPr>
              <a:defRPr/>
            </a:pPr>
            <a:r>
              <a:rPr lang="en-US" sz="1800" b="1" dirty="0">
                <a:solidFill>
                  <a:schemeClr val="tx1"/>
                </a:solidFill>
                <a:latin typeface="+mn-lt"/>
                <a:ea typeface="+mn-ea"/>
                <a:cs typeface="+mn-cs"/>
              </a:rPr>
              <a:t>iris-h2020.eu </a:t>
            </a:r>
            <a:endParaRPr lang="en-US" dirty="0"/>
          </a:p>
        </p:txBody>
      </p:sp>
      <p:sp>
        <p:nvSpPr>
          <p:cNvPr id="13" name="TextBox 18"/>
          <p:cNvSpPr txBox="1"/>
          <p:nvPr userDrawn="1"/>
        </p:nvSpPr>
        <p:spPr bwMode="auto">
          <a:xfrm>
            <a:off x="7353300" y="4686300"/>
            <a:ext cx="2114550" cy="369332"/>
          </a:xfrm>
          <a:prstGeom prst="rect">
            <a:avLst/>
          </a:prstGeom>
          <a:noFill/>
        </p:spPr>
        <p:txBody>
          <a:bodyPr wrap="square" rtlCol="0">
            <a:spAutoFit/>
          </a:bodyPr>
          <a:lstStyle/>
          <a:p>
            <a:pPr>
              <a:defRPr/>
            </a:pPr>
            <a:r>
              <a:rPr lang="en-US" dirty="0"/>
              <a:t>IRIS H2020 Project</a:t>
            </a:r>
            <a:endParaRPr dirty="0"/>
          </a:p>
        </p:txBody>
      </p:sp>
      <p:sp>
        <p:nvSpPr>
          <p:cNvPr id="14" name="TextBox 19"/>
          <p:cNvSpPr txBox="1"/>
          <p:nvPr userDrawn="1"/>
        </p:nvSpPr>
        <p:spPr bwMode="auto">
          <a:xfrm>
            <a:off x="7353300" y="5162550"/>
            <a:ext cx="1619250" cy="369332"/>
          </a:xfrm>
          <a:prstGeom prst="rect">
            <a:avLst/>
          </a:prstGeom>
          <a:noFill/>
        </p:spPr>
        <p:txBody>
          <a:bodyPr wrap="square" rtlCol="0">
            <a:spAutoFit/>
          </a:bodyPr>
          <a:lstStyle/>
          <a:p>
            <a:pPr>
              <a:defRPr/>
            </a:pPr>
            <a:r>
              <a:rPr lang="en-US" dirty="0"/>
              <a:t>iris_h2020</a:t>
            </a:r>
            <a:endParaRPr dirty="0"/>
          </a:p>
        </p:txBody>
      </p:sp>
      <p:sp>
        <p:nvSpPr>
          <p:cNvPr id="15" name="Rounded Rectangle 20"/>
          <p:cNvSpPr/>
          <p:nvPr userDrawn="1"/>
        </p:nvSpPr>
        <p:spPr bwMode="auto">
          <a:xfrm>
            <a:off x="11590656" y="0"/>
            <a:ext cx="182880" cy="1846555"/>
          </a:xfrm>
          <a:prstGeom prst="roundRect">
            <a:avLst>
              <a:gd name="adj" fmla="val 16667"/>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p>
        </p:txBody>
      </p:sp>
      <p:sp>
        <p:nvSpPr>
          <p:cNvPr id="16" name="Rounded Rectangle 22"/>
          <p:cNvSpPr/>
          <p:nvPr userDrawn="1"/>
        </p:nvSpPr>
        <p:spPr bwMode="auto">
          <a:xfrm>
            <a:off x="11590020" y="2038442"/>
            <a:ext cx="182880" cy="4819558"/>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a:xfrm>
            <a:off x="838200" y="1854200"/>
            <a:ext cx="105156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Slide Number Placeholder 5"/>
          <p:cNvSpPr>
            <a:spLocks noGrp="1"/>
          </p:cNvSpPr>
          <p:nvPr>
            <p:ph type="sldNum" sz="quarter" idx="12"/>
          </p:nvPr>
        </p:nvSpPr>
        <p:spPr bwMode="auto">
          <a:xfrm>
            <a:off x="11049001" y="6273800"/>
            <a:ext cx="457199" cy="365125"/>
          </a:xfrm>
          <a:prstGeom prst="rect">
            <a:avLst/>
          </a:prstGeom>
        </p:spPr>
        <p:txBody>
          <a:bodyPr/>
          <a:lstStyle>
            <a:lvl1pPr>
              <a:defRPr sz="1100"/>
            </a:lvl1pPr>
          </a:lstStyle>
          <a:p>
            <a:pPr>
              <a:defRPr/>
            </a:pPr>
            <a:fld id="{57AC0E79-F531-4290-B37F-533038CC23F5}" type="slidenum">
              <a:rPr lang="en-US"/>
              <a:t>‹#›</a:t>
            </a:fld>
            <a:endParaRPr lang="en-US" dirty="0"/>
          </a:p>
        </p:txBody>
      </p:sp>
      <p:pic>
        <p:nvPicPr>
          <p:cNvPr id="7" name="Picture 9"/>
          <p:cNvPicPr>
            <a:picLocks noChangeAspect="1"/>
          </p:cNvPicPr>
          <p:nvPr userDrawn="1"/>
        </p:nvPicPr>
        <p:blipFill>
          <a:blip r:embed="rId2"/>
          <a:stretch/>
        </p:blipFill>
        <p:spPr bwMode="auto">
          <a:xfrm>
            <a:off x="9966197" y="0"/>
            <a:ext cx="1787653" cy="1709661"/>
          </a:xfrm>
          <a:prstGeom prst="rect">
            <a:avLst/>
          </a:prstGeom>
        </p:spPr>
      </p:pic>
      <p:sp>
        <p:nvSpPr>
          <p:cNvPr id="8" name="TextBox 7"/>
          <p:cNvSpPr txBox="1"/>
          <p:nvPr userDrawn="1"/>
        </p:nvSpPr>
        <p:spPr bwMode="auto">
          <a:xfrm>
            <a:off x="10644188" y="6596390"/>
            <a:ext cx="1547812" cy="261610"/>
          </a:xfrm>
          <a:prstGeom prst="rect">
            <a:avLst/>
          </a:prstGeom>
          <a:noFill/>
        </p:spPr>
        <p:txBody>
          <a:bodyPr wrap="square" rtlCol="0">
            <a:spAutoFit/>
          </a:bodyPr>
          <a:lstStyle/>
          <a:p>
            <a:pPr>
              <a:defRPr/>
            </a:pPr>
            <a:r>
              <a:rPr lang="en-US" sz="1100" dirty="0"/>
              <a:t>IRIS Project confidential</a:t>
            </a:r>
            <a:endParaRPr dirty="0"/>
          </a:p>
        </p:txBody>
      </p:sp>
      <p:sp>
        <p:nvSpPr>
          <p:cNvPr id="9" name="Rounded Rectangle 8"/>
          <p:cNvSpPr/>
          <p:nvPr userDrawn="1"/>
        </p:nvSpPr>
        <p:spPr bwMode="auto">
          <a:xfrm>
            <a:off x="419100" y="2038442"/>
            <a:ext cx="182880" cy="4819558"/>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p>
        </p:txBody>
      </p:sp>
      <p:sp>
        <p:nvSpPr>
          <p:cNvPr id="10" name="Rounded Rectangle 10"/>
          <p:cNvSpPr/>
          <p:nvPr userDrawn="1"/>
        </p:nvSpPr>
        <p:spPr bwMode="auto">
          <a:xfrm>
            <a:off x="419100" y="0"/>
            <a:ext cx="182880" cy="1846555"/>
          </a:xfrm>
          <a:prstGeom prst="roundRect">
            <a:avLst>
              <a:gd name="adj" fmla="val 16667"/>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hasCustomPrompt="1"/>
          </p:nvPr>
        </p:nvSpPr>
        <p:spPr bwMode="auto">
          <a:xfrm>
            <a:off x="800100" y="1371600"/>
            <a:ext cx="10515600" cy="2057400"/>
          </a:xfrm>
          <a:prstGeom prst="rect">
            <a:avLst/>
          </a:prstGeom>
          <a:solidFill>
            <a:schemeClr val="bg1"/>
          </a:solidFill>
        </p:spPr>
        <p:txBody>
          <a:bodyPr anchor="b">
            <a:normAutofit/>
          </a:bodyPr>
          <a:lstStyle>
            <a:lvl1pPr algn="ctr">
              <a:defRPr sz="4800">
                <a:solidFill>
                  <a:schemeClr val="bg1">
                    <a:lumMod val="75000"/>
                  </a:schemeClr>
                </a:solidFill>
              </a:defRPr>
            </a:lvl1pPr>
          </a:lstStyle>
          <a:p>
            <a:pPr>
              <a:defRPr/>
            </a:pPr>
            <a:r>
              <a:rPr lang="en-US"/>
              <a:t>Presentation Title</a:t>
            </a:r>
            <a:br>
              <a:rPr lang="en-US"/>
            </a:br>
            <a:endParaRPr lang="en-US"/>
          </a:p>
        </p:txBody>
      </p:sp>
      <p:sp>
        <p:nvSpPr>
          <p:cNvPr id="5" name="Text Placeholder 2"/>
          <p:cNvSpPr>
            <a:spLocks noGrp="1"/>
          </p:cNvSpPr>
          <p:nvPr>
            <p:ph type="body" idx="1" hasCustomPrompt="1"/>
          </p:nvPr>
        </p:nvSpPr>
        <p:spPr bwMode="auto">
          <a:xfrm>
            <a:off x="876299" y="3922713"/>
            <a:ext cx="5219700" cy="611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Presenter / Organisation</a:t>
            </a:r>
            <a:endParaRPr/>
          </a:p>
        </p:txBody>
      </p:sp>
      <p:sp>
        <p:nvSpPr>
          <p:cNvPr id="6" name="Text Placeholder 11"/>
          <p:cNvSpPr>
            <a:spLocks noGrp="1"/>
          </p:cNvSpPr>
          <p:nvPr>
            <p:ph type="body" sz="quarter" idx="13" hasCustomPrompt="1"/>
          </p:nvPr>
        </p:nvSpPr>
        <p:spPr bwMode="auto">
          <a:xfrm>
            <a:off x="876299" y="5133975"/>
            <a:ext cx="5219700" cy="561975"/>
          </a:xfrm>
        </p:spPr>
        <p:txBody>
          <a:bodyPr/>
          <a:lstStyle>
            <a:lvl1pPr marL="0" indent="0">
              <a:buNone/>
              <a:defRPr>
                <a:solidFill>
                  <a:schemeClr val="bg1">
                    <a:lumMod val="75000"/>
                  </a:schemeClr>
                </a:solidFill>
              </a:defRPr>
            </a:lvl1pPr>
          </a:lstStyle>
          <a:p>
            <a:pPr lvl="0">
              <a:defRPr/>
            </a:pPr>
            <a:r>
              <a:rPr lang="en-US"/>
              <a:t>Event / Date</a:t>
            </a:r>
            <a:endParaRPr/>
          </a:p>
          <a:p>
            <a:pPr lvl="0">
              <a:defRPr/>
            </a:pPr>
            <a:endParaRPr lang="en-US"/>
          </a:p>
        </p:txBody>
      </p:sp>
      <p:sp>
        <p:nvSpPr>
          <p:cNvPr id="7" name="Picture Placeholder 9"/>
          <p:cNvSpPr>
            <a:spLocks noGrp="1"/>
          </p:cNvSpPr>
          <p:nvPr>
            <p:ph type="pic" sz="quarter" idx="11" hasCustomPrompt="1"/>
          </p:nvPr>
        </p:nvSpPr>
        <p:spPr bwMode="auto">
          <a:xfrm>
            <a:off x="7286625" y="4210050"/>
            <a:ext cx="1924050" cy="1333500"/>
          </a:xfrm>
        </p:spPr>
        <p:txBody>
          <a:bodyPr/>
          <a:lstStyle>
            <a:lvl1pPr marL="0" indent="0">
              <a:buNone/>
              <a:defRPr>
                <a:solidFill>
                  <a:schemeClr val="bg1">
                    <a:lumMod val="75000"/>
                  </a:schemeClr>
                </a:solidFill>
              </a:defRPr>
            </a:lvl1pPr>
          </a:lstStyle>
          <a:p>
            <a:pPr>
              <a:defRPr/>
            </a:pPr>
            <a:r>
              <a:rPr lang="en-US" dirty="0"/>
              <a:t>Partner Logo</a:t>
            </a:r>
            <a:endParaRPr dirty="0"/>
          </a:p>
        </p:txBody>
      </p:sp>
      <p:sp>
        <p:nvSpPr>
          <p:cNvPr id="8" name="TextBox 3"/>
          <p:cNvSpPr txBox="1"/>
          <p:nvPr userDrawn="1"/>
        </p:nvSpPr>
        <p:spPr bwMode="auto">
          <a:xfrm>
            <a:off x="1790699" y="762000"/>
            <a:ext cx="8410575" cy="461665"/>
          </a:xfrm>
          <a:prstGeom prst="rect">
            <a:avLst/>
          </a:prstGeom>
          <a:noFill/>
        </p:spPr>
        <p:txBody>
          <a:bodyPr wrap="square" rtlCol="0">
            <a:spAutoFit/>
          </a:bodyPr>
          <a:lstStyle/>
          <a:p>
            <a:pPr>
              <a:defRPr/>
            </a:pPr>
            <a:r>
              <a:rPr lang="en-US" sz="2400" b="1" dirty="0">
                <a:solidFill>
                  <a:schemeClr val="bg1">
                    <a:lumMod val="65000"/>
                  </a:schemeClr>
                </a:solidFill>
              </a:rPr>
              <a:t>Artificial Intelligence Threat Reporting &amp; Incidence report system</a:t>
            </a:r>
            <a:endParaRPr dirty="0"/>
          </a:p>
        </p:txBody>
      </p:sp>
      <p:pic>
        <p:nvPicPr>
          <p:cNvPr id="9" name="Picture 12"/>
          <p:cNvPicPr>
            <a:picLocks noChangeAspect="1"/>
          </p:cNvPicPr>
          <p:nvPr userDrawn="1"/>
        </p:nvPicPr>
        <p:blipFill>
          <a:blip r:embed="rId2"/>
          <a:stretch/>
        </p:blipFill>
        <p:spPr bwMode="auto">
          <a:xfrm>
            <a:off x="145922" y="-114299"/>
            <a:ext cx="1513846" cy="1447800"/>
          </a:xfrm>
          <a:prstGeom prst="rect">
            <a:avLst/>
          </a:prstGeom>
        </p:spPr>
      </p:pic>
      <p:sp>
        <p:nvSpPr>
          <p:cNvPr id="10" name="Rounded Rectangle 9"/>
          <p:cNvSpPr/>
          <p:nvPr userDrawn="1"/>
        </p:nvSpPr>
        <p:spPr bwMode="auto">
          <a:xfrm>
            <a:off x="11590020" y="2038442"/>
            <a:ext cx="182880" cy="4819558"/>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p>
        </p:txBody>
      </p:sp>
      <p:sp>
        <p:nvSpPr>
          <p:cNvPr id="11" name="Rounded Rectangle 14"/>
          <p:cNvSpPr/>
          <p:nvPr userDrawn="1"/>
        </p:nvSpPr>
        <p:spPr bwMode="auto">
          <a:xfrm>
            <a:off x="11590656" y="0"/>
            <a:ext cx="182880" cy="1846555"/>
          </a:xfrm>
          <a:prstGeom prst="roundRect">
            <a:avLst>
              <a:gd name="adj" fmla="val 16667"/>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8200" y="279400"/>
            <a:ext cx="8686800" cy="1092199"/>
          </a:xfrm>
        </p:spPr>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838200" y="1828799"/>
            <a:ext cx="5181600" cy="4348163"/>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6172200" y="1828799"/>
            <a:ext cx="5181600" cy="4348163"/>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Slide Number Placeholder 6"/>
          <p:cNvSpPr>
            <a:spLocks noGrp="1"/>
          </p:cNvSpPr>
          <p:nvPr>
            <p:ph type="sldNum" sz="quarter" idx="12"/>
          </p:nvPr>
        </p:nvSpPr>
        <p:spPr bwMode="auto">
          <a:xfrm>
            <a:off x="11058525" y="6273800"/>
            <a:ext cx="447675" cy="365125"/>
          </a:xfrm>
          <a:prstGeom prst="rect">
            <a:avLst/>
          </a:prstGeom>
        </p:spPr>
        <p:txBody>
          <a:bodyPr/>
          <a:lstStyle>
            <a:lvl1pPr>
              <a:defRPr sz="1100"/>
            </a:lvl1pPr>
          </a:lstStyle>
          <a:p>
            <a:pPr>
              <a:defRPr/>
            </a:pPr>
            <a:fld id="{57AC0E79-F531-4290-B37F-533038CC23F5}" type="slidenum">
              <a:rPr lang="en-US"/>
              <a:t>‹#›</a:t>
            </a:fld>
            <a:endParaRPr lang="en-US" dirty="0"/>
          </a:p>
        </p:txBody>
      </p:sp>
      <p:pic>
        <p:nvPicPr>
          <p:cNvPr id="8" name="Picture 8"/>
          <p:cNvPicPr>
            <a:picLocks noChangeAspect="1"/>
          </p:cNvPicPr>
          <p:nvPr userDrawn="1"/>
        </p:nvPicPr>
        <p:blipFill>
          <a:blip r:embed="rId2"/>
          <a:stretch/>
        </p:blipFill>
        <p:spPr bwMode="auto">
          <a:xfrm>
            <a:off x="9966197" y="0"/>
            <a:ext cx="1787653" cy="1709661"/>
          </a:xfrm>
          <a:prstGeom prst="rect">
            <a:avLst/>
          </a:prstGeom>
        </p:spPr>
      </p:pic>
      <p:sp>
        <p:nvSpPr>
          <p:cNvPr id="9" name="TextBox 10"/>
          <p:cNvSpPr txBox="1"/>
          <p:nvPr userDrawn="1"/>
        </p:nvSpPr>
        <p:spPr bwMode="auto">
          <a:xfrm>
            <a:off x="10644188" y="6596390"/>
            <a:ext cx="1724024" cy="261610"/>
          </a:xfrm>
          <a:prstGeom prst="rect">
            <a:avLst/>
          </a:prstGeom>
          <a:noFill/>
        </p:spPr>
        <p:txBody>
          <a:bodyPr wrap="square" rtlCol="0">
            <a:spAutoFit/>
          </a:bodyPr>
          <a:lstStyle/>
          <a:p>
            <a:pPr>
              <a:defRPr/>
            </a:pPr>
            <a:r>
              <a:rPr lang="en-US" sz="1100" dirty="0"/>
              <a:t>IRIS Project confidential</a:t>
            </a:r>
            <a:endParaRPr dirty="0"/>
          </a:p>
        </p:txBody>
      </p:sp>
      <p:sp>
        <p:nvSpPr>
          <p:cNvPr id="10" name="Rounded Rectangle 11"/>
          <p:cNvSpPr/>
          <p:nvPr userDrawn="1"/>
        </p:nvSpPr>
        <p:spPr bwMode="auto">
          <a:xfrm>
            <a:off x="419100" y="0"/>
            <a:ext cx="182880" cy="1846555"/>
          </a:xfrm>
          <a:prstGeom prst="roundRect">
            <a:avLst>
              <a:gd name="adj" fmla="val 16667"/>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p>
        </p:txBody>
      </p:sp>
      <p:sp>
        <p:nvSpPr>
          <p:cNvPr id="11" name="Rounded Rectangle 13"/>
          <p:cNvSpPr/>
          <p:nvPr userDrawn="1"/>
        </p:nvSpPr>
        <p:spPr bwMode="auto">
          <a:xfrm>
            <a:off x="419100" y="2038442"/>
            <a:ext cx="182880" cy="4819558"/>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36551"/>
            <a:ext cx="8685212" cy="1035050"/>
          </a:xfrm>
        </p:spPr>
        <p:txBody>
          <a:bodyPr/>
          <a:lstStyle/>
          <a:p>
            <a:pPr>
              <a:defRPr/>
            </a:pPr>
            <a:r>
              <a:rPr lang="en-US"/>
              <a:t>Click to edit Master title style</a:t>
            </a:r>
            <a:endParaRPr/>
          </a:p>
        </p:txBody>
      </p:sp>
      <p:sp>
        <p:nvSpPr>
          <p:cNvPr id="5" name="Text Placeholder 2"/>
          <p:cNvSpPr>
            <a:spLocks noGrp="1"/>
          </p:cNvSpPr>
          <p:nvPr>
            <p:ph type="body" idx="1"/>
          </p:nvPr>
        </p:nvSpPr>
        <p:spPr bwMode="auto">
          <a:xfrm>
            <a:off x="839788" y="1828799"/>
            <a:ext cx="5157787"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6172200" y="1828799"/>
            <a:ext cx="5183188"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Slide Number Placeholder 8"/>
          <p:cNvSpPr>
            <a:spLocks noGrp="1"/>
          </p:cNvSpPr>
          <p:nvPr>
            <p:ph type="sldNum" sz="quarter" idx="12"/>
          </p:nvPr>
        </p:nvSpPr>
        <p:spPr bwMode="auto">
          <a:xfrm>
            <a:off x="11049000" y="6283325"/>
            <a:ext cx="457200" cy="365125"/>
          </a:xfrm>
          <a:prstGeom prst="rect">
            <a:avLst/>
          </a:prstGeom>
        </p:spPr>
        <p:txBody>
          <a:bodyPr/>
          <a:lstStyle>
            <a:lvl1pPr>
              <a:defRPr sz="1100"/>
            </a:lvl1pPr>
          </a:lstStyle>
          <a:p>
            <a:pPr>
              <a:defRPr/>
            </a:pPr>
            <a:fld id="{57AC0E79-F531-4290-B37F-533038CC23F5}" type="slidenum">
              <a:rPr lang="en-US"/>
              <a:t>‹#›</a:t>
            </a:fld>
            <a:endParaRPr lang="en-US" dirty="0"/>
          </a:p>
        </p:txBody>
      </p:sp>
      <p:pic>
        <p:nvPicPr>
          <p:cNvPr id="10" name="Picture 12"/>
          <p:cNvPicPr>
            <a:picLocks noChangeAspect="1"/>
          </p:cNvPicPr>
          <p:nvPr userDrawn="1"/>
        </p:nvPicPr>
        <p:blipFill>
          <a:blip r:embed="rId2"/>
          <a:stretch/>
        </p:blipFill>
        <p:spPr bwMode="auto">
          <a:xfrm>
            <a:off x="9966197" y="0"/>
            <a:ext cx="1787653" cy="1709661"/>
          </a:xfrm>
          <a:prstGeom prst="rect">
            <a:avLst/>
          </a:prstGeom>
        </p:spPr>
      </p:pic>
      <p:sp>
        <p:nvSpPr>
          <p:cNvPr id="11" name="TextBox 10"/>
          <p:cNvSpPr txBox="1"/>
          <p:nvPr userDrawn="1"/>
        </p:nvSpPr>
        <p:spPr bwMode="auto">
          <a:xfrm>
            <a:off x="10644188" y="6596390"/>
            <a:ext cx="1724024" cy="261610"/>
          </a:xfrm>
          <a:prstGeom prst="rect">
            <a:avLst/>
          </a:prstGeom>
          <a:noFill/>
        </p:spPr>
        <p:txBody>
          <a:bodyPr wrap="square" rtlCol="0">
            <a:spAutoFit/>
          </a:bodyPr>
          <a:lstStyle/>
          <a:p>
            <a:pPr>
              <a:defRPr/>
            </a:pPr>
            <a:r>
              <a:rPr lang="en-US" sz="1100" dirty="0"/>
              <a:t>IRIS Project confidential</a:t>
            </a:r>
            <a:endParaRPr dirty="0"/>
          </a:p>
        </p:txBody>
      </p:sp>
      <p:sp>
        <p:nvSpPr>
          <p:cNvPr id="12" name="Rounded Rectangle 11"/>
          <p:cNvSpPr/>
          <p:nvPr userDrawn="1"/>
        </p:nvSpPr>
        <p:spPr bwMode="auto">
          <a:xfrm>
            <a:off x="419100" y="2038442"/>
            <a:ext cx="182880" cy="4819558"/>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p>
        </p:txBody>
      </p:sp>
      <p:sp>
        <p:nvSpPr>
          <p:cNvPr id="13" name="Rounded Rectangle 15"/>
          <p:cNvSpPr/>
          <p:nvPr userDrawn="1"/>
        </p:nvSpPr>
        <p:spPr bwMode="auto">
          <a:xfrm>
            <a:off x="419100" y="0"/>
            <a:ext cx="182880" cy="1846555"/>
          </a:xfrm>
          <a:prstGeom prst="roundRect">
            <a:avLst>
              <a:gd name="adj" fmla="val 16667"/>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Slide Number Placeholder 4"/>
          <p:cNvSpPr>
            <a:spLocks noGrp="1"/>
          </p:cNvSpPr>
          <p:nvPr>
            <p:ph type="sldNum" sz="quarter" idx="12"/>
          </p:nvPr>
        </p:nvSpPr>
        <p:spPr bwMode="auto">
          <a:xfrm>
            <a:off x="11049001" y="6302375"/>
            <a:ext cx="457199" cy="365125"/>
          </a:xfrm>
          <a:prstGeom prst="rect">
            <a:avLst/>
          </a:prstGeom>
        </p:spPr>
        <p:txBody>
          <a:bodyPr/>
          <a:lstStyle>
            <a:lvl1pPr>
              <a:defRPr sz="1100"/>
            </a:lvl1pPr>
          </a:lstStyle>
          <a:p>
            <a:pPr>
              <a:defRPr/>
            </a:pPr>
            <a:fld id="{57AC0E79-F531-4290-B37F-533038CC23F5}" type="slidenum">
              <a:rPr lang="en-US"/>
              <a:t>‹#›</a:t>
            </a:fld>
            <a:endParaRPr lang="en-US" dirty="0"/>
          </a:p>
        </p:txBody>
      </p:sp>
      <p:pic>
        <p:nvPicPr>
          <p:cNvPr id="6" name="Picture 8"/>
          <p:cNvPicPr>
            <a:picLocks noChangeAspect="1"/>
          </p:cNvPicPr>
          <p:nvPr userDrawn="1"/>
        </p:nvPicPr>
        <p:blipFill>
          <a:blip r:embed="rId2"/>
          <a:stretch/>
        </p:blipFill>
        <p:spPr bwMode="auto">
          <a:xfrm>
            <a:off x="9966197" y="0"/>
            <a:ext cx="1787653" cy="1709661"/>
          </a:xfrm>
          <a:prstGeom prst="rect">
            <a:avLst/>
          </a:prstGeom>
        </p:spPr>
      </p:pic>
      <p:sp>
        <p:nvSpPr>
          <p:cNvPr id="7" name="TextBox 6"/>
          <p:cNvSpPr txBox="1"/>
          <p:nvPr userDrawn="1"/>
        </p:nvSpPr>
        <p:spPr bwMode="auto">
          <a:xfrm>
            <a:off x="10644188" y="6596390"/>
            <a:ext cx="1724024" cy="261610"/>
          </a:xfrm>
          <a:prstGeom prst="rect">
            <a:avLst/>
          </a:prstGeom>
          <a:noFill/>
        </p:spPr>
        <p:txBody>
          <a:bodyPr wrap="square" rtlCol="0">
            <a:spAutoFit/>
          </a:bodyPr>
          <a:lstStyle/>
          <a:p>
            <a:pPr>
              <a:defRPr/>
            </a:pPr>
            <a:r>
              <a:rPr lang="en-US" sz="1100" dirty="0"/>
              <a:t>IRIS Project confidential</a:t>
            </a:r>
            <a:endParaRPr dirty="0"/>
          </a:p>
        </p:txBody>
      </p:sp>
      <p:sp>
        <p:nvSpPr>
          <p:cNvPr id="8" name="Rounded Rectangle 7"/>
          <p:cNvSpPr/>
          <p:nvPr userDrawn="1"/>
        </p:nvSpPr>
        <p:spPr bwMode="auto">
          <a:xfrm>
            <a:off x="419100" y="0"/>
            <a:ext cx="182880" cy="1846555"/>
          </a:xfrm>
          <a:prstGeom prst="roundRect">
            <a:avLst>
              <a:gd name="adj" fmla="val 16667"/>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p>
        </p:txBody>
      </p:sp>
      <p:sp>
        <p:nvSpPr>
          <p:cNvPr id="9" name="Rounded Rectangle 11"/>
          <p:cNvSpPr/>
          <p:nvPr userDrawn="1"/>
        </p:nvSpPr>
        <p:spPr bwMode="auto">
          <a:xfrm>
            <a:off x="419100" y="2038442"/>
            <a:ext cx="182880" cy="4819558"/>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Slide Number Placeholder 3"/>
          <p:cNvSpPr>
            <a:spLocks noGrp="1"/>
          </p:cNvSpPr>
          <p:nvPr>
            <p:ph type="sldNum" sz="quarter" idx="12"/>
          </p:nvPr>
        </p:nvSpPr>
        <p:spPr bwMode="auto">
          <a:xfrm>
            <a:off x="11049000" y="6311900"/>
            <a:ext cx="457200" cy="365125"/>
          </a:xfrm>
          <a:prstGeom prst="rect">
            <a:avLst/>
          </a:prstGeom>
        </p:spPr>
        <p:txBody>
          <a:bodyPr/>
          <a:lstStyle>
            <a:lvl1pPr>
              <a:defRPr sz="1100"/>
            </a:lvl1pPr>
          </a:lstStyle>
          <a:p>
            <a:pPr>
              <a:defRPr/>
            </a:pPr>
            <a:fld id="{57AC0E79-F531-4290-B37F-533038CC23F5}" type="slidenum">
              <a:rPr lang="en-US"/>
              <a:t>‹#›</a:t>
            </a:fld>
            <a:endParaRPr lang="en-US" dirty="0"/>
          </a:p>
        </p:txBody>
      </p:sp>
      <p:pic>
        <p:nvPicPr>
          <p:cNvPr id="5" name="Picture 6"/>
          <p:cNvPicPr>
            <a:picLocks noChangeAspect="1"/>
          </p:cNvPicPr>
          <p:nvPr userDrawn="1"/>
        </p:nvPicPr>
        <p:blipFill>
          <a:blip r:embed="rId2"/>
          <a:stretch/>
        </p:blipFill>
        <p:spPr bwMode="auto">
          <a:xfrm>
            <a:off x="9966197" y="0"/>
            <a:ext cx="1787653" cy="1709661"/>
          </a:xfrm>
          <a:prstGeom prst="rect">
            <a:avLst/>
          </a:prstGeom>
        </p:spPr>
      </p:pic>
      <p:sp>
        <p:nvSpPr>
          <p:cNvPr id="6" name="TextBox 5"/>
          <p:cNvSpPr txBox="1"/>
          <p:nvPr userDrawn="1"/>
        </p:nvSpPr>
        <p:spPr bwMode="auto">
          <a:xfrm>
            <a:off x="10644188" y="6596390"/>
            <a:ext cx="1724024" cy="261610"/>
          </a:xfrm>
          <a:prstGeom prst="rect">
            <a:avLst/>
          </a:prstGeom>
          <a:noFill/>
        </p:spPr>
        <p:txBody>
          <a:bodyPr wrap="square" rtlCol="0">
            <a:spAutoFit/>
          </a:bodyPr>
          <a:lstStyle/>
          <a:p>
            <a:pPr>
              <a:defRPr/>
            </a:pPr>
            <a:r>
              <a:rPr lang="en-US" sz="1100" dirty="0"/>
              <a:t>IRIS Project confidential</a:t>
            </a:r>
            <a:endParaRPr dirty="0"/>
          </a:p>
        </p:txBody>
      </p:sp>
      <p:sp>
        <p:nvSpPr>
          <p:cNvPr id="7" name="Rounded Rectangle 9"/>
          <p:cNvSpPr/>
          <p:nvPr userDrawn="1"/>
        </p:nvSpPr>
        <p:spPr bwMode="auto">
          <a:xfrm>
            <a:off x="419100" y="2038442"/>
            <a:ext cx="182880" cy="4819558"/>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p>
        </p:txBody>
      </p:sp>
      <p:sp>
        <p:nvSpPr>
          <p:cNvPr id="8" name="Rounded Rectangle 10"/>
          <p:cNvSpPr/>
          <p:nvPr userDrawn="1"/>
        </p:nvSpPr>
        <p:spPr bwMode="auto">
          <a:xfrm>
            <a:off x="419100" y="0"/>
            <a:ext cx="182880" cy="1846555"/>
          </a:xfrm>
          <a:prstGeom prst="roundRect">
            <a:avLst>
              <a:gd name="adj" fmla="val 16667"/>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36551"/>
            <a:ext cx="8686800" cy="1035050"/>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55"/>
          <p:cNvSpPr txBox="1"/>
          <p:nvPr userDrawn="1"/>
        </p:nvSpPr>
        <p:spPr bwMode="auto">
          <a:xfrm>
            <a:off x="1466849" y="6324600"/>
            <a:ext cx="8839200" cy="409575"/>
          </a:xfrm>
          <a:prstGeom prst="rect">
            <a:avLst/>
          </a:prstGeom>
        </p:spPr>
        <p:txBody>
          <a:bodyPr>
            <a:noAutofit/>
          </a:bodyPr>
          <a:lstStyle>
            <a:lvl1pPr marL="0" indent="0" algn="l" defTabSz="914400">
              <a:lnSpc>
                <a:spcPct val="90000"/>
              </a:lnSpc>
              <a:spcBef>
                <a:spcPts val="1000"/>
              </a:spcBef>
              <a:buClr>
                <a:schemeClr val="tx1"/>
              </a:buClr>
              <a:buFont typeface="Arial"/>
              <a:buNone/>
              <a:defRPr sz="1000">
                <a:solidFill>
                  <a:schemeClr val="bg1">
                    <a:lumMod val="25000"/>
                  </a:schemeClr>
                </a:solidFill>
                <a:latin typeface="+mn-lt"/>
                <a:ea typeface="+mn-ea"/>
                <a:cs typeface="+mn-cs"/>
              </a:defRPr>
            </a:lvl1pPr>
            <a:lvl2pPr marL="457200" indent="0" algn="just" defTabSz="914400">
              <a:lnSpc>
                <a:spcPct val="90000"/>
              </a:lnSpc>
              <a:spcBef>
                <a:spcPts val="500"/>
              </a:spcBef>
              <a:buClr>
                <a:schemeClr val="tx1"/>
              </a:buClr>
              <a:buFont typeface="Courier New"/>
              <a:buNone/>
              <a:defRPr sz="1200">
                <a:solidFill>
                  <a:schemeClr val="bg1">
                    <a:lumMod val="25000"/>
                  </a:schemeClr>
                </a:solidFill>
                <a:latin typeface="+mn-lt"/>
                <a:ea typeface="+mn-ea"/>
                <a:cs typeface="+mn-cs"/>
              </a:defRPr>
            </a:lvl2pPr>
            <a:lvl3pPr marL="914400" indent="0" algn="just" defTabSz="914400">
              <a:lnSpc>
                <a:spcPct val="90000"/>
              </a:lnSpc>
              <a:spcBef>
                <a:spcPts val="500"/>
              </a:spcBef>
              <a:buClr>
                <a:schemeClr val="tx1"/>
              </a:buClr>
              <a:buFont typeface="Wingdings"/>
              <a:buNone/>
              <a:defRPr sz="1200">
                <a:solidFill>
                  <a:schemeClr val="bg1">
                    <a:lumMod val="25000"/>
                  </a:schemeClr>
                </a:solidFill>
                <a:latin typeface="+mn-lt"/>
                <a:ea typeface="+mn-ea"/>
                <a:cs typeface="+mn-cs"/>
              </a:defRPr>
            </a:lvl3pPr>
            <a:lvl4pPr marL="1371600" indent="0" algn="just" defTabSz="914400">
              <a:lnSpc>
                <a:spcPct val="90000"/>
              </a:lnSpc>
              <a:spcBef>
                <a:spcPts val="500"/>
              </a:spcBef>
              <a:buClr>
                <a:schemeClr val="tx1"/>
              </a:buClr>
              <a:buFont typeface="Wingdings"/>
              <a:buNone/>
              <a:defRPr sz="1200">
                <a:solidFill>
                  <a:schemeClr val="bg1">
                    <a:lumMod val="25000"/>
                  </a:schemeClr>
                </a:solidFill>
                <a:latin typeface="+mn-lt"/>
                <a:ea typeface="+mn-ea"/>
                <a:cs typeface="+mn-cs"/>
              </a:defRPr>
            </a:lvl4pPr>
            <a:lvl5pPr marL="1828800" indent="0" algn="just" defTabSz="914400">
              <a:lnSpc>
                <a:spcPct val="90000"/>
              </a:lnSpc>
              <a:spcBef>
                <a:spcPts val="500"/>
              </a:spcBef>
              <a:buClr>
                <a:schemeClr val="tx1"/>
              </a:buClr>
              <a:buFont typeface="Wingdings"/>
              <a:buNone/>
              <a:defRPr sz="1200">
                <a:solidFill>
                  <a:schemeClr val="bg1">
                    <a:lumMod val="25000"/>
                  </a:schemeClr>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l" defTabSz="914400">
              <a:lnSpc>
                <a:spcPct val="100000"/>
              </a:lnSpc>
              <a:spcBef>
                <a:spcPts val="1000"/>
              </a:spcBef>
              <a:spcAft>
                <a:spcPts val="0"/>
              </a:spcAft>
              <a:buClr>
                <a:srgbClr val="660066"/>
              </a:buClr>
              <a:buSzTx/>
              <a:buFont typeface="Arial"/>
              <a:buNone/>
              <a:defRPr/>
            </a:pPr>
            <a:r>
              <a:rPr lang="en-US" sz="1100" b="0" i="0" u="none" strike="noStrike" cap="none" spc="0" dirty="0">
                <a:ln>
                  <a:noFill/>
                </a:ln>
                <a:solidFill>
                  <a:srgbClr val="F2F2F2">
                    <a:lumMod val="25000"/>
                  </a:srgbClr>
                </a:solidFill>
                <a:latin typeface="+mn-lt"/>
                <a:ea typeface="+mn-ea"/>
                <a:cs typeface="+mn-cs"/>
              </a:rPr>
              <a:t>This project has received funding from the European Union’s Horizon 2020 research and innovation programme under grant agreement no 101021727. This material reflects only the authors’ view and European Commission is not responsible for any use that may be made of the information it contains.</a:t>
            </a:r>
            <a:endParaRPr dirty="0"/>
          </a:p>
        </p:txBody>
      </p:sp>
      <p:pic>
        <p:nvPicPr>
          <p:cNvPr id="7" name="Kép 22"/>
          <p:cNvPicPr>
            <a:picLocks noChangeAspect="1"/>
          </p:cNvPicPr>
          <p:nvPr userDrawn="1"/>
        </p:nvPicPr>
        <p:blipFill>
          <a:blip r:embed="rId9"/>
          <a:stretch/>
        </p:blipFill>
        <p:spPr bwMode="auto">
          <a:xfrm>
            <a:off x="871970" y="6362699"/>
            <a:ext cx="537730" cy="36464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a:lnSpc>
          <a:spcPct val="90000"/>
        </a:lnSpc>
        <a:spcBef>
          <a:spcPts val="0"/>
        </a:spcBef>
        <a:buNone/>
        <a:defRPr sz="4000">
          <a:solidFill>
            <a:srgbClr val="838487"/>
          </a:solidFill>
          <a:latin typeface="+mn-lt"/>
          <a:ea typeface="+mj-ea"/>
          <a:cs typeface="+mj-cs"/>
        </a:defRPr>
      </a:lvl1pPr>
    </p:titleStyle>
    <p:bodyStyle>
      <a:lvl1pPr marL="228600" indent="-228600" algn="l" defTabSz="914400">
        <a:lnSpc>
          <a:spcPct val="90000"/>
        </a:lnSpc>
        <a:spcBef>
          <a:spcPts val="1000"/>
        </a:spcBef>
        <a:buFont typeface="Arial"/>
        <a:buChar char="•"/>
        <a:defRPr sz="2400">
          <a:solidFill>
            <a:srgbClr val="838487"/>
          </a:solidFill>
          <a:latin typeface="+mn-lt"/>
          <a:ea typeface="+mn-ea"/>
          <a:cs typeface="+mn-cs"/>
        </a:defRPr>
      </a:lvl1pPr>
      <a:lvl2pPr marL="685800" indent="-228600" algn="l" defTabSz="914400">
        <a:lnSpc>
          <a:spcPct val="90000"/>
        </a:lnSpc>
        <a:spcBef>
          <a:spcPts val="500"/>
        </a:spcBef>
        <a:buFont typeface="Wingdings"/>
        <a:buChar char="ü"/>
        <a:defRPr sz="2000">
          <a:solidFill>
            <a:srgbClr val="838487"/>
          </a:solidFill>
          <a:latin typeface="+mn-lt"/>
          <a:ea typeface="+mn-ea"/>
          <a:cs typeface="+mn-cs"/>
        </a:defRPr>
      </a:lvl2pPr>
      <a:lvl3pPr marL="1143000" indent="-228600" algn="l" defTabSz="914400">
        <a:lnSpc>
          <a:spcPct val="90000"/>
        </a:lnSpc>
        <a:spcBef>
          <a:spcPts val="500"/>
        </a:spcBef>
        <a:buFont typeface="Wingdings"/>
        <a:buChar char="Ø"/>
        <a:defRPr sz="1800">
          <a:solidFill>
            <a:srgbClr val="838487"/>
          </a:solidFill>
          <a:latin typeface="+mn-lt"/>
          <a:ea typeface="+mn-ea"/>
          <a:cs typeface="+mn-cs"/>
        </a:defRPr>
      </a:lvl3pPr>
      <a:lvl4pPr marL="1600200" indent="-228600" algn="l" defTabSz="914400">
        <a:lnSpc>
          <a:spcPct val="90000"/>
        </a:lnSpc>
        <a:spcBef>
          <a:spcPts val="500"/>
        </a:spcBef>
        <a:buFont typeface="Arial"/>
        <a:buChar char="•"/>
        <a:defRPr sz="1600">
          <a:solidFill>
            <a:srgbClr val="838487"/>
          </a:solidFill>
          <a:latin typeface="+mn-lt"/>
          <a:ea typeface="+mn-ea"/>
          <a:cs typeface="+mn-cs"/>
        </a:defRPr>
      </a:lvl4pPr>
      <a:lvl5pPr marL="2057400" indent="-228600" algn="l" defTabSz="914400">
        <a:lnSpc>
          <a:spcPct val="90000"/>
        </a:lnSpc>
        <a:spcBef>
          <a:spcPts val="500"/>
        </a:spcBef>
        <a:buFont typeface="Arial"/>
        <a:buChar char="•"/>
        <a:defRPr sz="1600">
          <a:solidFill>
            <a:srgbClr val="838487"/>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ofia.tsekeridou@netcompany-Intrasoft.com" TargetMode="External"/><Relationship Id="rId2" Type="http://schemas.openxmlformats.org/officeDocument/2006/relationships/hyperlink" Target="mailto:dimitrios.skias@netcompany-intrasoft.com" TargetMode="Externa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dimitrios.skias@netcompany-intrasoft.com" TargetMode="External"/><Relationship Id="rId2" Type="http://schemas.openxmlformats.org/officeDocument/2006/relationships/image" Target="../media/image20.emf"/><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mailto:sofia.tsekeridou@netcompany-Intrasoft.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github.com/cerebrate-projec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00100" y="2084716"/>
            <a:ext cx="10515600" cy="1344282"/>
          </a:xfrm>
        </p:spPr>
        <p:txBody>
          <a:bodyPr vertOverflow="overflow" horzOverflow="clip" vert="horz" wrap="square" lIns="91440" tIns="45720" rIns="91440" bIns="45720" numCol="1" spcCol="0" rtlCol="0" fromWordArt="0" anchor="b" anchorCtr="0" forceAA="0" compatLnSpc="0">
            <a:noAutofit/>
          </a:bodyPr>
          <a:lstStyle/>
          <a:p>
            <a:pPr>
              <a:defRPr/>
            </a:pPr>
            <a:r>
              <a:rPr lang="en-GB" sz="3400" dirty="0">
                <a:solidFill>
                  <a:schemeClr val="tx2"/>
                </a:solidFill>
              </a:rPr>
              <a:t>IRIS-enhanced MeliCERTes Ecosystem</a:t>
            </a:r>
            <a:endParaRPr sz="3400" dirty="0">
              <a:solidFill>
                <a:schemeClr val="tx2"/>
              </a:solidFill>
            </a:endParaRPr>
          </a:p>
        </p:txBody>
      </p:sp>
      <p:sp>
        <p:nvSpPr>
          <p:cNvPr id="5" name="Text Placeholder 2"/>
          <p:cNvSpPr>
            <a:spLocks noGrp="1"/>
          </p:cNvSpPr>
          <p:nvPr>
            <p:ph type="body" idx="1"/>
          </p:nvPr>
        </p:nvSpPr>
        <p:spPr bwMode="auto">
          <a:xfrm>
            <a:off x="821881" y="4340439"/>
            <a:ext cx="7938415" cy="1357387"/>
          </a:xfrm>
        </p:spPr>
        <p:txBody>
          <a:bodyPr vertOverflow="overflow" horzOverflow="clip" vert="horz" wrap="square" lIns="91440" tIns="45720" rIns="91440" bIns="45720" numCol="1" spcCol="0" rtlCol="0" fromWordArt="0" anchor="t" anchorCtr="0" forceAA="0" compatLnSpc="0">
            <a:normAutofit fontScale="92500"/>
          </a:bodyPr>
          <a:lstStyle/>
          <a:p>
            <a:pPr>
              <a:defRPr/>
            </a:pPr>
            <a:r>
              <a:rPr lang="en-US" dirty="0" err="1">
                <a:solidFill>
                  <a:schemeClr val="accent1">
                    <a:lumMod val="50000"/>
                  </a:schemeClr>
                </a:solidFill>
              </a:rPr>
              <a:t>Netcompany</a:t>
            </a:r>
            <a:r>
              <a:rPr lang="en-US" dirty="0">
                <a:solidFill>
                  <a:schemeClr val="accent1">
                    <a:lumMod val="50000"/>
                  </a:schemeClr>
                </a:solidFill>
              </a:rPr>
              <a:t> – Intrasoft </a:t>
            </a:r>
          </a:p>
          <a:p>
            <a:pPr>
              <a:defRPr/>
            </a:pPr>
            <a:r>
              <a:rPr lang="en-US" dirty="0">
                <a:solidFill>
                  <a:schemeClr val="accent1">
                    <a:lumMod val="50000"/>
                  </a:schemeClr>
                </a:solidFill>
              </a:rPr>
              <a:t>Dimitrios Skias, M.Sc, </a:t>
            </a:r>
            <a:r>
              <a:rPr lang="en-US" dirty="0">
                <a:solidFill>
                  <a:schemeClr val="accent1">
                    <a:lumMod val="50000"/>
                  </a:schemeClr>
                </a:solidFill>
                <a:hlinkClick r:id="rId2"/>
              </a:rPr>
              <a:t>dimitrios.skias@netcompany-intrasoft.com</a:t>
            </a:r>
            <a:endParaRPr lang="en-US" dirty="0">
              <a:solidFill>
                <a:schemeClr val="accent1">
                  <a:lumMod val="50000"/>
                </a:schemeClr>
              </a:solidFill>
            </a:endParaRPr>
          </a:p>
          <a:p>
            <a:pPr>
              <a:defRPr/>
            </a:pPr>
            <a:r>
              <a:rPr lang="en-US" dirty="0">
                <a:solidFill>
                  <a:schemeClr val="accent1">
                    <a:lumMod val="50000"/>
                  </a:schemeClr>
                </a:solidFill>
              </a:rPr>
              <a:t>Dr. Sofia Tsekeridou, </a:t>
            </a:r>
            <a:r>
              <a:rPr lang="en-US" dirty="0">
                <a:solidFill>
                  <a:schemeClr val="accent1">
                    <a:lumMod val="50000"/>
                  </a:schemeClr>
                </a:solidFill>
                <a:hlinkClick r:id="rId3"/>
              </a:rPr>
              <a:t>sofia.tsekeridou@netcompany-Intrasoft.com</a:t>
            </a:r>
            <a:r>
              <a:rPr lang="en-US" dirty="0">
                <a:solidFill>
                  <a:schemeClr val="accent1">
                    <a:lumMod val="50000"/>
                  </a:schemeClr>
                </a:solidFill>
              </a:rPr>
              <a:t> </a:t>
            </a:r>
          </a:p>
          <a:p>
            <a:pPr>
              <a:defRPr/>
            </a:pPr>
            <a:endParaRPr dirty="0">
              <a:solidFill>
                <a:schemeClr val="tx2"/>
              </a:solidFill>
            </a:endParaRPr>
          </a:p>
        </p:txBody>
      </p:sp>
      <p:sp>
        <p:nvSpPr>
          <p:cNvPr id="7" name="TextBox 6"/>
          <p:cNvSpPr txBox="1"/>
          <p:nvPr/>
        </p:nvSpPr>
        <p:spPr bwMode="auto">
          <a:xfrm>
            <a:off x="3101005" y="3428998"/>
            <a:ext cx="5989990" cy="468013"/>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ctr">
              <a:defRPr/>
            </a:pPr>
            <a:r>
              <a:rPr lang="en-GB" sz="2400" dirty="0"/>
              <a:t>RISE-SD| 30th  May 2023</a:t>
            </a:r>
            <a:endParaRPr sz="2400" dirty="0"/>
          </a:p>
        </p:txBody>
      </p:sp>
      <p:pic>
        <p:nvPicPr>
          <p:cNvPr id="8" name="Εικόνα 7">
            <a:extLst>
              <a:ext uri="{FF2B5EF4-FFF2-40B4-BE49-F238E27FC236}">
                <a16:creationId xmlns:a16="http://schemas.microsoft.com/office/drawing/2014/main" id="{BE153A8A-AD67-42CC-81A9-4861C52CFE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8615234" y="4354288"/>
            <a:ext cx="2769626" cy="13442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US" dirty="0"/>
              <a:t>EME – Unified Dashboard &amp; SIEM	</a:t>
            </a:r>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10</a:t>
            </a:fld>
            <a:endParaRPr lang="en-US" dirty="0"/>
          </a:p>
        </p:txBody>
      </p:sp>
      <p:sp>
        <p:nvSpPr>
          <p:cNvPr id="6" name="Θέση περιεχομένου 2">
            <a:extLst>
              <a:ext uri="{FF2B5EF4-FFF2-40B4-BE49-F238E27FC236}">
                <a16:creationId xmlns:a16="http://schemas.microsoft.com/office/drawing/2014/main" id="{A88B798F-2A32-4EBB-BA50-815A9A750A2B}"/>
              </a:ext>
            </a:extLst>
          </p:cNvPr>
          <p:cNvSpPr>
            <a:spLocks noGrp="1"/>
          </p:cNvSpPr>
          <p:nvPr>
            <p:ph idx="1"/>
          </p:nvPr>
        </p:nvSpPr>
        <p:spPr>
          <a:xfrm>
            <a:off x="838200" y="1854200"/>
            <a:ext cx="10515600" cy="4351338"/>
          </a:xfrm>
        </p:spPr>
        <p:txBody>
          <a:bodyPr>
            <a:normAutofit/>
          </a:bodyPr>
          <a:lstStyle/>
          <a:p>
            <a:r>
              <a:rPr lang="en-GB" dirty="0"/>
              <a:t>AI/IoT CTI event overview, management, response.</a:t>
            </a:r>
          </a:p>
          <a:p>
            <a:r>
              <a:rPr lang="en-GB" dirty="0"/>
              <a:t>Distinct views for the CI operator and the CERT/CSIRT authority operator</a:t>
            </a:r>
          </a:p>
          <a:p>
            <a:pPr lvl="1"/>
            <a:r>
              <a:rPr lang="en-GB" dirty="0"/>
              <a:t>Aggregated and Detailed view of the detected events</a:t>
            </a:r>
          </a:p>
          <a:p>
            <a:r>
              <a:rPr lang="en-GB" dirty="0"/>
              <a:t>CTI orchestration information</a:t>
            </a:r>
          </a:p>
          <a:p>
            <a:pPr lvl="1"/>
            <a:r>
              <a:rPr lang="en-GB" dirty="0"/>
              <a:t>Presenting CTI mitigation/response actions</a:t>
            </a:r>
          </a:p>
          <a:p>
            <a:pPr lvl="2"/>
            <a:r>
              <a:rPr lang="en-GB" dirty="0"/>
              <a:t>Including automated response policy </a:t>
            </a:r>
          </a:p>
          <a:p>
            <a:pPr lvl="1"/>
            <a:r>
              <a:rPr lang="en-GB" dirty="0"/>
              <a:t>CTI response workflows design</a:t>
            </a:r>
          </a:p>
          <a:p>
            <a:pPr lvl="1"/>
            <a:r>
              <a:rPr lang="en-GB" dirty="0"/>
              <a:t>Collecting IRIS users’ feedback enabling effective cooperation and collaboration</a:t>
            </a:r>
          </a:p>
          <a:p>
            <a:pPr lvl="2"/>
            <a:r>
              <a:rPr lang="en-GB" dirty="0"/>
              <a:t>Capitalizing on standardized CTI tools </a:t>
            </a:r>
          </a:p>
          <a:p>
            <a:pPr lvl="0"/>
            <a:r>
              <a:rPr lang="en-GB" dirty="0"/>
              <a:t>IRIS generated AI/IoT CTI relevant information structured in a standardized format.                     </a:t>
            </a:r>
          </a:p>
          <a:p>
            <a:pPr lvl="1">
              <a:buFont typeface="Arial" panose="020B0604020202020204" pitchFamily="34" charset="0"/>
              <a:buChar char="•"/>
            </a:pPr>
            <a:endParaRPr lang="en-GB" dirty="0"/>
          </a:p>
        </p:txBody>
      </p:sp>
    </p:spTree>
    <p:extLst>
      <p:ext uri="{BB962C8B-B14F-4D97-AF65-F5344CB8AC3E}">
        <p14:creationId xmlns:p14="http://schemas.microsoft.com/office/powerpoint/2010/main" val="348878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Τίτλος 1">
            <a:extLst>
              <a:ext uri="{FF2B5EF4-FFF2-40B4-BE49-F238E27FC236}">
                <a16:creationId xmlns:a16="http://schemas.microsoft.com/office/drawing/2014/main" id="{473553F6-D3A5-4084-AF72-1991F455369F}"/>
              </a:ext>
            </a:extLst>
          </p:cNvPr>
          <p:cNvSpPr>
            <a:spLocks noGrp="1"/>
          </p:cNvSpPr>
          <p:nvPr>
            <p:ph type="title"/>
          </p:nvPr>
        </p:nvSpPr>
        <p:spPr>
          <a:xfrm>
            <a:off x="838200" y="336551"/>
            <a:ext cx="8686800" cy="1035050"/>
          </a:xfrm>
        </p:spPr>
        <p:txBody>
          <a:bodyPr/>
          <a:lstStyle/>
          <a:p>
            <a:r>
              <a:rPr lang="en-US" dirty="0"/>
              <a:t>EME – CI operator view</a:t>
            </a:r>
            <a:endParaRPr lang="en-GB" dirty="0"/>
          </a:p>
        </p:txBody>
      </p:sp>
      <p:pic>
        <p:nvPicPr>
          <p:cNvPr id="2" name="Εικόνα 1">
            <a:extLst>
              <a:ext uri="{FF2B5EF4-FFF2-40B4-BE49-F238E27FC236}">
                <a16:creationId xmlns:a16="http://schemas.microsoft.com/office/drawing/2014/main" id="{0AE2D394-3EFC-4D3F-84D7-DB4CECE9D4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21583" y="1770880"/>
            <a:ext cx="9316785" cy="4507274"/>
          </a:xfrm>
          <a:prstGeom prst="rect">
            <a:avLst/>
          </a:prstGeom>
        </p:spPr>
      </p:pic>
    </p:spTree>
    <p:extLst>
      <p:ext uri="{BB962C8B-B14F-4D97-AF65-F5344CB8AC3E}">
        <p14:creationId xmlns:p14="http://schemas.microsoft.com/office/powerpoint/2010/main" val="190879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Τίτλος 1">
            <a:extLst>
              <a:ext uri="{FF2B5EF4-FFF2-40B4-BE49-F238E27FC236}">
                <a16:creationId xmlns:a16="http://schemas.microsoft.com/office/drawing/2014/main" id="{473553F6-D3A5-4084-AF72-1991F455369F}"/>
              </a:ext>
            </a:extLst>
          </p:cNvPr>
          <p:cNvSpPr>
            <a:spLocks noGrp="1"/>
          </p:cNvSpPr>
          <p:nvPr>
            <p:ph type="title"/>
          </p:nvPr>
        </p:nvSpPr>
        <p:spPr>
          <a:xfrm>
            <a:off x="838200" y="336551"/>
            <a:ext cx="8686800" cy="1035050"/>
          </a:xfrm>
        </p:spPr>
        <p:txBody>
          <a:bodyPr/>
          <a:lstStyle/>
          <a:p>
            <a:r>
              <a:rPr lang="en-US" dirty="0"/>
              <a:t>EME – CI operator view</a:t>
            </a:r>
            <a:endParaRPr lang="en-GB" dirty="0"/>
          </a:p>
        </p:txBody>
      </p:sp>
      <p:pic>
        <p:nvPicPr>
          <p:cNvPr id="2" name="Εικόνα 1">
            <a:extLst>
              <a:ext uri="{FF2B5EF4-FFF2-40B4-BE49-F238E27FC236}">
                <a16:creationId xmlns:a16="http://schemas.microsoft.com/office/drawing/2014/main" id="{0AE2D394-3EFC-4D3F-84D7-DB4CECE9D4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509535" y="1893440"/>
            <a:ext cx="9172929" cy="4266026"/>
          </a:xfrm>
          <a:prstGeom prst="rect">
            <a:avLst/>
          </a:prstGeom>
        </p:spPr>
      </p:pic>
    </p:spTree>
    <p:extLst>
      <p:ext uri="{BB962C8B-B14F-4D97-AF65-F5344CB8AC3E}">
        <p14:creationId xmlns:p14="http://schemas.microsoft.com/office/powerpoint/2010/main" val="188807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Εικόνα 2">
            <a:extLst>
              <a:ext uri="{FF2B5EF4-FFF2-40B4-BE49-F238E27FC236}">
                <a16:creationId xmlns:a16="http://schemas.microsoft.com/office/drawing/2014/main" id="{60C35376-C030-4BA5-A113-F31DFC89A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42423" y="1960386"/>
            <a:ext cx="9632306" cy="3990235"/>
          </a:xfrm>
          <a:prstGeom prst="rect">
            <a:avLst/>
          </a:prstGeom>
        </p:spPr>
      </p:pic>
      <p:sp>
        <p:nvSpPr>
          <p:cNvPr id="10" name="Τίτλος 1">
            <a:extLst>
              <a:ext uri="{FF2B5EF4-FFF2-40B4-BE49-F238E27FC236}">
                <a16:creationId xmlns:a16="http://schemas.microsoft.com/office/drawing/2014/main" id="{473553F6-D3A5-4084-AF72-1991F455369F}"/>
              </a:ext>
            </a:extLst>
          </p:cNvPr>
          <p:cNvSpPr>
            <a:spLocks noGrp="1"/>
          </p:cNvSpPr>
          <p:nvPr>
            <p:ph type="title"/>
          </p:nvPr>
        </p:nvSpPr>
        <p:spPr>
          <a:xfrm>
            <a:off x="838200" y="336551"/>
            <a:ext cx="8686800" cy="1035050"/>
          </a:xfrm>
        </p:spPr>
        <p:txBody>
          <a:bodyPr>
            <a:normAutofit fontScale="90000"/>
          </a:bodyPr>
          <a:lstStyle/>
          <a:p>
            <a:r>
              <a:rPr lang="en-US" dirty="0"/>
              <a:t>EME – </a:t>
            </a:r>
            <a:r>
              <a:rPr lang="en-US" sz="3600" dirty="0"/>
              <a:t>Automated response Policy management</a:t>
            </a:r>
            <a:endParaRPr lang="en-GB" dirty="0"/>
          </a:p>
        </p:txBody>
      </p:sp>
    </p:spTree>
    <p:extLst>
      <p:ext uri="{BB962C8B-B14F-4D97-AF65-F5344CB8AC3E}">
        <p14:creationId xmlns:p14="http://schemas.microsoft.com/office/powerpoint/2010/main" val="295216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Εικόνα 2">
            <a:extLst>
              <a:ext uri="{FF2B5EF4-FFF2-40B4-BE49-F238E27FC236}">
                <a16:creationId xmlns:a16="http://schemas.microsoft.com/office/drawing/2014/main" id="{60C35376-C030-4BA5-A113-F31DFC89A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42423" y="2132440"/>
            <a:ext cx="9632306" cy="3646127"/>
          </a:xfrm>
          <a:prstGeom prst="rect">
            <a:avLst/>
          </a:prstGeom>
        </p:spPr>
      </p:pic>
      <p:sp>
        <p:nvSpPr>
          <p:cNvPr id="10" name="Τίτλος 1">
            <a:extLst>
              <a:ext uri="{FF2B5EF4-FFF2-40B4-BE49-F238E27FC236}">
                <a16:creationId xmlns:a16="http://schemas.microsoft.com/office/drawing/2014/main" id="{473553F6-D3A5-4084-AF72-1991F455369F}"/>
              </a:ext>
            </a:extLst>
          </p:cNvPr>
          <p:cNvSpPr>
            <a:spLocks noGrp="1"/>
          </p:cNvSpPr>
          <p:nvPr>
            <p:ph type="title"/>
          </p:nvPr>
        </p:nvSpPr>
        <p:spPr>
          <a:xfrm>
            <a:off x="838200" y="336551"/>
            <a:ext cx="8686800" cy="1035050"/>
          </a:xfrm>
        </p:spPr>
        <p:txBody>
          <a:bodyPr>
            <a:normAutofit fontScale="90000"/>
          </a:bodyPr>
          <a:lstStyle/>
          <a:p>
            <a:r>
              <a:rPr lang="en-US" dirty="0"/>
              <a:t>EME – </a:t>
            </a:r>
            <a:r>
              <a:rPr lang="en-US" sz="3600" dirty="0"/>
              <a:t>Automated response Policy management</a:t>
            </a:r>
            <a:endParaRPr lang="en-GB" dirty="0"/>
          </a:p>
        </p:txBody>
      </p:sp>
    </p:spTree>
    <p:extLst>
      <p:ext uri="{BB962C8B-B14F-4D97-AF65-F5344CB8AC3E}">
        <p14:creationId xmlns:p14="http://schemas.microsoft.com/office/powerpoint/2010/main" val="1903697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Τίτλος 1">
            <a:extLst>
              <a:ext uri="{FF2B5EF4-FFF2-40B4-BE49-F238E27FC236}">
                <a16:creationId xmlns:a16="http://schemas.microsoft.com/office/drawing/2014/main" id="{473553F6-D3A5-4084-AF72-1991F455369F}"/>
              </a:ext>
            </a:extLst>
          </p:cNvPr>
          <p:cNvSpPr>
            <a:spLocks noGrp="1"/>
          </p:cNvSpPr>
          <p:nvPr>
            <p:ph type="title"/>
          </p:nvPr>
        </p:nvSpPr>
        <p:spPr>
          <a:xfrm>
            <a:off x="838200" y="336551"/>
            <a:ext cx="8686800" cy="1035050"/>
          </a:xfrm>
        </p:spPr>
        <p:txBody>
          <a:bodyPr>
            <a:normAutofit/>
          </a:bodyPr>
          <a:lstStyle/>
          <a:p>
            <a:r>
              <a:rPr lang="en-US" dirty="0"/>
              <a:t>EME – </a:t>
            </a:r>
            <a:r>
              <a:rPr lang="en-US" sz="3600" dirty="0"/>
              <a:t>CI Operator Attacks view</a:t>
            </a:r>
            <a:endParaRPr lang="en-GB" dirty="0"/>
          </a:p>
        </p:txBody>
      </p:sp>
      <p:pic>
        <p:nvPicPr>
          <p:cNvPr id="2" name="Εικόνα 1">
            <a:extLst>
              <a:ext uri="{FF2B5EF4-FFF2-40B4-BE49-F238E27FC236}">
                <a16:creationId xmlns:a16="http://schemas.microsoft.com/office/drawing/2014/main" id="{0AE8A225-8B59-4454-B717-9B5286A843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35393" y="1674154"/>
            <a:ext cx="8695887" cy="4138848"/>
          </a:xfrm>
          <a:prstGeom prst="rect">
            <a:avLst/>
          </a:prstGeom>
        </p:spPr>
      </p:pic>
    </p:spTree>
    <p:extLst>
      <p:ext uri="{BB962C8B-B14F-4D97-AF65-F5344CB8AC3E}">
        <p14:creationId xmlns:p14="http://schemas.microsoft.com/office/powerpoint/2010/main" val="383260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Τίτλος 1">
            <a:extLst>
              <a:ext uri="{FF2B5EF4-FFF2-40B4-BE49-F238E27FC236}">
                <a16:creationId xmlns:a16="http://schemas.microsoft.com/office/drawing/2014/main" id="{473553F6-D3A5-4084-AF72-1991F455369F}"/>
              </a:ext>
            </a:extLst>
          </p:cNvPr>
          <p:cNvSpPr>
            <a:spLocks noGrp="1"/>
          </p:cNvSpPr>
          <p:nvPr>
            <p:ph type="title"/>
          </p:nvPr>
        </p:nvSpPr>
        <p:spPr>
          <a:xfrm>
            <a:off x="838200" y="336551"/>
            <a:ext cx="8686800" cy="1035050"/>
          </a:xfrm>
        </p:spPr>
        <p:txBody>
          <a:bodyPr/>
          <a:lstStyle/>
          <a:p>
            <a:r>
              <a:rPr lang="en-US" dirty="0"/>
              <a:t>EME – CERT/CSIRT authority view</a:t>
            </a:r>
            <a:endParaRPr lang="en-GB" dirty="0"/>
          </a:p>
        </p:txBody>
      </p:sp>
      <p:pic>
        <p:nvPicPr>
          <p:cNvPr id="2" name="Εικόνα 1">
            <a:extLst>
              <a:ext uri="{FF2B5EF4-FFF2-40B4-BE49-F238E27FC236}">
                <a16:creationId xmlns:a16="http://schemas.microsoft.com/office/drawing/2014/main" id="{31743E31-B88E-4312-B234-CFF76E56960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8845" y="1788386"/>
            <a:ext cx="8854338" cy="4158287"/>
          </a:xfrm>
          <a:prstGeom prst="rect">
            <a:avLst/>
          </a:prstGeom>
        </p:spPr>
      </p:pic>
    </p:spTree>
    <p:extLst>
      <p:ext uri="{BB962C8B-B14F-4D97-AF65-F5344CB8AC3E}">
        <p14:creationId xmlns:p14="http://schemas.microsoft.com/office/powerpoint/2010/main" val="643096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Τίτλος 1">
            <a:extLst>
              <a:ext uri="{FF2B5EF4-FFF2-40B4-BE49-F238E27FC236}">
                <a16:creationId xmlns:a16="http://schemas.microsoft.com/office/drawing/2014/main" id="{473553F6-D3A5-4084-AF72-1991F455369F}"/>
              </a:ext>
            </a:extLst>
          </p:cNvPr>
          <p:cNvSpPr>
            <a:spLocks noGrp="1"/>
          </p:cNvSpPr>
          <p:nvPr>
            <p:ph type="title"/>
          </p:nvPr>
        </p:nvSpPr>
        <p:spPr>
          <a:xfrm>
            <a:off x="838200" y="336551"/>
            <a:ext cx="8686800" cy="1035050"/>
          </a:xfrm>
        </p:spPr>
        <p:txBody>
          <a:bodyPr/>
          <a:lstStyle/>
          <a:p>
            <a:r>
              <a:rPr lang="en-US" dirty="0"/>
              <a:t>EME – CERT/CSIRT authority view</a:t>
            </a:r>
            <a:endParaRPr lang="en-GB" dirty="0"/>
          </a:p>
        </p:txBody>
      </p:sp>
      <p:pic>
        <p:nvPicPr>
          <p:cNvPr id="2" name="Εικόνα 1">
            <a:extLst>
              <a:ext uri="{FF2B5EF4-FFF2-40B4-BE49-F238E27FC236}">
                <a16:creationId xmlns:a16="http://schemas.microsoft.com/office/drawing/2014/main" id="{31743E31-B88E-4312-B234-CFF76E56960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7408" y="1623187"/>
            <a:ext cx="9121580" cy="4319733"/>
          </a:xfrm>
          <a:prstGeom prst="rect">
            <a:avLst/>
          </a:prstGeom>
        </p:spPr>
      </p:pic>
    </p:spTree>
    <p:extLst>
      <p:ext uri="{BB962C8B-B14F-4D97-AF65-F5344CB8AC3E}">
        <p14:creationId xmlns:p14="http://schemas.microsoft.com/office/powerpoint/2010/main" val="1461725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GB" dirty="0"/>
              <a:t> ATIOs Workflow Designer</a:t>
            </a:r>
          </a:p>
        </p:txBody>
      </p:sp>
      <p:sp>
        <p:nvSpPr>
          <p:cNvPr id="3" name="Θέση περιεχομένου 2">
            <a:extLst>
              <a:ext uri="{FF2B5EF4-FFF2-40B4-BE49-F238E27FC236}">
                <a16:creationId xmlns:a16="http://schemas.microsoft.com/office/drawing/2014/main" id="{224DB6D0-E706-4C47-95D2-6E7ED5AA2BB5}"/>
              </a:ext>
            </a:extLst>
          </p:cNvPr>
          <p:cNvSpPr>
            <a:spLocks noGrp="1"/>
          </p:cNvSpPr>
          <p:nvPr>
            <p:ph idx="1"/>
          </p:nvPr>
        </p:nvSpPr>
        <p:spPr/>
        <p:txBody>
          <a:bodyPr>
            <a:normAutofit/>
          </a:bodyPr>
          <a:lstStyle/>
          <a:p>
            <a:r>
              <a:rPr lang="en-GB" dirty="0"/>
              <a:t>Workflow Designer - Shuffle</a:t>
            </a:r>
          </a:p>
          <a:p>
            <a:pPr lvl="1"/>
            <a:r>
              <a:rPr lang="en-GB" dirty="0"/>
              <a:t>Graphical environment (based on SHUFFLE open source tool) </a:t>
            </a:r>
          </a:p>
          <a:p>
            <a:pPr lvl="1"/>
            <a:r>
              <a:rPr lang="en-GB" dirty="0"/>
              <a:t>Allows the creation of multiple scenario workflows. </a:t>
            </a:r>
          </a:p>
          <a:p>
            <a:pPr lvl="2"/>
            <a:r>
              <a:rPr lang="en-GB" dirty="0"/>
              <a:t>the definition of various incident response scenarios is the digitized form of the associated runbooks/playbooks that are executed.  </a:t>
            </a:r>
          </a:p>
          <a:p>
            <a:pPr lvl="1"/>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18</a:t>
            </a:fld>
            <a:endParaRPr lang="en-US" dirty="0"/>
          </a:p>
        </p:txBody>
      </p:sp>
    </p:spTree>
    <p:extLst>
      <p:ext uri="{BB962C8B-B14F-4D97-AF65-F5344CB8AC3E}">
        <p14:creationId xmlns:p14="http://schemas.microsoft.com/office/powerpoint/2010/main" val="425854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EA85-5819-4D97-9D06-1760EB404BD4}"/>
              </a:ext>
            </a:extLst>
          </p:cNvPr>
          <p:cNvSpPr>
            <a:spLocks noGrp="1"/>
          </p:cNvSpPr>
          <p:nvPr>
            <p:ph type="title"/>
          </p:nvPr>
        </p:nvSpPr>
        <p:spPr/>
        <p:txBody>
          <a:bodyPr>
            <a:normAutofit/>
          </a:bodyPr>
          <a:lstStyle/>
          <a:p>
            <a:r>
              <a:rPr lang="en-US" spc="-1" dirty="0">
                <a:solidFill>
                  <a:srgbClr val="838487"/>
                </a:solidFill>
                <a:latin typeface="Calibri"/>
              </a:rPr>
              <a:t>Workflow Designer Functionalities</a:t>
            </a:r>
            <a:endParaRPr lang="en-GB" dirty="0">
              <a:solidFill>
                <a:srgbClr val="7030A0"/>
              </a:solidFill>
            </a:endParaRPr>
          </a:p>
        </p:txBody>
      </p:sp>
      <p:graphicFrame>
        <p:nvGraphicFramePr>
          <p:cNvPr id="4" name="Content Placeholder 3">
            <a:extLst>
              <a:ext uri="{FF2B5EF4-FFF2-40B4-BE49-F238E27FC236}">
                <a16:creationId xmlns:a16="http://schemas.microsoft.com/office/drawing/2014/main" id="{1579D732-7F78-4FEC-A8DD-CDD3755D7E83}"/>
              </a:ext>
            </a:extLst>
          </p:cNvPr>
          <p:cNvGraphicFramePr>
            <a:graphicFrameLocks noGrp="1"/>
          </p:cNvGraphicFramePr>
          <p:nvPr>
            <p:ph idx="1"/>
          </p:nvPr>
        </p:nvGraphicFramePr>
        <p:xfrm>
          <a:off x="947428" y="1520788"/>
          <a:ext cx="10406372" cy="465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943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7"/>
          <p:cNvSpPr>
            <a:spLocks noGrp="1"/>
          </p:cNvSpPr>
          <p:nvPr>
            <p:ph idx="1"/>
          </p:nvPr>
        </p:nvSpPr>
        <p:spPr bwMode="auto">
          <a:xfrm>
            <a:off x="838198" y="1844824"/>
            <a:ext cx="10687086" cy="3923258"/>
          </a:xfrm>
        </p:spPr>
        <p:txBody>
          <a:bodyPr vertOverflow="overflow" horzOverflow="clip" vert="horz" wrap="square" lIns="91440" tIns="45720" rIns="91440" bIns="45720" numCol="1" spcCol="0" rtlCol="0" fromWordArt="0" anchor="t" anchorCtr="0" forceAA="0" compatLnSpc="0">
            <a:normAutofit/>
          </a:bodyPr>
          <a:lstStyle/>
          <a:p>
            <a:pPr marL="0" indent="0">
              <a:buFont typeface="Arial"/>
              <a:buNone/>
              <a:defRPr/>
            </a:pPr>
            <a:r>
              <a:rPr lang="en-US" sz="2400" b="1" i="0" u="none" strike="noStrike" cap="none" spc="0" dirty="0">
                <a:solidFill>
                  <a:srgbClr val="707174"/>
                </a:solidFill>
                <a:latin typeface="Trebuchet MS"/>
                <a:ea typeface="Trebuchet MS"/>
                <a:cs typeface="Trebuchet MS"/>
              </a:rPr>
              <a:t>Key objectives: </a:t>
            </a:r>
            <a:r>
              <a:rPr lang="en-US" dirty="0"/>
              <a:t>Extend</a:t>
            </a:r>
            <a:r>
              <a:rPr lang="en-US" sz="2400" b="0" i="0" u="none" strike="noStrike" cap="none" spc="0" dirty="0">
                <a:solidFill>
                  <a:srgbClr val="838487"/>
                </a:solidFill>
                <a:latin typeface="+mn-lt"/>
                <a:ea typeface="+mn-ea"/>
                <a:cs typeface="+mn-cs"/>
              </a:rPr>
              <a:t> MeliCERTes v2 open-source platform incorporating IRIS CTI developments to enable:</a:t>
            </a:r>
            <a:endParaRPr dirty="0"/>
          </a:p>
          <a:p>
            <a:r>
              <a:rPr lang="en-GB" b="1" dirty="0"/>
              <a:t>Secure and efficient security information representation </a:t>
            </a:r>
            <a:r>
              <a:rPr lang="en-GB" dirty="0"/>
              <a:t>in </a:t>
            </a:r>
            <a:r>
              <a:rPr lang="en-GB" b="1" dirty="0"/>
              <a:t>standardized</a:t>
            </a:r>
            <a:r>
              <a:rPr lang="en-GB" dirty="0"/>
              <a:t> format</a:t>
            </a:r>
          </a:p>
          <a:p>
            <a:r>
              <a:rPr lang="en-GB" b="1" dirty="0"/>
              <a:t>Secure disclosable AI-relevant CTI information sharing</a:t>
            </a:r>
          </a:p>
          <a:p>
            <a:pPr lvl="1"/>
            <a:r>
              <a:rPr lang="en-GB" dirty="0"/>
              <a:t>Promote wider awareness, better preparation, detection and response capabilities</a:t>
            </a:r>
          </a:p>
          <a:p>
            <a:pPr lvl="1"/>
            <a:r>
              <a:rPr lang="en-GB" dirty="0"/>
              <a:t>Define sharing policies and communities of trust</a:t>
            </a:r>
          </a:p>
          <a:p>
            <a:pPr lvl="1"/>
            <a:r>
              <a:rPr lang="en-GB" dirty="0"/>
              <a:t>Securely communicate and collaborate with CERT/CSIRT authorities</a:t>
            </a:r>
          </a:p>
          <a:p>
            <a:endParaRPr dirty="0"/>
          </a:p>
        </p:txBody>
      </p:sp>
      <p:sp>
        <p:nvSpPr>
          <p:cNvPr id="5" name="Slide Number Placeholder 2"/>
          <p:cNvSpPr>
            <a:spLocks noGrp="1"/>
          </p:cNvSpPr>
          <p:nvPr>
            <p:ph type="sldNum" sz="quarter" idx="12"/>
          </p:nvPr>
        </p:nvSpPr>
        <p:spPr bwMode="auto"/>
        <p:txBody>
          <a:bodyPr/>
          <a:lstStyle/>
          <a:p>
            <a:pPr>
              <a:defRPr/>
            </a:pPr>
            <a:fld id="{57AC0E79-F531-4290-B37F-533038CC23F5}" type="slidenum">
              <a:rPr lang="en-US"/>
              <a:t>2</a:t>
            </a:fld>
            <a:endParaRPr lang="en-US" dirty="0"/>
          </a:p>
        </p:txBody>
      </p:sp>
      <p:sp>
        <p:nvSpPr>
          <p:cNvPr id="6" name="Title 1"/>
          <p:cNvSpPr>
            <a:spLocks noGrp="1"/>
          </p:cNvSpPr>
          <p:nvPr>
            <p:ph type="title"/>
          </p:nvPr>
        </p:nvSpPr>
        <p:spPr bwMode="auto">
          <a:xfrm>
            <a:off x="838198" y="336550"/>
            <a:ext cx="8686800" cy="1035049"/>
          </a:xfrm>
        </p:spPr>
        <p:txBody>
          <a:bodyPr vertOverflow="overflow" horzOverflow="clip" vert="horz" wrap="square" lIns="91440" tIns="45720" rIns="91440" bIns="45720" numCol="1" spcCol="0" rtlCol="0" fromWordArt="0" anchor="ctr" anchorCtr="0" forceAA="0" compatLnSpc="0">
            <a:noAutofit/>
          </a:bodyPr>
          <a:lstStyle/>
          <a:p>
            <a:pPr>
              <a:defRPr/>
            </a:pPr>
            <a:r>
              <a:rPr lang="en-GB" dirty="0">
                <a:solidFill>
                  <a:schemeClr val="tx2"/>
                </a:solidFill>
              </a:rPr>
              <a:t>IRIS-enhanced MeliCERTes Ecosystem</a:t>
            </a:r>
            <a:endParaRPr dirty="0"/>
          </a:p>
        </p:txBody>
      </p:sp>
    </p:spTree>
    <p:extLst>
      <p:ext uri="{BB962C8B-B14F-4D97-AF65-F5344CB8AC3E}">
        <p14:creationId xmlns:p14="http://schemas.microsoft.com/office/powerpoint/2010/main" val="210085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6686-6189-4B22-8685-05F8A2347297}"/>
              </a:ext>
            </a:extLst>
          </p:cNvPr>
          <p:cNvSpPr>
            <a:spLocks noGrp="1"/>
          </p:cNvSpPr>
          <p:nvPr>
            <p:ph type="title"/>
          </p:nvPr>
        </p:nvSpPr>
        <p:spPr/>
        <p:txBody>
          <a:bodyPr>
            <a:normAutofit fontScale="90000"/>
          </a:bodyPr>
          <a:lstStyle/>
          <a:p>
            <a:r>
              <a:rPr lang="en-US" spc="-1" dirty="0"/>
              <a:t>Advanced Threat Intelligence Orchestrator (ATIO)- Workflow Designer</a:t>
            </a:r>
            <a:endParaRPr lang="en-GB" dirty="0"/>
          </a:p>
        </p:txBody>
      </p:sp>
      <p:sp>
        <p:nvSpPr>
          <p:cNvPr id="4" name="Content Placeholder 3">
            <a:extLst>
              <a:ext uri="{FF2B5EF4-FFF2-40B4-BE49-F238E27FC236}">
                <a16:creationId xmlns:a16="http://schemas.microsoft.com/office/drawing/2014/main" id="{E0BB3554-6042-48D3-A0EC-495DD0E7B6A7}"/>
              </a:ext>
            </a:extLst>
          </p:cNvPr>
          <p:cNvSpPr>
            <a:spLocks noGrp="1"/>
          </p:cNvSpPr>
          <p:nvPr>
            <p:ph sz="half" idx="2"/>
          </p:nvPr>
        </p:nvSpPr>
        <p:spPr/>
        <p:txBody>
          <a:bodyPr/>
          <a:lstStyle/>
          <a:p>
            <a:endParaRPr lang="en-GB"/>
          </a:p>
        </p:txBody>
      </p:sp>
      <p:sp>
        <p:nvSpPr>
          <p:cNvPr id="6" name="Content Placeholder 5">
            <a:extLst>
              <a:ext uri="{FF2B5EF4-FFF2-40B4-BE49-F238E27FC236}">
                <a16:creationId xmlns:a16="http://schemas.microsoft.com/office/drawing/2014/main" id="{28D890C6-4C20-40B7-A85D-35C46F3AB5E2}"/>
              </a:ext>
            </a:extLst>
          </p:cNvPr>
          <p:cNvSpPr>
            <a:spLocks noGrp="1"/>
          </p:cNvSpPr>
          <p:nvPr>
            <p:ph sz="quarter" idx="4"/>
          </p:nvPr>
        </p:nvSpPr>
        <p:spPr/>
        <p:txBody>
          <a:bodyPr/>
          <a:lstStyle/>
          <a:p>
            <a:endParaRPr lang="en-GB"/>
          </a:p>
        </p:txBody>
      </p:sp>
      <p:sp>
        <p:nvSpPr>
          <p:cNvPr id="7" name="Slide Number Placeholder 6">
            <a:extLst>
              <a:ext uri="{FF2B5EF4-FFF2-40B4-BE49-F238E27FC236}">
                <a16:creationId xmlns:a16="http://schemas.microsoft.com/office/drawing/2014/main" id="{BBD24AEB-1873-441F-A5EB-3102968244AB}"/>
              </a:ext>
            </a:extLst>
          </p:cNvPr>
          <p:cNvSpPr>
            <a:spLocks noGrp="1"/>
          </p:cNvSpPr>
          <p:nvPr>
            <p:ph type="sldNum" sz="quarter" idx="12"/>
          </p:nvPr>
        </p:nvSpPr>
        <p:spPr/>
        <p:txBody>
          <a:bodyPr/>
          <a:lstStyle/>
          <a:p>
            <a:fld id="{57AC0E79-F531-4290-B37F-533038CC23F5}" type="slidenum">
              <a:rPr lang="en-US" smtClean="0"/>
              <a:pPr/>
              <a:t>20</a:t>
            </a:fld>
            <a:endParaRPr lang="en-US" dirty="0"/>
          </a:p>
        </p:txBody>
      </p:sp>
      <p:pic>
        <p:nvPicPr>
          <p:cNvPr id="8" name="Content Placeholder 4">
            <a:extLst>
              <a:ext uri="{FF2B5EF4-FFF2-40B4-BE49-F238E27FC236}">
                <a16:creationId xmlns:a16="http://schemas.microsoft.com/office/drawing/2014/main" id="{30B2B8DA-F2F7-40A2-8849-F40C3E4B8F40}"/>
              </a:ext>
            </a:extLst>
          </p:cNvPr>
          <p:cNvPicPr>
            <a:picLocks noChangeAspect="1"/>
          </p:cNvPicPr>
          <p:nvPr/>
        </p:nvPicPr>
        <p:blipFill>
          <a:blip r:embed="rId3"/>
          <a:stretch>
            <a:fillRect/>
          </a:stretch>
        </p:blipFill>
        <p:spPr>
          <a:xfrm>
            <a:off x="831122" y="2514907"/>
            <a:ext cx="5200206" cy="3684588"/>
          </a:xfrm>
          <a:prstGeom prst="rect">
            <a:avLst/>
          </a:prstGeom>
        </p:spPr>
      </p:pic>
      <p:sp>
        <p:nvSpPr>
          <p:cNvPr id="13" name="Text Placeholder 4">
            <a:extLst>
              <a:ext uri="{FF2B5EF4-FFF2-40B4-BE49-F238E27FC236}">
                <a16:creationId xmlns:a16="http://schemas.microsoft.com/office/drawing/2014/main" id="{354D948B-7B83-4AAF-8AEC-31DC4CF2D468}"/>
              </a:ext>
            </a:extLst>
          </p:cNvPr>
          <p:cNvSpPr txBox="1">
            <a:spLocks/>
          </p:cNvSpPr>
          <p:nvPr/>
        </p:nvSpPr>
        <p:spPr>
          <a:xfrm>
            <a:off x="6155574" y="1664537"/>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838487"/>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sz="2000" b="1" kern="1200">
                <a:solidFill>
                  <a:srgbClr val="838487"/>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sz="1800" b="1" kern="1200">
                <a:solidFill>
                  <a:srgbClr val="838487"/>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838487"/>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838487"/>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Page of an indicative workflow in SHUFFLE</a:t>
            </a:r>
            <a:endParaRPr lang="en-GB" dirty="0"/>
          </a:p>
        </p:txBody>
      </p:sp>
      <p:sp>
        <p:nvSpPr>
          <p:cNvPr id="14" name="Text Placeholder 2">
            <a:extLst>
              <a:ext uri="{FF2B5EF4-FFF2-40B4-BE49-F238E27FC236}">
                <a16:creationId xmlns:a16="http://schemas.microsoft.com/office/drawing/2014/main" id="{E6E57BC1-7F45-431C-8986-F7CCC60B98A3}"/>
              </a:ext>
            </a:extLst>
          </p:cNvPr>
          <p:cNvSpPr>
            <a:spLocks noGrp="1"/>
          </p:cNvSpPr>
          <p:nvPr>
            <p:ph type="body" idx="1"/>
          </p:nvPr>
        </p:nvSpPr>
        <p:spPr>
          <a:xfrm>
            <a:off x="839788" y="1681163"/>
            <a:ext cx="5157787" cy="823912"/>
          </a:xfrm>
        </p:spPr>
        <p:txBody>
          <a:bodyPr>
            <a:normAutofit/>
          </a:bodyPr>
          <a:lstStyle/>
          <a:p>
            <a:r>
              <a:rPr lang="en-US" dirty="0">
                <a:solidFill>
                  <a:srgbClr val="838487"/>
                </a:solidFill>
              </a:rPr>
              <a:t>Panel grid visualized on SHUFFLE</a:t>
            </a:r>
            <a:endParaRPr lang="en-GB" dirty="0">
              <a:solidFill>
                <a:srgbClr val="838487"/>
              </a:solidFill>
            </a:endParaRPr>
          </a:p>
        </p:txBody>
      </p:sp>
      <p:pic>
        <p:nvPicPr>
          <p:cNvPr id="15" name="Picture 14">
            <a:extLst>
              <a:ext uri="{FF2B5EF4-FFF2-40B4-BE49-F238E27FC236}">
                <a16:creationId xmlns:a16="http://schemas.microsoft.com/office/drawing/2014/main" id="{935E29C7-BE5F-4250-AE7D-EED78B3F3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2562" y="2494276"/>
            <a:ext cx="5286093" cy="3710866"/>
          </a:xfrm>
          <a:prstGeom prst="rect">
            <a:avLst/>
          </a:prstGeom>
        </p:spPr>
      </p:pic>
    </p:spTree>
    <p:extLst>
      <p:ext uri="{BB962C8B-B14F-4D97-AF65-F5344CB8AC3E}">
        <p14:creationId xmlns:p14="http://schemas.microsoft.com/office/powerpoint/2010/main" val="1904144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8CB104-3CC8-4A70-B686-BDB2A589C1F8}"/>
              </a:ext>
            </a:extLst>
          </p:cNvPr>
          <p:cNvSpPr>
            <a:spLocks noGrp="1"/>
          </p:cNvSpPr>
          <p:nvPr>
            <p:ph type="title"/>
          </p:nvPr>
        </p:nvSpPr>
        <p:spPr/>
        <p:txBody>
          <a:bodyPr/>
          <a:lstStyle/>
          <a:p>
            <a:r>
              <a:rPr lang="en-US" dirty="0"/>
              <a:t>IRIS-EME Discussion Questions</a:t>
            </a:r>
            <a:endParaRPr lang="en-GB" dirty="0"/>
          </a:p>
        </p:txBody>
      </p:sp>
      <p:sp>
        <p:nvSpPr>
          <p:cNvPr id="3" name="Θέση περιεχομένου 2">
            <a:extLst>
              <a:ext uri="{FF2B5EF4-FFF2-40B4-BE49-F238E27FC236}">
                <a16:creationId xmlns:a16="http://schemas.microsoft.com/office/drawing/2014/main" id="{053DB7A1-1A4A-414B-8885-FEDDF5EDD1D9}"/>
              </a:ext>
            </a:extLst>
          </p:cNvPr>
          <p:cNvSpPr>
            <a:spLocks noGrp="1"/>
          </p:cNvSpPr>
          <p:nvPr>
            <p:ph idx="1"/>
          </p:nvPr>
        </p:nvSpPr>
        <p:spPr>
          <a:xfrm>
            <a:off x="838200" y="1371601"/>
            <a:ext cx="11353800" cy="5010125"/>
          </a:xfrm>
        </p:spPr>
        <p:txBody>
          <a:bodyPr>
            <a:normAutofit lnSpcReduction="10000"/>
          </a:bodyPr>
          <a:lstStyle/>
          <a:p>
            <a:r>
              <a:rPr lang="en-US" dirty="0"/>
              <a:t>Current CERTs/CSIRTs and CI collaboration and coordination activities </a:t>
            </a:r>
          </a:p>
          <a:p>
            <a:pPr lvl="1"/>
            <a:r>
              <a:rPr lang="en-US" dirty="0"/>
              <a:t>How is the communication achieved? What tools (e.g. secure communications) are used to report incidents, exchange information such as best practices or guidance on response actions?</a:t>
            </a:r>
          </a:p>
          <a:p>
            <a:pPr lvl="1"/>
            <a:r>
              <a:rPr lang="en-US" dirty="0"/>
              <a:t>What type of information is communicated? Data model defined? STIX formatted?</a:t>
            </a:r>
          </a:p>
          <a:p>
            <a:pPr lvl="2"/>
            <a:r>
              <a:rPr lang="en-US" dirty="0"/>
              <a:t>What are the governance rules for sharing information? What information is shared? Which users/roles have access to what type of information? </a:t>
            </a:r>
          </a:p>
          <a:p>
            <a:pPr lvl="2"/>
            <a:r>
              <a:rPr lang="en-US" dirty="0"/>
              <a:t>Is some part of this information considered confidential to be communicated to CERTs/CSIRTs? </a:t>
            </a:r>
          </a:p>
          <a:p>
            <a:pPr lvl="2"/>
            <a:r>
              <a:rPr lang="en-US" dirty="0"/>
              <a:t>From CERTs/CSIRTs to CI security operators</a:t>
            </a:r>
          </a:p>
          <a:p>
            <a:pPr lvl="2"/>
            <a:r>
              <a:rPr lang="en-US" dirty="0"/>
              <a:t>From CI security operators to CERTs/CSIRTs</a:t>
            </a:r>
          </a:p>
          <a:p>
            <a:pPr lvl="1"/>
            <a:r>
              <a:rPr lang="en-US" dirty="0"/>
              <a:t>What is the current contact information repository? For Critical Infrastructures and CERTs/CSIRTs (regional, national, pan-European level)</a:t>
            </a:r>
          </a:p>
          <a:p>
            <a:pPr lvl="2"/>
            <a:r>
              <a:rPr lang="en-US" dirty="0"/>
              <a:t>Are there Trusted Circles (TC) or Sharing Groups defined? Is </a:t>
            </a:r>
            <a:r>
              <a:rPr lang="en-US" dirty="0" err="1"/>
              <a:t>MeliCERTes</a:t>
            </a:r>
            <a:r>
              <a:rPr lang="en-US" dirty="0"/>
              <a:t> used in practice? If yes, which? 1 or 2? And for what purpose? </a:t>
            </a:r>
          </a:p>
          <a:p>
            <a:r>
              <a:rPr lang="en-US" dirty="0"/>
              <a:t>What type of additional tools and corresponding functionality is missing from the IRIS EME?</a:t>
            </a:r>
          </a:p>
          <a:p>
            <a:pPr lvl="1"/>
            <a:r>
              <a:rPr lang="en-US" dirty="0"/>
              <a:t>Comments on the current EME UI design? What types of aggregate information visualization would be further needed? Any other types of interaction that are currently not considered? </a:t>
            </a:r>
          </a:p>
          <a:p>
            <a:endParaRPr lang="en-GB" dirty="0"/>
          </a:p>
        </p:txBody>
      </p:sp>
      <p:sp>
        <p:nvSpPr>
          <p:cNvPr id="4" name="Θέση αριθμού διαφάνειας 3">
            <a:extLst>
              <a:ext uri="{FF2B5EF4-FFF2-40B4-BE49-F238E27FC236}">
                <a16:creationId xmlns:a16="http://schemas.microsoft.com/office/drawing/2014/main" id="{177A744D-852B-434C-9722-143E15C326C5}"/>
              </a:ext>
            </a:extLst>
          </p:cNvPr>
          <p:cNvSpPr>
            <a:spLocks noGrp="1"/>
          </p:cNvSpPr>
          <p:nvPr>
            <p:ph type="sldNum" sz="quarter" idx="12"/>
          </p:nvPr>
        </p:nvSpPr>
        <p:spPr/>
        <p:txBody>
          <a:bodyPr/>
          <a:lstStyle/>
          <a:p>
            <a:pPr>
              <a:defRPr/>
            </a:pPr>
            <a:fld id="{57AC0E79-F531-4290-B37F-533038CC23F5}" type="slidenum">
              <a:rPr lang="en-US" smtClean="0"/>
              <a:t>21</a:t>
            </a:fld>
            <a:endParaRPr lang="en-US" dirty="0"/>
          </a:p>
        </p:txBody>
      </p:sp>
    </p:spTree>
    <p:extLst>
      <p:ext uri="{BB962C8B-B14F-4D97-AF65-F5344CB8AC3E}">
        <p14:creationId xmlns:p14="http://schemas.microsoft.com/office/powerpoint/2010/main" val="566008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0888" y="1491277"/>
            <a:ext cx="10439400" cy="1314449"/>
          </a:xfrm>
        </p:spPr>
        <p:txBody>
          <a:bodyPr/>
          <a:lstStyle/>
          <a:p>
            <a:r>
              <a:rPr lang="en-US" dirty="0"/>
              <a:t>Thank you! Questions? </a:t>
            </a:r>
          </a:p>
        </p:txBody>
      </p:sp>
      <p:sp>
        <p:nvSpPr>
          <p:cNvPr id="4" name="Picture Placeholder 3"/>
          <p:cNvSpPr>
            <a:spLocks noGrp="1"/>
          </p:cNvSpPr>
          <p:nvPr>
            <p:ph type="pic" sz="quarter" idx="11"/>
          </p:nvPr>
        </p:nvSpPr>
        <p:spPr>
          <a:xfrm>
            <a:off x="9381490" y="391161"/>
            <a:ext cx="1924050" cy="1333500"/>
          </a:xfrm>
        </p:spPr>
      </p:sp>
      <p:pic>
        <p:nvPicPr>
          <p:cNvPr id="6" name="Εικόνα 5">
            <a:extLst>
              <a:ext uri="{FF2B5EF4-FFF2-40B4-BE49-F238E27FC236}">
                <a16:creationId xmlns:a16="http://schemas.microsoft.com/office/drawing/2014/main" id="{2BBA9352-A66E-48CC-BFD4-0154D5EB24EB}"/>
              </a:ext>
            </a:extLst>
          </p:cNvPr>
          <p:cNvPicPr>
            <a:picLocks noChangeAspect="1"/>
          </p:cNvPicPr>
          <p:nvPr/>
        </p:nvPicPr>
        <p:blipFill>
          <a:blip r:embed="rId2"/>
          <a:stretch>
            <a:fillRect/>
          </a:stretch>
        </p:blipFill>
        <p:spPr bwMode="auto">
          <a:xfrm>
            <a:off x="7700361" y="353678"/>
            <a:ext cx="3628085" cy="1408465"/>
          </a:xfrm>
          <a:prstGeom prst="rect">
            <a:avLst/>
          </a:prstGeom>
        </p:spPr>
      </p:pic>
      <p:sp>
        <p:nvSpPr>
          <p:cNvPr id="10" name="Θέση κειμένου 9">
            <a:extLst>
              <a:ext uri="{FF2B5EF4-FFF2-40B4-BE49-F238E27FC236}">
                <a16:creationId xmlns:a16="http://schemas.microsoft.com/office/drawing/2014/main" id="{845E91AD-BEA0-46D6-9F51-F76A215D125C}"/>
              </a:ext>
            </a:extLst>
          </p:cNvPr>
          <p:cNvSpPr>
            <a:spLocks noGrp="1"/>
          </p:cNvSpPr>
          <p:nvPr>
            <p:ph type="body" sz="quarter" idx="12"/>
          </p:nvPr>
        </p:nvSpPr>
        <p:spPr/>
        <p:txBody>
          <a:bodyPr/>
          <a:lstStyle/>
          <a:p>
            <a:pPr algn="ctr">
              <a:defRPr/>
            </a:pPr>
            <a:r>
              <a:rPr lang="en-GB" dirty="0"/>
              <a:t>RISE-SD| 30  May 2023</a:t>
            </a:r>
          </a:p>
        </p:txBody>
      </p:sp>
      <p:sp>
        <p:nvSpPr>
          <p:cNvPr id="3" name="Text Placeholder 2">
            <a:extLst>
              <a:ext uri="{FF2B5EF4-FFF2-40B4-BE49-F238E27FC236}">
                <a16:creationId xmlns:a16="http://schemas.microsoft.com/office/drawing/2014/main" id="{DFEDBA6F-F2B3-B1AE-8842-98C29A46A8D3}"/>
              </a:ext>
            </a:extLst>
          </p:cNvPr>
          <p:cNvSpPr txBox="1">
            <a:spLocks/>
          </p:cNvSpPr>
          <p:nvPr/>
        </p:nvSpPr>
        <p:spPr bwMode="auto">
          <a:xfrm>
            <a:off x="3390031" y="3276661"/>
            <a:ext cx="7938415" cy="1016435"/>
          </a:xfrm>
          <a:prstGeom prst="rect">
            <a:avLst/>
          </a:prstGeom>
        </p:spPr>
        <p:txBody>
          <a:bodyPr vertOverflow="overflow" horzOverflow="clip" vert="horz" wrap="square" lIns="91440" tIns="45720" rIns="91440" bIns="45720" numCol="1" spcCol="0" rtlCol="0" fromWordArt="0" anchor="t" anchorCtr="0" forceAA="0" compatLnSpc="0">
            <a:normAutofit/>
          </a:bodyPr>
          <a:lstStyle>
            <a:lvl1pPr marL="228600" indent="-228600" algn="l" defTabSz="914400">
              <a:lnSpc>
                <a:spcPct val="90000"/>
              </a:lnSpc>
              <a:spcBef>
                <a:spcPts val="1000"/>
              </a:spcBef>
              <a:buFont typeface="Arial"/>
              <a:buChar char="•"/>
              <a:defRPr sz="2400">
                <a:solidFill>
                  <a:srgbClr val="838487"/>
                </a:solidFill>
                <a:latin typeface="+mn-lt"/>
                <a:ea typeface="+mn-ea"/>
                <a:cs typeface="+mn-cs"/>
              </a:defRPr>
            </a:lvl1pPr>
            <a:lvl2pPr marL="685800" indent="-228600" algn="l" defTabSz="914400">
              <a:lnSpc>
                <a:spcPct val="90000"/>
              </a:lnSpc>
              <a:spcBef>
                <a:spcPts val="500"/>
              </a:spcBef>
              <a:buFont typeface="Wingdings"/>
              <a:buChar char="ü"/>
              <a:defRPr sz="2000">
                <a:solidFill>
                  <a:srgbClr val="838487"/>
                </a:solidFill>
                <a:latin typeface="+mn-lt"/>
                <a:ea typeface="+mn-ea"/>
                <a:cs typeface="+mn-cs"/>
              </a:defRPr>
            </a:lvl2pPr>
            <a:lvl3pPr marL="1143000" indent="-228600" algn="l" defTabSz="914400">
              <a:lnSpc>
                <a:spcPct val="90000"/>
              </a:lnSpc>
              <a:spcBef>
                <a:spcPts val="500"/>
              </a:spcBef>
              <a:buFont typeface="Wingdings"/>
              <a:buChar char="Ø"/>
              <a:defRPr sz="1800">
                <a:solidFill>
                  <a:srgbClr val="838487"/>
                </a:solidFill>
                <a:latin typeface="+mn-lt"/>
                <a:ea typeface="+mn-ea"/>
                <a:cs typeface="+mn-cs"/>
              </a:defRPr>
            </a:lvl3pPr>
            <a:lvl4pPr marL="1600200" indent="-228600" algn="l" defTabSz="914400">
              <a:lnSpc>
                <a:spcPct val="90000"/>
              </a:lnSpc>
              <a:spcBef>
                <a:spcPts val="500"/>
              </a:spcBef>
              <a:buFont typeface="Arial"/>
              <a:buChar char="•"/>
              <a:defRPr sz="1600">
                <a:solidFill>
                  <a:srgbClr val="838487"/>
                </a:solidFill>
                <a:latin typeface="+mn-lt"/>
                <a:ea typeface="+mn-ea"/>
                <a:cs typeface="+mn-cs"/>
              </a:defRPr>
            </a:lvl4pPr>
            <a:lvl5pPr marL="2057400" indent="-228600" algn="l" defTabSz="914400">
              <a:lnSpc>
                <a:spcPct val="90000"/>
              </a:lnSpc>
              <a:spcBef>
                <a:spcPts val="500"/>
              </a:spcBef>
              <a:buFont typeface="Arial"/>
              <a:buChar char="•"/>
              <a:defRPr sz="1600">
                <a:solidFill>
                  <a:srgbClr val="838487"/>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000" dirty="0">
                <a:solidFill>
                  <a:schemeClr val="accent1">
                    <a:lumMod val="50000"/>
                  </a:schemeClr>
                </a:solidFill>
              </a:rPr>
              <a:t>Dimitrios Skias, </a:t>
            </a:r>
            <a:r>
              <a:rPr lang="en-US" sz="2000" dirty="0" err="1">
                <a:solidFill>
                  <a:schemeClr val="accent1">
                    <a:lumMod val="50000"/>
                  </a:schemeClr>
                </a:solidFill>
              </a:rPr>
              <a:t>M.Sc</a:t>
            </a:r>
            <a:r>
              <a:rPr lang="en-US" sz="2000" dirty="0">
                <a:solidFill>
                  <a:schemeClr val="accent1">
                    <a:lumMod val="50000"/>
                  </a:schemeClr>
                </a:solidFill>
              </a:rPr>
              <a:t>, </a:t>
            </a:r>
            <a:r>
              <a:rPr lang="en-US" sz="2000" dirty="0">
                <a:solidFill>
                  <a:schemeClr val="accent1">
                    <a:lumMod val="50000"/>
                  </a:schemeClr>
                </a:solidFill>
                <a:hlinkClick r:id="rId3"/>
              </a:rPr>
              <a:t>dimitrios.skias@netcompany-intrasoft.com</a:t>
            </a:r>
            <a:endParaRPr lang="en-US" sz="2000" dirty="0">
              <a:solidFill>
                <a:schemeClr val="accent1">
                  <a:lumMod val="50000"/>
                </a:schemeClr>
              </a:solidFill>
            </a:endParaRPr>
          </a:p>
          <a:p>
            <a:pPr marL="0" indent="0">
              <a:buNone/>
              <a:defRPr/>
            </a:pPr>
            <a:r>
              <a:rPr lang="en-US" sz="2000" dirty="0">
                <a:solidFill>
                  <a:schemeClr val="accent1">
                    <a:lumMod val="50000"/>
                  </a:schemeClr>
                </a:solidFill>
              </a:rPr>
              <a:t>Dr. Sofia Tsekeridou, </a:t>
            </a:r>
            <a:r>
              <a:rPr lang="en-US" sz="2000" dirty="0">
                <a:solidFill>
                  <a:schemeClr val="accent1">
                    <a:lumMod val="50000"/>
                  </a:schemeClr>
                </a:solidFill>
                <a:hlinkClick r:id="rId4"/>
              </a:rPr>
              <a:t>sofia.tsekeridou@netcompany-Intrasoft.com</a:t>
            </a:r>
            <a:r>
              <a:rPr lang="en-US" sz="2000" dirty="0">
                <a:solidFill>
                  <a:schemeClr val="accent1">
                    <a:lumMod val="50000"/>
                  </a:schemeClr>
                </a:solidFill>
              </a:rPr>
              <a:t> </a:t>
            </a:r>
          </a:p>
          <a:p>
            <a:pPr>
              <a:defRPr/>
            </a:pPr>
            <a:endParaRPr lang="en-US" sz="2000" dirty="0">
              <a:solidFill>
                <a:schemeClr val="tx2"/>
              </a:solidFill>
            </a:endParaRPr>
          </a:p>
        </p:txBody>
      </p:sp>
      <p:pic>
        <p:nvPicPr>
          <p:cNvPr id="5" name="Εικόνα 7">
            <a:extLst>
              <a:ext uri="{FF2B5EF4-FFF2-40B4-BE49-F238E27FC236}">
                <a16:creationId xmlns:a16="http://schemas.microsoft.com/office/drawing/2014/main" id="{8D37674A-8360-716A-F778-90BF0762E86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988773" y="3255763"/>
            <a:ext cx="1994027" cy="967833"/>
          </a:xfrm>
          <a:prstGeom prst="rect">
            <a:avLst/>
          </a:prstGeom>
        </p:spPr>
      </p:pic>
    </p:spTree>
    <p:extLst>
      <p:ext uri="{BB962C8B-B14F-4D97-AF65-F5344CB8AC3E}">
        <p14:creationId xmlns:p14="http://schemas.microsoft.com/office/powerpoint/2010/main" val="3264842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Back-up slides</a:t>
            </a:r>
          </a:p>
        </p:txBody>
      </p:sp>
      <p:sp>
        <p:nvSpPr>
          <p:cNvPr id="4" name="Picture Placeholder 3"/>
          <p:cNvSpPr>
            <a:spLocks noGrp="1"/>
          </p:cNvSpPr>
          <p:nvPr>
            <p:ph type="pic" sz="quarter" idx="11"/>
          </p:nvPr>
        </p:nvSpPr>
        <p:spPr>
          <a:xfrm>
            <a:off x="9381490" y="391161"/>
            <a:ext cx="1924050" cy="1333500"/>
          </a:xfrm>
        </p:spPr>
      </p:sp>
      <p:pic>
        <p:nvPicPr>
          <p:cNvPr id="6" name="Εικόνα 5">
            <a:extLst>
              <a:ext uri="{FF2B5EF4-FFF2-40B4-BE49-F238E27FC236}">
                <a16:creationId xmlns:a16="http://schemas.microsoft.com/office/drawing/2014/main" id="{2BBA9352-A66E-48CC-BFD4-0154D5EB24EB}"/>
              </a:ext>
            </a:extLst>
          </p:cNvPr>
          <p:cNvPicPr>
            <a:picLocks noChangeAspect="1"/>
          </p:cNvPicPr>
          <p:nvPr/>
        </p:nvPicPr>
        <p:blipFill>
          <a:blip r:embed="rId2"/>
          <a:stretch>
            <a:fillRect/>
          </a:stretch>
        </p:blipFill>
        <p:spPr bwMode="auto">
          <a:xfrm>
            <a:off x="7700361" y="353678"/>
            <a:ext cx="3628085" cy="1408465"/>
          </a:xfrm>
          <a:prstGeom prst="rect">
            <a:avLst/>
          </a:prstGeom>
        </p:spPr>
      </p:pic>
      <p:sp>
        <p:nvSpPr>
          <p:cNvPr id="10" name="Θέση κειμένου 9">
            <a:extLst>
              <a:ext uri="{FF2B5EF4-FFF2-40B4-BE49-F238E27FC236}">
                <a16:creationId xmlns:a16="http://schemas.microsoft.com/office/drawing/2014/main" id="{845E91AD-BEA0-46D6-9F51-F76A215D125C}"/>
              </a:ext>
            </a:extLst>
          </p:cNvPr>
          <p:cNvSpPr>
            <a:spLocks noGrp="1"/>
          </p:cNvSpPr>
          <p:nvPr>
            <p:ph type="body" sz="quarter" idx="12"/>
          </p:nvPr>
        </p:nvSpPr>
        <p:spPr/>
        <p:txBody>
          <a:bodyPr/>
          <a:lstStyle/>
          <a:p>
            <a:pPr algn="ctr">
              <a:defRPr/>
            </a:pPr>
            <a:r>
              <a:rPr lang="en-GB" dirty="0"/>
              <a:t>RISE-SD| 30  May 2023</a:t>
            </a:r>
          </a:p>
        </p:txBody>
      </p:sp>
    </p:spTree>
    <p:extLst>
      <p:ext uri="{BB962C8B-B14F-4D97-AF65-F5344CB8AC3E}">
        <p14:creationId xmlns:p14="http://schemas.microsoft.com/office/powerpoint/2010/main" val="2336631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GB" dirty="0">
                <a:solidFill>
                  <a:schemeClr val="tx2"/>
                </a:solidFill>
              </a:rPr>
              <a:t>IRIS-EME architecture</a:t>
            </a:r>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24</a:t>
            </a:fld>
            <a:endParaRPr lang="en-US" dirty="0"/>
          </a:p>
        </p:txBody>
      </p:sp>
      <p:pic>
        <p:nvPicPr>
          <p:cNvPr id="53" name="Εικόνα 52">
            <a:extLst>
              <a:ext uri="{FF2B5EF4-FFF2-40B4-BE49-F238E27FC236}">
                <a16:creationId xmlns:a16="http://schemas.microsoft.com/office/drawing/2014/main" id="{B32958ED-09F0-474F-B345-3973075D47E7}"/>
              </a:ext>
            </a:extLst>
          </p:cNvPr>
          <p:cNvPicPr>
            <a:picLocks noChangeAspect="1"/>
          </p:cNvPicPr>
          <p:nvPr/>
        </p:nvPicPr>
        <p:blipFill>
          <a:blip r:embed="rId2"/>
          <a:stretch>
            <a:fillRect/>
          </a:stretch>
        </p:blipFill>
        <p:spPr>
          <a:xfrm>
            <a:off x="1055440" y="1343504"/>
            <a:ext cx="8784974" cy="4664524"/>
          </a:xfrm>
          <a:prstGeom prst="rect">
            <a:avLst/>
          </a:prstGeom>
        </p:spPr>
      </p:pic>
    </p:spTree>
    <p:extLst>
      <p:ext uri="{BB962C8B-B14F-4D97-AF65-F5344CB8AC3E}">
        <p14:creationId xmlns:p14="http://schemas.microsoft.com/office/powerpoint/2010/main" val="176324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7"/>
          <p:cNvSpPr>
            <a:spLocks noGrp="1"/>
          </p:cNvSpPr>
          <p:nvPr>
            <p:ph idx="1"/>
          </p:nvPr>
        </p:nvSpPr>
        <p:spPr bwMode="auto">
          <a:xfrm>
            <a:off x="838198" y="1854198"/>
            <a:ext cx="10687086" cy="4311105"/>
          </a:xfrm>
        </p:spPr>
        <p:txBody>
          <a:bodyPr vertOverflow="overflow" horzOverflow="clip" vert="horz" wrap="square" lIns="91440" tIns="45720" rIns="91440" bIns="45720" numCol="1" spcCol="0" rtlCol="0" fromWordArt="0" anchor="t" anchorCtr="0" forceAA="0" compatLnSpc="0">
            <a:normAutofit/>
          </a:bodyPr>
          <a:lstStyle/>
          <a:p>
            <a:r>
              <a:rPr lang="en-GB" b="1" dirty="0"/>
              <a:t>Secure storage and augmentation </a:t>
            </a:r>
            <a:r>
              <a:rPr lang="en-GB" dirty="0"/>
              <a:t>of the </a:t>
            </a:r>
            <a:r>
              <a:rPr lang="en-GB" b="1" dirty="0"/>
              <a:t>AI focused cybersecurity knowledge base </a:t>
            </a:r>
            <a:r>
              <a:rPr lang="en-GB" dirty="0"/>
              <a:t>at a </a:t>
            </a:r>
            <a:r>
              <a:rPr lang="en-GB" b="1" dirty="0"/>
              <a:t>European level</a:t>
            </a:r>
          </a:p>
          <a:p>
            <a:r>
              <a:rPr lang="en-GB" dirty="0"/>
              <a:t>Provision of </a:t>
            </a:r>
            <a:r>
              <a:rPr lang="en-GB" b="1" dirty="0"/>
              <a:t>advanced and unified dashboard for incident reporting &amp; situational awareness</a:t>
            </a:r>
          </a:p>
          <a:p>
            <a:r>
              <a:rPr lang="en-GB" dirty="0"/>
              <a:t>Offering</a:t>
            </a:r>
            <a:r>
              <a:rPr lang="en-GB" b="1" dirty="0"/>
              <a:t> </a:t>
            </a:r>
            <a:r>
              <a:rPr lang="en-GB" dirty="0"/>
              <a:t>Authentication and Authorization </a:t>
            </a:r>
            <a:r>
              <a:rPr lang="en-GB" b="1" dirty="0"/>
              <a:t>AAA </a:t>
            </a:r>
            <a:r>
              <a:rPr lang="en-GB" dirty="0"/>
              <a:t>services </a:t>
            </a:r>
          </a:p>
          <a:p>
            <a:pPr lvl="1"/>
            <a:r>
              <a:rPr lang="en-GB" dirty="0"/>
              <a:t>OATH2, SAML, PKI etc.</a:t>
            </a:r>
          </a:p>
          <a:p>
            <a:pPr lvl="1"/>
            <a:r>
              <a:rPr lang="en-GB" dirty="0"/>
              <a:t>CTI log auditing (via DPA)</a:t>
            </a:r>
          </a:p>
          <a:p>
            <a:r>
              <a:rPr lang="en-GB" b="1" dirty="0"/>
              <a:t>Distributed architecture – ecosystem</a:t>
            </a:r>
          </a:p>
          <a:p>
            <a:pPr lvl="1"/>
            <a:r>
              <a:rPr lang="en-GB" dirty="0"/>
              <a:t>Instances deployed at stakeholders’ premises</a:t>
            </a:r>
          </a:p>
          <a:p>
            <a:endParaRPr dirty="0"/>
          </a:p>
        </p:txBody>
      </p:sp>
      <p:sp>
        <p:nvSpPr>
          <p:cNvPr id="5" name="Slide Number Placeholder 2"/>
          <p:cNvSpPr>
            <a:spLocks noGrp="1"/>
          </p:cNvSpPr>
          <p:nvPr>
            <p:ph type="sldNum" sz="quarter" idx="12"/>
          </p:nvPr>
        </p:nvSpPr>
        <p:spPr bwMode="auto"/>
        <p:txBody>
          <a:bodyPr/>
          <a:lstStyle/>
          <a:p>
            <a:pPr>
              <a:defRPr/>
            </a:pPr>
            <a:fld id="{57AC0E79-F531-4290-B37F-533038CC23F5}" type="slidenum">
              <a:rPr lang="en-US"/>
              <a:t>3</a:t>
            </a:fld>
            <a:endParaRPr lang="en-US" dirty="0"/>
          </a:p>
        </p:txBody>
      </p:sp>
      <p:sp>
        <p:nvSpPr>
          <p:cNvPr id="6" name="Title 1"/>
          <p:cNvSpPr>
            <a:spLocks noGrp="1"/>
          </p:cNvSpPr>
          <p:nvPr>
            <p:ph type="title"/>
          </p:nvPr>
        </p:nvSpPr>
        <p:spPr bwMode="auto">
          <a:xfrm>
            <a:off x="838198" y="336550"/>
            <a:ext cx="8686800" cy="1035049"/>
          </a:xfrm>
        </p:spPr>
        <p:txBody>
          <a:bodyPr vertOverflow="overflow" horzOverflow="clip" vert="horz" wrap="square" lIns="91440" tIns="45720" rIns="91440" bIns="45720" numCol="1" spcCol="0" rtlCol="0" fromWordArt="0" anchor="ctr" anchorCtr="0" forceAA="0" compatLnSpc="0">
            <a:noAutofit/>
          </a:bodyPr>
          <a:lstStyle/>
          <a:p>
            <a:pPr>
              <a:defRPr/>
            </a:pPr>
            <a:r>
              <a:rPr lang="en-GB" dirty="0">
                <a:solidFill>
                  <a:schemeClr val="tx2"/>
                </a:solidFill>
              </a:rPr>
              <a:t>IRIS-enhanced MeliCERTes Ecosystem</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GB" dirty="0">
                <a:solidFill>
                  <a:schemeClr val="tx2"/>
                </a:solidFill>
              </a:rPr>
              <a:t>IRIS-EME modules overview</a:t>
            </a:r>
            <a:endParaRPr lang="en-GB" dirty="0"/>
          </a:p>
        </p:txBody>
      </p:sp>
      <p:sp>
        <p:nvSpPr>
          <p:cNvPr id="3" name="Θέση περιεχομένου 2">
            <a:extLst>
              <a:ext uri="{FF2B5EF4-FFF2-40B4-BE49-F238E27FC236}">
                <a16:creationId xmlns:a16="http://schemas.microsoft.com/office/drawing/2014/main" id="{224DB6D0-E706-4C47-95D2-6E7ED5AA2BB5}"/>
              </a:ext>
            </a:extLst>
          </p:cNvPr>
          <p:cNvSpPr>
            <a:spLocks noGrp="1"/>
          </p:cNvSpPr>
          <p:nvPr>
            <p:ph idx="1"/>
          </p:nvPr>
        </p:nvSpPr>
        <p:spPr>
          <a:xfrm>
            <a:off x="838200" y="1341935"/>
            <a:ext cx="11162456" cy="4964657"/>
          </a:xfrm>
        </p:spPr>
        <p:txBody>
          <a:bodyPr>
            <a:normAutofit fontScale="92500" lnSpcReduction="20000"/>
          </a:bodyPr>
          <a:lstStyle/>
          <a:p>
            <a:pPr>
              <a:lnSpc>
                <a:spcPct val="100000"/>
              </a:lnSpc>
            </a:pPr>
            <a:r>
              <a:rPr lang="en-GB" sz="2600" dirty="0"/>
              <a:t>EME Unified Dashboard (UI) &amp; SIEM</a:t>
            </a:r>
          </a:p>
          <a:p>
            <a:pPr lvl="1">
              <a:lnSpc>
                <a:spcPct val="100000"/>
              </a:lnSpc>
            </a:pPr>
            <a:r>
              <a:rPr lang="en-GB" sz="2200" dirty="0"/>
              <a:t>In house developed web application acting as the main visual interface (UI) of the EME ecosystem.</a:t>
            </a:r>
          </a:p>
          <a:p>
            <a:pPr lvl="1">
              <a:lnSpc>
                <a:spcPct val="100000"/>
              </a:lnSpc>
            </a:pPr>
            <a:r>
              <a:rPr lang="en-GB" sz="2200" dirty="0"/>
              <a:t>Integrates </a:t>
            </a:r>
            <a:r>
              <a:rPr lang="en-GB" sz="2200" u="sng" dirty="0"/>
              <a:t>all the IRIS provided visual environments</a:t>
            </a:r>
            <a:r>
              <a:rPr lang="en-GB" sz="2200" dirty="0"/>
              <a:t>, safeguarding the coherence of the IRIS platform towards its users.</a:t>
            </a:r>
          </a:p>
          <a:p>
            <a:pPr lvl="2">
              <a:lnSpc>
                <a:spcPct val="100000"/>
              </a:lnSpc>
            </a:pPr>
            <a:r>
              <a:rPr lang="en-GB" sz="1900" dirty="0"/>
              <a:t>Customized views and incident reporting capabilities</a:t>
            </a:r>
          </a:p>
          <a:p>
            <a:pPr lvl="3">
              <a:lnSpc>
                <a:spcPct val="100000"/>
              </a:lnSpc>
            </a:pPr>
            <a:r>
              <a:rPr lang="en-GB" sz="1700" dirty="0"/>
              <a:t>CI Operator view</a:t>
            </a:r>
          </a:p>
          <a:p>
            <a:pPr lvl="3">
              <a:lnSpc>
                <a:spcPct val="100000"/>
              </a:lnSpc>
            </a:pPr>
            <a:r>
              <a:rPr lang="en-GB" sz="1700" dirty="0"/>
              <a:t>CERT/CSIRT cybersecurity operator view</a:t>
            </a:r>
          </a:p>
          <a:p>
            <a:pPr lvl="2">
              <a:lnSpc>
                <a:spcPct val="100000"/>
              </a:lnSpc>
            </a:pPr>
            <a:r>
              <a:rPr lang="en-GB" sz="1900" dirty="0"/>
              <a:t>Access control and access rights to shared data based on </a:t>
            </a:r>
          </a:p>
          <a:p>
            <a:pPr lvl="3">
              <a:lnSpc>
                <a:spcPct val="100000"/>
              </a:lnSpc>
            </a:pPr>
            <a:r>
              <a:rPr lang="en-GB" sz="1700" dirty="0"/>
              <a:t>The type of user/operator </a:t>
            </a:r>
          </a:p>
          <a:p>
            <a:pPr lvl="3">
              <a:lnSpc>
                <a:spcPct val="100000"/>
              </a:lnSpc>
            </a:pPr>
            <a:r>
              <a:rPr lang="en-GB" sz="1700" dirty="0"/>
              <a:t>The type of service/infrastructure they provide</a:t>
            </a:r>
            <a:endParaRPr lang="en-GB" sz="1500" dirty="0"/>
          </a:p>
          <a:p>
            <a:pPr lvl="3">
              <a:lnSpc>
                <a:spcPct val="100000"/>
              </a:lnSpc>
            </a:pPr>
            <a:r>
              <a:rPr lang="en-GB" sz="1700" dirty="0"/>
              <a:t>The sensitivity of the information to be shared / communicated</a:t>
            </a:r>
          </a:p>
          <a:p>
            <a:pPr lvl="2">
              <a:lnSpc>
                <a:spcPct val="100000"/>
              </a:lnSpc>
            </a:pPr>
            <a:r>
              <a:rPr lang="en-GB" sz="1900" dirty="0"/>
              <a:t>CTI overview </a:t>
            </a:r>
          </a:p>
          <a:p>
            <a:pPr lvl="2">
              <a:lnSpc>
                <a:spcPct val="100000"/>
              </a:lnSpc>
            </a:pPr>
            <a:r>
              <a:rPr lang="en-GB" sz="1900" dirty="0"/>
              <a:t>CTI response (mitigation) actions and associated workflows</a:t>
            </a:r>
          </a:p>
          <a:p>
            <a:pPr lvl="2">
              <a:lnSpc>
                <a:spcPct val="100000"/>
              </a:lnSpc>
            </a:pPr>
            <a:r>
              <a:rPr lang="en-GB" sz="1900" dirty="0"/>
              <a:t>Automated response actions policy management</a:t>
            </a:r>
          </a:p>
          <a:p>
            <a:pPr>
              <a:lnSpc>
                <a:spcPct val="100000"/>
              </a:lnSpc>
            </a:pPr>
            <a:r>
              <a:rPr lang="en-GB" sz="2600" dirty="0"/>
              <a:t>Cerebrate</a:t>
            </a:r>
          </a:p>
          <a:p>
            <a:pPr lvl="1">
              <a:lnSpc>
                <a:spcPct val="100000"/>
              </a:lnSpc>
            </a:pPr>
            <a:r>
              <a:rPr lang="en-GB" sz="2200" dirty="0"/>
              <a:t>open source platform meant to act as a trusted contact information provider and interconnection orchestrator.</a:t>
            </a:r>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4</a:t>
            </a:fld>
            <a:endParaRPr lang="en-US" dirty="0"/>
          </a:p>
        </p:txBody>
      </p:sp>
    </p:spTree>
    <p:extLst>
      <p:ext uri="{BB962C8B-B14F-4D97-AF65-F5344CB8AC3E}">
        <p14:creationId xmlns:p14="http://schemas.microsoft.com/office/powerpoint/2010/main" val="342831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GB" dirty="0">
                <a:solidFill>
                  <a:schemeClr val="tx2"/>
                </a:solidFill>
              </a:rPr>
              <a:t>IRIS-EME modules overview</a:t>
            </a:r>
            <a:endParaRPr lang="en-GB" dirty="0"/>
          </a:p>
        </p:txBody>
      </p:sp>
      <p:sp>
        <p:nvSpPr>
          <p:cNvPr id="3" name="Θέση περιεχομένου 2">
            <a:extLst>
              <a:ext uri="{FF2B5EF4-FFF2-40B4-BE49-F238E27FC236}">
                <a16:creationId xmlns:a16="http://schemas.microsoft.com/office/drawing/2014/main" id="{224DB6D0-E706-4C47-95D2-6E7ED5AA2BB5}"/>
              </a:ext>
            </a:extLst>
          </p:cNvPr>
          <p:cNvSpPr>
            <a:spLocks noGrp="1"/>
          </p:cNvSpPr>
          <p:nvPr>
            <p:ph idx="1"/>
          </p:nvPr>
        </p:nvSpPr>
        <p:spPr/>
        <p:txBody>
          <a:bodyPr>
            <a:normAutofit/>
          </a:bodyPr>
          <a:lstStyle/>
          <a:p>
            <a:r>
              <a:rPr lang="en-GB" dirty="0"/>
              <a:t>KEYCLOAK</a:t>
            </a:r>
          </a:p>
          <a:p>
            <a:pPr lvl="1"/>
            <a:r>
              <a:rPr lang="en-GB" dirty="0"/>
              <a:t>open source software product to allow single sign-on with Identity and Access Management (IAM) aimed at modern applications and services</a:t>
            </a:r>
          </a:p>
          <a:p>
            <a:pPr lvl="1"/>
            <a:r>
              <a:rPr lang="en-GB" dirty="0"/>
              <a:t>EME builds its AAA offered services through KEYCLOAK ensuring that the right people in a company have appropriate access to resources.</a:t>
            </a:r>
          </a:p>
          <a:p>
            <a:r>
              <a:rPr lang="en-GB" dirty="0"/>
              <a:t>MISP</a:t>
            </a:r>
          </a:p>
          <a:p>
            <a:pPr lvl="1"/>
            <a:r>
              <a:rPr lang="en-GB" dirty="0"/>
              <a:t>open source threat intelligence platform providing effective threat intelligence, by sharing indicators of compromise.</a:t>
            </a:r>
          </a:p>
          <a:p>
            <a:pPr lvl="2"/>
            <a:r>
              <a:rPr lang="en-GB" dirty="0"/>
              <a:t>collect enriched IRIS generated CTI data such as threats, attacks and vulnerabilities that are targeted to IoT and AI-driven ICT systems. </a:t>
            </a:r>
          </a:p>
          <a:p>
            <a:r>
              <a:rPr lang="en-GB" dirty="0"/>
              <a:t>INTELMQ</a:t>
            </a:r>
          </a:p>
          <a:p>
            <a:pPr lvl="1"/>
            <a:r>
              <a:rPr lang="en-GB" dirty="0"/>
              <a:t>Open source technical solution for IT security teams (CERTs/CSIRTs/SOCs) for collecting and processing security feeds using a message queuing protocol.</a:t>
            </a:r>
          </a:p>
          <a:p>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5</a:t>
            </a:fld>
            <a:endParaRPr lang="en-US" dirty="0"/>
          </a:p>
        </p:txBody>
      </p:sp>
    </p:spTree>
    <p:extLst>
      <p:ext uri="{BB962C8B-B14F-4D97-AF65-F5344CB8AC3E}">
        <p14:creationId xmlns:p14="http://schemas.microsoft.com/office/powerpoint/2010/main" val="349792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Slide Number Placeholder 2"/>
          <p:cNvSpPr>
            <a:spLocks noGrp="1"/>
          </p:cNvSpPr>
          <p:nvPr>
            <p:ph type="sldNum" sz="quarter" idx="12"/>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57AC0E79-F531-4290-B37F-533038CC23F5}" type="slidenum">
              <a:rPr kumimoji="0" lang="en-US" sz="1100" b="0" i="0" u="none" strike="noStrike" kern="0" cap="none" spc="0" normalizeH="0" baseline="0" noProof="0">
                <a:ln>
                  <a:noFill/>
                </a:ln>
                <a:solidFill>
                  <a:srgbClr val="838487"/>
                </a:solidFill>
                <a:effectLst/>
                <a:uLnTx/>
                <a:uFillTx/>
                <a:latin typeface="Calibri"/>
                <a:cs typeface="Arial"/>
              </a:rPr>
              <a:pPr marL="0" marR="0" lvl="0" indent="0" algn="l" defTabSz="914400" eaLnBrk="1" fontAlgn="auto" latinLnBrk="0" hangingPunct="1">
                <a:lnSpc>
                  <a:spcPct val="100000"/>
                </a:lnSpc>
                <a:spcBef>
                  <a:spcPts val="0"/>
                </a:spcBef>
                <a:spcAft>
                  <a:spcPts val="0"/>
                </a:spcAft>
                <a:buClrTx/>
                <a:buSzTx/>
                <a:buFontTx/>
                <a:buNone/>
                <a:tabLst/>
                <a:defRPr/>
              </a:pPr>
              <a:t>6</a:t>
            </a:fld>
            <a:endParaRPr kumimoji="0" lang="en-US" sz="1100" b="0" i="0" u="none" strike="noStrike" kern="0" cap="none" spc="0" normalizeH="0" baseline="0" noProof="0" dirty="0">
              <a:ln>
                <a:noFill/>
              </a:ln>
              <a:solidFill>
                <a:srgbClr val="838487"/>
              </a:solidFill>
              <a:effectLst/>
              <a:uLnTx/>
              <a:uFillTx/>
              <a:latin typeface="Calibri"/>
              <a:cs typeface="Arial"/>
            </a:endParaRPr>
          </a:p>
        </p:txBody>
      </p:sp>
      <p:cxnSp>
        <p:nvCxnSpPr>
          <p:cNvPr id="111" name="Straight Arrow Connector 34">
            <a:extLst>
              <a:ext uri="{FF2B5EF4-FFF2-40B4-BE49-F238E27FC236}">
                <a16:creationId xmlns:a16="http://schemas.microsoft.com/office/drawing/2014/main" id="{B99D166C-85F9-42F5-8503-E2027EA98D45}"/>
              </a:ext>
            </a:extLst>
          </p:cNvPr>
          <p:cNvCxnSpPr>
            <a:cxnSpLocks/>
          </p:cNvCxnSpPr>
          <p:nvPr/>
        </p:nvCxnSpPr>
        <p:spPr bwMode="auto">
          <a:xfrm>
            <a:off x="5409828" y="7125143"/>
            <a:ext cx="4653273" cy="1780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 name="Rounded Rectangle 36">
            <a:extLst>
              <a:ext uri="{FF2B5EF4-FFF2-40B4-BE49-F238E27FC236}">
                <a16:creationId xmlns:a16="http://schemas.microsoft.com/office/drawing/2014/main" id="{DA4D597B-57E1-4771-87D3-D1868CEC3E5E}"/>
              </a:ext>
            </a:extLst>
          </p:cNvPr>
          <p:cNvSpPr/>
          <p:nvPr/>
        </p:nvSpPr>
        <p:spPr bwMode="auto">
          <a:xfrm>
            <a:off x="9773593" y="3581480"/>
            <a:ext cx="2129246" cy="194833"/>
          </a:xfrm>
          <a:prstGeom prst="roundRect">
            <a:avLst/>
          </a:prstGeom>
          <a:no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PT" sz="1200" b="1" i="0" u="none" strike="noStrike" kern="0" cap="none" spc="0" normalizeH="0" baseline="0" noProof="0" dirty="0">
              <a:ln>
                <a:noFill/>
              </a:ln>
              <a:solidFill>
                <a:srgbClr val="7F4F9F"/>
              </a:solidFill>
              <a:effectLst/>
              <a:uLnTx/>
              <a:uFillTx/>
              <a:latin typeface="Calibri"/>
              <a:cs typeface="Arial"/>
            </a:endParaRPr>
          </a:p>
        </p:txBody>
      </p:sp>
      <p:pic>
        <p:nvPicPr>
          <p:cNvPr id="3" name="Εικόνα 2">
            <a:extLst>
              <a:ext uri="{FF2B5EF4-FFF2-40B4-BE49-F238E27FC236}">
                <a16:creationId xmlns:a16="http://schemas.microsoft.com/office/drawing/2014/main" id="{C60C5505-AD2A-46C0-9A81-7D19A2D3CB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637" y="1549190"/>
            <a:ext cx="9558875" cy="4680598"/>
          </a:xfrm>
          <a:prstGeom prst="rect">
            <a:avLst/>
          </a:prstGeom>
        </p:spPr>
      </p:pic>
      <p:sp>
        <p:nvSpPr>
          <p:cNvPr id="6" name="Τίτλος 1">
            <a:extLst>
              <a:ext uri="{FF2B5EF4-FFF2-40B4-BE49-F238E27FC236}">
                <a16:creationId xmlns:a16="http://schemas.microsoft.com/office/drawing/2014/main" id="{59BE6684-C00D-40CA-93CF-3601C0A1620D}"/>
              </a:ext>
            </a:extLst>
          </p:cNvPr>
          <p:cNvSpPr>
            <a:spLocks noGrp="1"/>
          </p:cNvSpPr>
          <p:nvPr>
            <p:ph type="title"/>
          </p:nvPr>
        </p:nvSpPr>
        <p:spPr>
          <a:xfrm>
            <a:off x="838200" y="336551"/>
            <a:ext cx="8686800" cy="1035050"/>
          </a:xfrm>
        </p:spPr>
        <p:txBody>
          <a:bodyPr/>
          <a:lstStyle/>
          <a:p>
            <a:r>
              <a:rPr lang="en-US" dirty="0"/>
              <a:t>EME – IRIS user Authentication</a:t>
            </a:r>
            <a:endParaRPr lang="en-GB" dirty="0"/>
          </a:p>
        </p:txBody>
      </p:sp>
    </p:spTree>
    <p:extLst>
      <p:ext uri="{BB962C8B-B14F-4D97-AF65-F5344CB8AC3E}">
        <p14:creationId xmlns:p14="http://schemas.microsoft.com/office/powerpoint/2010/main" val="71077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GB" dirty="0">
                <a:solidFill>
                  <a:schemeClr val="tx2"/>
                </a:solidFill>
              </a:rPr>
              <a:t>IRIS-EME Cerebrate</a:t>
            </a:r>
            <a:endParaRPr lang="en-GB" dirty="0"/>
          </a:p>
        </p:txBody>
      </p:sp>
      <p:sp>
        <p:nvSpPr>
          <p:cNvPr id="3" name="Θέση περιεχομένου 2">
            <a:extLst>
              <a:ext uri="{FF2B5EF4-FFF2-40B4-BE49-F238E27FC236}">
                <a16:creationId xmlns:a16="http://schemas.microsoft.com/office/drawing/2014/main" id="{224DB6D0-E706-4C47-95D2-6E7ED5AA2BB5}"/>
              </a:ext>
            </a:extLst>
          </p:cNvPr>
          <p:cNvSpPr>
            <a:spLocks noGrp="1"/>
          </p:cNvSpPr>
          <p:nvPr>
            <p:ph idx="1"/>
          </p:nvPr>
        </p:nvSpPr>
        <p:spPr/>
        <p:txBody>
          <a:bodyPr/>
          <a:lstStyle/>
          <a:p>
            <a:r>
              <a:rPr lang="en-GB" dirty="0"/>
              <a:t>Cerebrate is an </a:t>
            </a:r>
            <a:r>
              <a:rPr lang="en-GB" dirty="0">
                <a:hlinkClick r:id="rId2"/>
              </a:rPr>
              <a:t>open-source platform</a:t>
            </a:r>
            <a:r>
              <a:rPr lang="en-GB" dirty="0"/>
              <a:t> developed in the framework of MeliCERTes v2.0 </a:t>
            </a:r>
          </a:p>
          <a:p>
            <a:pPr lvl="1"/>
            <a:r>
              <a:rPr lang="en-GB" dirty="0"/>
              <a:t>Acts as a trusted contact information provider and interconnection orchestrator for other security tools</a:t>
            </a:r>
          </a:p>
          <a:p>
            <a:r>
              <a:rPr lang="en-GB" dirty="0"/>
              <a:t>Features</a:t>
            </a:r>
          </a:p>
          <a:p>
            <a:pPr lvl="1"/>
            <a:r>
              <a:rPr lang="en-GB" dirty="0"/>
              <a:t>Advanced repository to manage individuals and organisations</a:t>
            </a:r>
          </a:p>
          <a:p>
            <a:pPr lvl="2"/>
            <a:r>
              <a:rPr lang="en-GB" dirty="0"/>
              <a:t>Management of individuals and their affiliations to each organisation</a:t>
            </a:r>
          </a:p>
          <a:p>
            <a:pPr lvl="2"/>
            <a:r>
              <a:rPr lang="en-GB" dirty="0"/>
              <a:t>Sharing groups as Trusted Circle</a:t>
            </a:r>
          </a:p>
          <a:p>
            <a:pPr lvl="2"/>
            <a:r>
              <a:rPr lang="en-GB" dirty="0"/>
              <a:t>Dynamic model for creating new organisational structures (FIRST.org, EU CSIRTs)</a:t>
            </a:r>
          </a:p>
          <a:p>
            <a:pPr lvl="1"/>
            <a:r>
              <a:rPr lang="en-GB" dirty="0"/>
              <a:t>Distributed synchronisation model</a:t>
            </a:r>
          </a:p>
          <a:p>
            <a:pPr lvl="1"/>
            <a:r>
              <a:rPr lang="en-GB" dirty="0"/>
              <a:t>Key store for public encryption and signing cryptographic keys</a:t>
            </a:r>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7</a:t>
            </a:fld>
            <a:endParaRPr lang="en-US" dirty="0"/>
          </a:p>
        </p:txBody>
      </p:sp>
    </p:spTree>
    <p:extLst>
      <p:ext uri="{BB962C8B-B14F-4D97-AF65-F5344CB8AC3E}">
        <p14:creationId xmlns:p14="http://schemas.microsoft.com/office/powerpoint/2010/main" val="304384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lstStyle/>
          <a:p>
            <a:r>
              <a:rPr lang="en-US" dirty="0"/>
              <a:t>MeliCERTes v2 – Cerebrate	</a:t>
            </a:r>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8</a:t>
            </a:fld>
            <a:endParaRPr lang="en-US" dirty="0"/>
          </a:p>
        </p:txBody>
      </p:sp>
      <p:pic>
        <p:nvPicPr>
          <p:cNvPr id="5" name="Εικόνα 4">
            <a:extLst>
              <a:ext uri="{FF2B5EF4-FFF2-40B4-BE49-F238E27FC236}">
                <a16:creationId xmlns:a16="http://schemas.microsoft.com/office/drawing/2014/main" id="{B54D176A-5D9A-419B-9A3F-241B3F927FE1}"/>
              </a:ext>
            </a:extLst>
          </p:cNvPr>
          <p:cNvPicPr>
            <a:picLocks noChangeAspect="1"/>
          </p:cNvPicPr>
          <p:nvPr/>
        </p:nvPicPr>
        <p:blipFill>
          <a:blip r:embed="rId2"/>
          <a:stretch>
            <a:fillRect/>
          </a:stretch>
        </p:blipFill>
        <p:spPr>
          <a:xfrm>
            <a:off x="2496816" y="1556792"/>
            <a:ext cx="7198368" cy="4380840"/>
          </a:xfrm>
          <a:prstGeom prst="rect">
            <a:avLst/>
          </a:prstGeom>
        </p:spPr>
      </p:pic>
    </p:spTree>
    <p:extLst>
      <p:ext uri="{BB962C8B-B14F-4D97-AF65-F5344CB8AC3E}">
        <p14:creationId xmlns:p14="http://schemas.microsoft.com/office/powerpoint/2010/main" val="64015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0CC80-FE52-4042-BB69-B1730D8BDFF2}"/>
              </a:ext>
            </a:extLst>
          </p:cNvPr>
          <p:cNvSpPr>
            <a:spLocks noGrp="1"/>
          </p:cNvSpPr>
          <p:nvPr>
            <p:ph type="title"/>
          </p:nvPr>
        </p:nvSpPr>
        <p:spPr/>
        <p:txBody>
          <a:bodyPr>
            <a:normAutofit/>
          </a:bodyPr>
          <a:lstStyle/>
          <a:p>
            <a:r>
              <a:rPr lang="en-US" dirty="0"/>
              <a:t>MeliCERTes v2 – Cerebrate 	</a:t>
            </a:r>
            <a:endParaRPr lang="en-GB" dirty="0"/>
          </a:p>
        </p:txBody>
      </p:sp>
      <p:sp>
        <p:nvSpPr>
          <p:cNvPr id="4" name="Θέση αριθμού διαφάνειας 3">
            <a:extLst>
              <a:ext uri="{FF2B5EF4-FFF2-40B4-BE49-F238E27FC236}">
                <a16:creationId xmlns:a16="http://schemas.microsoft.com/office/drawing/2014/main" id="{C0C37F8D-BDEB-4290-8082-2F1D8308DA3B}"/>
              </a:ext>
            </a:extLst>
          </p:cNvPr>
          <p:cNvSpPr>
            <a:spLocks noGrp="1"/>
          </p:cNvSpPr>
          <p:nvPr>
            <p:ph type="sldNum" sz="quarter" idx="12"/>
          </p:nvPr>
        </p:nvSpPr>
        <p:spPr/>
        <p:txBody>
          <a:bodyPr/>
          <a:lstStyle/>
          <a:p>
            <a:pPr>
              <a:defRPr/>
            </a:pPr>
            <a:fld id="{57AC0E79-F531-4290-B37F-533038CC23F5}" type="slidenum">
              <a:rPr lang="en-US" smtClean="0"/>
              <a:t>9</a:t>
            </a:fld>
            <a:endParaRPr lang="en-US" dirty="0"/>
          </a:p>
        </p:txBody>
      </p:sp>
      <p:pic>
        <p:nvPicPr>
          <p:cNvPr id="6" name="Εικόνα 5" descr="Εικόνα που περιέχει κείμενο&#10;&#10;Περιγραφή που δημιουργήθηκε αυτόματα">
            <a:extLst>
              <a:ext uri="{FF2B5EF4-FFF2-40B4-BE49-F238E27FC236}">
                <a16:creationId xmlns:a16="http://schemas.microsoft.com/office/drawing/2014/main" id="{30EDD6D0-5450-40D6-9816-97455BEBF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736" y="3822508"/>
            <a:ext cx="8303752" cy="2451292"/>
          </a:xfrm>
          <a:prstGeom prst="rect">
            <a:avLst/>
          </a:prstGeom>
        </p:spPr>
      </p:pic>
      <p:pic>
        <p:nvPicPr>
          <p:cNvPr id="5" name="Εικόνα 4">
            <a:extLst>
              <a:ext uri="{FF2B5EF4-FFF2-40B4-BE49-F238E27FC236}">
                <a16:creationId xmlns:a16="http://schemas.microsoft.com/office/drawing/2014/main" id="{B54D176A-5D9A-419B-9A3F-241B3F927F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50820" y="1475039"/>
            <a:ext cx="7897508" cy="2613086"/>
          </a:xfrm>
          <a:prstGeom prst="rect">
            <a:avLst/>
          </a:prstGeom>
        </p:spPr>
      </p:pic>
    </p:spTree>
    <p:extLst>
      <p:ext uri="{BB962C8B-B14F-4D97-AF65-F5344CB8AC3E}">
        <p14:creationId xmlns:p14="http://schemas.microsoft.com/office/powerpoint/2010/main" val="988427850"/>
      </p:ext>
    </p:extLst>
  </p:cSld>
  <p:clrMapOvr>
    <a:masterClrMapping/>
  </p:clrMapOvr>
</p:sld>
</file>

<file path=ppt/theme/theme1.xml><?xml version="1.0" encoding="utf-8"?>
<a:theme xmlns:a="http://schemas.openxmlformats.org/drawingml/2006/main" name="Office Theme">
  <a:themeElements>
    <a:clrScheme name="IRIS">
      <a:dk1>
        <a:srgbClr val="838487"/>
      </a:dk1>
      <a:lt1>
        <a:sysClr val="window" lastClr="FFFFFF"/>
      </a:lt1>
      <a:dk2>
        <a:srgbClr val="838487"/>
      </a:dk2>
      <a:lt2>
        <a:srgbClr val="838487"/>
      </a:lt2>
      <a:accent1>
        <a:srgbClr val="7F4F9F"/>
      </a:accent1>
      <a:accent2>
        <a:srgbClr val="546CB2"/>
      </a:accent2>
      <a:accent3>
        <a:srgbClr val="838487"/>
      </a:accent3>
      <a:accent4>
        <a:srgbClr val="A6A381"/>
      </a:accent4>
      <a:accent5>
        <a:srgbClr val="546CB2"/>
      </a:accent5>
      <a:accent6>
        <a:srgbClr val="7F4F9F"/>
      </a:accent6>
      <a:hlink>
        <a:srgbClr val="838487"/>
      </a:hlink>
      <a:folHlink>
        <a:srgbClr val="838487"/>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10719</TotalTime>
  <Words>1023</Words>
  <Application>Microsoft Office PowerPoint</Application>
  <DocSecurity>0</DocSecurity>
  <PresentationFormat>Ευρεία οθόνη</PresentationFormat>
  <Paragraphs>125</Paragraphs>
  <Slides>24</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24</vt:i4>
      </vt:variant>
    </vt:vector>
  </HeadingPairs>
  <TitlesOfParts>
    <vt:vector size="29" baseType="lpstr">
      <vt:lpstr>Arial</vt:lpstr>
      <vt:lpstr>Calibri</vt:lpstr>
      <vt:lpstr>Trebuchet MS</vt:lpstr>
      <vt:lpstr>Wingdings</vt:lpstr>
      <vt:lpstr>Office Theme</vt:lpstr>
      <vt:lpstr>IRIS-enhanced MeliCERTes Ecosystem</vt:lpstr>
      <vt:lpstr>IRIS-enhanced MeliCERTes Ecosystem</vt:lpstr>
      <vt:lpstr>IRIS-enhanced MeliCERTes Ecosystem</vt:lpstr>
      <vt:lpstr>IRIS-EME modules overview</vt:lpstr>
      <vt:lpstr>IRIS-EME modules overview</vt:lpstr>
      <vt:lpstr>EME – IRIS user Authentication</vt:lpstr>
      <vt:lpstr>IRIS-EME Cerebrate</vt:lpstr>
      <vt:lpstr>MeliCERTes v2 – Cerebrate </vt:lpstr>
      <vt:lpstr>MeliCERTes v2 – Cerebrate  </vt:lpstr>
      <vt:lpstr>EME – Unified Dashboard &amp; SIEM </vt:lpstr>
      <vt:lpstr>EME – CI operator view</vt:lpstr>
      <vt:lpstr>EME – CI operator view</vt:lpstr>
      <vt:lpstr>EME – Automated response Policy management</vt:lpstr>
      <vt:lpstr>EME – Automated response Policy management</vt:lpstr>
      <vt:lpstr>EME – CI Operator Attacks view</vt:lpstr>
      <vt:lpstr>EME – CERT/CSIRT authority view</vt:lpstr>
      <vt:lpstr>EME – CERT/CSIRT authority view</vt:lpstr>
      <vt:lpstr> ATIOs Workflow Designer</vt:lpstr>
      <vt:lpstr>Workflow Designer Functionalities</vt:lpstr>
      <vt:lpstr>Advanced Threat Intelligence Orchestrator (ATIO)- Workflow Designer</vt:lpstr>
      <vt:lpstr>IRIS-EME Discussion Questions</vt:lpstr>
      <vt:lpstr>Thank you! Questions? </vt:lpstr>
      <vt:lpstr>Back-up slides</vt:lpstr>
      <vt:lpstr>IRIS-EME architecture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 Tsirigoti</dc:creator>
  <cp:keywords/>
  <dc:description/>
  <cp:lastModifiedBy>Skias Dimitrios</cp:lastModifiedBy>
  <cp:revision>174</cp:revision>
  <dcterms:created xsi:type="dcterms:W3CDTF">2021-07-15T10:26:45Z</dcterms:created>
  <dcterms:modified xsi:type="dcterms:W3CDTF">2023-05-29T23:02:09Z</dcterms:modified>
  <cp:category/>
  <dc:identifier/>
  <cp:contentStatus/>
  <dc:language/>
  <cp:version/>
</cp:coreProperties>
</file>