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0" r:id="rId1"/>
  </p:sldMasterIdLst>
  <p:notesMasterIdLst>
    <p:notesMasterId r:id="rId46"/>
  </p:notesMasterIdLst>
  <p:sldIdLst>
    <p:sldId id="277" r:id="rId2"/>
    <p:sldId id="383" r:id="rId3"/>
    <p:sldId id="382" r:id="rId4"/>
    <p:sldId id="310" r:id="rId5"/>
    <p:sldId id="343" r:id="rId6"/>
    <p:sldId id="344" r:id="rId7"/>
    <p:sldId id="372" r:id="rId8"/>
    <p:sldId id="373" r:id="rId9"/>
    <p:sldId id="374" r:id="rId10"/>
    <p:sldId id="375" r:id="rId11"/>
    <p:sldId id="376" r:id="rId12"/>
    <p:sldId id="342" r:id="rId13"/>
    <p:sldId id="362" r:id="rId14"/>
    <p:sldId id="379" r:id="rId15"/>
    <p:sldId id="378" r:id="rId16"/>
    <p:sldId id="380" r:id="rId17"/>
    <p:sldId id="381" r:id="rId18"/>
    <p:sldId id="340" r:id="rId19"/>
    <p:sldId id="282" r:id="rId20"/>
    <p:sldId id="384" r:id="rId21"/>
    <p:sldId id="385" r:id="rId22"/>
    <p:sldId id="266" r:id="rId23"/>
    <p:sldId id="276" r:id="rId24"/>
    <p:sldId id="283" r:id="rId25"/>
    <p:sldId id="377" r:id="rId26"/>
    <p:sldId id="316" r:id="rId27"/>
    <p:sldId id="306" r:id="rId28"/>
    <p:sldId id="320" r:id="rId29"/>
    <p:sldId id="322" r:id="rId30"/>
    <p:sldId id="321" r:id="rId31"/>
    <p:sldId id="323" r:id="rId32"/>
    <p:sldId id="325" r:id="rId33"/>
    <p:sldId id="324" r:id="rId34"/>
    <p:sldId id="328" r:id="rId35"/>
    <p:sldId id="329" r:id="rId36"/>
    <p:sldId id="331" r:id="rId37"/>
    <p:sldId id="332" r:id="rId38"/>
    <p:sldId id="333" r:id="rId39"/>
    <p:sldId id="334" r:id="rId40"/>
    <p:sldId id="335" r:id="rId41"/>
    <p:sldId id="336" r:id="rId42"/>
    <p:sldId id="337" r:id="rId43"/>
    <p:sldId id="338" r:id="rId44"/>
    <p:sldId id="326" r:id="rId45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BFBF"/>
    <a:srgbClr val="D9D9C9"/>
    <a:srgbClr val="4FB6FA"/>
    <a:srgbClr val="3F274F"/>
    <a:srgbClr val="3F2750"/>
    <a:srgbClr val="98A7D1"/>
    <a:srgbClr val="BBC4E0"/>
    <a:srgbClr val="29355A"/>
    <a:srgbClr val="CCB6DB"/>
    <a:srgbClr val="276B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390" autoAdjust="0"/>
    <p:restoredTop sz="93979" autoAdjust="0"/>
  </p:normalViewPr>
  <p:slideViewPr>
    <p:cSldViewPr snapToGrid="0">
      <p:cViewPr varScale="1">
        <p:scale>
          <a:sx n="66" d="100"/>
          <a:sy n="66" d="100"/>
        </p:scale>
        <p:origin x="73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1038E5-7AC3-497D-90DB-48BF2EED906D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49A79C-E43B-4EDB-8313-A4E9C3209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0948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Logos to be included:</a:t>
            </a:r>
          </a:p>
          <a:p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IRIS</a:t>
            </a:r>
          </a:p>
          <a:p>
            <a:pPr marL="171450" indent="-171450">
              <a:buFontTx/>
              <a:buChar char="-"/>
            </a:pPr>
            <a:r>
              <a:rPr lang="en-US" dirty="0"/>
              <a:t>INOV</a:t>
            </a:r>
          </a:p>
          <a:p>
            <a:pPr marL="171450" indent="-171450">
              <a:buFontTx/>
              <a:buChar char="-"/>
            </a:pPr>
            <a:r>
              <a:rPr lang="en-US" dirty="0"/>
              <a:t>TUDF</a:t>
            </a:r>
          </a:p>
          <a:p>
            <a:pPr marL="171450" indent="-171450">
              <a:buFontTx/>
              <a:buChar char="-"/>
            </a:pPr>
            <a:r>
              <a:rPr lang="en-US" dirty="0"/>
              <a:t>CEL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Missing: Design Methodology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Consider having two presenters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Add page numbers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49A79C-E43B-4EDB-8313-A4E9C32092F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7716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49A79C-E43B-4EDB-8313-A4E9C32092F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1436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49A79C-E43B-4EDB-8313-A4E9C32092F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4482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49A79C-E43B-4EDB-8313-A4E9C32092F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2557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49A79C-E43B-4EDB-8313-A4E9C32092F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2703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49A79C-E43B-4EDB-8313-A4E9C32092F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0571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49A79C-E43B-4EDB-8313-A4E9C32092F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6507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49A79C-E43B-4EDB-8313-A4E9C32092F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9337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49A79C-E43B-4EDB-8313-A4E9C32092F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580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49A79C-E43B-4EDB-8313-A4E9C32092F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5614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49A79C-E43B-4EDB-8313-A4E9C32092F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619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Data Protection and Accountability (DPA) is the auditing solution, being developed within the IRIS project</a:t>
            </a:r>
            <a:endParaRPr lang="pt-PT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During incident response, several Cyber response teams take actions, or make decisions, collaboratively in an orchestration platform.</a:t>
            </a:r>
            <a:endParaRPr lang="pt-PT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platform creates audit logs and outputs them into the DPA.</a:t>
            </a:r>
            <a:endParaRPr lang="pt-PT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DPA</a:t>
            </a:r>
            <a:endParaRPr lang="pt-PT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Provides auditing functions, in a secure, immutable and distributed manner, guaranteeing:</a:t>
            </a:r>
            <a:endParaRPr lang="pt-PT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Confidentiality</a:t>
            </a:r>
            <a:endParaRPr lang="pt-PT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Non-repudiation</a:t>
            </a:r>
            <a:endParaRPr lang="pt-PT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Traceability</a:t>
            </a:r>
            <a:endParaRPr lang="pt-PT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scalability</a:t>
            </a:r>
            <a:endParaRPr lang="pt-PT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Only authorized auditors are allowed to access those audit logs.</a:t>
            </a:r>
            <a:endParaRPr lang="pt-PT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DPA have several components, configuration options that will impact performance, level of confidentiality, non-repudiation, traceability and scalability.</a:t>
            </a:r>
            <a:endParaRPr lang="pt-PT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 deployed, the DPA will influence the cyber-incident respondents.</a:t>
            </a:r>
            <a:endParaRPr lang="pt-PT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49A79C-E43B-4EDB-8313-A4E9C32092F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3010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49A79C-E43B-4EDB-8313-A4E9C32092F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0763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49A79C-E43B-4EDB-8313-A4E9C32092F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0260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49A79C-E43B-4EDB-8313-A4E9C32092F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8132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49A79C-E43B-4EDB-8313-A4E9C32092F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6843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49A79C-E43B-4EDB-8313-A4E9C32092F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2135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Please verify if </a:t>
            </a:r>
            <a:r>
              <a:rPr lang="en-US"/>
              <a:t>this makes sense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49A79C-E43B-4EDB-8313-A4E9C32092F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6646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</a:t>
            </a:r>
            <a:r>
              <a:rPr lang="en-US"/>
              <a:t>presenter information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49A79C-E43B-4EDB-8313-A4E9C32092F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3606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49A79C-E43B-4EDB-8313-A4E9C32092F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8361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49A79C-E43B-4EDB-8313-A4E9C32092F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1575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49A79C-E43B-4EDB-8313-A4E9C32092F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75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Ισοσκελές τρίγωνο 31">
            <a:extLst>
              <a:ext uri="{FF2B5EF4-FFF2-40B4-BE49-F238E27FC236}">
                <a16:creationId xmlns:a16="http://schemas.microsoft.com/office/drawing/2014/main" id="{AC0A1727-05A9-9FEB-5426-5E3EE0AEE352}"/>
              </a:ext>
            </a:extLst>
          </p:cNvPr>
          <p:cNvSpPr/>
          <p:nvPr userDrawn="1"/>
        </p:nvSpPr>
        <p:spPr>
          <a:xfrm>
            <a:off x="9276734" y="5091757"/>
            <a:ext cx="2915265" cy="1767998"/>
          </a:xfrm>
          <a:prstGeom prst="triangle">
            <a:avLst>
              <a:gd name="adj" fmla="val 10000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604" y="4739418"/>
            <a:ext cx="4944517" cy="569871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ln>
                  <a:noFill/>
                </a:ln>
                <a:solidFill>
                  <a:schemeClr val="accent6"/>
                </a:solidFill>
                <a:effectLst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60633" y="6391037"/>
            <a:ext cx="551167" cy="365125"/>
          </a:xfrm>
        </p:spPr>
        <p:txBody>
          <a:bodyPr/>
          <a:lstStyle/>
          <a:p>
            <a:fld id="{727E6CD2-D05D-4519-90F6-748EABD48862}" type="slidenum">
              <a:rPr lang="el-GR" smtClean="0"/>
              <a:t>‹#›</a:t>
            </a:fld>
            <a:endParaRPr lang="el-GR"/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2B4E3EBB-C558-2888-21A0-C217DFD69F77}"/>
              </a:ext>
            </a:extLst>
          </p:cNvPr>
          <p:cNvSpPr/>
          <p:nvPr userDrawn="1"/>
        </p:nvSpPr>
        <p:spPr>
          <a:xfrm>
            <a:off x="-16805" y="3927962"/>
            <a:ext cx="5768676" cy="2709294"/>
          </a:xfrm>
          <a:custGeom>
            <a:avLst/>
            <a:gdLst>
              <a:gd name="connsiteX0" fmla="*/ 0 w 4791919"/>
              <a:gd name="connsiteY0" fmla="*/ 0 h 2390986"/>
              <a:gd name="connsiteX1" fmla="*/ 4791919 w 4791919"/>
              <a:gd name="connsiteY1" fmla="*/ 0 h 2390986"/>
              <a:gd name="connsiteX2" fmla="*/ 4791919 w 4791919"/>
              <a:gd name="connsiteY2" fmla="*/ 2390986 h 2390986"/>
              <a:gd name="connsiteX3" fmla="*/ 0 w 4791919"/>
              <a:gd name="connsiteY3" fmla="*/ 2390986 h 2390986"/>
              <a:gd name="connsiteX4" fmla="*/ 0 w 4791919"/>
              <a:gd name="connsiteY4" fmla="*/ 0 h 2390986"/>
              <a:gd name="connsiteX0" fmla="*/ 0 w 5254906"/>
              <a:gd name="connsiteY0" fmla="*/ 381965 h 2772951"/>
              <a:gd name="connsiteX1" fmla="*/ 5254906 w 5254906"/>
              <a:gd name="connsiteY1" fmla="*/ 0 h 2772951"/>
              <a:gd name="connsiteX2" fmla="*/ 4791919 w 5254906"/>
              <a:gd name="connsiteY2" fmla="*/ 2772951 h 2772951"/>
              <a:gd name="connsiteX3" fmla="*/ 0 w 5254906"/>
              <a:gd name="connsiteY3" fmla="*/ 2772951 h 2772951"/>
              <a:gd name="connsiteX4" fmla="*/ 0 w 5254906"/>
              <a:gd name="connsiteY4" fmla="*/ 381965 h 2772951"/>
              <a:gd name="connsiteX0" fmla="*/ 0 w 5266480"/>
              <a:gd name="connsiteY0" fmla="*/ 0 h 2842398"/>
              <a:gd name="connsiteX1" fmla="*/ 5266480 w 5266480"/>
              <a:gd name="connsiteY1" fmla="*/ 69447 h 2842398"/>
              <a:gd name="connsiteX2" fmla="*/ 4803493 w 5266480"/>
              <a:gd name="connsiteY2" fmla="*/ 2842398 h 2842398"/>
              <a:gd name="connsiteX3" fmla="*/ 11574 w 5266480"/>
              <a:gd name="connsiteY3" fmla="*/ 2842398 h 2842398"/>
              <a:gd name="connsiteX4" fmla="*/ 0 w 5266480"/>
              <a:gd name="connsiteY4" fmla="*/ 0 h 2842398"/>
              <a:gd name="connsiteX0" fmla="*/ 0 w 5266480"/>
              <a:gd name="connsiteY0" fmla="*/ 0 h 2842398"/>
              <a:gd name="connsiteX1" fmla="*/ 5266480 w 5266480"/>
              <a:gd name="connsiteY1" fmla="*/ 69447 h 2842398"/>
              <a:gd name="connsiteX2" fmla="*/ 4328931 w 5266480"/>
              <a:gd name="connsiteY2" fmla="*/ 2136342 h 2842398"/>
              <a:gd name="connsiteX3" fmla="*/ 11574 w 5266480"/>
              <a:gd name="connsiteY3" fmla="*/ 2842398 h 2842398"/>
              <a:gd name="connsiteX4" fmla="*/ 0 w 5266480"/>
              <a:gd name="connsiteY4" fmla="*/ 0 h 2842398"/>
              <a:gd name="connsiteX0" fmla="*/ 0 w 5266480"/>
              <a:gd name="connsiteY0" fmla="*/ 0 h 2911846"/>
              <a:gd name="connsiteX1" fmla="*/ 5266480 w 5266480"/>
              <a:gd name="connsiteY1" fmla="*/ 69447 h 2911846"/>
              <a:gd name="connsiteX2" fmla="*/ 4328931 w 5266480"/>
              <a:gd name="connsiteY2" fmla="*/ 2136342 h 2911846"/>
              <a:gd name="connsiteX3" fmla="*/ 11574 w 5266480"/>
              <a:gd name="connsiteY3" fmla="*/ 2911846 h 2911846"/>
              <a:gd name="connsiteX4" fmla="*/ 0 w 5266480"/>
              <a:gd name="connsiteY4" fmla="*/ 0 h 2911846"/>
              <a:gd name="connsiteX0" fmla="*/ 0 w 5266480"/>
              <a:gd name="connsiteY0" fmla="*/ 0 h 2911846"/>
              <a:gd name="connsiteX1" fmla="*/ 5266480 w 5266480"/>
              <a:gd name="connsiteY1" fmla="*/ 69447 h 2911846"/>
              <a:gd name="connsiteX2" fmla="*/ 4363655 w 5266480"/>
              <a:gd name="connsiteY2" fmla="*/ 2877122 h 2911846"/>
              <a:gd name="connsiteX3" fmla="*/ 11574 w 5266480"/>
              <a:gd name="connsiteY3" fmla="*/ 2911846 h 2911846"/>
              <a:gd name="connsiteX4" fmla="*/ 0 w 5266480"/>
              <a:gd name="connsiteY4" fmla="*/ 0 h 2911846"/>
              <a:gd name="connsiteX0" fmla="*/ 0 w 5266480"/>
              <a:gd name="connsiteY0" fmla="*/ 0 h 2934995"/>
              <a:gd name="connsiteX1" fmla="*/ 5266480 w 5266480"/>
              <a:gd name="connsiteY1" fmla="*/ 69447 h 2934995"/>
              <a:gd name="connsiteX2" fmla="*/ 4352080 w 5266480"/>
              <a:gd name="connsiteY2" fmla="*/ 2934995 h 2934995"/>
              <a:gd name="connsiteX3" fmla="*/ 11574 w 5266480"/>
              <a:gd name="connsiteY3" fmla="*/ 2911846 h 2934995"/>
              <a:gd name="connsiteX4" fmla="*/ 0 w 5266480"/>
              <a:gd name="connsiteY4" fmla="*/ 0 h 2934995"/>
              <a:gd name="connsiteX0" fmla="*/ 0 w 5266480"/>
              <a:gd name="connsiteY0" fmla="*/ 0 h 2946461"/>
              <a:gd name="connsiteX1" fmla="*/ 5266480 w 5266480"/>
              <a:gd name="connsiteY1" fmla="*/ 69447 h 2946461"/>
              <a:gd name="connsiteX2" fmla="*/ 4352080 w 5266480"/>
              <a:gd name="connsiteY2" fmla="*/ 2934995 h 2946461"/>
              <a:gd name="connsiteX3" fmla="*/ 11574 w 5266480"/>
              <a:gd name="connsiteY3" fmla="*/ 2946461 h 2946461"/>
              <a:gd name="connsiteX4" fmla="*/ 0 w 5266480"/>
              <a:gd name="connsiteY4" fmla="*/ 0 h 2946461"/>
              <a:gd name="connsiteX0" fmla="*/ 0 w 5266480"/>
              <a:gd name="connsiteY0" fmla="*/ 0 h 3000674"/>
              <a:gd name="connsiteX1" fmla="*/ 5266480 w 5266480"/>
              <a:gd name="connsiteY1" fmla="*/ 69447 h 3000674"/>
              <a:gd name="connsiteX2" fmla="*/ 4352080 w 5266480"/>
              <a:gd name="connsiteY2" fmla="*/ 3000674 h 3000674"/>
              <a:gd name="connsiteX3" fmla="*/ 11574 w 5266480"/>
              <a:gd name="connsiteY3" fmla="*/ 2946461 h 3000674"/>
              <a:gd name="connsiteX4" fmla="*/ 0 w 5266480"/>
              <a:gd name="connsiteY4" fmla="*/ 0 h 3000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66480" h="3000674">
                <a:moveTo>
                  <a:pt x="0" y="0"/>
                </a:moveTo>
                <a:lnTo>
                  <a:pt x="5266480" y="69447"/>
                </a:lnTo>
                <a:lnTo>
                  <a:pt x="4352080" y="3000674"/>
                </a:lnTo>
                <a:lnTo>
                  <a:pt x="11574" y="2946461"/>
                </a:lnTo>
                <a:lnTo>
                  <a:pt x="0" y="0"/>
                </a:lnTo>
                <a:close/>
              </a:path>
            </a:pathLst>
          </a:custGeom>
          <a:solidFill>
            <a:srgbClr val="4D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4DD6F6EA-79D9-F014-7840-D4C0B589BAC8}"/>
              </a:ext>
            </a:extLst>
          </p:cNvPr>
          <p:cNvSpPr/>
          <p:nvPr userDrawn="1"/>
        </p:nvSpPr>
        <p:spPr>
          <a:xfrm>
            <a:off x="0" y="833132"/>
            <a:ext cx="6107572" cy="1788027"/>
          </a:xfrm>
          <a:custGeom>
            <a:avLst/>
            <a:gdLst>
              <a:gd name="connsiteX0" fmla="*/ 0 w 5613722"/>
              <a:gd name="connsiteY0" fmla="*/ 0 h 1788027"/>
              <a:gd name="connsiteX1" fmla="*/ 5613722 w 5613722"/>
              <a:gd name="connsiteY1" fmla="*/ 0 h 1788027"/>
              <a:gd name="connsiteX2" fmla="*/ 5613722 w 5613722"/>
              <a:gd name="connsiteY2" fmla="*/ 1788027 h 1788027"/>
              <a:gd name="connsiteX3" fmla="*/ 0 w 5613722"/>
              <a:gd name="connsiteY3" fmla="*/ 1788027 h 1788027"/>
              <a:gd name="connsiteX4" fmla="*/ 0 w 5613722"/>
              <a:gd name="connsiteY4" fmla="*/ 0 h 1788027"/>
              <a:gd name="connsiteX0" fmla="*/ 0 w 5613722"/>
              <a:gd name="connsiteY0" fmla="*/ 0 h 1788027"/>
              <a:gd name="connsiteX1" fmla="*/ 3287210 w 5613722"/>
              <a:gd name="connsiteY1" fmla="*/ 34724 h 1788027"/>
              <a:gd name="connsiteX2" fmla="*/ 5613722 w 5613722"/>
              <a:gd name="connsiteY2" fmla="*/ 1788027 h 1788027"/>
              <a:gd name="connsiteX3" fmla="*/ 0 w 5613722"/>
              <a:gd name="connsiteY3" fmla="*/ 1788027 h 1788027"/>
              <a:gd name="connsiteX4" fmla="*/ 0 w 5613722"/>
              <a:gd name="connsiteY4" fmla="*/ 0 h 1788027"/>
              <a:gd name="connsiteX0" fmla="*/ 0 w 5613722"/>
              <a:gd name="connsiteY0" fmla="*/ 0 h 1788027"/>
              <a:gd name="connsiteX1" fmla="*/ 3287210 w 5613722"/>
              <a:gd name="connsiteY1" fmla="*/ 11574 h 1788027"/>
              <a:gd name="connsiteX2" fmla="*/ 5613722 w 5613722"/>
              <a:gd name="connsiteY2" fmla="*/ 1788027 h 1788027"/>
              <a:gd name="connsiteX3" fmla="*/ 0 w 5613722"/>
              <a:gd name="connsiteY3" fmla="*/ 1788027 h 1788027"/>
              <a:gd name="connsiteX4" fmla="*/ 0 w 5613722"/>
              <a:gd name="connsiteY4" fmla="*/ 0 h 1788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13722" h="1788027">
                <a:moveTo>
                  <a:pt x="0" y="0"/>
                </a:moveTo>
                <a:lnTo>
                  <a:pt x="3287210" y="11574"/>
                </a:lnTo>
                <a:lnTo>
                  <a:pt x="5613722" y="1788027"/>
                </a:lnTo>
                <a:lnTo>
                  <a:pt x="0" y="1788027"/>
                </a:lnTo>
                <a:lnTo>
                  <a:pt x="0" y="0"/>
                </a:lnTo>
                <a:close/>
              </a:path>
            </a:pathLst>
          </a:custGeom>
          <a:solidFill>
            <a:srgbClr val="4D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4B377E7C-BD7B-CAF9-F5EE-4070B0EF36DA}"/>
              </a:ext>
            </a:extLst>
          </p:cNvPr>
          <p:cNvSpPr/>
          <p:nvPr userDrawn="1"/>
        </p:nvSpPr>
        <p:spPr>
          <a:xfrm>
            <a:off x="-16804" y="2503654"/>
            <a:ext cx="12192000" cy="1678330"/>
          </a:xfrm>
          <a:prstGeom prst="rect">
            <a:avLst/>
          </a:prstGeom>
          <a:gradFill flip="none" rotWithShape="1">
            <a:gsLst>
              <a:gs pos="53000">
                <a:schemeClr val="tx1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20F2E865-915D-E03B-D059-0580B113B3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37" y="2800949"/>
            <a:ext cx="4099049" cy="120038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23" name="Ορθογώνιο 8">
            <a:extLst>
              <a:ext uri="{FF2B5EF4-FFF2-40B4-BE49-F238E27FC236}">
                <a16:creationId xmlns:a16="http://schemas.microsoft.com/office/drawing/2014/main" id="{E0DCF8C8-D3C8-B91B-1017-53DE6C296803}"/>
              </a:ext>
            </a:extLst>
          </p:cNvPr>
          <p:cNvSpPr/>
          <p:nvPr userDrawn="1"/>
        </p:nvSpPr>
        <p:spPr>
          <a:xfrm flipV="1">
            <a:off x="-14748" y="-2"/>
            <a:ext cx="6119151" cy="1196852"/>
          </a:xfrm>
          <a:custGeom>
            <a:avLst/>
            <a:gdLst>
              <a:gd name="connsiteX0" fmla="*/ 0 w 5613722"/>
              <a:gd name="connsiteY0" fmla="*/ 0 h 1788027"/>
              <a:gd name="connsiteX1" fmla="*/ 5613722 w 5613722"/>
              <a:gd name="connsiteY1" fmla="*/ 0 h 1788027"/>
              <a:gd name="connsiteX2" fmla="*/ 5613722 w 5613722"/>
              <a:gd name="connsiteY2" fmla="*/ 1788027 h 1788027"/>
              <a:gd name="connsiteX3" fmla="*/ 0 w 5613722"/>
              <a:gd name="connsiteY3" fmla="*/ 1788027 h 1788027"/>
              <a:gd name="connsiteX4" fmla="*/ 0 w 5613722"/>
              <a:gd name="connsiteY4" fmla="*/ 0 h 1788027"/>
              <a:gd name="connsiteX0" fmla="*/ 0 w 5613722"/>
              <a:gd name="connsiteY0" fmla="*/ 0 h 1788027"/>
              <a:gd name="connsiteX1" fmla="*/ 3287210 w 5613722"/>
              <a:gd name="connsiteY1" fmla="*/ 34724 h 1788027"/>
              <a:gd name="connsiteX2" fmla="*/ 5613722 w 5613722"/>
              <a:gd name="connsiteY2" fmla="*/ 1788027 h 1788027"/>
              <a:gd name="connsiteX3" fmla="*/ 0 w 5613722"/>
              <a:gd name="connsiteY3" fmla="*/ 1788027 h 1788027"/>
              <a:gd name="connsiteX4" fmla="*/ 0 w 5613722"/>
              <a:gd name="connsiteY4" fmla="*/ 0 h 1788027"/>
              <a:gd name="connsiteX0" fmla="*/ 0 w 5613722"/>
              <a:gd name="connsiteY0" fmla="*/ 0 h 1788027"/>
              <a:gd name="connsiteX1" fmla="*/ 3287210 w 5613722"/>
              <a:gd name="connsiteY1" fmla="*/ 11574 h 1788027"/>
              <a:gd name="connsiteX2" fmla="*/ 5613722 w 5613722"/>
              <a:gd name="connsiteY2" fmla="*/ 1788027 h 1788027"/>
              <a:gd name="connsiteX3" fmla="*/ 0 w 5613722"/>
              <a:gd name="connsiteY3" fmla="*/ 1788027 h 1788027"/>
              <a:gd name="connsiteX4" fmla="*/ 0 w 5613722"/>
              <a:gd name="connsiteY4" fmla="*/ 0 h 1788027"/>
              <a:gd name="connsiteX0" fmla="*/ 0 w 5613722"/>
              <a:gd name="connsiteY0" fmla="*/ 0 h 1788027"/>
              <a:gd name="connsiteX1" fmla="*/ 3622876 w 5613722"/>
              <a:gd name="connsiteY1" fmla="*/ 509286 h 1788027"/>
              <a:gd name="connsiteX2" fmla="*/ 5613722 w 5613722"/>
              <a:gd name="connsiteY2" fmla="*/ 1788027 h 1788027"/>
              <a:gd name="connsiteX3" fmla="*/ 0 w 5613722"/>
              <a:gd name="connsiteY3" fmla="*/ 1788027 h 1788027"/>
              <a:gd name="connsiteX4" fmla="*/ 0 w 5613722"/>
              <a:gd name="connsiteY4" fmla="*/ 0 h 1788027"/>
              <a:gd name="connsiteX0" fmla="*/ 23149 w 5613722"/>
              <a:gd name="connsiteY0" fmla="*/ 0 h 1371338"/>
              <a:gd name="connsiteX1" fmla="*/ 3622876 w 5613722"/>
              <a:gd name="connsiteY1" fmla="*/ 92597 h 1371338"/>
              <a:gd name="connsiteX2" fmla="*/ 5613722 w 5613722"/>
              <a:gd name="connsiteY2" fmla="*/ 1371338 h 1371338"/>
              <a:gd name="connsiteX3" fmla="*/ 0 w 5613722"/>
              <a:gd name="connsiteY3" fmla="*/ 1371338 h 1371338"/>
              <a:gd name="connsiteX4" fmla="*/ 23149 w 5613722"/>
              <a:gd name="connsiteY4" fmla="*/ 0 h 1371338"/>
              <a:gd name="connsiteX0" fmla="*/ 23149 w 5613722"/>
              <a:gd name="connsiteY0" fmla="*/ 0 h 1371338"/>
              <a:gd name="connsiteX1" fmla="*/ 3703899 w 5613722"/>
              <a:gd name="connsiteY1" fmla="*/ 196769 h 1371338"/>
              <a:gd name="connsiteX2" fmla="*/ 5613722 w 5613722"/>
              <a:gd name="connsiteY2" fmla="*/ 1371338 h 1371338"/>
              <a:gd name="connsiteX3" fmla="*/ 0 w 5613722"/>
              <a:gd name="connsiteY3" fmla="*/ 1371338 h 1371338"/>
              <a:gd name="connsiteX4" fmla="*/ 23149 w 5613722"/>
              <a:gd name="connsiteY4" fmla="*/ 0 h 1371338"/>
              <a:gd name="connsiteX0" fmla="*/ 11574 w 5613722"/>
              <a:gd name="connsiteY0" fmla="*/ 0 h 1209293"/>
              <a:gd name="connsiteX1" fmla="*/ 3703899 w 5613722"/>
              <a:gd name="connsiteY1" fmla="*/ 34724 h 1209293"/>
              <a:gd name="connsiteX2" fmla="*/ 5613722 w 5613722"/>
              <a:gd name="connsiteY2" fmla="*/ 1209293 h 1209293"/>
              <a:gd name="connsiteX3" fmla="*/ 0 w 5613722"/>
              <a:gd name="connsiteY3" fmla="*/ 1209293 h 1209293"/>
              <a:gd name="connsiteX4" fmla="*/ 11574 w 5613722"/>
              <a:gd name="connsiteY4" fmla="*/ 0 h 1209293"/>
              <a:gd name="connsiteX0" fmla="*/ 11574 w 5613722"/>
              <a:gd name="connsiteY0" fmla="*/ 0 h 1209293"/>
              <a:gd name="connsiteX1" fmla="*/ 3703899 w 5613722"/>
              <a:gd name="connsiteY1" fmla="*/ 883 h 1209293"/>
              <a:gd name="connsiteX2" fmla="*/ 5613722 w 5613722"/>
              <a:gd name="connsiteY2" fmla="*/ 1209293 h 1209293"/>
              <a:gd name="connsiteX3" fmla="*/ 0 w 5613722"/>
              <a:gd name="connsiteY3" fmla="*/ 1209293 h 1209293"/>
              <a:gd name="connsiteX4" fmla="*/ 11574 w 5613722"/>
              <a:gd name="connsiteY4" fmla="*/ 0 h 1209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13722" h="1209293">
                <a:moveTo>
                  <a:pt x="11574" y="0"/>
                </a:moveTo>
                <a:lnTo>
                  <a:pt x="3703899" y="883"/>
                </a:lnTo>
                <a:lnTo>
                  <a:pt x="5613722" y="1209293"/>
                </a:lnTo>
                <a:lnTo>
                  <a:pt x="0" y="1209293"/>
                </a:lnTo>
                <a:lnTo>
                  <a:pt x="11574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440131" y="1865787"/>
            <a:ext cx="5609301" cy="2858383"/>
          </a:xfr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algn="ctr">
              <a:defRPr sz="4800" b="0" cap="none" spc="0">
                <a:ln w="0"/>
                <a:solidFill>
                  <a:schemeClr val="accent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7" name="Ορθογώνιο 26">
            <a:extLst>
              <a:ext uri="{FF2B5EF4-FFF2-40B4-BE49-F238E27FC236}">
                <a16:creationId xmlns:a16="http://schemas.microsoft.com/office/drawing/2014/main" id="{2C0CAEE3-5A02-F52C-F7F7-36F12ECD0F06}"/>
              </a:ext>
            </a:extLst>
          </p:cNvPr>
          <p:cNvSpPr/>
          <p:nvPr userDrawn="1"/>
        </p:nvSpPr>
        <p:spPr>
          <a:xfrm>
            <a:off x="-31553" y="6391037"/>
            <a:ext cx="12238301" cy="4778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477D95D-2DF7-DBA6-01D3-4D106FAA5C40}"/>
              </a:ext>
            </a:extLst>
          </p:cNvPr>
          <p:cNvSpPr txBox="1"/>
          <p:nvPr userDrawn="1"/>
        </p:nvSpPr>
        <p:spPr>
          <a:xfrm>
            <a:off x="-31553" y="6538244"/>
            <a:ext cx="122383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0" dirty="0">
                <a:solidFill>
                  <a:srgbClr val="4D4E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AND INNOVATION SYMPOSIUM FOR EUROPEAN SECURITY AND DEFENSE 2023  |  MAY 29</a:t>
            </a:r>
            <a:r>
              <a:rPr lang="en-US" sz="1200" b="0" baseline="30000" dirty="0">
                <a:solidFill>
                  <a:srgbClr val="4D4E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200" b="0" dirty="0">
                <a:solidFill>
                  <a:srgbClr val="4D4E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MAY 31</a:t>
            </a:r>
            <a:r>
              <a:rPr lang="en-US" sz="1200" b="0" baseline="30000" dirty="0">
                <a:solidFill>
                  <a:srgbClr val="4D4E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1200" b="0" dirty="0">
                <a:solidFill>
                  <a:srgbClr val="4D4E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|  RHODES, GREECE </a:t>
            </a:r>
            <a:endParaRPr lang="el-GR" sz="1200" b="0" dirty="0">
              <a:solidFill>
                <a:srgbClr val="4D4E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Θέση εικόνας 4">
            <a:extLst>
              <a:ext uri="{FF2B5EF4-FFF2-40B4-BE49-F238E27FC236}">
                <a16:creationId xmlns:a16="http://schemas.microsoft.com/office/drawing/2014/main" id="{7C0A20F2-DB4D-2BFD-5C2A-679E0339F35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578106" y="649871"/>
            <a:ext cx="1397255" cy="1196852"/>
          </a:xfrm>
        </p:spPr>
        <p:txBody>
          <a:bodyPr/>
          <a:lstStyle>
            <a:lvl1pPr marL="19050" indent="-19050" algn="ctr">
              <a:defRPr>
                <a:solidFill>
                  <a:schemeClr val="accent6"/>
                </a:solidFill>
                <a:effectLst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defRPr>
            </a:lvl1pPr>
          </a:lstStyle>
          <a:p>
            <a:r>
              <a:rPr lang="en-US" dirty="0"/>
              <a:t>Place your logo here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557567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4">
            <a:extLst>
              <a:ext uri="{FF2B5EF4-FFF2-40B4-BE49-F238E27FC236}">
                <a16:creationId xmlns:a16="http://schemas.microsoft.com/office/drawing/2014/main" id="{628537D0-81F3-6B20-BE46-0DEE805A4F1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650156" y="609600"/>
            <a:ext cx="1397255" cy="1196852"/>
          </a:xfrm>
        </p:spPr>
        <p:txBody>
          <a:bodyPr/>
          <a:lstStyle>
            <a:lvl1pPr marL="19050" indent="-19050" algn="ctr">
              <a:defRPr>
                <a:solidFill>
                  <a:schemeClr val="accent6"/>
                </a:solidFill>
                <a:effectLst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defRPr>
            </a:lvl1pPr>
          </a:lstStyle>
          <a:p>
            <a:r>
              <a:rPr lang="en-US" dirty="0"/>
              <a:t>Place your logo here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170060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1125" y="1600200"/>
            <a:ext cx="3965518" cy="1371600"/>
          </a:xfrm>
          <a:ln>
            <a:noFill/>
          </a:ln>
          <a:effectLst/>
        </p:spPr>
        <p:txBody>
          <a:bodyPr anchor="b">
            <a:normAutofit/>
          </a:bodyPr>
          <a:lstStyle>
            <a:lvl1pPr algn="l">
              <a:defRPr sz="2800" b="0">
                <a:solidFill>
                  <a:schemeClr val="accent6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4906" y="609601"/>
            <a:ext cx="6075970" cy="5181600"/>
          </a:xfrm>
          <a:effectLst/>
        </p:spPr>
        <p:txBody>
          <a:bodyPr anchor="ctr">
            <a:normAutofit/>
          </a:bodyPr>
          <a:lstStyle>
            <a:lvl1pPr>
              <a:defRPr sz="2000">
                <a:solidFill>
                  <a:schemeClr val="accent6"/>
                </a:solidFill>
                <a:effectLst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accent6"/>
                </a:solidFill>
                <a:effectLst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accent6"/>
                </a:solidFill>
                <a:effectLst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accent6"/>
                </a:solidFill>
                <a:effectLst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accent6"/>
                </a:solidFill>
                <a:effectLst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124" y="2971800"/>
            <a:ext cx="3965519" cy="18288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6"/>
                </a:solidFill>
                <a:effectLst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E6CD2-D05D-4519-90F6-748EABD48862}" type="slidenum">
              <a:rPr lang="el-GR" smtClean="0"/>
              <a:t>‹#›</a:t>
            </a:fld>
            <a:endParaRPr lang="el-GR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9D01AB2A-89AF-8774-94E2-7C5C92C4AA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835" y="6068316"/>
            <a:ext cx="2072096" cy="606804"/>
          </a:xfrm>
          <a:prstGeom prst="rect">
            <a:avLst/>
          </a:prstGeom>
        </p:spPr>
      </p:pic>
      <p:sp>
        <p:nvSpPr>
          <p:cNvPr id="8" name="Θέση εικόνας 4">
            <a:extLst>
              <a:ext uri="{FF2B5EF4-FFF2-40B4-BE49-F238E27FC236}">
                <a16:creationId xmlns:a16="http://schemas.microsoft.com/office/drawing/2014/main" id="{F215185D-7B44-2621-ED96-E864959C88B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650156" y="609600"/>
            <a:ext cx="1397255" cy="1196852"/>
          </a:xfrm>
        </p:spPr>
        <p:txBody>
          <a:bodyPr/>
          <a:lstStyle>
            <a:lvl1pPr marL="19050" indent="-19050" algn="ctr">
              <a:defRPr>
                <a:solidFill>
                  <a:schemeClr val="accent6"/>
                </a:solidFill>
                <a:effectLst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defRPr>
            </a:lvl1pPr>
          </a:lstStyle>
          <a:p>
            <a:r>
              <a:rPr lang="en-US" dirty="0"/>
              <a:t>Place your logo here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5955945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chemeClr val="accent6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7347543" y="358815"/>
            <a:ext cx="3703046" cy="6230962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6"/>
                </a:solidFill>
                <a:effectLst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accent6"/>
                </a:solidFill>
                <a:effectLst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668653" y="6224651"/>
            <a:ext cx="322567" cy="365125"/>
          </a:xfrm>
        </p:spPr>
        <p:txBody>
          <a:bodyPr/>
          <a:lstStyle/>
          <a:p>
            <a:fld id="{727E6CD2-D05D-4519-90F6-748EABD48862}" type="slidenum">
              <a:rPr lang="el-GR" smtClean="0"/>
              <a:t>‹#›</a:t>
            </a:fld>
            <a:endParaRPr lang="el-GR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AF715147-6549-4CE4-64C0-B6769B2BC7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362" y="6119619"/>
            <a:ext cx="2072096" cy="606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265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6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4902640"/>
            <a:ext cx="9906000" cy="90225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6"/>
                </a:solidFill>
                <a:effectLst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E6CD2-D05D-4519-90F6-748EABD48862}" type="slidenum">
              <a:rPr lang="el-GR" smtClean="0"/>
              <a:t>‹#›</a:t>
            </a:fld>
            <a:endParaRPr lang="el-GR"/>
          </a:p>
        </p:txBody>
      </p:sp>
      <p:sp>
        <p:nvSpPr>
          <p:cNvPr id="8" name="Θέση εικόνας 7">
            <a:extLst>
              <a:ext uri="{FF2B5EF4-FFF2-40B4-BE49-F238E27FC236}">
                <a16:creationId xmlns:a16="http://schemas.microsoft.com/office/drawing/2014/main" id="{6640A8AB-F8D1-00B8-380F-A60AB1548B6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807251" y="1398357"/>
            <a:ext cx="6574320" cy="3282263"/>
          </a:xfrm>
        </p:spPr>
        <p:txBody>
          <a:bodyPr anchor="t"/>
          <a:lstStyle>
            <a:lvl1pPr algn="ctr">
              <a:defRPr>
                <a:solidFill>
                  <a:schemeClr val="accent6"/>
                </a:solidFill>
                <a:effectLst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defRPr>
            </a:lvl1pPr>
          </a:lstStyle>
          <a:p>
            <a:r>
              <a:rPr lang="en-US" dirty="0"/>
              <a:t>image</a:t>
            </a:r>
            <a:endParaRPr lang="el-GR" dirty="0"/>
          </a:p>
        </p:txBody>
      </p:sp>
      <p:sp>
        <p:nvSpPr>
          <p:cNvPr id="5" name="Θέση εικόνας 4">
            <a:extLst>
              <a:ext uri="{FF2B5EF4-FFF2-40B4-BE49-F238E27FC236}">
                <a16:creationId xmlns:a16="http://schemas.microsoft.com/office/drawing/2014/main" id="{AB7E53DB-BF8F-C93F-FF0F-815EA57BF0A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650156" y="609600"/>
            <a:ext cx="1397255" cy="1196852"/>
          </a:xfrm>
        </p:spPr>
        <p:txBody>
          <a:bodyPr/>
          <a:lstStyle>
            <a:lvl1pPr marL="19050" indent="-19050" algn="ctr">
              <a:defRPr>
                <a:solidFill>
                  <a:schemeClr val="accent6"/>
                </a:solidFill>
                <a:effectLst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defRPr>
            </a:lvl1pPr>
          </a:lstStyle>
          <a:p>
            <a:r>
              <a:rPr lang="en-US" dirty="0"/>
              <a:t>Place your logo here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5215260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accent6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51421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accent6"/>
                </a:solidFill>
                <a:effectLst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E6CD2-D05D-4519-90F6-748EABD48862}" type="slidenum">
              <a:rPr lang="el-GR" smtClean="0"/>
              <a:t>‹#›</a:t>
            </a:fld>
            <a:endParaRPr lang="el-GR"/>
          </a:p>
        </p:txBody>
      </p:sp>
      <p:sp>
        <p:nvSpPr>
          <p:cNvPr id="5" name="Θέση εικόνας 4">
            <a:extLst>
              <a:ext uri="{FF2B5EF4-FFF2-40B4-BE49-F238E27FC236}">
                <a16:creationId xmlns:a16="http://schemas.microsoft.com/office/drawing/2014/main" id="{10A90E8C-1AE4-96C4-7672-A424F2D8EBA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650156" y="609600"/>
            <a:ext cx="1397255" cy="1196852"/>
          </a:xfrm>
        </p:spPr>
        <p:txBody>
          <a:bodyPr/>
          <a:lstStyle>
            <a:lvl1pPr marL="19050" indent="-19050" algn="ctr">
              <a:defRPr>
                <a:solidFill>
                  <a:schemeClr val="accent6"/>
                </a:solidFill>
                <a:effectLst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defRPr>
            </a:lvl1pPr>
          </a:lstStyle>
          <a:p>
            <a:r>
              <a:rPr lang="en-US" dirty="0"/>
              <a:t>Place your logo here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149083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6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6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18375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accent6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41225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>
                <a:solidFill>
                  <a:schemeClr val="accent6"/>
                </a:solidFill>
                <a:effectLst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114799"/>
            <a:ext cx="9906000" cy="1676401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solidFill>
                  <a:schemeClr val="accent6"/>
                </a:solidFill>
                <a:effectLst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indent="0"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E6CD2-D05D-4519-90F6-748EABD4886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027760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>
                <a:solidFill>
                  <a:schemeClr val="accent6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solidFill>
                  <a:schemeClr val="accent6"/>
                </a:solidFill>
                <a:effectLst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indent="0"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E6CD2-D05D-4519-90F6-748EABD48862}" type="slidenum">
              <a:rPr lang="el-GR" smtClean="0"/>
              <a:t>‹#›</a:t>
            </a:fld>
            <a:endParaRPr lang="el-GR"/>
          </a:p>
        </p:txBody>
      </p:sp>
      <p:sp>
        <p:nvSpPr>
          <p:cNvPr id="5" name="Θέση εικόνας 4">
            <a:extLst>
              <a:ext uri="{FF2B5EF4-FFF2-40B4-BE49-F238E27FC236}">
                <a16:creationId xmlns:a16="http://schemas.microsoft.com/office/drawing/2014/main" id="{998150B5-4DF1-DEBF-47D6-8CA6C3CBD0E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650156" y="609600"/>
            <a:ext cx="1397255" cy="1196852"/>
          </a:xfrm>
        </p:spPr>
        <p:txBody>
          <a:bodyPr/>
          <a:lstStyle>
            <a:lvl1pPr marL="19050" indent="-19050" algn="ctr">
              <a:defRPr>
                <a:solidFill>
                  <a:schemeClr val="accent6"/>
                </a:solidFill>
                <a:effectLst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defRPr>
            </a:lvl1pPr>
          </a:lstStyle>
          <a:p>
            <a:r>
              <a:rPr lang="en-US" dirty="0"/>
              <a:t>Place your logo here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2722605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E6CD2-D05D-4519-90F6-748EABD4886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223898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>
                <a:solidFill>
                  <a:schemeClr val="accent6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E6CD2-D05D-4519-90F6-748EABD48862}" type="slidenum">
              <a:rPr lang="el-GR" smtClean="0"/>
              <a:t>‹#›</a:t>
            </a:fld>
            <a:endParaRPr lang="el-GR"/>
          </a:p>
        </p:txBody>
      </p:sp>
      <p:sp>
        <p:nvSpPr>
          <p:cNvPr id="5" name="Θέση εικόνας 4">
            <a:extLst>
              <a:ext uri="{FF2B5EF4-FFF2-40B4-BE49-F238E27FC236}">
                <a16:creationId xmlns:a16="http://schemas.microsoft.com/office/drawing/2014/main" id="{7A9442D4-1B43-44DC-2BFB-8719CE73BB6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650156" y="609600"/>
            <a:ext cx="1397255" cy="1196852"/>
          </a:xfrm>
        </p:spPr>
        <p:txBody>
          <a:bodyPr/>
          <a:lstStyle>
            <a:lvl1pPr marL="19050" indent="-19050" algn="ctr">
              <a:defRPr>
                <a:solidFill>
                  <a:schemeClr val="accent6"/>
                </a:solidFill>
                <a:effectLst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defRPr>
            </a:lvl1pPr>
          </a:lstStyle>
          <a:p>
            <a:r>
              <a:rPr lang="en-US" dirty="0"/>
              <a:t>Place your logo here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3041962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877824"/>
          </a:xfrm>
        </p:spPr>
        <p:txBody>
          <a:bodyPr/>
          <a:lstStyle>
            <a:lvl1pPr>
              <a:defRPr>
                <a:solidFill>
                  <a:schemeClr val="accent6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3" y="1682496"/>
            <a:ext cx="9905998" cy="4463661"/>
          </a:xfrm>
        </p:spPr>
        <p:txBody>
          <a:bodyPr vert="eaVert" anchor="t"/>
          <a:lstStyle>
            <a:lvl1pPr>
              <a:defRPr>
                <a:solidFill>
                  <a:schemeClr val="accent6"/>
                </a:solidFill>
                <a:effectLst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6"/>
                </a:solidFill>
                <a:effectLst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accent6"/>
                </a:solidFill>
                <a:effectLst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accent6"/>
                </a:solidFill>
                <a:effectLst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accent6"/>
                </a:solidFill>
                <a:effectLst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1646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104" y="609600"/>
            <a:ext cx="10596307" cy="760574"/>
          </a:xfrm>
          <a:effectLst/>
        </p:spPr>
        <p:txBody>
          <a:bodyPr/>
          <a:lstStyle>
            <a:lvl1pPr>
              <a:defRPr>
                <a:ln w="3175" cmpd="sng">
                  <a:noFill/>
                </a:ln>
                <a:solidFill>
                  <a:schemeClr val="accent6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1104" y="1549862"/>
            <a:ext cx="10596307" cy="4492124"/>
          </a:xfrm>
        </p:spPr>
        <p:txBody>
          <a:bodyPr anchor="ctr"/>
          <a:lstStyle>
            <a:lvl1pPr>
              <a:defRPr>
                <a:solidFill>
                  <a:schemeClr val="accent6"/>
                </a:solidFill>
                <a:effectLst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defRPr>
            </a:lvl1pPr>
            <a:lvl2pPr>
              <a:defRPr>
                <a:solidFill>
                  <a:schemeClr val="accent6"/>
                </a:solidFill>
                <a:effectLst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defRPr>
            </a:lvl2pPr>
            <a:lvl3pPr>
              <a:defRPr>
                <a:solidFill>
                  <a:schemeClr val="accent6"/>
                </a:solidFill>
                <a:effectLst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defRPr>
            </a:lvl3pPr>
            <a:lvl4pPr>
              <a:defRPr>
                <a:solidFill>
                  <a:schemeClr val="accent6"/>
                </a:solidFill>
                <a:effectLst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defRPr>
            </a:lvl4pPr>
            <a:lvl5pPr>
              <a:defRPr>
                <a:solidFill>
                  <a:schemeClr val="accent6"/>
                </a:solidFill>
                <a:effectLst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79926" y="6282028"/>
            <a:ext cx="551167" cy="365125"/>
          </a:xfrm>
        </p:spPr>
        <p:txBody>
          <a:bodyPr/>
          <a:lstStyle/>
          <a:p>
            <a:fld id="{727E6CD2-D05D-4519-90F6-748EABD48862}" type="slidenum">
              <a:rPr lang="el-GR" smtClean="0"/>
              <a:t>‹#›</a:t>
            </a:fld>
            <a:endParaRPr lang="el-GR" dirty="0"/>
          </a:p>
        </p:txBody>
      </p:sp>
      <p:sp>
        <p:nvSpPr>
          <p:cNvPr id="10" name="Ορθογώνιο 8">
            <a:extLst>
              <a:ext uri="{FF2B5EF4-FFF2-40B4-BE49-F238E27FC236}">
                <a16:creationId xmlns:a16="http://schemas.microsoft.com/office/drawing/2014/main" id="{9780B205-0902-52C7-6B3F-BDE2AD24FD2B}"/>
              </a:ext>
            </a:extLst>
          </p:cNvPr>
          <p:cNvSpPr/>
          <p:nvPr userDrawn="1"/>
        </p:nvSpPr>
        <p:spPr>
          <a:xfrm>
            <a:off x="-25449" y="6133610"/>
            <a:ext cx="2329260" cy="760574"/>
          </a:xfrm>
          <a:custGeom>
            <a:avLst/>
            <a:gdLst>
              <a:gd name="connsiteX0" fmla="*/ 0 w 3156155"/>
              <a:gd name="connsiteY0" fmla="*/ 0 h 329054"/>
              <a:gd name="connsiteX1" fmla="*/ 3156155 w 3156155"/>
              <a:gd name="connsiteY1" fmla="*/ 0 h 329054"/>
              <a:gd name="connsiteX2" fmla="*/ 3156155 w 3156155"/>
              <a:gd name="connsiteY2" fmla="*/ 329054 h 329054"/>
              <a:gd name="connsiteX3" fmla="*/ 0 w 3156155"/>
              <a:gd name="connsiteY3" fmla="*/ 329054 h 329054"/>
              <a:gd name="connsiteX4" fmla="*/ 0 w 3156155"/>
              <a:gd name="connsiteY4" fmla="*/ 0 h 329054"/>
              <a:gd name="connsiteX0" fmla="*/ 0 w 3170903"/>
              <a:gd name="connsiteY0" fmla="*/ 0 h 1066473"/>
              <a:gd name="connsiteX1" fmla="*/ 3156155 w 3170903"/>
              <a:gd name="connsiteY1" fmla="*/ 0 h 1066473"/>
              <a:gd name="connsiteX2" fmla="*/ 3170903 w 3170903"/>
              <a:gd name="connsiteY2" fmla="*/ 1066473 h 1066473"/>
              <a:gd name="connsiteX3" fmla="*/ 0 w 3170903"/>
              <a:gd name="connsiteY3" fmla="*/ 329054 h 1066473"/>
              <a:gd name="connsiteX4" fmla="*/ 0 w 3170903"/>
              <a:gd name="connsiteY4" fmla="*/ 0 h 1066473"/>
              <a:gd name="connsiteX0" fmla="*/ 20111 w 3191014"/>
              <a:gd name="connsiteY0" fmla="*/ 0 h 1066473"/>
              <a:gd name="connsiteX1" fmla="*/ 3176266 w 3191014"/>
              <a:gd name="connsiteY1" fmla="*/ 0 h 1066473"/>
              <a:gd name="connsiteX2" fmla="*/ 3191014 w 3191014"/>
              <a:gd name="connsiteY2" fmla="*/ 1066473 h 1066473"/>
              <a:gd name="connsiteX3" fmla="*/ 0 w 3191014"/>
              <a:gd name="connsiteY3" fmla="*/ 484837 h 1066473"/>
              <a:gd name="connsiteX4" fmla="*/ 20111 w 3191014"/>
              <a:gd name="connsiteY4" fmla="*/ 0 h 1066473"/>
              <a:gd name="connsiteX0" fmla="*/ 20111 w 3191014"/>
              <a:gd name="connsiteY0" fmla="*/ 0 h 1066473"/>
              <a:gd name="connsiteX1" fmla="*/ 3176266 w 3191014"/>
              <a:gd name="connsiteY1" fmla="*/ 0 h 1066473"/>
              <a:gd name="connsiteX2" fmla="*/ 3191014 w 3191014"/>
              <a:gd name="connsiteY2" fmla="*/ 1066473 h 1066473"/>
              <a:gd name="connsiteX3" fmla="*/ 0 w 3191014"/>
              <a:gd name="connsiteY3" fmla="*/ 541485 h 1066473"/>
              <a:gd name="connsiteX4" fmla="*/ 20111 w 3191014"/>
              <a:gd name="connsiteY4" fmla="*/ 0 h 1066473"/>
              <a:gd name="connsiteX0" fmla="*/ 20111 w 3191014"/>
              <a:gd name="connsiteY0" fmla="*/ 0 h 1345853"/>
              <a:gd name="connsiteX1" fmla="*/ 3176266 w 3191014"/>
              <a:gd name="connsiteY1" fmla="*/ 0 h 1345853"/>
              <a:gd name="connsiteX2" fmla="*/ 3191014 w 3191014"/>
              <a:gd name="connsiteY2" fmla="*/ 1066473 h 1345853"/>
              <a:gd name="connsiteX3" fmla="*/ 0 w 3191014"/>
              <a:gd name="connsiteY3" fmla="*/ 1345853 h 1345853"/>
              <a:gd name="connsiteX4" fmla="*/ 20111 w 3191014"/>
              <a:gd name="connsiteY4" fmla="*/ 0 h 1345853"/>
              <a:gd name="connsiteX0" fmla="*/ 20111 w 3512797"/>
              <a:gd name="connsiteY0" fmla="*/ 0 h 1345853"/>
              <a:gd name="connsiteX1" fmla="*/ 3176266 w 3512797"/>
              <a:gd name="connsiteY1" fmla="*/ 0 h 1345853"/>
              <a:gd name="connsiteX2" fmla="*/ 3512797 w 3512797"/>
              <a:gd name="connsiteY2" fmla="*/ 1339383 h 1345853"/>
              <a:gd name="connsiteX3" fmla="*/ 0 w 3512797"/>
              <a:gd name="connsiteY3" fmla="*/ 1345853 h 1345853"/>
              <a:gd name="connsiteX4" fmla="*/ 20111 w 3512797"/>
              <a:gd name="connsiteY4" fmla="*/ 0 h 1345853"/>
              <a:gd name="connsiteX0" fmla="*/ 20111 w 3176266"/>
              <a:gd name="connsiteY0" fmla="*/ 0 h 1368111"/>
              <a:gd name="connsiteX1" fmla="*/ 3176266 w 3176266"/>
              <a:gd name="connsiteY1" fmla="*/ 0 h 1368111"/>
              <a:gd name="connsiteX2" fmla="*/ 2386557 w 3176266"/>
              <a:gd name="connsiteY2" fmla="*/ 1368111 h 1368111"/>
              <a:gd name="connsiteX3" fmla="*/ 0 w 3176266"/>
              <a:gd name="connsiteY3" fmla="*/ 1345853 h 1368111"/>
              <a:gd name="connsiteX4" fmla="*/ 20111 w 3176266"/>
              <a:gd name="connsiteY4" fmla="*/ 0 h 1368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76266" h="1368111">
                <a:moveTo>
                  <a:pt x="20111" y="0"/>
                </a:moveTo>
                <a:lnTo>
                  <a:pt x="3176266" y="0"/>
                </a:lnTo>
                <a:lnTo>
                  <a:pt x="2386557" y="1368111"/>
                </a:lnTo>
                <a:lnTo>
                  <a:pt x="0" y="1345853"/>
                </a:lnTo>
                <a:lnTo>
                  <a:pt x="2011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grpSp>
        <p:nvGrpSpPr>
          <p:cNvPr id="18" name="Ομάδα 17">
            <a:extLst>
              <a:ext uri="{FF2B5EF4-FFF2-40B4-BE49-F238E27FC236}">
                <a16:creationId xmlns:a16="http://schemas.microsoft.com/office/drawing/2014/main" id="{5CFF73CB-A242-ED60-CCB7-E76826D87C66}"/>
              </a:ext>
            </a:extLst>
          </p:cNvPr>
          <p:cNvGrpSpPr/>
          <p:nvPr userDrawn="1"/>
        </p:nvGrpSpPr>
        <p:grpSpPr>
          <a:xfrm>
            <a:off x="-14748" y="0"/>
            <a:ext cx="12206748" cy="6858000"/>
            <a:chOff x="-14748" y="0"/>
            <a:chExt cx="12206748" cy="6858000"/>
          </a:xfrm>
        </p:grpSpPr>
        <p:grpSp>
          <p:nvGrpSpPr>
            <p:cNvPr id="13" name="Ομάδα 12">
              <a:extLst>
                <a:ext uri="{FF2B5EF4-FFF2-40B4-BE49-F238E27FC236}">
                  <a16:creationId xmlns:a16="http://schemas.microsoft.com/office/drawing/2014/main" id="{90970653-70A6-D478-9CE9-58D43C6E3C3C}"/>
                </a:ext>
              </a:extLst>
            </p:cNvPr>
            <p:cNvGrpSpPr/>
            <p:nvPr userDrawn="1"/>
          </p:nvGrpSpPr>
          <p:grpSpPr>
            <a:xfrm>
              <a:off x="-14748" y="0"/>
              <a:ext cx="12206748" cy="6858000"/>
              <a:chOff x="-14748" y="0"/>
              <a:chExt cx="12206748" cy="6858000"/>
            </a:xfrm>
          </p:grpSpPr>
          <p:sp>
            <p:nvSpPr>
              <p:cNvPr id="9" name="Ορθογώνιο 8">
                <a:extLst>
                  <a:ext uri="{FF2B5EF4-FFF2-40B4-BE49-F238E27FC236}">
                    <a16:creationId xmlns:a16="http://schemas.microsoft.com/office/drawing/2014/main" id="{11623DDD-A5C3-0670-C901-FCB381B67A61}"/>
                  </a:ext>
                </a:extLst>
              </p:cNvPr>
              <p:cNvSpPr/>
              <p:nvPr userDrawn="1"/>
            </p:nvSpPr>
            <p:spPr>
              <a:xfrm>
                <a:off x="11347058" y="884903"/>
                <a:ext cx="844941" cy="5973097"/>
              </a:xfrm>
              <a:custGeom>
                <a:avLst/>
                <a:gdLst>
                  <a:gd name="connsiteX0" fmla="*/ 0 w 3156155"/>
                  <a:gd name="connsiteY0" fmla="*/ 0 h 329054"/>
                  <a:gd name="connsiteX1" fmla="*/ 3156155 w 3156155"/>
                  <a:gd name="connsiteY1" fmla="*/ 0 h 329054"/>
                  <a:gd name="connsiteX2" fmla="*/ 3156155 w 3156155"/>
                  <a:gd name="connsiteY2" fmla="*/ 329054 h 329054"/>
                  <a:gd name="connsiteX3" fmla="*/ 0 w 3156155"/>
                  <a:gd name="connsiteY3" fmla="*/ 329054 h 329054"/>
                  <a:gd name="connsiteX4" fmla="*/ 0 w 3156155"/>
                  <a:gd name="connsiteY4" fmla="*/ 0 h 329054"/>
                  <a:gd name="connsiteX0" fmla="*/ 0 w 3170903"/>
                  <a:gd name="connsiteY0" fmla="*/ 0 h 1066473"/>
                  <a:gd name="connsiteX1" fmla="*/ 3156155 w 3170903"/>
                  <a:gd name="connsiteY1" fmla="*/ 0 h 1066473"/>
                  <a:gd name="connsiteX2" fmla="*/ 3170903 w 3170903"/>
                  <a:gd name="connsiteY2" fmla="*/ 1066473 h 1066473"/>
                  <a:gd name="connsiteX3" fmla="*/ 0 w 3170903"/>
                  <a:gd name="connsiteY3" fmla="*/ 329054 h 1066473"/>
                  <a:gd name="connsiteX4" fmla="*/ 0 w 3170903"/>
                  <a:gd name="connsiteY4" fmla="*/ 0 h 1066473"/>
                  <a:gd name="connsiteX0" fmla="*/ 20111 w 3191014"/>
                  <a:gd name="connsiteY0" fmla="*/ 0 h 1066473"/>
                  <a:gd name="connsiteX1" fmla="*/ 3176266 w 3191014"/>
                  <a:gd name="connsiteY1" fmla="*/ 0 h 1066473"/>
                  <a:gd name="connsiteX2" fmla="*/ 3191014 w 3191014"/>
                  <a:gd name="connsiteY2" fmla="*/ 1066473 h 1066473"/>
                  <a:gd name="connsiteX3" fmla="*/ 0 w 3191014"/>
                  <a:gd name="connsiteY3" fmla="*/ 484837 h 1066473"/>
                  <a:gd name="connsiteX4" fmla="*/ 20111 w 3191014"/>
                  <a:gd name="connsiteY4" fmla="*/ 0 h 1066473"/>
                  <a:gd name="connsiteX0" fmla="*/ 20111 w 3191014"/>
                  <a:gd name="connsiteY0" fmla="*/ 0 h 1066473"/>
                  <a:gd name="connsiteX1" fmla="*/ 3176266 w 3191014"/>
                  <a:gd name="connsiteY1" fmla="*/ 0 h 1066473"/>
                  <a:gd name="connsiteX2" fmla="*/ 3191014 w 3191014"/>
                  <a:gd name="connsiteY2" fmla="*/ 1066473 h 1066473"/>
                  <a:gd name="connsiteX3" fmla="*/ 0 w 3191014"/>
                  <a:gd name="connsiteY3" fmla="*/ 541485 h 1066473"/>
                  <a:gd name="connsiteX4" fmla="*/ 20111 w 3191014"/>
                  <a:gd name="connsiteY4" fmla="*/ 0 h 1066473"/>
                  <a:gd name="connsiteX0" fmla="*/ 20111 w 3191014"/>
                  <a:gd name="connsiteY0" fmla="*/ 203218 h 1269691"/>
                  <a:gd name="connsiteX1" fmla="*/ 3176266 w 3191014"/>
                  <a:gd name="connsiteY1" fmla="*/ 0 h 1269691"/>
                  <a:gd name="connsiteX2" fmla="*/ 3191014 w 3191014"/>
                  <a:gd name="connsiteY2" fmla="*/ 1269691 h 1269691"/>
                  <a:gd name="connsiteX3" fmla="*/ 0 w 3191014"/>
                  <a:gd name="connsiteY3" fmla="*/ 744703 h 1269691"/>
                  <a:gd name="connsiteX4" fmla="*/ 20111 w 3191014"/>
                  <a:gd name="connsiteY4" fmla="*/ 203218 h 1269691"/>
                  <a:gd name="connsiteX0" fmla="*/ 76439 w 3191014"/>
                  <a:gd name="connsiteY0" fmla="*/ 89138 h 1269691"/>
                  <a:gd name="connsiteX1" fmla="*/ 3176266 w 3191014"/>
                  <a:gd name="connsiteY1" fmla="*/ 0 h 1269691"/>
                  <a:gd name="connsiteX2" fmla="*/ 3191014 w 3191014"/>
                  <a:gd name="connsiteY2" fmla="*/ 1269691 h 1269691"/>
                  <a:gd name="connsiteX3" fmla="*/ 0 w 3191014"/>
                  <a:gd name="connsiteY3" fmla="*/ 744703 h 1269691"/>
                  <a:gd name="connsiteX4" fmla="*/ 76439 w 3191014"/>
                  <a:gd name="connsiteY4" fmla="*/ 89138 h 1269691"/>
                  <a:gd name="connsiteX0" fmla="*/ 0 w 3227234"/>
                  <a:gd name="connsiteY0" fmla="*/ 89138 h 1269691"/>
                  <a:gd name="connsiteX1" fmla="*/ 3212486 w 3227234"/>
                  <a:gd name="connsiteY1" fmla="*/ 0 h 1269691"/>
                  <a:gd name="connsiteX2" fmla="*/ 3227234 w 3227234"/>
                  <a:gd name="connsiteY2" fmla="*/ 1269691 h 1269691"/>
                  <a:gd name="connsiteX3" fmla="*/ 36220 w 3227234"/>
                  <a:gd name="connsiteY3" fmla="*/ 744703 h 1269691"/>
                  <a:gd name="connsiteX4" fmla="*/ 0 w 3227234"/>
                  <a:gd name="connsiteY4" fmla="*/ 89138 h 1269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7234" h="1269691">
                    <a:moveTo>
                      <a:pt x="0" y="89138"/>
                    </a:moveTo>
                    <a:lnTo>
                      <a:pt x="3212486" y="0"/>
                    </a:lnTo>
                    <a:lnTo>
                      <a:pt x="3227234" y="1269691"/>
                    </a:lnTo>
                    <a:lnTo>
                      <a:pt x="36220" y="744703"/>
                    </a:lnTo>
                    <a:lnTo>
                      <a:pt x="0" y="89138"/>
                    </a:lnTo>
                    <a:close/>
                  </a:path>
                </a:pathLst>
              </a:custGeom>
              <a:solidFill>
                <a:srgbClr val="AAAA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 dirty="0"/>
              </a:p>
            </p:txBody>
          </p:sp>
          <p:sp>
            <p:nvSpPr>
              <p:cNvPr id="11" name="Ορθογώνιο 10">
                <a:extLst>
                  <a:ext uri="{FF2B5EF4-FFF2-40B4-BE49-F238E27FC236}">
                    <a16:creationId xmlns:a16="http://schemas.microsoft.com/office/drawing/2014/main" id="{C88639E0-D603-683E-7337-3DE552AA78B2}"/>
                  </a:ext>
                </a:extLst>
              </p:cNvPr>
              <p:cNvSpPr/>
              <p:nvPr userDrawn="1"/>
            </p:nvSpPr>
            <p:spPr>
              <a:xfrm>
                <a:off x="2949677" y="0"/>
                <a:ext cx="9242323" cy="481431"/>
              </a:xfrm>
              <a:custGeom>
                <a:avLst/>
                <a:gdLst>
                  <a:gd name="connsiteX0" fmla="*/ 0 w 8303626"/>
                  <a:gd name="connsiteY0" fmla="*/ 0 h 481431"/>
                  <a:gd name="connsiteX1" fmla="*/ 8303626 w 8303626"/>
                  <a:gd name="connsiteY1" fmla="*/ 0 h 481431"/>
                  <a:gd name="connsiteX2" fmla="*/ 8303626 w 8303626"/>
                  <a:gd name="connsiteY2" fmla="*/ 481431 h 481431"/>
                  <a:gd name="connsiteX3" fmla="*/ 0 w 8303626"/>
                  <a:gd name="connsiteY3" fmla="*/ 481431 h 481431"/>
                  <a:gd name="connsiteX4" fmla="*/ 0 w 8303626"/>
                  <a:gd name="connsiteY4" fmla="*/ 0 h 481431"/>
                  <a:gd name="connsiteX0" fmla="*/ 0 w 9144284"/>
                  <a:gd name="connsiteY0" fmla="*/ 0 h 481431"/>
                  <a:gd name="connsiteX1" fmla="*/ 9144284 w 9144284"/>
                  <a:gd name="connsiteY1" fmla="*/ 14749 h 481431"/>
                  <a:gd name="connsiteX2" fmla="*/ 8303626 w 9144284"/>
                  <a:gd name="connsiteY2" fmla="*/ 481431 h 481431"/>
                  <a:gd name="connsiteX3" fmla="*/ 0 w 9144284"/>
                  <a:gd name="connsiteY3" fmla="*/ 481431 h 481431"/>
                  <a:gd name="connsiteX4" fmla="*/ 0 w 9144284"/>
                  <a:gd name="connsiteY4" fmla="*/ 0 h 481431"/>
                  <a:gd name="connsiteX0" fmla="*/ 0 w 9159033"/>
                  <a:gd name="connsiteY0" fmla="*/ 0 h 481431"/>
                  <a:gd name="connsiteX1" fmla="*/ 9159033 w 9159033"/>
                  <a:gd name="connsiteY1" fmla="*/ 0 h 481431"/>
                  <a:gd name="connsiteX2" fmla="*/ 8303626 w 9159033"/>
                  <a:gd name="connsiteY2" fmla="*/ 481431 h 481431"/>
                  <a:gd name="connsiteX3" fmla="*/ 0 w 9159033"/>
                  <a:gd name="connsiteY3" fmla="*/ 481431 h 481431"/>
                  <a:gd name="connsiteX4" fmla="*/ 0 w 9159033"/>
                  <a:gd name="connsiteY4" fmla="*/ 0 h 481431"/>
                  <a:gd name="connsiteX0" fmla="*/ 0 w 9159033"/>
                  <a:gd name="connsiteY0" fmla="*/ 0 h 481431"/>
                  <a:gd name="connsiteX1" fmla="*/ 9159033 w 9159033"/>
                  <a:gd name="connsiteY1" fmla="*/ 0 h 481431"/>
                  <a:gd name="connsiteX2" fmla="*/ 8303626 w 9159033"/>
                  <a:gd name="connsiteY2" fmla="*/ 481431 h 481431"/>
                  <a:gd name="connsiteX3" fmla="*/ 2109019 w 9159033"/>
                  <a:gd name="connsiteY3" fmla="*/ 481431 h 481431"/>
                  <a:gd name="connsiteX4" fmla="*/ 0 w 9159033"/>
                  <a:gd name="connsiteY4" fmla="*/ 0 h 481431"/>
                  <a:gd name="connsiteX0" fmla="*/ 0 w 9159033"/>
                  <a:gd name="connsiteY0" fmla="*/ 0 h 481431"/>
                  <a:gd name="connsiteX1" fmla="*/ 9159033 w 9159033"/>
                  <a:gd name="connsiteY1" fmla="*/ 0 h 481431"/>
                  <a:gd name="connsiteX2" fmla="*/ 8303626 w 9159033"/>
                  <a:gd name="connsiteY2" fmla="*/ 481431 h 481431"/>
                  <a:gd name="connsiteX3" fmla="*/ 2271251 w 9159033"/>
                  <a:gd name="connsiteY3" fmla="*/ 451934 h 481431"/>
                  <a:gd name="connsiteX4" fmla="*/ 0 w 9159033"/>
                  <a:gd name="connsiteY4" fmla="*/ 0 h 481431"/>
                  <a:gd name="connsiteX0" fmla="*/ 0 w 9159033"/>
                  <a:gd name="connsiteY0" fmla="*/ 0 h 481431"/>
                  <a:gd name="connsiteX1" fmla="*/ 9159033 w 9159033"/>
                  <a:gd name="connsiteY1" fmla="*/ 0 h 481431"/>
                  <a:gd name="connsiteX2" fmla="*/ 8303626 w 9159033"/>
                  <a:gd name="connsiteY2" fmla="*/ 481431 h 481431"/>
                  <a:gd name="connsiteX3" fmla="*/ 2344993 w 9159033"/>
                  <a:gd name="connsiteY3" fmla="*/ 466683 h 481431"/>
                  <a:gd name="connsiteX4" fmla="*/ 0 w 9159033"/>
                  <a:gd name="connsiteY4" fmla="*/ 0 h 481431"/>
                  <a:gd name="connsiteX0" fmla="*/ 0 w 9159033"/>
                  <a:gd name="connsiteY0" fmla="*/ 0 h 481431"/>
                  <a:gd name="connsiteX1" fmla="*/ 9159033 w 9159033"/>
                  <a:gd name="connsiteY1" fmla="*/ 0 h 481431"/>
                  <a:gd name="connsiteX2" fmla="*/ 8303626 w 9159033"/>
                  <a:gd name="connsiteY2" fmla="*/ 481431 h 481431"/>
                  <a:gd name="connsiteX3" fmla="*/ 2359609 w 9159033"/>
                  <a:gd name="connsiteY3" fmla="*/ 481431 h 481431"/>
                  <a:gd name="connsiteX4" fmla="*/ 0 w 9159033"/>
                  <a:gd name="connsiteY4" fmla="*/ 0 h 481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59033" h="481431">
                    <a:moveTo>
                      <a:pt x="0" y="0"/>
                    </a:moveTo>
                    <a:lnTo>
                      <a:pt x="9159033" y="0"/>
                    </a:lnTo>
                    <a:lnTo>
                      <a:pt x="8303626" y="481431"/>
                    </a:lnTo>
                    <a:lnTo>
                      <a:pt x="2359609" y="4814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4E4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 dirty="0"/>
              </a:p>
            </p:txBody>
          </p:sp>
          <p:sp>
            <p:nvSpPr>
              <p:cNvPr id="12" name="Ορθογώνιο 11">
                <a:extLst>
                  <a:ext uri="{FF2B5EF4-FFF2-40B4-BE49-F238E27FC236}">
                    <a16:creationId xmlns:a16="http://schemas.microsoft.com/office/drawing/2014/main" id="{6889D22B-B584-9219-A002-85C2FF985DC8}"/>
                  </a:ext>
                </a:extLst>
              </p:cNvPr>
              <p:cNvSpPr/>
              <p:nvPr userDrawn="1"/>
            </p:nvSpPr>
            <p:spPr>
              <a:xfrm flipV="1">
                <a:off x="-14748" y="0"/>
                <a:ext cx="5436953" cy="481431"/>
              </a:xfrm>
              <a:custGeom>
                <a:avLst/>
                <a:gdLst>
                  <a:gd name="connsiteX0" fmla="*/ 0 w 3032966"/>
                  <a:gd name="connsiteY0" fmla="*/ 0 h 481431"/>
                  <a:gd name="connsiteX1" fmla="*/ 3032966 w 3032966"/>
                  <a:gd name="connsiteY1" fmla="*/ 0 h 481431"/>
                  <a:gd name="connsiteX2" fmla="*/ 3032966 w 3032966"/>
                  <a:gd name="connsiteY2" fmla="*/ 481431 h 481431"/>
                  <a:gd name="connsiteX3" fmla="*/ 0 w 3032966"/>
                  <a:gd name="connsiteY3" fmla="*/ 481431 h 481431"/>
                  <a:gd name="connsiteX4" fmla="*/ 0 w 3032966"/>
                  <a:gd name="connsiteY4" fmla="*/ 0 h 481431"/>
                  <a:gd name="connsiteX0" fmla="*/ 0 w 5097740"/>
                  <a:gd name="connsiteY0" fmla="*/ 29497 h 510928"/>
                  <a:gd name="connsiteX1" fmla="*/ 5097740 w 5097740"/>
                  <a:gd name="connsiteY1" fmla="*/ 0 h 510928"/>
                  <a:gd name="connsiteX2" fmla="*/ 3032966 w 5097740"/>
                  <a:gd name="connsiteY2" fmla="*/ 510928 h 510928"/>
                  <a:gd name="connsiteX3" fmla="*/ 0 w 5097740"/>
                  <a:gd name="connsiteY3" fmla="*/ 510928 h 510928"/>
                  <a:gd name="connsiteX4" fmla="*/ 0 w 5097740"/>
                  <a:gd name="connsiteY4" fmla="*/ 29497 h 510928"/>
                  <a:gd name="connsiteX0" fmla="*/ 0 w 5422205"/>
                  <a:gd name="connsiteY0" fmla="*/ 0 h 481431"/>
                  <a:gd name="connsiteX1" fmla="*/ 5422205 w 5422205"/>
                  <a:gd name="connsiteY1" fmla="*/ 0 h 481431"/>
                  <a:gd name="connsiteX2" fmla="*/ 3032966 w 5422205"/>
                  <a:gd name="connsiteY2" fmla="*/ 481431 h 481431"/>
                  <a:gd name="connsiteX3" fmla="*/ 0 w 5422205"/>
                  <a:gd name="connsiteY3" fmla="*/ 481431 h 481431"/>
                  <a:gd name="connsiteX4" fmla="*/ 0 w 5422205"/>
                  <a:gd name="connsiteY4" fmla="*/ 0 h 481431"/>
                  <a:gd name="connsiteX0" fmla="*/ 0 w 5436953"/>
                  <a:gd name="connsiteY0" fmla="*/ 14749 h 481431"/>
                  <a:gd name="connsiteX1" fmla="*/ 5436953 w 5436953"/>
                  <a:gd name="connsiteY1" fmla="*/ 0 h 481431"/>
                  <a:gd name="connsiteX2" fmla="*/ 3047714 w 5436953"/>
                  <a:gd name="connsiteY2" fmla="*/ 481431 h 481431"/>
                  <a:gd name="connsiteX3" fmla="*/ 14748 w 5436953"/>
                  <a:gd name="connsiteY3" fmla="*/ 481431 h 481431"/>
                  <a:gd name="connsiteX4" fmla="*/ 0 w 5436953"/>
                  <a:gd name="connsiteY4" fmla="*/ 14749 h 481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6953" h="481431">
                    <a:moveTo>
                      <a:pt x="0" y="14749"/>
                    </a:moveTo>
                    <a:lnTo>
                      <a:pt x="5436953" y="0"/>
                    </a:lnTo>
                    <a:lnTo>
                      <a:pt x="3047714" y="481431"/>
                    </a:lnTo>
                    <a:lnTo>
                      <a:pt x="14748" y="481431"/>
                    </a:lnTo>
                    <a:lnTo>
                      <a:pt x="0" y="14749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 dirty="0"/>
              </a:p>
            </p:txBody>
          </p:sp>
        </p:grpSp>
        <p:sp>
          <p:nvSpPr>
            <p:cNvPr id="15" name="Ορθογώνιο 14">
              <a:extLst>
                <a:ext uri="{FF2B5EF4-FFF2-40B4-BE49-F238E27FC236}">
                  <a16:creationId xmlns:a16="http://schemas.microsoft.com/office/drawing/2014/main" id="{B521D175-DEBB-897B-299A-94CE03C3BD24}"/>
                </a:ext>
              </a:extLst>
            </p:cNvPr>
            <p:cNvSpPr/>
            <p:nvPr userDrawn="1"/>
          </p:nvSpPr>
          <p:spPr>
            <a:xfrm>
              <a:off x="11347058" y="0"/>
              <a:ext cx="844942" cy="1370174"/>
            </a:xfrm>
            <a:prstGeom prst="rect">
              <a:avLst/>
            </a:prstGeom>
            <a:solidFill>
              <a:srgbClr val="4D4E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sp>
        <p:nvSpPr>
          <p:cNvPr id="4" name="Θέση εικόνας 4">
            <a:extLst>
              <a:ext uri="{FF2B5EF4-FFF2-40B4-BE49-F238E27FC236}">
                <a16:creationId xmlns:a16="http://schemas.microsoft.com/office/drawing/2014/main" id="{6AC9D992-6C00-1B28-4D58-4F9F5EFA3C8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650156" y="609600"/>
            <a:ext cx="1397255" cy="1196852"/>
          </a:xfrm>
        </p:spPr>
        <p:txBody>
          <a:bodyPr/>
          <a:lstStyle>
            <a:lvl1pPr marL="19050" indent="-19050" algn="ctr">
              <a:defRPr>
                <a:solidFill>
                  <a:schemeClr val="accent6"/>
                </a:solidFill>
                <a:effectLst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defRPr>
            </a:lvl1pPr>
          </a:lstStyle>
          <a:p>
            <a:r>
              <a:rPr lang="en-US" dirty="0"/>
              <a:t>Place your logo here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6869154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559553"/>
          </a:xfrm>
        </p:spPr>
        <p:txBody>
          <a:bodyPr vert="eaVert"/>
          <a:lstStyle>
            <a:lvl1pPr>
              <a:defRPr>
                <a:solidFill>
                  <a:schemeClr val="accent6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559552"/>
          </a:xfrm>
        </p:spPr>
        <p:txBody>
          <a:bodyPr vert="eaVert" anchor="t"/>
          <a:lstStyle>
            <a:lvl1pPr>
              <a:defRPr>
                <a:solidFill>
                  <a:schemeClr val="accent6"/>
                </a:solidFill>
                <a:effectLst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6"/>
                </a:solidFill>
                <a:effectLst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accent6"/>
                </a:solidFill>
                <a:effectLst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accent6"/>
                </a:solidFill>
                <a:effectLst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accent6"/>
                </a:solidFill>
                <a:effectLst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663516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>
            <a:extLst>
              <a:ext uri="{FF2B5EF4-FFF2-40B4-BE49-F238E27FC236}">
                <a16:creationId xmlns:a16="http://schemas.microsoft.com/office/drawing/2014/main" id="{86FE5066-09D1-ED4C-2F40-7EE530EC6A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E6CD2-D05D-4519-90F6-748EABD48862}" type="slidenum">
              <a:rPr lang="el-GR" smtClean="0"/>
              <a:t>‹#›</a:t>
            </a:fld>
            <a:endParaRPr lang="el-GR" dirty="0"/>
          </a:p>
        </p:txBody>
      </p:sp>
      <p:sp>
        <p:nvSpPr>
          <p:cNvPr id="4" name="Ισοσκελές τρίγωνο 3">
            <a:extLst>
              <a:ext uri="{FF2B5EF4-FFF2-40B4-BE49-F238E27FC236}">
                <a16:creationId xmlns:a16="http://schemas.microsoft.com/office/drawing/2014/main" id="{891F6542-A590-7B02-F032-CCA0C675FCEF}"/>
              </a:ext>
            </a:extLst>
          </p:cNvPr>
          <p:cNvSpPr/>
          <p:nvPr userDrawn="1"/>
        </p:nvSpPr>
        <p:spPr>
          <a:xfrm flipH="1">
            <a:off x="-16805" y="5090002"/>
            <a:ext cx="2915265" cy="1767998"/>
          </a:xfrm>
          <a:prstGeom prst="triangle">
            <a:avLst>
              <a:gd name="adj" fmla="val 10000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grpSp>
        <p:nvGrpSpPr>
          <p:cNvPr id="11" name="Ομάδα 10">
            <a:extLst>
              <a:ext uri="{FF2B5EF4-FFF2-40B4-BE49-F238E27FC236}">
                <a16:creationId xmlns:a16="http://schemas.microsoft.com/office/drawing/2014/main" id="{62008997-E6B0-8CF6-C520-FFB41230B62E}"/>
              </a:ext>
            </a:extLst>
          </p:cNvPr>
          <p:cNvGrpSpPr/>
          <p:nvPr userDrawn="1"/>
        </p:nvGrpSpPr>
        <p:grpSpPr>
          <a:xfrm flipH="1">
            <a:off x="14746" y="0"/>
            <a:ext cx="12192001" cy="6753830"/>
            <a:chOff x="-16805" y="-2"/>
            <a:chExt cx="12192001" cy="6990737"/>
          </a:xfrm>
        </p:grpSpPr>
        <p:sp>
          <p:nvSpPr>
            <p:cNvPr id="5" name="Ορθογώνιο 10">
              <a:extLst>
                <a:ext uri="{FF2B5EF4-FFF2-40B4-BE49-F238E27FC236}">
                  <a16:creationId xmlns:a16="http://schemas.microsoft.com/office/drawing/2014/main" id="{230CF9F8-AB95-8297-4DE0-94538DD2D3D8}"/>
                </a:ext>
              </a:extLst>
            </p:cNvPr>
            <p:cNvSpPr/>
            <p:nvPr userDrawn="1"/>
          </p:nvSpPr>
          <p:spPr>
            <a:xfrm>
              <a:off x="-16805" y="3731343"/>
              <a:ext cx="5768676" cy="3259392"/>
            </a:xfrm>
            <a:custGeom>
              <a:avLst/>
              <a:gdLst>
                <a:gd name="connsiteX0" fmla="*/ 0 w 4791919"/>
                <a:gd name="connsiteY0" fmla="*/ 0 h 2390986"/>
                <a:gd name="connsiteX1" fmla="*/ 4791919 w 4791919"/>
                <a:gd name="connsiteY1" fmla="*/ 0 h 2390986"/>
                <a:gd name="connsiteX2" fmla="*/ 4791919 w 4791919"/>
                <a:gd name="connsiteY2" fmla="*/ 2390986 h 2390986"/>
                <a:gd name="connsiteX3" fmla="*/ 0 w 4791919"/>
                <a:gd name="connsiteY3" fmla="*/ 2390986 h 2390986"/>
                <a:gd name="connsiteX4" fmla="*/ 0 w 4791919"/>
                <a:gd name="connsiteY4" fmla="*/ 0 h 2390986"/>
                <a:gd name="connsiteX0" fmla="*/ 0 w 5254906"/>
                <a:gd name="connsiteY0" fmla="*/ 381965 h 2772951"/>
                <a:gd name="connsiteX1" fmla="*/ 5254906 w 5254906"/>
                <a:gd name="connsiteY1" fmla="*/ 0 h 2772951"/>
                <a:gd name="connsiteX2" fmla="*/ 4791919 w 5254906"/>
                <a:gd name="connsiteY2" fmla="*/ 2772951 h 2772951"/>
                <a:gd name="connsiteX3" fmla="*/ 0 w 5254906"/>
                <a:gd name="connsiteY3" fmla="*/ 2772951 h 2772951"/>
                <a:gd name="connsiteX4" fmla="*/ 0 w 5254906"/>
                <a:gd name="connsiteY4" fmla="*/ 381965 h 2772951"/>
                <a:gd name="connsiteX0" fmla="*/ 0 w 5266480"/>
                <a:gd name="connsiteY0" fmla="*/ 0 h 2842398"/>
                <a:gd name="connsiteX1" fmla="*/ 5266480 w 5266480"/>
                <a:gd name="connsiteY1" fmla="*/ 69447 h 2842398"/>
                <a:gd name="connsiteX2" fmla="*/ 4803493 w 5266480"/>
                <a:gd name="connsiteY2" fmla="*/ 2842398 h 2842398"/>
                <a:gd name="connsiteX3" fmla="*/ 11574 w 5266480"/>
                <a:gd name="connsiteY3" fmla="*/ 2842398 h 2842398"/>
                <a:gd name="connsiteX4" fmla="*/ 0 w 5266480"/>
                <a:gd name="connsiteY4" fmla="*/ 0 h 2842398"/>
                <a:gd name="connsiteX0" fmla="*/ 0 w 5266480"/>
                <a:gd name="connsiteY0" fmla="*/ 0 h 2842398"/>
                <a:gd name="connsiteX1" fmla="*/ 5266480 w 5266480"/>
                <a:gd name="connsiteY1" fmla="*/ 69447 h 2842398"/>
                <a:gd name="connsiteX2" fmla="*/ 4328931 w 5266480"/>
                <a:gd name="connsiteY2" fmla="*/ 2136342 h 2842398"/>
                <a:gd name="connsiteX3" fmla="*/ 11574 w 5266480"/>
                <a:gd name="connsiteY3" fmla="*/ 2842398 h 2842398"/>
                <a:gd name="connsiteX4" fmla="*/ 0 w 5266480"/>
                <a:gd name="connsiteY4" fmla="*/ 0 h 2842398"/>
                <a:gd name="connsiteX0" fmla="*/ 0 w 5266480"/>
                <a:gd name="connsiteY0" fmla="*/ 0 h 2911846"/>
                <a:gd name="connsiteX1" fmla="*/ 5266480 w 5266480"/>
                <a:gd name="connsiteY1" fmla="*/ 69447 h 2911846"/>
                <a:gd name="connsiteX2" fmla="*/ 4328931 w 5266480"/>
                <a:gd name="connsiteY2" fmla="*/ 2136342 h 2911846"/>
                <a:gd name="connsiteX3" fmla="*/ 11574 w 5266480"/>
                <a:gd name="connsiteY3" fmla="*/ 2911846 h 2911846"/>
                <a:gd name="connsiteX4" fmla="*/ 0 w 5266480"/>
                <a:gd name="connsiteY4" fmla="*/ 0 h 2911846"/>
                <a:gd name="connsiteX0" fmla="*/ 0 w 5266480"/>
                <a:gd name="connsiteY0" fmla="*/ 0 h 2911846"/>
                <a:gd name="connsiteX1" fmla="*/ 5266480 w 5266480"/>
                <a:gd name="connsiteY1" fmla="*/ 69447 h 2911846"/>
                <a:gd name="connsiteX2" fmla="*/ 4363655 w 5266480"/>
                <a:gd name="connsiteY2" fmla="*/ 2877122 h 2911846"/>
                <a:gd name="connsiteX3" fmla="*/ 11574 w 5266480"/>
                <a:gd name="connsiteY3" fmla="*/ 2911846 h 2911846"/>
                <a:gd name="connsiteX4" fmla="*/ 0 w 5266480"/>
                <a:gd name="connsiteY4" fmla="*/ 0 h 2911846"/>
                <a:gd name="connsiteX0" fmla="*/ 0 w 5266480"/>
                <a:gd name="connsiteY0" fmla="*/ 0 h 2934995"/>
                <a:gd name="connsiteX1" fmla="*/ 5266480 w 5266480"/>
                <a:gd name="connsiteY1" fmla="*/ 69447 h 2934995"/>
                <a:gd name="connsiteX2" fmla="*/ 4352080 w 5266480"/>
                <a:gd name="connsiteY2" fmla="*/ 2934995 h 2934995"/>
                <a:gd name="connsiteX3" fmla="*/ 11574 w 5266480"/>
                <a:gd name="connsiteY3" fmla="*/ 2911846 h 2934995"/>
                <a:gd name="connsiteX4" fmla="*/ 0 w 5266480"/>
                <a:gd name="connsiteY4" fmla="*/ 0 h 2934995"/>
                <a:gd name="connsiteX0" fmla="*/ 0 w 5266480"/>
                <a:gd name="connsiteY0" fmla="*/ 0 h 2946461"/>
                <a:gd name="connsiteX1" fmla="*/ 5266480 w 5266480"/>
                <a:gd name="connsiteY1" fmla="*/ 69447 h 2946461"/>
                <a:gd name="connsiteX2" fmla="*/ 4352080 w 5266480"/>
                <a:gd name="connsiteY2" fmla="*/ 2934995 h 2946461"/>
                <a:gd name="connsiteX3" fmla="*/ 11574 w 5266480"/>
                <a:gd name="connsiteY3" fmla="*/ 2946461 h 2946461"/>
                <a:gd name="connsiteX4" fmla="*/ 0 w 5266480"/>
                <a:gd name="connsiteY4" fmla="*/ 0 h 2946461"/>
                <a:gd name="connsiteX0" fmla="*/ 0 w 5266480"/>
                <a:gd name="connsiteY0" fmla="*/ 0 h 3000674"/>
                <a:gd name="connsiteX1" fmla="*/ 5266480 w 5266480"/>
                <a:gd name="connsiteY1" fmla="*/ 69447 h 3000674"/>
                <a:gd name="connsiteX2" fmla="*/ 4352080 w 5266480"/>
                <a:gd name="connsiteY2" fmla="*/ 3000674 h 3000674"/>
                <a:gd name="connsiteX3" fmla="*/ 11574 w 5266480"/>
                <a:gd name="connsiteY3" fmla="*/ 2946461 h 3000674"/>
                <a:gd name="connsiteX4" fmla="*/ 0 w 5266480"/>
                <a:gd name="connsiteY4" fmla="*/ 0 h 3000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66480" h="3000674">
                  <a:moveTo>
                    <a:pt x="0" y="0"/>
                  </a:moveTo>
                  <a:lnTo>
                    <a:pt x="5266480" y="69447"/>
                  </a:lnTo>
                  <a:lnTo>
                    <a:pt x="4352080" y="3000674"/>
                  </a:lnTo>
                  <a:lnTo>
                    <a:pt x="11574" y="29464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E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dirty="0"/>
            </a:p>
          </p:txBody>
        </p:sp>
        <p:sp>
          <p:nvSpPr>
            <p:cNvPr id="6" name="Ορθογώνιο 8">
              <a:extLst>
                <a:ext uri="{FF2B5EF4-FFF2-40B4-BE49-F238E27FC236}">
                  <a16:creationId xmlns:a16="http://schemas.microsoft.com/office/drawing/2014/main" id="{7BCA33CE-BD98-6A78-21BC-4F7170E76328}"/>
                </a:ext>
              </a:extLst>
            </p:cNvPr>
            <p:cNvSpPr/>
            <p:nvPr userDrawn="1"/>
          </p:nvSpPr>
          <p:spPr>
            <a:xfrm>
              <a:off x="0" y="833132"/>
              <a:ext cx="6107572" cy="1788027"/>
            </a:xfrm>
            <a:custGeom>
              <a:avLst/>
              <a:gdLst>
                <a:gd name="connsiteX0" fmla="*/ 0 w 5613722"/>
                <a:gd name="connsiteY0" fmla="*/ 0 h 1788027"/>
                <a:gd name="connsiteX1" fmla="*/ 5613722 w 5613722"/>
                <a:gd name="connsiteY1" fmla="*/ 0 h 1788027"/>
                <a:gd name="connsiteX2" fmla="*/ 5613722 w 5613722"/>
                <a:gd name="connsiteY2" fmla="*/ 1788027 h 1788027"/>
                <a:gd name="connsiteX3" fmla="*/ 0 w 5613722"/>
                <a:gd name="connsiteY3" fmla="*/ 1788027 h 1788027"/>
                <a:gd name="connsiteX4" fmla="*/ 0 w 5613722"/>
                <a:gd name="connsiteY4" fmla="*/ 0 h 1788027"/>
                <a:gd name="connsiteX0" fmla="*/ 0 w 5613722"/>
                <a:gd name="connsiteY0" fmla="*/ 0 h 1788027"/>
                <a:gd name="connsiteX1" fmla="*/ 3287210 w 5613722"/>
                <a:gd name="connsiteY1" fmla="*/ 34724 h 1788027"/>
                <a:gd name="connsiteX2" fmla="*/ 5613722 w 5613722"/>
                <a:gd name="connsiteY2" fmla="*/ 1788027 h 1788027"/>
                <a:gd name="connsiteX3" fmla="*/ 0 w 5613722"/>
                <a:gd name="connsiteY3" fmla="*/ 1788027 h 1788027"/>
                <a:gd name="connsiteX4" fmla="*/ 0 w 5613722"/>
                <a:gd name="connsiteY4" fmla="*/ 0 h 1788027"/>
                <a:gd name="connsiteX0" fmla="*/ 0 w 5613722"/>
                <a:gd name="connsiteY0" fmla="*/ 0 h 1788027"/>
                <a:gd name="connsiteX1" fmla="*/ 3287210 w 5613722"/>
                <a:gd name="connsiteY1" fmla="*/ 11574 h 1788027"/>
                <a:gd name="connsiteX2" fmla="*/ 5613722 w 5613722"/>
                <a:gd name="connsiteY2" fmla="*/ 1788027 h 1788027"/>
                <a:gd name="connsiteX3" fmla="*/ 0 w 5613722"/>
                <a:gd name="connsiteY3" fmla="*/ 1788027 h 1788027"/>
                <a:gd name="connsiteX4" fmla="*/ 0 w 5613722"/>
                <a:gd name="connsiteY4" fmla="*/ 0 h 1788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13722" h="1788027">
                  <a:moveTo>
                    <a:pt x="0" y="0"/>
                  </a:moveTo>
                  <a:lnTo>
                    <a:pt x="3287210" y="11574"/>
                  </a:lnTo>
                  <a:lnTo>
                    <a:pt x="5613722" y="1788027"/>
                  </a:lnTo>
                  <a:lnTo>
                    <a:pt x="0" y="17880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E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dirty="0"/>
            </a:p>
          </p:txBody>
        </p:sp>
        <p:sp>
          <p:nvSpPr>
            <p:cNvPr id="7" name="Ορθογώνιο 6">
              <a:extLst>
                <a:ext uri="{FF2B5EF4-FFF2-40B4-BE49-F238E27FC236}">
                  <a16:creationId xmlns:a16="http://schemas.microsoft.com/office/drawing/2014/main" id="{4B969413-AA47-BDB9-AC80-332B987BB7A0}"/>
                </a:ext>
              </a:extLst>
            </p:cNvPr>
            <p:cNvSpPr/>
            <p:nvPr userDrawn="1"/>
          </p:nvSpPr>
          <p:spPr>
            <a:xfrm>
              <a:off x="-16804" y="2503654"/>
              <a:ext cx="12192000" cy="1678330"/>
            </a:xfrm>
            <a:prstGeom prst="rect">
              <a:avLst/>
            </a:prstGeom>
            <a:gradFill flip="none" rotWithShape="1">
              <a:gsLst>
                <a:gs pos="53000">
                  <a:schemeClr val="tx1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b="1" dirty="0"/>
            </a:p>
          </p:txBody>
        </p:sp>
        <p:sp>
          <p:nvSpPr>
            <p:cNvPr id="9" name="Ορθογώνιο 8">
              <a:extLst>
                <a:ext uri="{FF2B5EF4-FFF2-40B4-BE49-F238E27FC236}">
                  <a16:creationId xmlns:a16="http://schemas.microsoft.com/office/drawing/2014/main" id="{A4400202-A152-78AF-6F00-B9B161883FE6}"/>
                </a:ext>
              </a:extLst>
            </p:cNvPr>
            <p:cNvSpPr/>
            <p:nvPr userDrawn="1"/>
          </p:nvSpPr>
          <p:spPr>
            <a:xfrm flipV="1">
              <a:off x="-14748" y="-2"/>
              <a:ext cx="6119151" cy="1196852"/>
            </a:xfrm>
            <a:custGeom>
              <a:avLst/>
              <a:gdLst>
                <a:gd name="connsiteX0" fmla="*/ 0 w 5613722"/>
                <a:gd name="connsiteY0" fmla="*/ 0 h 1788027"/>
                <a:gd name="connsiteX1" fmla="*/ 5613722 w 5613722"/>
                <a:gd name="connsiteY1" fmla="*/ 0 h 1788027"/>
                <a:gd name="connsiteX2" fmla="*/ 5613722 w 5613722"/>
                <a:gd name="connsiteY2" fmla="*/ 1788027 h 1788027"/>
                <a:gd name="connsiteX3" fmla="*/ 0 w 5613722"/>
                <a:gd name="connsiteY3" fmla="*/ 1788027 h 1788027"/>
                <a:gd name="connsiteX4" fmla="*/ 0 w 5613722"/>
                <a:gd name="connsiteY4" fmla="*/ 0 h 1788027"/>
                <a:gd name="connsiteX0" fmla="*/ 0 w 5613722"/>
                <a:gd name="connsiteY0" fmla="*/ 0 h 1788027"/>
                <a:gd name="connsiteX1" fmla="*/ 3287210 w 5613722"/>
                <a:gd name="connsiteY1" fmla="*/ 34724 h 1788027"/>
                <a:gd name="connsiteX2" fmla="*/ 5613722 w 5613722"/>
                <a:gd name="connsiteY2" fmla="*/ 1788027 h 1788027"/>
                <a:gd name="connsiteX3" fmla="*/ 0 w 5613722"/>
                <a:gd name="connsiteY3" fmla="*/ 1788027 h 1788027"/>
                <a:gd name="connsiteX4" fmla="*/ 0 w 5613722"/>
                <a:gd name="connsiteY4" fmla="*/ 0 h 1788027"/>
                <a:gd name="connsiteX0" fmla="*/ 0 w 5613722"/>
                <a:gd name="connsiteY0" fmla="*/ 0 h 1788027"/>
                <a:gd name="connsiteX1" fmla="*/ 3287210 w 5613722"/>
                <a:gd name="connsiteY1" fmla="*/ 11574 h 1788027"/>
                <a:gd name="connsiteX2" fmla="*/ 5613722 w 5613722"/>
                <a:gd name="connsiteY2" fmla="*/ 1788027 h 1788027"/>
                <a:gd name="connsiteX3" fmla="*/ 0 w 5613722"/>
                <a:gd name="connsiteY3" fmla="*/ 1788027 h 1788027"/>
                <a:gd name="connsiteX4" fmla="*/ 0 w 5613722"/>
                <a:gd name="connsiteY4" fmla="*/ 0 h 1788027"/>
                <a:gd name="connsiteX0" fmla="*/ 0 w 5613722"/>
                <a:gd name="connsiteY0" fmla="*/ 0 h 1788027"/>
                <a:gd name="connsiteX1" fmla="*/ 3622876 w 5613722"/>
                <a:gd name="connsiteY1" fmla="*/ 509286 h 1788027"/>
                <a:gd name="connsiteX2" fmla="*/ 5613722 w 5613722"/>
                <a:gd name="connsiteY2" fmla="*/ 1788027 h 1788027"/>
                <a:gd name="connsiteX3" fmla="*/ 0 w 5613722"/>
                <a:gd name="connsiteY3" fmla="*/ 1788027 h 1788027"/>
                <a:gd name="connsiteX4" fmla="*/ 0 w 5613722"/>
                <a:gd name="connsiteY4" fmla="*/ 0 h 1788027"/>
                <a:gd name="connsiteX0" fmla="*/ 23149 w 5613722"/>
                <a:gd name="connsiteY0" fmla="*/ 0 h 1371338"/>
                <a:gd name="connsiteX1" fmla="*/ 3622876 w 5613722"/>
                <a:gd name="connsiteY1" fmla="*/ 92597 h 1371338"/>
                <a:gd name="connsiteX2" fmla="*/ 5613722 w 5613722"/>
                <a:gd name="connsiteY2" fmla="*/ 1371338 h 1371338"/>
                <a:gd name="connsiteX3" fmla="*/ 0 w 5613722"/>
                <a:gd name="connsiteY3" fmla="*/ 1371338 h 1371338"/>
                <a:gd name="connsiteX4" fmla="*/ 23149 w 5613722"/>
                <a:gd name="connsiteY4" fmla="*/ 0 h 1371338"/>
                <a:gd name="connsiteX0" fmla="*/ 23149 w 5613722"/>
                <a:gd name="connsiteY0" fmla="*/ 0 h 1371338"/>
                <a:gd name="connsiteX1" fmla="*/ 3703899 w 5613722"/>
                <a:gd name="connsiteY1" fmla="*/ 196769 h 1371338"/>
                <a:gd name="connsiteX2" fmla="*/ 5613722 w 5613722"/>
                <a:gd name="connsiteY2" fmla="*/ 1371338 h 1371338"/>
                <a:gd name="connsiteX3" fmla="*/ 0 w 5613722"/>
                <a:gd name="connsiteY3" fmla="*/ 1371338 h 1371338"/>
                <a:gd name="connsiteX4" fmla="*/ 23149 w 5613722"/>
                <a:gd name="connsiteY4" fmla="*/ 0 h 1371338"/>
                <a:gd name="connsiteX0" fmla="*/ 11574 w 5613722"/>
                <a:gd name="connsiteY0" fmla="*/ 0 h 1209293"/>
                <a:gd name="connsiteX1" fmla="*/ 3703899 w 5613722"/>
                <a:gd name="connsiteY1" fmla="*/ 34724 h 1209293"/>
                <a:gd name="connsiteX2" fmla="*/ 5613722 w 5613722"/>
                <a:gd name="connsiteY2" fmla="*/ 1209293 h 1209293"/>
                <a:gd name="connsiteX3" fmla="*/ 0 w 5613722"/>
                <a:gd name="connsiteY3" fmla="*/ 1209293 h 1209293"/>
                <a:gd name="connsiteX4" fmla="*/ 11574 w 5613722"/>
                <a:gd name="connsiteY4" fmla="*/ 0 h 1209293"/>
                <a:gd name="connsiteX0" fmla="*/ 11574 w 5613722"/>
                <a:gd name="connsiteY0" fmla="*/ 0 h 1209293"/>
                <a:gd name="connsiteX1" fmla="*/ 3703899 w 5613722"/>
                <a:gd name="connsiteY1" fmla="*/ 883 h 1209293"/>
                <a:gd name="connsiteX2" fmla="*/ 5613722 w 5613722"/>
                <a:gd name="connsiteY2" fmla="*/ 1209293 h 1209293"/>
                <a:gd name="connsiteX3" fmla="*/ 0 w 5613722"/>
                <a:gd name="connsiteY3" fmla="*/ 1209293 h 1209293"/>
                <a:gd name="connsiteX4" fmla="*/ 11574 w 5613722"/>
                <a:gd name="connsiteY4" fmla="*/ 0 h 1209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13722" h="1209293">
                  <a:moveTo>
                    <a:pt x="11574" y="0"/>
                  </a:moveTo>
                  <a:lnTo>
                    <a:pt x="3703899" y="883"/>
                  </a:lnTo>
                  <a:lnTo>
                    <a:pt x="5613722" y="1209293"/>
                  </a:lnTo>
                  <a:lnTo>
                    <a:pt x="0" y="1209293"/>
                  </a:lnTo>
                  <a:lnTo>
                    <a:pt x="1157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sp>
        <p:nvSpPr>
          <p:cNvPr id="12" name="Ορθογώνιο 11">
            <a:extLst>
              <a:ext uri="{FF2B5EF4-FFF2-40B4-BE49-F238E27FC236}">
                <a16:creationId xmlns:a16="http://schemas.microsoft.com/office/drawing/2014/main" id="{4E2E8585-F406-0B3E-4984-77DFBDDC1843}"/>
              </a:ext>
            </a:extLst>
          </p:cNvPr>
          <p:cNvSpPr/>
          <p:nvPr userDrawn="1"/>
        </p:nvSpPr>
        <p:spPr>
          <a:xfrm>
            <a:off x="-31553" y="6391037"/>
            <a:ext cx="12238301" cy="4778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2403C90E-69AF-E3FB-05D0-94C266C524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0812" y="2910650"/>
            <a:ext cx="2370687" cy="69424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5" name="Θέση κειμένου 14">
            <a:extLst>
              <a:ext uri="{FF2B5EF4-FFF2-40B4-BE49-F238E27FC236}">
                <a16:creationId xmlns:a16="http://schemas.microsoft.com/office/drawing/2014/main" id="{6A2A6F67-0646-576A-CC25-15E3289DFA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3626" y="4143867"/>
            <a:ext cx="5249862" cy="477837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>
              <a:buNone/>
              <a:defRPr/>
            </a:lvl2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Add Data</a:t>
            </a:r>
            <a:endParaRPr lang="el-GR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6E1C4E8-BB34-BFDC-A077-AF25CD240D6E}"/>
              </a:ext>
            </a:extLst>
          </p:cNvPr>
          <p:cNvSpPr txBox="1"/>
          <p:nvPr userDrawn="1"/>
        </p:nvSpPr>
        <p:spPr>
          <a:xfrm>
            <a:off x="776248" y="2380609"/>
            <a:ext cx="45446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6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THANK YOU FOR YOUR ATTENTION</a:t>
            </a:r>
            <a:endParaRPr lang="el-GR" sz="3600" dirty="0">
              <a:solidFill>
                <a:schemeClr val="accent6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8" name="Θέση εικόνας 4">
            <a:extLst>
              <a:ext uri="{FF2B5EF4-FFF2-40B4-BE49-F238E27FC236}">
                <a16:creationId xmlns:a16="http://schemas.microsoft.com/office/drawing/2014/main" id="{39D9465E-DF8C-C849-181D-2BB9D3FC376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349930" y="1108756"/>
            <a:ext cx="1397255" cy="1196852"/>
          </a:xfrm>
        </p:spPr>
        <p:txBody>
          <a:bodyPr/>
          <a:lstStyle>
            <a:lvl1pPr marL="19050" indent="-19050" algn="ctr">
              <a:defRPr>
                <a:solidFill>
                  <a:schemeClr val="accent6"/>
                </a:solidFill>
                <a:effectLst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defRPr>
            </a:lvl1pPr>
          </a:lstStyle>
          <a:p>
            <a:r>
              <a:rPr lang="en-US" dirty="0"/>
              <a:t>Place your logo here</a:t>
            </a:r>
            <a:endParaRPr lang="el-GR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7F89A8-293C-46F4-1DEA-41C32C5F9B9B}"/>
              </a:ext>
            </a:extLst>
          </p:cNvPr>
          <p:cNvSpPr txBox="1"/>
          <p:nvPr userDrawn="1"/>
        </p:nvSpPr>
        <p:spPr>
          <a:xfrm>
            <a:off x="-31553" y="6538244"/>
            <a:ext cx="122383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0" dirty="0">
                <a:solidFill>
                  <a:srgbClr val="4D4E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AND INNOVATION SYMPOSIUM FOR EUROPEAN SECURITY AND DEFENSE 2023  |  MAY 29</a:t>
            </a:r>
            <a:r>
              <a:rPr lang="en-US" sz="1200" b="0" baseline="30000" dirty="0">
                <a:solidFill>
                  <a:srgbClr val="4D4E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200" b="0" dirty="0">
                <a:solidFill>
                  <a:srgbClr val="4D4E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MAY 31</a:t>
            </a:r>
            <a:r>
              <a:rPr lang="en-US" sz="1200" b="0" baseline="30000" dirty="0">
                <a:solidFill>
                  <a:srgbClr val="4D4E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1200" b="0" dirty="0">
                <a:solidFill>
                  <a:srgbClr val="4D4E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|  RHODES, GREECE </a:t>
            </a:r>
            <a:endParaRPr lang="el-GR" sz="1200" b="0" dirty="0">
              <a:solidFill>
                <a:srgbClr val="4D4E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975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104" y="609600"/>
            <a:ext cx="10596307" cy="760574"/>
          </a:xfrm>
          <a:effectLst/>
        </p:spPr>
        <p:txBody>
          <a:bodyPr/>
          <a:lstStyle>
            <a:lvl1pPr>
              <a:defRPr>
                <a:ln w="3175" cmpd="sng">
                  <a:noFill/>
                </a:ln>
                <a:solidFill>
                  <a:schemeClr val="accent6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1104" y="1549862"/>
            <a:ext cx="10596307" cy="4492124"/>
          </a:xfrm>
        </p:spPr>
        <p:txBody>
          <a:bodyPr anchor="ctr"/>
          <a:lstStyle>
            <a:lvl1pPr>
              <a:defRPr>
                <a:solidFill>
                  <a:schemeClr val="accent6"/>
                </a:solidFill>
                <a:effectLst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defRPr>
            </a:lvl1pPr>
            <a:lvl2pPr>
              <a:defRPr>
                <a:solidFill>
                  <a:schemeClr val="accent6"/>
                </a:solidFill>
                <a:effectLst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defRPr>
            </a:lvl2pPr>
            <a:lvl3pPr>
              <a:defRPr>
                <a:solidFill>
                  <a:schemeClr val="accent6"/>
                </a:solidFill>
                <a:effectLst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defRPr>
            </a:lvl3pPr>
            <a:lvl4pPr>
              <a:defRPr>
                <a:solidFill>
                  <a:schemeClr val="accent6"/>
                </a:solidFill>
                <a:effectLst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defRPr>
            </a:lvl4pPr>
            <a:lvl5pPr>
              <a:defRPr>
                <a:solidFill>
                  <a:schemeClr val="accent6"/>
                </a:solidFill>
                <a:effectLst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79926" y="6282028"/>
            <a:ext cx="551167" cy="365125"/>
          </a:xfrm>
        </p:spPr>
        <p:txBody>
          <a:bodyPr/>
          <a:lstStyle/>
          <a:p>
            <a:fld id="{727E6CD2-D05D-4519-90F6-748EABD48862}" type="slidenum">
              <a:rPr lang="el-GR" smtClean="0"/>
              <a:t>‹#›</a:t>
            </a:fld>
            <a:endParaRPr lang="el-GR" dirty="0"/>
          </a:p>
        </p:txBody>
      </p:sp>
      <p:sp>
        <p:nvSpPr>
          <p:cNvPr id="4" name="Θέση εικόνας 4">
            <a:extLst>
              <a:ext uri="{FF2B5EF4-FFF2-40B4-BE49-F238E27FC236}">
                <a16:creationId xmlns:a16="http://schemas.microsoft.com/office/drawing/2014/main" id="{6AC9D992-6C00-1B28-4D58-4F9F5EFA3C8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650156" y="609600"/>
            <a:ext cx="1397255" cy="1196852"/>
          </a:xfrm>
        </p:spPr>
        <p:txBody>
          <a:bodyPr/>
          <a:lstStyle>
            <a:lvl1pPr marL="19050" indent="-19050" algn="ctr">
              <a:defRPr>
                <a:solidFill>
                  <a:schemeClr val="accent6"/>
                </a:solidFill>
                <a:effectLst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defRPr>
            </a:lvl1pPr>
          </a:lstStyle>
          <a:p>
            <a:r>
              <a:rPr lang="en-US" dirty="0"/>
              <a:t>Place your logo here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469047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>
                <a:ln w="3175" cmpd="sng">
                  <a:noFill/>
                </a:ln>
                <a:solidFill>
                  <a:schemeClr val="accent6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ln>
                  <a:noFill/>
                </a:ln>
                <a:solidFill>
                  <a:schemeClr val="accent6"/>
                </a:solidFill>
                <a:effectLst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087036" y="6282028"/>
            <a:ext cx="551167" cy="365125"/>
          </a:xfrm>
        </p:spPr>
        <p:txBody>
          <a:bodyPr/>
          <a:lstStyle/>
          <a:p>
            <a:fld id="{727E6CD2-D05D-4519-90F6-748EABD48862}" type="slidenum">
              <a:rPr lang="el-GR" smtClean="0"/>
              <a:t>‹#›</a:t>
            </a:fld>
            <a:endParaRPr lang="el-GR"/>
          </a:p>
        </p:txBody>
      </p:sp>
      <p:sp>
        <p:nvSpPr>
          <p:cNvPr id="4" name="Θέση εικόνας 4">
            <a:extLst>
              <a:ext uri="{FF2B5EF4-FFF2-40B4-BE49-F238E27FC236}">
                <a16:creationId xmlns:a16="http://schemas.microsoft.com/office/drawing/2014/main" id="{80A147E4-7C14-2C52-456F-DD8C0B0516B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650156" y="609600"/>
            <a:ext cx="1397255" cy="1196852"/>
          </a:xfrm>
        </p:spPr>
        <p:txBody>
          <a:bodyPr/>
          <a:lstStyle>
            <a:lvl1pPr marL="19050" indent="-19050" algn="ctr">
              <a:defRPr>
                <a:solidFill>
                  <a:schemeClr val="accent6"/>
                </a:solidFill>
                <a:effectLst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defRPr>
            </a:lvl1pPr>
          </a:lstStyle>
          <a:p>
            <a:r>
              <a:rPr lang="en-US" dirty="0"/>
              <a:t>Place your logo here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9901698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1806452"/>
            <a:ext cx="4876800" cy="3984749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accent6"/>
                </a:solidFill>
                <a:effectLst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defRPr>
            </a:lvl1pPr>
            <a:lvl2pPr>
              <a:defRPr sz="1600">
                <a:solidFill>
                  <a:schemeClr val="accent6"/>
                </a:solidFill>
                <a:effectLst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defRPr>
            </a:lvl2pPr>
            <a:lvl3pPr>
              <a:defRPr sz="1400">
                <a:solidFill>
                  <a:schemeClr val="accent6"/>
                </a:solidFill>
                <a:effectLst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defRPr>
            </a:lvl3pPr>
            <a:lvl4pPr>
              <a:defRPr sz="1200">
                <a:solidFill>
                  <a:schemeClr val="accent6"/>
                </a:solidFill>
                <a:effectLst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defRPr>
            </a:lvl4pPr>
            <a:lvl5pPr>
              <a:defRPr sz="1200">
                <a:solidFill>
                  <a:schemeClr val="accent6"/>
                </a:solidFill>
                <a:effectLst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1806451"/>
            <a:ext cx="4876800" cy="3984749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accent6"/>
                </a:solidFill>
                <a:effectLst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defRPr>
            </a:lvl1pPr>
            <a:lvl2pPr>
              <a:defRPr sz="1600">
                <a:solidFill>
                  <a:schemeClr val="accent6"/>
                </a:solidFill>
                <a:effectLst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defRPr>
            </a:lvl2pPr>
            <a:lvl3pPr>
              <a:defRPr sz="1400">
                <a:solidFill>
                  <a:schemeClr val="accent6"/>
                </a:solidFill>
                <a:effectLst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defRPr>
            </a:lvl3pPr>
            <a:lvl4pPr>
              <a:defRPr sz="1200">
                <a:solidFill>
                  <a:schemeClr val="accent6"/>
                </a:solidFill>
                <a:effectLst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defRPr>
            </a:lvl4pPr>
            <a:lvl5pPr>
              <a:defRPr sz="1200">
                <a:solidFill>
                  <a:schemeClr val="accent6"/>
                </a:solidFill>
                <a:effectLst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469913" y="6340888"/>
            <a:ext cx="551167" cy="365125"/>
          </a:xfrm>
        </p:spPr>
        <p:txBody>
          <a:bodyPr/>
          <a:lstStyle/>
          <a:p>
            <a:fld id="{727E6CD2-D05D-4519-90F6-748EABD48862}" type="slidenum">
              <a:rPr lang="el-GR" smtClean="0"/>
              <a:t>‹#›</a:t>
            </a:fld>
            <a:endParaRPr lang="el-GR"/>
          </a:p>
        </p:txBody>
      </p:sp>
      <p:sp>
        <p:nvSpPr>
          <p:cNvPr id="8" name="Θέση εικόνας 4">
            <a:extLst>
              <a:ext uri="{FF2B5EF4-FFF2-40B4-BE49-F238E27FC236}">
                <a16:creationId xmlns:a16="http://schemas.microsoft.com/office/drawing/2014/main" id="{45FA4F9E-21DB-B9A5-4739-7A98BFC88BF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650156" y="609600"/>
            <a:ext cx="1397255" cy="1196852"/>
          </a:xfrm>
        </p:spPr>
        <p:txBody>
          <a:bodyPr/>
          <a:lstStyle>
            <a:lvl1pPr marL="19050" indent="-19050" algn="ctr">
              <a:defRPr>
                <a:solidFill>
                  <a:schemeClr val="accent6"/>
                </a:solidFill>
                <a:effectLst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defRPr>
            </a:lvl1pPr>
          </a:lstStyle>
          <a:p>
            <a:r>
              <a:rPr lang="en-US" dirty="0"/>
              <a:t>Place your logo here</a:t>
            </a:r>
            <a:endParaRPr lang="el-GR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B262F83-E208-A435-2753-43BA8C56A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609600"/>
            <a:ext cx="9905999" cy="760574"/>
          </a:xfrm>
          <a:effectLst/>
        </p:spPr>
        <p:txBody>
          <a:bodyPr/>
          <a:lstStyle>
            <a:lvl1pPr>
              <a:defRPr>
                <a:ln w="3175" cmpd="sng">
                  <a:noFill/>
                </a:ln>
                <a:solidFill>
                  <a:schemeClr val="accent6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19039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5975" y="1825158"/>
            <a:ext cx="509223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1">
                <a:solidFill>
                  <a:schemeClr val="accent6"/>
                </a:solidFill>
                <a:effectLst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33693" y="2586607"/>
            <a:ext cx="4876800" cy="3166010"/>
          </a:xfrm>
        </p:spPr>
        <p:txBody>
          <a:bodyPr anchor="t">
            <a:normAutofit/>
          </a:bodyPr>
          <a:lstStyle>
            <a:lvl1pPr>
              <a:defRPr sz="1800">
                <a:solidFill>
                  <a:schemeClr val="accent6"/>
                </a:solidFill>
                <a:effectLst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defRPr>
            </a:lvl1pPr>
            <a:lvl2pPr>
              <a:defRPr sz="1600">
                <a:solidFill>
                  <a:schemeClr val="accent6"/>
                </a:solidFill>
                <a:effectLst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defRPr>
            </a:lvl2pPr>
            <a:lvl3pPr>
              <a:defRPr sz="1400">
                <a:solidFill>
                  <a:schemeClr val="accent6"/>
                </a:solidFill>
                <a:effectLst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defRPr>
            </a:lvl3pPr>
            <a:lvl4pPr>
              <a:defRPr sz="1200">
                <a:solidFill>
                  <a:schemeClr val="accent6"/>
                </a:solidFill>
                <a:effectLst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defRPr>
            </a:lvl4pPr>
            <a:lvl5pPr>
              <a:defRPr sz="1200">
                <a:solidFill>
                  <a:schemeClr val="accent6"/>
                </a:solidFill>
                <a:effectLst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610" y="1825158"/>
            <a:ext cx="509223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1">
                <a:solidFill>
                  <a:schemeClr val="accent6"/>
                </a:solidFill>
                <a:effectLst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8327" y="2586607"/>
            <a:ext cx="4876801" cy="3166010"/>
          </a:xfrm>
        </p:spPr>
        <p:txBody>
          <a:bodyPr anchor="t">
            <a:normAutofit/>
          </a:bodyPr>
          <a:lstStyle>
            <a:lvl1pPr>
              <a:defRPr sz="1800">
                <a:solidFill>
                  <a:schemeClr val="accent6"/>
                </a:solidFill>
                <a:effectLst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defRPr>
            </a:lvl1pPr>
            <a:lvl2pPr>
              <a:defRPr sz="1600">
                <a:solidFill>
                  <a:schemeClr val="accent6"/>
                </a:solidFill>
                <a:effectLst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defRPr>
            </a:lvl2pPr>
            <a:lvl3pPr>
              <a:defRPr sz="1400">
                <a:solidFill>
                  <a:schemeClr val="accent6"/>
                </a:solidFill>
                <a:effectLst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defRPr>
            </a:lvl3pPr>
            <a:lvl4pPr>
              <a:defRPr sz="1200">
                <a:solidFill>
                  <a:schemeClr val="accent6"/>
                </a:solidFill>
                <a:effectLst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defRPr>
            </a:lvl4pPr>
            <a:lvl5pPr>
              <a:defRPr sz="1200">
                <a:solidFill>
                  <a:schemeClr val="accent6"/>
                </a:solidFill>
                <a:effectLst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330876" y="6249035"/>
            <a:ext cx="551167" cy="365125"/>
          </a:xfrm>
        </p:spPr>
        <p:txBody>
          <a:bodyPr/>
          <a:lstStyle/>
          <a:p>
            <a:fld id="{727E6CD2-D05D-4519-90F6-748EABD48862}" type="slidenum">
              <a:rPr lang="el-GR" smtClean="0"/>
              <a:t>‹#›</a:t>
            </a:fld>
            <a:endParaRPr lang="el-GR"/>
          </a:p>
        </p:txBody>
      </p:sp>
      <p:sp>
        <p:nvSpPr>
          <p:cNvPr id="8" name="Θέση εικόνας 4">
            <a:extLst>
              <a:ext uri="{FF2B5EF4-FFF2-40B4-BE49-F238E27FC236}">
                <a16:creationId xmlns:a16="http://schemas.microsoft.com/office/drawing/2014/main" id="{CB00E97F-D7C9-1DE4-52E2-E6EC2E0C5F6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650156" y="609600"/>
            <a:ext cx="1397255" cy="1196852"/>
          </a:xfrm>
        </p:spPr>
        <p:txBody>
          <a:bodyPr/>
          <a:lstStyle>
            <a:lvl1pPr marL="19050" indent="-19050" algn="ctr">
              <a:defRPr>
                <a:solidFill>
                  <a:schemeClr val="accent6"/>
                </a:solidFill>
                <a:effectLst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defRPr>
            </a:lvl1pPr>
          </a:lstStyle>
          <a:p>
            <a:r>
              <a:rPr lang="en-US" dirty="0"/>
              <a:t>Place your logo here</a:t>
            </a:r>
            <a:endParaRPr lang="el-GR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5061C1B-BDB3-EBCF-5076-0AD6C8CB6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693" y="609600"/>
            <a:ext cx="10013718" cy="760574"/>
          </a:xfrm>
          <a:effectLst/>
        </p:spPr>
        <p:txBody>
          <a:bodyPr/>
          <a:lstStyle>
            <a:lvl1pPr>
              <a:defRPr>
                <a:ln w="3175" cmpd="sng">
                  <a:noFill/>
                </a:ln>
                <a:solidFill>
                  <a:schemeClr val="accent6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31215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εικόνας 4">
            <a:extLst>
              <a:ext uri="{FF2B5EF4-FFF2-40B4-BE49-F238E27FC236}">
                <a16:creationId xmlns:a16="http://schemas.microsoft.com/office/drawing/2014/main" id="{9B82BBD1-02A5-F9D9-0F41-45A9C5200FA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650156" y="609600"/>
            <a:ext cx="1397255" cy="1196852"/>
          </a:xfrm>
        </p:spPr>
        <p:txBody>
          <a:bodyPr/>
          <a:lstStyle>
            <a:lvl1pPr marL="19050" indent="-19050" algn="ctr">
              <a:defRPr>
                <a:solidFill>
                  <a:schemeClr val="accent6"/>
                </a:solidFill>
                <a:effectLst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defRPr>
            </a:lvl1pPr>
          </a:lstStyle>
          <a:p>
            <a:r>
              <a:rPr lang="en-US" dirty="0"/>
              <a:t>Place your logo here</a:t>
            </a:r>
            <a:endParaRPr lang="el-GR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B19D2BF-0C34-0F77-5AB5-68A1E6D66D36}"/>
              </a:ext>
            </a:extLst>
          </p:cNvPr>
          <p:cNvSpPr txBox="1">
            <a:spLocks/>
          </p:cNvSpPr>
          <p:nvPr userDrawn="1"/>
        </p:nvSpPr>
        <p:spPr>
          <a:xfrm>
            <a:off x="1141413" y="609600"/>
            <a:ext cx="9905998" cy="76057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rgbClr val="1B6AB6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>
                <a:solidFill>
                  <a:schemeClr val="accent6"/>
                </a:solidFill>
              </a:rPr>
              <a:t>Click to edit Master title style</a:t>
            </a:r>
            <a:endParaRPr lang="en-US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987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391836" y="6282028"/>
            <a:ext cx="551167" cy="365125"/>
          </a:xfrm>
        </p:spPr>
        <p:txBody>
          <a:bodyPr/>
          <a:lstStyle/>
          <a:p>
            <a:fld id="{727E6CD2-D05D-4519-90F6-748EABD48862}" type="slidenum">
              <a:rPr lang="el-GR" smtClean="0"/>
              <a:t>‹#›</a:t>
            </a:fld>
            <a:endParaRPr lang="el-GR"/>
          </a:p>
        </p:txBody>
      </p:sp>
      <p:sp>
        <p:nvSpPr>
          <p:cNvPr id="8" name="Ορθογώνιο 8">
            <a:extLst>
              <a:ext uri="{FF2B5EF4-FFF2-40B4-BE49-F238E27FC236}">
                <a16:creationId xmlns:a16="http://schemas.microsoft.com/office/drawing/2014/main" id="{9967DE95-C8C6-F8DF-5F3B-C0C8CF3A2DC5}"/>
              </a:ext>
            </a:extLst>
          </p:cNvPr>
          <p:cNvSpPr/>
          <p:nvPr userDrawn="1"/>
        </p:nvSpPr>
        <p:spPr>
          <a:xfrm>
            <a:off x="-25449" y="6133610"/>
            <a:ext cx="2329260" cy="760574"/>
          </a:xfrm>
          <a:custGeom>
            <a:avLst/>
            <a:gdLst>
              <a:gd name="connsiteX0" fmla="*/ 0 w 3156155"/>
              <a:gd name="connsiteY0" fmla="*/ 0 h 329054"/>
              <a:gd name="connsiteX1" fmla="*/ 3156155 w 3156155"/>
              <a:gd name="connsiteY1" fmla="*/ 0 h 329054"/>
              <a:gd name="connsiteX2" fmla="*/ 3156155 w 3156155"/>
              <a:gd name="connsiteY2" fmla="*/ 329054 h 329054"/>
              <a:gd name="connsiteX3" fmla="*/ 0 w 3156155"/>
              <a:gd name="connsiteY3" fmla="*/ 329054 h 329054"/>
              <a:gd name="connsiteX4" fmla="*/ 0 w 3156155"/>
              <a:gd name="connsiteY4" fmla="*/ 0 h 329054"/>
              <a:gd name="connsiteX0" fmla="*/ 0 w 3170903"/>
              <a:gd name="connsiteY0" fmla="*/ 0 h 1066473"/>
              <a:gd name="connsiteX1" fmla="*/ 3156155 w 3170903"/>
              <a:gd name="connsiteY1" fmla="*/ 0 h 1066473"/>
              <a:gd name="connsiteX2" fmla="*/ 3170903 w 3170903"/>
              <a:gd name="connsiteY2" fmla="*/ 1066473 h 1066473"/>
              <a:gd name="connsiteX3" fmla="*/ 0 w 3170903"/>
              <a:gd name="connsiteY3" fmla="*/ 329054 h 1066473"/>
              <a:gd name="connsiteX4" fmla="*/ 0 w 3170903"/>
              <a:gd name="connsiteY4" fmla="*/ 0 h 1066473"/>
              <a:gd name="connsiteX0" fmla="*/ 20111 w 3191014"/>
              <a:gd name="connsiteY0" fmla="*/ 0 h 1066473"/>
              <a:gd name="connsiteX1" fmla="*/ 3176266 w 3191014"/>
              <a:gd name="connsiteY1" fmla="*/ 0 h 1066473"/>
              <a:gd name="connsiteX2" fmla="*/ 3191014 w 3191014"/>
              <a:gd name="connsiteY2" fmla="*/ 1066473 h 1066473"/>
              <a:gd name="connsiteX3" fmla="*/ 0 w 3191014"/>
              <a:gd name="connsiteY3" fmla="*/ 484837 h 1066473"/>
              <a:gd name="connsiteX4" fmla="*/ 20111 w 3191014"/>
              <a:gd name="connsiteY4" fmla="*/ 0 h 1066473"/>
              <a:gd name="connsiteX0" fmla="*/ 20111 w 3191014"/>
              <a:gd name="connsiteY0" fmla="*/ 0 h 1066473"/>
              <a:gd name="connsiteX1" fmla="*/ 3176266 w 3191014"/>
              <a:gd name="connsiteY1" fmla="*/ 0 h 1066473"/>
              <a:gd name="connsiteX2" fmla="*/ 3191014 w 3191014"/>
              <a:gd name="connsiteY2" fmla="*/ 1066473 h 1066473"/>
              <a:gd name="connsiteX3" fmla="*/ 0 w 3191014"/>
              <a:gd name="connsiteY3" fmla="*/ 541485 h 1066473"/>
              <a:gd name="connsiteX4" fmla="*/ 20111 w 3191014"/>
              <a:gd name="connsiteY4" fmla="*/ 0 h 1066473"/>
              <a:gd name="connsiteX0" fmla="*/ 20111 w 3191014"/>
              <a:gd name="connsiteY0" fmla="*/ 0 h 1345853"/>
              <a:gd name="connsiteX1" fmla="*/ 3176266 w 3191014"/>
              <a:gd name="connsiteY1" fmla="*/ 0 h 1345853"/>
              <a:gd name="connsiteX2" fmla="*/ 3191014 w 3191014"/>
              <a:gd name="connsiteY2" fmla="*/ 1066473 h 1345853"/>
              <a:gd name="connsiteX3" fmla="*/ 0 w 3191014"/>
              <a:gd name="connsiteY3" fmla="*/ 1345853 h 1345853"/>
              <a:gd name="connsiteX4" fmla="*/ 20111 w 3191014"/>
              <a:gd name="connsiteY4" fmla="*/ 0 h 1345853"/>
              <a:gd name="connsiteX0" fmla="*/ 20111 w 3512797"/>
              <a:gd name="connsiteY0" fmla="*/ 0 h 1345853"/>
              <a:gd name="connsiteX1" fmla="*/ 3176266 w 3512797"/>
              <a:gd name="connsiteY1" fmla="*/ 0 h 1345853"/>
              <a:gd name="connsiteX2" fmla="*/ 3512797 w 3512797"/>
              <a:gd name="connsiteY2" fmla="*/ 1339383 h 1345853"/>
              <a:gd name="connsiteX3" fmla="*/ 0 w 3512797"/>
              <a:gd name="connsiteY3" fmla="*/ 1345853 h 1345853"/>
              <a:gd name="connsiteX4" fmla="*/ 20111 w 3512797"/>
              <a:gd name="connsiteY4" fmla="*/ 0 h 1345853"/>
              <a:gd name="connsiteX0" fmla="*/ 20111 w 3176266"/>
              <a:gd name="connsiteY0" fmla="*/ 0 h 1368111"/>
              <a:gd name="connsiteX1" fmla="*/ 3176266 w 3176266"/>
              <a:gd name="connsiteY1" fmla="*/ 0 h 1368111"/>
              <a:gd name="connsiteX2" fmla="*/ 2386557 w 3176266"/>
              <a:gd name="connsiteY2" fmla="*/ 1368111 h 1368111"/>
              <a:gd name="connsiteX3" fmla="*/ 0 w 3176266"/>
              <a:gd name="connsiteY3" fmla="*/ 1345853 h 1368111"/>
              <a:gd name="connsiteX4" fmla="*/ 20111 w 3176266"/>
              <a:gd name="connsiteY4" fmla="*/ 0 h 1368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76266" h="1368111">
                <a:moveTo>
                  <a:pt x="20111" y="0"/>
                </a:moveTo>
                <a:lnTo>
                  <a:pt x="3176266" y="0"/>
                </a:lnTo>
                <a:lnTo>
                  <a:pt x="2386557" y="1368111"/>
                </a:lnTo>
                <a:lnTo>
                  <a:pt x="0" y="1345853"/>
                </a:lnTo>
                <a:lnTo>
                  <a:pt x="2011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" name="Θέση εικόνας 4">
            <a:extLst>
              <a:ext uri="{FF2B5EF4-FFF2-40B4-BE49-F238E27FC236}">
                <a16:creationId xmlns:a16="http://schemas.microsoft.com/office/drawing/2014/main" id="{1CC5F02A-921E-D616-319E-F11EC9C374F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650156" y="609600"/>
            <a:ext cx="1397255" cy="1196852"/>
          </a:xfrm>
        </p:spPr>
        <p:txBody>
          <a:bodyPr/>
          <a:lstStyle>
            <a:lvl1pPr marL="19050" indent="-19050" algn="ctr">
              <a:defRPr>
                <a:solidFill>
                  <a:schemeClr val="accent6"/>
                </a:solidFill>
                <a:effectLst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defRPr>
            </a:lvl1pPr>
          </a:lstStyle>
          <a:p>
            <a:r>
              <a:rPr lang="en-US" dirty="0"/>
              <a:t>Place your logo here</a:t>
            </a:r>
            <a:endParaRPr lang="el-GR" dirty="0"/>
          </a:p>
        </p:txBody>
      </p:sp>
      <p:grpSp>
        <p:nvGrpSpPr>
          <p:cNvPr id="3" name="Ομάδα 2">
            <a:extLst>
              <a:ext uri="{FF2B5EF4-FFF2-40B4-BE49-F238E27FC236}">
                <a16:creationId xmlns:a16="http://schemas.microsoft.com/office/drawing/2014/main" id="{74204166-A476-CEBE-4027-8C168CC0A5C2}"/>
              </a:ext>
            </a:extLst>
          </p:cNvPr>
          <p:cNvGrpSpPr/>
          <p:nvPr userDrawn="1"/>
        </p:nvGrpSpPr>
        <p:grpSpPr>
          <a:xfrm>
            <a:off x="-14748" y="0"/>
            <a:ext cx="12206748" cy="6858000"/>
            <a:chOff x="-14748" y="0"/>
            <a:chExt cx="12206748" cy="6858000"/>
          </a:xfrm>
        </p:grpSpPr>
        <p:grpSp>
          <p:nvGrpSpPr>
            <p:cNvPr id="5" name="Ομάδα 4">
              <a:extLst>
                <a:ext uri="{FF2B5EF4-FFF2-40B4-BE49-F238E27FC236}">
                  <a16:creationId xmlns:a16="http://schemas.microsoft.com/office/drawing/2014/main" id="{C482B475-820A-0A0A-91BD-D5D373DD7E99}"/>
                </a:ext>
              </a:extLst>
            </p:cNvPr>
            <p:cNvGrpSpPr/>
            <p:nvPr userDrawn="1"/>
          </p:nvGrpSpPr>
          <p:grpSpPr>
            <a:xfrm>
              <a:off x="-14748" y="0"/>
              <a:ext cx="12206748" cy="6858000"/>
              <a:chOff x="-14748" y="0"/>
              <a:chExt cx="12206748" cy="6858000"/>
            </a:xfrm>
          </p:grpSpPr>
          <p:sp>
            <p:nvSpPr>
              <p:cNvPr id="7" name="Ορθογώνιο 8">
                <a:extLst>
                  <a:ext uri="{FF2B5EF4-FFF2-40B4-BE49-F238E27FC236}">
                    <a16:creationId xmlns:a16="http://schemas.microsoft.com/office/drawing/2014/main" id="{3406BB9C-0082-93D8-008C-D761D4CF8685}"/>
                  </a:ext>
                </a:extLst>
              </p:cNvPr>
              <p:cNvSpPr/>
              <p:nvPr userDrawn="1"/>
            </p:nvSpPr>
            <p:spPr>
              <a:xfrm>
                <a:off x="11347058" y="884903"/>
                <a:ext cx="844941" cy="5973097"/>
              </a:xfrm>
              <a:custGeom>
                <a:avLst/>
                <a:gdLst>
                  <a:gd name="connsiteX0" fmla="*/ 0 w 3156155"/>
                  <a:gd name="connsiteY0" fmla="*/ 0 h 329054"/>
                  <a:gd name="connsiteX1" fmla="*/ 3156155 w 3156155"/>
                  <a:gd name="connsiteY1" fmla="*/ 0 h 329054"/>
                  <a:gd name="connsiteX2" fmla="*/ 3156155 w 3156155"/>
                  <a:gd name="connsiteY2" fmla="*/ 329054 h 329054"/>
                  <a:gd name="connsiteX3" fmla="*/ 0 w 3156155"/>
                  <a:gd name="connsiteY3" fmla="*/ 329054 h 329054"/>
                  <a:gd name="connsiteX4" fmla="*/ 0 w 3156155"/>
                  <a:gd name="connsiteY4" fmla="*/ 0 h 329054"/>
                  <a:gd name="connsiteX0" fmla="*/ 0 w 3170903"/>
                  <a:gd name="connsiteY0" fmla="*/ 0 h 1066473"/>
                  <a:gd name="connsiteX1" fmla="*/ 3156155 w 3170903"/>
                  <a:gd name="connsiteY1" fmla="*/ 0 h 1066473"/>
                  <a:gd name="connsiteX2" fmla="*/ 3170903 w 3170903"/>
                  <a:gd name="connsiteY2" fmla="*/ 1066473 h 1066473"/>
                  <a:gd name="connsiteX3" fmla="*/ 0 w 3170903"/>
                  <a:gd name="connsiteY3" fmla="*/ 329054 h 1066473"/>
                  <a:gd name="connsiteX4" fmla="*/ 0 w 3170903"/>
                  <a:gd name="connsiteY4" fmla="*/ 0 h 1066473"/>
                  <a:gd name="connsiteX0" fmla="*/ 20111 w 3191014"/>
                  <a:gd name="connsiteY0" fmla="*/ 0 h 1066473"/>
                  <a:gd name="connsiteX1" fmla="*/ 3176266 w 3191014"/>
                  <a:gd name="connsiteY1" fmla="*/ 0 h 1066473"/>
                  <a:gd name="connsiteX2" fmla="*/ 3191014 w 3191014"/>
                  <a:gd name="connsiteY2" fmla="*/ 1066473 h 1066473"/>
                  <a:gd name="connsiteX3" fmla="*/ 0 w 3191014"/>
                  <a:gd name="connsiteY3" fmla="*/ 484837 h 1066473"/>
                  <a:gd name="connsiteX4" fmla="*/ 20111 w 3191014"/>
                  <a:gd name="connsiteY4" fmla="*/ 0 h 1066473"/>
                  <a:gd name="connsiteX0" fmla="*/ 20111 w 3191014"/>
                  <a:gd name="connsiteY0" fmla="*/ 0 h 1066473"/>
                  <a:gd name="connsiteX1" fmla="*/ 3176266 w 3191014"/>
                  <a:gd name="connsiteY1" fmla="*/ 0 h 1066473"/>
                  <a:gd name="connsiteX2" fmla="*/ 3191014 w 3191014"/>
                  <a:gd name="connsiteY2" fmla="*/ 1066473 h 1066473"/>
                  <a:gd name="connsiteX3" fmla="*/ 0 w 3191014"/>
                  <a:gd name="connsiteY3" fmla="*/ 541485 h 1066473"/>
                  <a:gd name="connsiteX4" fmla="*/ 20111 w 3191014"/>
                  <a:gd name="connsiteY4" fmla="*/ 0 h 1066473"/>
                  <a:gd name="connsiteX0" fmla="*/ 20111 w 3191014"/>
                  <a:gd name="connsiteY0" fmla="*/ 203218 h 1269691"/>
                  <a:gd name="connsiteX1" fmla="*/ 3176266 w 3191014"/>
                  <a:gd name="connsiteY1" fmla="*/ 0 h 1269691"/>
                  <a:gd name="connsiteX2" fmla="*/ 3191014 w 3191014"/>
                  <a:gd name="connsiteY2" fmla="*/ 1269691 h 1269691"/>
                  <a:gd name="connsiteX3" fmla="*/ 0 w 3191014"/>
                  <a:gd name="connsiteY3" fmla="*/ 744703 h 1269691"/>
                  <a:gd name="connsiteX4" fmla="*/ 20111 w 3191014"/>
                  <a:gd name="connsiteY4" fmla="*/ 203218 h 1269691"/>
                  <a:gd name="connsiteX0" fmla="*/ 76439 w 3191014"/>
                  <a:gd name="connsiteY0" fmla="*/ 89138 h 1269691"/>
                  <a:gd name="connsiteX1" fmla="*/ 3176266 w 3191014"/>
                  <a:gd name="connsiteY1" fmla="*/ 0 h 1269691"/>
                  <a:gd name="connsiteX2" fmla="*/ 3191014 w 3191014"/>
                  <a:gd name="connsiteY2" fmla="*/ 1269691 h 1269691"/>
                  <a:gd name="connsiteX3" fmla="*/ 0 w 3191014"/>
                  <a:gd name="connsiteY3" fmla="*/ 744703 h 1269691"/>
                  <a:gd name="connsiteX4" fmla="*/ 76439 w 3191014"/>
                  <a:gd name="connsiteY4" fmla="*/ 89138 h 1269691"/>
                  <a:gd name="connsiteX0" fmla="*/ 0 w 3227234"/>
                  <a:gd name="connsiteY0" fmla="*/ 89138 h 1269691"/>
                  <a:gd name="connsiteX1" fmla="*/ 3212486 w 3227234"/>
                  <a:gd name="connsiteY1" fmla="*/ 0 h 1269691"/>
                  <a:gd name="connsiteX2" fmla="*/ 3227234 w 3227234"/>
                  <a:gd name="connsiteY2" fmla="*/ 1269691 h 1269691"/>
                  <a:gd name="connsiteX3" fmla="*/ 36220 w 3227234"/>
                  <a:gd name="connsiteY3" fmla="*/ 744703 h 1269691"/>
                  <a:gd name="connsiteX4" fmla="*/ 0 w 3227234"/>
                  <a:gd name="connsiteY4" fmla="*/ 89138 h 1269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7234" h="1269691">
                    <a:moveTo>
                      <a:pt x="0" y="89138"/>
                    </a:moveTo>
                    <a:lnTo>
                      <a:pt x="3212486" y="0"/>
                    </a:lnTo>
                    <a:lnTo>
                      <a:pt x="3227234" y="1269691"/>
                    </a:lnTo>
                    <a:lnTo>
                      <a:pt x="36220" y="744703"/>
                    </a:lnTo>
                    <a:lnTo>
                      <a:pt x="0" y="89138"/>
                    </a:lnTo>
                    <a:close/>
                  </a:path>
                </a:pathLst>
              </a:custGeom>
              <a:solidFill>
                <a:srgbClr val="AAAA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 dirty="0"/>
              </a:p>
            </p:txBody>
          </p:sp>
          <p:sp>
            <p:nvSpPr>
              <p:cNvPr id="15" name="Ορθογώνιο 10">
                <a:extLst>
                  <a:ext uri="{FF2B5EF4-FFF2-40B4-BE49-F238E27FC236}">
                    <a16:creationId xmlns:a16="http://schemas.microsoft.com/office/drawing/2014/main" id="{2B15CC01-C433-3B27-936B-41FCC38BE72D}"/>
                  </a:ext>
                </a:extLst>
              </p:cNvPr>
              <p:cNvSpPr/>
              <p:nvPr userDrawn="1"/>
            </p:nvSpPr>
            <p:spPr>
              <a:xfrm>
                <a:off x="2949677" y="0"/>
                <a:ext cx="9242323" cy="481431"/>
              </a:xfrm>
              <a:custGeom>
                <a:avLst/>
                <a:gdLst>
                  <a:gd name="connsiteX0" fmla="*/ 0 w 8303626"/>
                  <a:gd name="connsiteY0" fmla="*/ 0 h 481431"/>
                  <a:gd name="connsiteX1" fmla="*/ 8303626 w 8303626"/>
                  <a:gd name="connsiteY1" fmla="*/ 0 h 481431"/>
                  <a:gd name="connsiteX2" fmla="*/ 8303626 w 8303626"/>
                  <a:gd name="connsiteY2" fmla="*/ 481431 h 481431"/>
                  <a:gd name="connsiteX3" fmla="*/ 0 w 8303626"/>
                  <a:gd name="connsiteY3" fmla="*/ 481431 h 481431"/>
                  <a:gd name="connsiteX4" fmla="*/ 0 w 8303626"/>
                  <a:gd name="connsiteY4" fmla="*/ 0 h 481431"/>
                  <a:gd name="connsiteX0" fmla="*/ 0 w 9144284"/>
                  <a:gd name="connsiteY0" fmla="*/ 0 h 481431"/>
                  <a:gd name="connsiteX1" fmla="*/ 9144284 w 9144284"/>
                  <a:gd name="connsiteY1" fmla="*/ 14749 h 481431"/>
                  <a:gd name="connsiteX2" fmla="*/ 8303626 w 9144284"/>
                  <a:gd name="connsiteY2" fmla="*/ 481431 h 481431"/>
                  <a:gd name="connsiteX3" fmla="*/ 0 w 9144284"/>
                  <a:gd name="connsiteY3" fmla="*/ 481431 h 481431"/>
                  <a:gd name="connsiteX4" fmla="*/ 0 w 9144284"/>
                  <a:gd name="connsiteY4" fmla="*/ 0 h 481431"/>
                  <a:gd name="connsiteX0" fmla="*/ 0 w 9159033"/>
                  <a:gd name="connsiteY0" fmla="*/ 0 h 481431"/>
                  <a:gd name="connsiteX1" fmla="*/ 9159033 w 9159033"/>
                  <a:gd name="connsiteY1" fmla="*/ 0 h 481431"/>
                  <a:gd name="connsiteX2" fmla="*/ 8303626 w 9159033"/>
                  <a:gd name="connsiteY2" fmla="*/ 481431 h 481431"/>
                  <a:gd name="connsiteX3" fmla="*/ 0 w 9159033"/>
                  <a:gd name="connsiteY3" fmla="*/ 481431 h 481431"/>
                  <a:gd name="connsiteX4" fmla="*/ 0 w 9159033"/>
                  <a:gd name="connsiteY4" fmla="*/ 0 h 481431"/>
                  <a:gd name="connsiteX0" fmla="*/ 0 w 9159033"/>
                  <a:gd name="connsiteY0" fmla="*/ 0 h 481431"/>
                  <a:gd name="connsiteX1" fmla="*/ 9159033 w 9159033"/>
                  <a:gd name="connsiteY1" fmla="*/ 0 h 481431"/>
                  <a:gd name="connsiteX2" fmla="*/ 8303626 w 9159033"/>
                  <a:gd name="connsiteY2" fmla="*/ 481431 h 481431"/>
                  <a:gd name="connsiteX3" fmla="*/ 2109019 w 9159033"/>
                  <a:gd name="connsiteY3" fmla="*/ 481431 h 481431"/>
                  <a:gd name="connsiteX4" fmla="*/ 0 w 9159033"/>
                  <a:gd name="connsiteY4" fmla="*/ 0 h 481431"/>
                  <a:gd name="connsiteX0" fmla="*/ 0 w 9159033"/>
                  <a:gd name="connsiteY0" fmla="*/ 0 h 481431"/>
                  <a:gd name="connsiteX1" fmla="*/ 9159033 w 9159033"/>
                  <a:gd name="connsiteY1" fmla="*/ 0 h 481431"/>
                  <a:gd name="connsiteX2" fmla="*/ 8303626 w 9159033"/>
                  <a:gd name="connsiteY2" fmla="*/ 481431 h 481431"/>
                  <a:gd name="connsiteX3" fmla="*/ 2271251 w 9159033"/>
                  <a:gd name="connsiteY3" fmla="*/ 451934 h 481431"/>
                  <a:gd name="connsiteX4" fmla="*/ 0 w 9159033"/>
                  <a:gd name="connsiteY4" fmla="*/ 0 h 481431"/>
                  <a:gd name="connsiteX0" fmla="*/ 0 w 9159033"/>
                  <a:gd name="connsiteY0" fmla="*/ 0 h 481431"/>
                  <a:gd name="connsiteX1" fmla="*/ 9159033 w 9159033"/>
                  <a:gd name="connsiteY1" fmla="*/ 0 h 481431"/>
                  <a:gd name="connsiteX2" fmla="*/ 8303626 w 9159033"/>
                  <a:gd name="connsiteY2" fmla="*/ 481431 h 481431"/>
                  <a:gd name="connsiteX3" fmla="*/ 2344993 w 9159033"/>
                  <a:gd name="connsiteY3" fmla="*/ 466683 h 481431"/>
                  <a:gd name="connsiteX4" fmla="*/ 0 w 9159033"/>
                  <a:gd name="connsiteY4" fmla="*/ 0 h 481431"/>
                  <a:gd name="connsiteX0" fmla="*/ 0 w 9159033"/>
                  <a:gd name="connsiteY0" fmla="*/ 0 h 481431"/>
                  <a:gd name="connsiteX1" fmla="*/ 9159033 w 9159033"/>
                  <a:gd name="connsiteY1" fmla="*/ 0 h 481431"/>
                  <a:gd name="connsiteX2" fmla="*/ 8303626 w 9159033"/>
                  <a:gd name="connsiteY2" fmla="*/ 481431 h 481431"/>
                  <a:gd name="connsiteX3" fmla="*/ 2359609 w 9159033"/>
                  <a:gd name="connsiteY3" fmla="*/ 481431 h 481431"/>
                  <a:gd name="connsiteX4" fmla="*/ 0 w 9159033"/>
                  <a:gd name="connsiteY4" fmla="*/ 0 h 481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59033" h="481431">
                    <a:moveTo>
                      <a:pt x="0" y="0"/>
                    </a:moveTo>
                    <a:lnTo>
                      <a:pt x="9159033" y="0"/>
                    </a:lnTo>
                    <a:lnTo>
                      <a:pt x="8303626" y="481431"/>
                    </a:lnTo>
                    <a:lnTo>
                      <a:pt x="2359609" y="4814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4E4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 dirty="0"/>
              </a:p>
            </p:txBody>
          </p:sp>
          <p:sp>
            <p:nvSpPr>
              <p:cNvPr id="16" name="Ορθογώνιο 11">
                <a:extLst>
                  <a:ext uri="{FF2B5EF4-FFF2-40B4-BE49-F238E27FC236}">
                    <a16:creationId xmlns:a16="http://schemas.microsoft.com/office/drawing/2014/main" id="{8D88E196-C315-C402-5EBB-2D22592A0F9E}"/>
                  </a:ext>
                </a:extLst>
              </p:cNvPr>
              <p:cNvSpPr/>
              <p:nvPr userDrawn="1"/>
            </p:nvSpPr>
            <p:spPr>
              <a:xfrm flipV="1">
                <a:off x="-14748" y="0"/>
                <a:ext cx="5436953" cy="481431"/>
              </a:xfrm>
              <a:custGeom>
                <a:avLst/>
                <a:gdLst>
                  <a:gd name="connsiteX0" fmla="*/ 0 w 3032966"/>
                  <a:gd name="connsiteY0" fmla="*/ 0 h 481431"/>
                  <a:gd name="connsiteX1" fmla="*/ 3032966 w 3032966"/>
                  <a:gd name="connsiteY1" fmla="*/ 0 h 481431"/>
                  <a:gd name="connsiteX2" fmla="*/ 3032966 w 3032966"/>
                  <a:gd name="connsiteY2" fmla="*/ 481431 h 481431"/>
                  <a:gd name="connsiteX3" fmla="*/ 0 w 3032966"/>
                  <a:gd name="connsiteY3" fmla="*/ 481431 h 481431"/>
                  <a:gd name="connsiteX4" fmla="*/ 0 w 3032966"/>
                  <a:gd name="connsiteY4" fmla="*/ 0 h 481431"/>
                  <a:gd name="connsiteX0" fmla="*/ 0 w 5097740"/>
                  <a:gd name="connsiteY0" fmla="*/ 29497 h 510928"/>
                  <a:gd name="connsiteX1" fmla="*/ 5097740 w 5097740"/>
                  <a:gd name="connsiteY1" fmla="*/ 0 h 510928"/>
                  <a:gd name="connsiteX2" fmla="*/ 3032966 w 5097740"/>
                  <a:gd name="connsiteY2" fmla="*/ 510928 h 510928"/>
                  <a:gd name="connsiteX3" fmla="*/ 0 w 5097740"/>
                  <a:gd name="connsiteY3" fmla="*/ 510928 h 510928"/>
                  <a:gd name="connsiteX4" fmla="*/ 0 w 5097740"/>
                  <a:gd name="connsiteY4" fmla="*/ 29497 h 510928"/>
                  <a:gd name="connsiteX0" fmla="*/ 0 w 5422205"/>
                  <a:gd name="connsiteY0" fmla="*/ 0 h 481431"/>
                  <a:gd name="connsiteX1" fmla="*/ 5422205 w 5422205"/>
                  <a:gd name="connsiteY1" fmla="*/ 0 h 481431"/>
                  <a:gd name="connsiteX2" fmla="*/ 3032966 w 5422205"/>
                  <a:gd name="connsiteY2" fmla="*/ 481431 h 481431"/>
                  <a:gd name="connsiteX3" fmla="*/ 0 w 5422205"/>
                  <a:gd name="connsiteY3" fmla="*/ 481431 h 481431"/>
                  <a:gd name="connsiteX4" fmla="*/ 0 w 5422205"/>
                  <a:gd name="connsiteY4" fmla="*/ 0 h 481431"/>
                  <a:gd name="connsiteX0" fmla="*/ 0 w 5436953"/>
                  <a:gd name="connsiteY0" fmla="*/ 14749 h 481431"/>
                  <a:gd name="connsiteX1" fmla="*/ 5436953 w 5436953"/>
                  <a:gd name="connsiteY1" fmla="*/ 0 h 481431"/>
                  <a:gd name="connsiteX2" fmla="*/ 3047714 w 5436953"/>
                  <a:gd name="connsiteY2" fmla="*/ 481431 h 481431"/>
                  <a:gd name="connsiteX3" fmla="*/ 14748 w 5436953"/>
                  <a:gd name="connsiteY3" fmla="*/ 481431 h 481431"/>
                  <a:gd name="connsiteX4" fmla="*/ 0 w 5436953"/>
                  <a:gd name="connsiteY4" fmla="*/ 14749 h 481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6953" h="481431">
                    <a:moveTo>
                      <a:pt x="0" y="14749"/>
                    </a:moveTo>
                    <a:lnTo>
                      <a:pt x="5436953" y="0"/>
                    </a:lnTo>
                    <a:lnTo>
                      <a:pt x="3047714" y="481431"/>
                    </a:lnTo>
                    <a:lnTo>
                      <a:pt x="14748" y="481431"/>
                    </a:lnTo>
                    <a:lnTo>
                      <a:pt x="0" y="14749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 dirty="0"/>
              </a:p>
            </p:txBody>
          </p:sp>
        </p:grpSp>
        <p:sp>
          <p:nvSpPr>
            <p:cNvPr id="6" name="Ορθογώνιο 5">
              <a:extLst>
                <a:ext uri="{FF2B5EF4-FFF2-40B4-BE49-F238E27FC236}">
                  <a16:creationId xmlns:a16="http://schemas.microsoft.com/office/drawing/2014/main" id="{D880F7B8-CEA9-5CF7-B035-0D11636A5533}"/>
                </a:ext>
              </a:extLst>
            </p:cNvPr>
            <p:cNvSpPr/>
            <p:nvPr userDrawn="1"/>
          </p:nvSpPr>
          <p:spPr>
            <a:xfrm>
              <a:off x="11347058" y="0"/>
              <a:ext cx="844942" cy="1370174"/>
            </a:xfrm>
            <a:prstGeom prst="rect">
              <a:avLst/>
            </a:prstGeom>
            <a:solidFill>
              <a:srgbClr val="4D4E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</p:spTree>
    <p:extLst>
      <p:ext uri="{BB962C8B-B14F-4D97-AF65-F5344CB8AC3E}">
        <p14:creationId xmlns:p14="http://schemas.microsoft.com/office/powerpoint/2010/main" val="18053226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391836" y="6282028"/>
            <a:ext cx="551167" cy="365125"/>
          </a:xfrm>
        </p:spPr>
        <p:txBody>
          <a:bodyPr/>
          <a:lstStyle/>
          <a:p>
            <a:fld id="{727E6CD2-D05D-4519-90F6-748EABD48862}" type="slidenum">
              <a:rPr lang="el-GR" smtClean="0"/>
              <a:t>‹#›</a:t>
            </a:fld>
            <a:endParaRPr lang="el-GR"/>
          </a:p>
        </p:txBody>
      </p:sp>
      <p:sp>
        <p:nvSpPr>
          <p:cNvPr id="2" name="Θέση εικόνας 4">
            <a:extLst>
              <a:ext uri="{FF2B5EF4-FFF2-40B4-BE49-F238E27FC236}">
                <a16:creationId xmlns:a16="http://schemas.microsoft.com/office/drawing/2014/main" id="{32FA83F8-2934-9C40-E2AC-DB91952EC4A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650156" y="609600"/>
            <a:ext cx="1397255" cy="1196852"/>
          </a:xfrm>
        </p:spPr>
        <p:txBody>
          <a:bodyPr/>
          <a:lstStyle>
            <a:lvl1pPr marL="19050" indent="-19050" algn="ctr">
              <a:defRPr>
                <a:solidFill>
                  <a:schemeClr val="accent6"/>
                </a:solidFill>
                <a:effectLst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defRPr>
            </a:lvl1pPr>
          </a:lstStyle>
          <a:p>
            <a:r>
              <a:rPr lang="en-US" dirty="0"/>
              <a:t>Place your logo here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1458803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30876" y="630999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727E6CD2-D05D-4519-90F6-748EABD48862}" type="slidenum">
              <a:rPr lang="el-GR" smtClean="0"/>
              <a:t>‹#›</a:t>
            </a:fld>
            <a:endParaRPr lang="el-GR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B46228F1-38E3-9F8D-C0A9-DA8A78239FC7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364" y="6189155"/>
            <a:ext cx="2072096" cy="606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3102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50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49" r:id="rId9"/>
    <p:sldLayoutId id="2147483848" r:id="rId10"/>
    <p:sldLayoutId id="2147483838" r:id="rId11"/>
    <p:sldLayoutId id="2147483839" r:id="rId12"/>
    <p:sldLayoutId id="2147483840" r:id="rId13"/>
    <p:sldLayoutId id="2147483841" r:id="rId14"/>
    <p:sldLayoutId id="2147483842" r:id="rId15"/>
    <p:sldLayoutId id="2147483843" r:id="rId16"/>
    <p:sldLayoutId id="2147483844" r:id="rId17"/>
    <p:sldLayoutId id="2147483845" r:id="rId18"/>
    <p:sldLayoutId id="2147483846" r:id="rId19"/>
    <p:sldLayoutId id="2147483847" r:id="rId20"/>
    <p:sldLayoutId id="2147483851" r:id="rId2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accent6"/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solidFill>
            <a:schemeClr val="accent6"/>
          </a:solidFill>
          <a:effectLst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solidFill>
            <a:schemeClr val="accent6"/>
          </a:solidFill>
          <a:effectLst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solidFill>
            <a:schemeClr val="accent6"/>
          </a:solidFill>
          <a:effectLst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solidFill>
            <a:schemeClr val="accent6"/>
          </a:solidFill>
          <a:effectLst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solidFill>
            <a:schemeClr val="accent6"/>
          </a:solidFill>
          <a:effectLst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mailto:cozy.cat@cert.pt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mailto:cozy.cat@cert.pt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mailto:cozy.cat@cert.pt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mailto:cozy.cat@cert.pt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hyperlink" Target="mailto:cozy.cat@cert.pt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mailto:cozy.cat@cert.pt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Υπότιτλος 1">
            <a:extLst>
              <a:ext uri="{FF2B5EF4-FFF2-40B4-BE49-F238E27FC236}">
                <a16:creationId xmlns:a16="http://schemas.microsoft.com/office/drawing/2014/main" id="{ADF28EFD-001F-9C34-1CF2-D2BCECA12FB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3" name="Τίτλος 2">
            <a:extLst>
              <a:ext uri="{FF2B5EF4-FFF2-40B4-BE49-F238E27FC236}">
                <a16:creationId xmlns:a16="http://schemas.microsoft.com/office/drawing/2014/main" id="{D4D7296A-8BC4-D0E3-0A62-88D85C3D5D5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Data Protection and Accountability (DPA) Demonstration</a:t>
            </a:r>
            <a:endParaRPr lang="el-GR" sz="2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B62732-D3AE-FF49-9074-2CE2A2CD944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5192" y="876750"/>
            <a:ext cx="2361340" cy="778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736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Rectangle 2">
            <a:extLst>
              <a:ext uri="{FF2B5EF4-FFF2-40B4-BE49-F238E27FC236}">
                <a16:creationId xmlns:a16="http://schemas.microsoft.com/office/drawing/2014/main" id="{F794755E-1F61-4C2F-BACF-8B47A519910D}"/>
              </a:ext>
            </a:extLst>
          </p:cNvPr>
          <p:cNvSpPr/>
          <p:nvPr/>
        </p:nvSpPr>
        <p:spPr>
          <a:xfrm>
            <a:off x="1749097" y="2393972"/>
            <a:ext cx="3024218" cy="1197197"/>
          </a:xfrm>
          <a:prstGeom prst="rect">
            <a:avLst/>
          </a:prstGeom>
          <a:solidFill>
            <a:schemeClr val="tx1"/>
          </a:solidFill>
          <a:ln w="6350">
            <a:solidFill>
              <a:schemeClr val="tx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en-US" sz="1000" b="0" strike="noStrike" spc="-1" dirty="0">
              <a:latin typeface="Calibri"/>
            </a:endParaRPr>
          </a:p>
        </p:txBody>
      </p:sp>
      <p:sp>
        <p:nvSpPr>
          <p:cNvPr id="772" name="Rectangle 2">
            <a:extLst>
              <a:ext uri="{FF2B5EF4-FFF2-40B4-BE49-F238E27FC236}">
                <a16:creationId xmlns:a16="http://schemas.microsoft.com/office/drawing/2014/main" id="{F794755E-1F61-4C2F-BACF-8B47A519910D}"/>
              </a:ext>
            </a:extLst>
          </p:cNvPr>
          <p:cNvSpPr/>
          <p:nvPr/>
        </p:nvSpPr>
        <p:spPr>
          <a:xfrm>
            <a:off x="5985555" y="2393288"/>
            <a:ext cx="4779155" cy="1212370"/>
          </a:xfrm>
          <a:prstGeom prst="rect">
            <a:avLst/>
          </a:prstGeom>
          <a:noFill/>
          <a:ln w="6350">
            <a:solidFill>
              <a:schemeClr val="tx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en-US" sz="1000" b="0" strike="noStrike" spc="-1" dirty="0">
              <a:latin typeface="Calibri"/>
            </a:endParaRPr>
          </a:p>
        </p:txBody>
      </p:sp>
      <p:sp>
        <p:nvSpPr>
          <p:cNvPr id="773" name="Rectangle 2">
            <a:extLst>
              <a:ext uri="{FF2B5EF4-FFF2-40B4-BE49-F238E27FC236}">
                <a16:creationId xmlns:a16="http://schemas.microsoft.com/office/drawing/2014/main" id="{F794755E-1F61-4C2F-BACF-8B47A519910D}"/>
              </a:ext>
            </a:extLst>
          </p:cNvPr>
          <p:cNvSpPr/>
          <p:nvPr/>
        </p:nvSpPr>
        <p:spPr>
          <a:xfrm>
            <a:off x="5974814" y="4069682"/>
            <a:ext cx="4779155" cy="1742811"/>
          </a:xfrm>
          <a:prstGeom prst="rect">
            <a:avLst/>
          </a:prstGeom>
          <a:noFill/>
          <a:ln w="6350">
            <a:solidFill>
              <a:schemeClr val="tx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en-US" sz="1000" b="0" strike="noStrike" spc="-1" dirty="0">
              <a:latin typeface="Calibri"/>
            </a:endParaRPr>
          </a:p>
        </p:txBody>
      </p:sp>
      <p:sp>
        <p:nvSpPr>
          <p:cNvPr id="774" name="Rectangle 2">
            <a:extLst>
              <a:ext uri="{FF2B5EF4-FFF2-40B4-BE49-F238E27FC236}">
                <a16:creationId xmlns:a16="http://schemas.microsoft.com/office/drawing/2014/main" id="{F794755E-1F61-4C2F-BACF-8B47A519910D}"/>
              </a:ext>
            </a:extLst>
          </p:cNvPr>
          <p:cNvSpPr/>
          <p:nvPr/>
        </p:nvSpPr>
        <p:spPr>
          <a:xfrm>
            <a:off x="1747639" y="4069683"/>
            <a:ext cx="3025676" cy="1742810"/>
          </a:xfrm>
          <a:prstGeom prst="rect">
            <a:avLst/>
          </a:prstGeom>
          <a:noFill/>
          <a:ln w="6350">
            <a:solidFill>
              <a:schemeClr val="tx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en-US" sz="1000" b="0" strike="noStrike" spc="-1" dirty="0"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Data Protection and Accountability</a:t>
            </a:r>
            <a:br>
              <a:rPr lang="en-US" dirty="0"/>
            </a:br>
            <a:r>
              <a:rPr lang="en-US" dirty="0"/>
              <a:t>Components – Post Audit Log</a:t>
            </a:r>
            <a:endParaRPr lang="pt-PT" dirty="0"/>
          </a:p>
        </p:txBody>
      </p:sp>
      <p:sp>
        <p:nvSpPr>
          <p:cNvPr id="163" name="CustomShape 50">
            <a:extLst>
              <a:ext uri="{FF2B5EF4-FFF2-40B4-BE49-F238E27FC236}">
                <a16:creationId xmlns:a16="http://schemas.microsoft.com/office/drawing/2014/main" id="{BC97370D-2929-440D-AC58-C9D61EB0EF0B}"/>
              </a:ext>
            </a:extLst>
          </p:cNvPr>
          <p:cNvSpPr/>
          <p:nvPr/>
        </p:nvSpPr>
        <p:spPr>
          <a:xfrm>
            <a:off x="1749097" y="2187522"/>
            <a:ext cx="3024219" cy="184112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0">
            <a:noFill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100" b="1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Encryption</a:t>
            </a:r>
            <a:endParaRPr lang="en-US" sz="1100" b="0" strike="noStrike" spc="-1" dirty="0">
              <a:latin typeface="Calibri"/>
            </a:endParaRPr>
          </a:p>
        </p:txBody>
      </p:sp>
      <p:sp>
        <p:nvSpPr>
          <p:cNvPr id="164" name="CustomShape 50">
            <a:extLst>
              <a:ext uri="{FF2B5EF4-FFF2-40B4-BE49-F238E27FC236}">
                <a16:creationId xmlns:a16="http://schemas.microsoft.com/office/drawing/2014/main" id="{BC97370D-2929-440D-AC58-C9D61EB0EF0B}"/>
              </a:ext>
            </a:extLst>
          </p:cNvPr>
          <p:cNvSpPr/>
          <p:nvPr/>
        </p:nvSpPr>
        <p:spPr>
          <a:xfrm>
            <a:off x="1749096" y="3848843"/>
            <a:ext cx="3024219" cy="184112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0">
            <a:noFill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100" b="1" spc="-1" dirty="0">
                <a:solidFill>
                  <a:srgbClr val="FFFFFF"/>
                </a:solidFill>
                <a:latin typeface="Calibri"/>
              </a:rPr>
              <a:t>(</a:t>
            </a:r>
            <a:r>
              <a:rPr lang="en-US" sz="1100" b="1" spc="-1" dirty="0" err="1">
                <a:solidFill>
                  <a:srgbClr val="FFFFFF"/>
                </a:solidFill>
                <a:latin typeface="Calibri"/>
              </a:rPr>
              <a:t>n,k</a:t>
            </a:r>
            <a:r>
              <a:rPr lang="en-US" sz="1100" b="1" spc="-1" dirty="0">
                <a:solidFill>
                  <a:srgbClr val="FFFFFF"/>
                </a:solidFill>
                <a:latin typeface="Calibri"/>
              </a:rPr>
              <a:t>) Key Sharing</a:t>
            </a:r>
            <a:endParaRPr lang="en-US" sz="1100" b="0" strike="noStrike" spc="-1" dirty="0">
              <a:latin typeface="Calibri"/>
            </a:endParaRPr>
          </a:p>
        </p:txBody>
      </p:sp>
      <p:sp>
        <p:nvSpPr>
          <p:cNvPr id="165" name="CustomShape 50">
            <a:extLst>
              <a:ext uri="{FF2B5EF4-FFF2-40B4-BE49-F238E27FC236}">
                <a16:creationId xmlns:a16="http://schemas.microsoft.com/office/drawing/2014/main" id="{BC97370D-2929-440D-AC58-C9D61EB0EF0B}"/>
              </a:ext>
            </a:extLst>
          </p:cNvPr>
          <p:cNvSpPr/>
          <p:nvPr/>
        </p:nvSpPr>
        <p:spPr>
          <a:xfrm>
            <a:off x="5985557" y="3848843"/>
            <a:ext cx="4779151" cy="184112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0">
            <a:noFill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100" b="1" spc="-1" dirty="0" err="1">
                <a:solidFill>
                  <a:srgbClr val="FFFFFF"/>
                </a:solidFill>
                <a:latin typeface="Calibri"/>
              </a:rPr>
              <a:t>Blockchain</a:t>
            </a:r>
            <a:endParaRPr lang="en-US" sz="1100" b="0" strike="noStrike" spc="-1" dirty="0">
              <a:latin typeface="Calibri"/>
            </a:endParaRPr>
          </a:p>
        </p:txBody>
      </p:sp>
      <p:sp>
        <p:nvSpPr>
          <p:cNvPr id="166" name="CustomShape 50">
            <a:extLst>
              <a:ext uri="{FF2B5EF4-FFF2-40B4-BE49-F238E27FC236}">
                <a16:creationId xmlns:a16="http://schemas.microsoft.com/office/drawing/2014/main" id="{BC97370D-2929-440D-AC58-C9D61EB0EF0B}"/>
              </a:ext>
            </a:extLst>
          </p:cNvPr>
          <p:cNvSpPr/>
          <p:nvPr/>
        </p:nvSpPr>
        <p:spPr>
          <a:xfrm>
            <a:off x="5985557" y="2187522"/>
            <a:ext cx="4779157" cy="184112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0">
            <a:noFill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100" b="1" spc="-1" dirty="0">
                <a:solidFill>
                  <a:srgbClr val="FFFFFF"/>
                </a:solidFill>
                <a:latin typeface="Calibri"/>
              </a:rPr>
              <a:t>Off-chain Database</a:t>
            </a:r>
            <a:endParaRPr lang="en-US" sz="1100" b="0" strike="noStrike" spc="-1" dirty="0">
              <a:latin typeface="Calibri"/>
            </a:endParaRPr>
          </a:p>
        </p:txBody>
      </p:sp>
      <p:sp>
        <p:nvSpPr>
          <p:cNvPr id="169" name="Freeform 79">
            <a:extLst>
              <a:ext uri="{FF2B5EF4-FFF2-40B4-BE49-F238E27FC236}">
                <a16:creationId xmlns:a16="http://schemas.microsoft.com/office/drawing/2014/main" id="{8E8A46A5-0796-4169-BDD7-FF3819F025D1}"/>
              </a:ext>
            </a:extLst>
          </p:cNvPr>
          <p:cNvSpPr/>
          <p:nvPr/>
        </p:nvSpPr>
        <p:spPr>
          <a:xfrm>
            <a:off x="3149786" y="3411250"/>
            <a:ext cx="222840" cy="75600"/>
          </a:xfrm>
          <a:custGeom>
            <a:avLst/>
            <a:gdLst/>
            <a:ahLst/>
            <a:cxnLst/>
            <a:rect l="l" t="t" r="r" b="b"/>
            <a:pathLst>
              <a:path w="2427231" h="914400">
                <a:moveTo>
                  <a:pt x="233965" y="366746"/>
                </a:moveTo>
                <a:cubicBezTo>
                  <a:pt x="184008" y="366746"/>
                  <a:pt x="143510" y="407244"/>
                  <a:pt x="143510" y="457201"/>
                </a:cubicBezTo>
                <a:cubicBezTo>
                  <a:pt x="143510" y="507158"/>
                  <a:pt x="184008" y="547656"/>
                  <a:pt x="233965" y="547656"/>
                </a:cubicBezTo>
                <a:cubicBezTo>
                  <a:pt x="283922" y="547656"/>
                  <a:pt x="324420" y="507158"/>
                  <a:pt x="324420" y="457201"/>
                </a:cubicBezTo>
                <a:cubicBezTo>
                  <a:pt x="324420" y="407244"/>
                  <a:pt x="283922" y="366746"/>
                  <a:pt x="233965" y="366746"/>
                </a:cubicBezTo>
                <a:close/>
                <a:moveTo>
                  <a:pt x="457200" y="0"/>
                </a:moveTo>
                <a:cubicBezTo>
                  <a:pt x="615016" y="0"/>
                  <a:pt x="754156" y="79959"/>
                  <a:pt x="836318" y="201575"/>
                </a:cubicBezTo>
                <a:lnTo>
                  <a:pt x="866368" y="256939"/>
                </a:lnTo>
                <a:lnTo>
                  <a:pt x="2226970" y="256939"/>
                </a:lnTo>
                <a:lnTo>
                  <a:pt x="2427231" y="457201"/>
                </a:lnTo>
                <a:lnTo>
                  <a:pt x="2226970" y="657462"/>
                </a:lnTo>
                <a:lnTo>
                  <a:pt x="2106661" y="657462"/>
                </a:lnTo>
                <a:lnTo>
                  <a:pt x="1975716" y="505956"/>
                </a:lnTo>
                <a:lnTo>
                  <a:pt x="1844772" y="657462"/>
                </a:lnTo>
                <a:lnTo>
                  <a:pt x="1773422" y="657462"/>
                </a:lnTo>
                <a:lnTo>
                  <a:pt x="1642477" y="505956"/>
                </a:lnTo>
                <a:lnTo>
                  <a:pt x="1511533" y="657462"/>
                </a:lnTo>
                <a:lnTo>
                  <a:pt x="1414780" y="657462"/>
                </a:lnTo>
                <a:lnTo>
                  <a:pt x="1283835" y="505956"/>
                </a:lnTo>
                <a:lnTo>
                  <a:pt x="1152891" y="657462"/>
                </a:lnTo>
                <a:lnTo>
                  <a:pt x="866368" y="657462"/>
                </a:lnTo>
                <a:lnTo>
                  <a:pt x="836318" y="712825"/>
                </a:lnTo>
                <a:cubicBezTo>
                  <a:pt x="754156" y="834441"/>
                  <a:pt x="615016" y="914400"/>
                  <a:pt x="457200" y="914400"/>
                </a:cubicBezTo>
                <a:cubicBezTo>
                  <a:pt x="204695" y="914400"/>
                  <a:pt x="0" y="709705"/>
                  <a:pt x="0" y="457200"/>
                </a:cubicBezTo>
                <a:cubicBezTo>
                  <a:pt x="0" y="204695"/>
                  <a:pt x="204695" y="0"/>
                  <a:pt x="457200" y="0"/>
                </a:cubicBezTo>
                <a:close/>
              </a:path>
            </a:pathLst>
          </a:custGeom>
          <a:solidFill>
            <a:srgbClr val="0070C0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</p:sp>
      <p:sp>
        <p:nvSpPr>
          <p:cNvPr id="170" name="Rounded Rectangle 184">
            <a:extLst>
              <a:ext uri="{FF2B5EF4-FFF2-40B4-BE49-F238E27FC236}">
                <a16:creationId xmlns:a16="http://schemas.microsoft.com/office/drawing/2014/main" id="{254F52BB-F2B3-4B4A-A867-95DD8E39DD8D}"/>
              </a:ext>
            </a:extLst>
          </p:cNvPr>
          <p:cNvSpPr/>
          <p:nvPr/>
        </p:nvSpPr>
        <p:spPr>
          <a:xfrm>
            <a:off x="105239" y="2887810"/>
            <a:ext cx="900922" cy="209520"/>
          </a:xfrm>
          <a:prstGeom prst="roundRect">
            <a:avLst>
              <a:gd name="adj" fmla="val 4167"/>
            </a:avLst>
          </a:prstGeom>
          <a:solidFill>
            <a:srgbClr val="83848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Audit Log</a:t>
            </a:r>
            <a:endParaRPr kumimoji="0" lang="en-US" sz="1100" b="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93" name="Group 792"/>
          <p:cNvGrpSpPr/>
          <p:nvPr/>
        </p:nvGrpSpPr>
        <p:grpSpPr>
          <a:xfrm>
            <a:off x="6296297" y="4309384"/>
            <a:ext cx="1776237" cy="1263407"/>
            <a:chOff x="6296297" y="4120004"/>
            <a:chExt cx="1776237" cy="1263407"/>
          </a:xfrm>
        </p:grpSpPr>
        <p:sp>
          <p:nvSpPr>
            <p:cNvPr id="182" name="Rectangle 113">
              <a:extLst>
                <a:ext uri="{FF2B5EF4-FFF2-40B4-BE49-F238E27FC236}">
                  <a16:creationId xmlns:a16="http://schemas.microsoft.com/office/drawing/2014/main" id="{18C187D5-BA64-40FB-BEBE-FCA54015211A}"/>
                </a:ext>
              </a:extLst>
            </p:cNvPr>
            <p:cNvSpPr/>
            <p:nvPr/>
          </p:nvSpPr>
          <p:spPr>
            <a:xfrm>
              <a:off x="6597495" y="4120004"/>
              <a:ext cx="853151" cy="197155"/>
            </a:xfrm>
            <a:prstGeom prst="rect">
              <a:avLst/>
            </a:prstGeom>
            <a:noFill/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000" i="0" u="none" strike="noStrike" kern="0" cap="none" spc="-1" normalizeH="0" baseline="0" noProof="0" dirty="0">
                  <a:ln>
                    <a:noFill/>
                  </a:ln>
                  <a:solidFill>
                    <a:srgbClr val="414244"/>
                  </a:solidFill>
                  <a:effectLst/>
                  <a:uLnTx/>
                  <a:uFillTx/>
                  <a:latin typeface="Calibri"/>
                  <a:ea typeface="DejaVu Sans"/>
                  <a:cs typeface="+mn-cs"/>
                </a:rPr>
                <a:t>peer0.org1</a:t>
              </a:r>
              <a:endPara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183" name="Group 182"/>
            <p:cNvGrpSpPr/>
            <p:nvPr/>
          </p:nvGrpSpPr>
          <p:grpSpPr>
            <a:xfrm>
              <a:off x="6864614" y="4314019"/>
              <a:ext cx="318913" cy="386777"/>
              <a:chOff x="7395464" y="3062136"/>
              <a:chExt cx="466920" cy="566280"/>
            </a:xfrm>
          </p:grpSpPr>
          <p:grpSp>
            <p:nvGrpSpPr>
              <p:cNvPr id="184" name="Group 140">
                <a:extLst>
                  <a:ext uri="{FF2B5EF4-FFF2-40B4-BE49-F238E27FC236}">
                    <a16:creationId xmlns:a16="http://schemas.microsoft.com/office/drawing/2014/main" id="{8A8CC44C-B01D-44DE-B89A-D38FAE743F1F}"/>
                  </a:ext>
                </a:extLst>
              </p:cNvPr>
              <p:cNvGrpSpPr/>
              <p:nvPr/>
            </p:nvGrpSpPr>
            <p:grpSpPr>
              <a:xfrm>
                <a:off x="7395464" y="3062136"/>
                <a:ext cx="466920" cy="566280"/>
                <a:chOff x="9698760" y="3480120"/>
                <a:chExt cx="466920" cy="566280"/>
              </a:xfrm>
            </p:grpSpPr>
            <p:sp>
              <p:nvSpPr>
                <p:cNvPr id="186" name="Rounded Rectangle 126">
                  <a:extLst>
                    <a:ext uri="{FF2B5EF4-FFF2-40B4-BE49-F238E27FC236}">
                      <a16:creationId xmlns:a16="http://schemas.microsoft.com/office/drawing/2014/main" id="{D4CAF9B7-3BCC-4AF9-9093-8D7EA6C31B0B}"/>
                    </a:ext>
                  </a:extLst>
                </p:cNvPr>
                <p:cNvSpPr/>
                <p:nvPr/>
              </p:nvSpPr>
              <p:spPr>
                <a:xfrm>
                  <a:off x="9698760" y="3480120"/>
                  <a:ext cx="466920" cy="566280"/>
                </a:xfrm>
                <a:prstGeom prst="roundRect">
                  <a:avLst>
                    <a:gd name="adj" fmla="val 16667"/>
                  </a:avLst>
                </a:prstGeom>
                <a:noFill/>
                <a:ln w="12700" cap="flat" cmpd="sng" algn="ctr">
                  <a:solidFill>
                    <a:srgbClr val="546CB2"/>
                  </a:solidFill>
                  <a:prstDash val="solid"/>
                  <a:miter lim="800000"/>
                </a:ln>
                <a:effectLst/>
              </p:spPr>
            </p:sp>
            <p:grpSp>
              <p:nvGrpSpPr>
                <p:cNvPr id="187" name="Group 92">
                  <a:extLst>
                    <a:ext uri="{FF2B5EF4-FFF2-40B4-BE49-F238E27FC236}">
                      <a16:creationId xmlns:a16="http://schemas.microsoft.com/office/drawing/2014/main" id="{2F33F6DA-2610-4735-BE70-5D8E6BA428DE}"/>
                    </a:ext>
                  </a:extLst>
                </p:cNvPr>
                <p:cNvGrpSpPr/>
                <p:nvPr/>
              </p:nvGrpSpPr>
              <p:grpSpPr>
                <a:xfrm>
                  <a:off x="9802800" y="3702960"/>
                  <a:ext cx="241200" cy="275400"/>
                  <a:chOff x="9802800" y="3702960"/>
                  <a:chExt cx="241200" cy="275400"/>
                </a:xfrm>
              </p:grpSpPr>
              <p:sp>
                <p:nvSpPr>
                  <p:cNvPr id="188" name="Rectangle 94">
                    <a:extLst>
                      <a:ext uri="{FF2B5EF4-FFF2-40B4-BE49-F238E27FC236}">
                        <a16:creationId xmlns:a16="http://schemas.microsoft.com/office/drawing/2014/main" id="{1A53C6D5-5A88-46BF-A21B-556121D6A113}"/>
                      </a:ext>
                    </a:extLst>
                  </p:cNvPr>
                  <p:cNvSpPr/>
                  <p:nvPr/>
                </p:nvSpPr>
                <p:spPr>
                  <a:xfrm>
                    <a:off x="9802800" y="3702960"/>
                    <a:ext cx="241200" cy="27540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  <p:grpSp>
                <p:nvGrpSpPr>
                  <p:cNvPr id="189" name="Group 95">
                    <a:extLst>
                      <a:ext uri="{FF2B5EF4-FFF2-40B4-BE49-F238E27FC236}">
                        <a16:creationId xmlns:a16="http://schemas.microsoft.com/office/drawing/2014/main" id="{DB6EE8B3-C661-417B-A881-B0AF027C15F7}"/>
                      </a:ext>
                    </a:extLst>
                  </p:cNvPr>
                  <p:cNvGrpSpPr/>
                  <p:nvPr/>
                </p:nvGrpSpPr>
                <p:grpSpPr>
                  <a:xfrm>
                    <a:off x="9836280" y="3804480"/>
                    <a:ext cx="79560" cy="38880"/>
                    <a:chOff x="9836280" y="3804480"/>
                    <a:chExt cx="79560" cy="38880"/>
                  </a:xfrm>
                </p:grpSpPr>
                <p:sp>
                  <p:nvSpPr>
                    <p:cNvPr id="196" name="Rectangle 102">
                      <a:extLst>
                        <a:ext uri="{FF2B5EF4-FFF2-40B4-BE49-F238E27FC236}">
                          <a16:creationId xmlns:a16="http://schemas.microsoft.com/office/drawing/2014/main" id="{2F57A5D6-48CA-47B0-B38E-FACA62186631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9833760" y="382680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97" name="Rectangle 103">
                      <a:extLst>
                        <a:ext uri="{FF2B5EF4-FFF2-40B4-BE49-F238E27FC236}">
                          <a16:creationId xmlns:a16="http://schemas.microsoft.com/office/drawing/2014/main" id="{86EDBB1C-29BA-408A-9757-668EE5A58230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9852480" y="382032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190" name="Group 96">
                    <a:extLst>
                      <a:ext uri="{FF2B5EF4-FFF2-40B4-BE49-F238E27FC236}">
                        <a16:creationId xmlns:a16="http://schemas.microsoft.com/office/drawing/2014/main" id="{1F7B4667-04DF-4A93-AC06-A24091394E82}"/>
                      </a:ext>
                    </a:extLst>
                  </p:cNvPr>
                  <p:cNvGrpSpPr/>
                  <p:nvPr/>
                </p:nvGrpSpPr>
                <p:grpSpPr>
                  <a:xfrm>
                    <a:off x="9837000" y="3879000"/>
                    <a:ext cx="51480" cy="51480"/>
                    <a:chOff x="9837000" y="3879000"/>
                    <a:chExt cx="51480" cy="51480"/>
                  </a:xfrm>
                </p:grpSpPr>
                <p:sp>
                  <p:nvSpPr>
                    <p:cNvPr id="194" name="Rectangle 100">
                      <a:extLst>
                        <a:ext uri="{FF2B5EF4-FFF2-40B4-BE49-F238E27FC236}">
                          <a16:creationId xmlns:a16="http://schemas.microsoft.com/office/drawing/2014/main" id="{F3D31E61-CD7C-4C01-AE1E-9606D4B6DDE8}"/>
                        </a:ext>
                      </a:extLst>
                    </p:cNvPr>
                    <p:cNvSpPr/>
                    <p:nvPr/>
                  </p:nvSpPr>
                  <p:spPr>
                    <a:xfrm rot="18900000">
                      <a:off x="9829440" y="390132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95" name="Rectangle 101">
                      <a:extLst>
                        <a:ext uri="{FF2B5EF4-FFF2-40B4-BE49-F238E27FC236}">
                          <a16:creationId xmlns:a16="http://schemas.microsoft.com/office/drawing/2014/main" id="{C6D65796-6D38-44F4-8178-EA8307E76E32}"/>
                        </a:ext>
                      </a:extLst>
                    </p:cNvPr>
                    <p:cNvSpPr/>
                    <p:nvPr/>
                  </p:nvSpPr>
                  <p:spPr>
                    <a:xfrm rot="13500000">
                      <a:off x="9833760" y="3901680"/>
                      <a:ext cx="60120" cy="720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191" name="Group 97">
                    <a:extLst>
                      <a:ext uri="{FF2B5EF4-FFF2-40B4-BE49-F238E27FC236}">
                        <a16:creationId xmlns:a16="http://schemas.microsoft.com/office/drawing/2014/main" id="{093FBC69-1879-47B6-871A-2CC98CAF8741}"/>
                      </a:ext>
                    </a:extLst>
                  </p:cNvPr>
                  <p:cNvGrpSpPr/>
                  <p:nvPr/>
                </p:nvGrpSpPr>
                <p:grpSpPr>
                  <a:xfrm>
                    <a:off x="9836280" y="3745440"/>
                    <a:ext cx="79560" cy="38880"/>
                    <a:chOff x="9836280" y="3745440"/>
                    <a:chExt cx="79560" cy="38880"/>
                  </a:xfrm>
                </p:grpSpPr>
                <p:sp>
                  <p:nvSpPr>
                    <p:cNvPr id="192" name="Rectangle 98">
                      <a:extLst>
                        <a:ext uri="{FF2B5EF4-FFF2-40B4-BE49-F238E27FC236}">
                          <a16:creationId xmlns:a16="http://schemas.microsoft.com/office/drawing/2014/main" id="{A03B00A6-932C-4F29-86D3-512B10F6A433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9833760" y="376740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93" name="Rectangle 99">
                      <a:extLst>
                        <a:ext uri="{FF2B5EF4-FFF2-40B4-BE49-F238E27FC236}">
                          <a16:creationId xmlns:a16="http://schemas.microsoft.com/office/drawing/2014/main" id="{160C501B-CCC9-446C-AF41-52ED92B8D981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9852480" y="376128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</p:grpSp>
          </p:grpSp>
          <p:sp>
            <p:nvSpPr>
              <p:cNvPr id="185" name="Freeform 79">
                <a:extLst>
                  <a:ext uri="{FF2B5EF4-FFF2-40B4-BE49-F238E27FC236}">
                    <a16:creationId xmlns:a16="http://schemas.microsoft.com/office/drawing/2014/main" id="{43C903C9-1086-4E35-936F-BE44BA5A2634}"/>
                  </a:ext>
                </a:extLst>
              </p:cNvPr>
              <p:cNvSpPr/>
              <p:nvPr/>
            </p:nvSpPr>
            <p:spPr>
              <a:xfrm>
                <a:off x="7509700" y="3136078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7F4F9F">
                  <a:lumMod val="40000"/>
                  <a:lumOff val="60000"/>
                </a:srgbClr>
              </a:solidFill>
              <a:ln w="12700" cap="flat" cmpd="sng" algn="ctr">
                <a:solidFill>
                  <a:srgbClr val="CCB6DB"/>
                </a:solidFill>
                <a:prstDash val="solid"/>
                <a:miter lim="800000"/>
              </a:ln>
              <a:effectLst/>
            </p:spPr>
          </p:sp>
        </p:grpSp>
        <p:sp>
          <p:nvSpPr>
            <p:cNvPr id="199" name="Rectangle 113">
              <a:extLst>
                <a:ext uri="{FF2B5EF4-FFF2-40B4-BE49-F238E27FC236}">
                  <a16:creationId xmlns:a16="http://schemas.microsoft.com/office/drawing/2014/main" id="{2436AE0A-7EE1-4E8A-9F50-0AE8E13250C6}"/>
                </a:ext>
              </a:extLst>
            </p:cNvPr>
            <p:cNvSpPr/>
            <p:nvPr/>
          </p:nvSpPr>
          <p:spPr>
            <a:xfrm>
              <a:off x="7219383" y="4516141"/>
              <a:ext cx="853151" cy="197155"/>
            </a:xfrm>
            <a:prstGeom prst="rect">
              <a:avLst/>
            </a:prstGeom>
            <a:noFill/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000" i="0" u="none" strike="noStrike" kern="0" cap="none" spc="-1" normalizeH="0" baseline="0" noProof="0" dirty="0">
                  <a:ln>
                    <a:noFill/>
                  </a:ln>
                  <a:solidFill>
                    <a:srgbClr val="414244"/>
                  </a:solidFill>
                  <a:effectLst/>
                  <a:uLnTx/>
                  <a:uFillTx/>
                  <a:latin typeface="Calibri"/>
                  <a:ea typeface="DejaVu Sans"/>
                  <a:cs typeface="+mn-cs"/>
                </a:rPr>
                <a:t>peer0.org2</a:t>
              </a:r>
              <a:endPara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200" name="Group 199"/>
            <p:cNvGrpSpPr/>
            <p:nvPr/>
          </p:nvGrpSpPr>
          <p:grpSpPr>
            <a:xfrm>
              <a:off x="7490996" y="4710156"/>
              <a:ext cx="318913" cy="386777"/>
              <a:chOff x="8102943" y="3741075"/>
              <a:chExt cx="466920" cy="566280"/>
            </a:xfrm>
          </p:grpSpPr>
          <p:grpSp>
            <p:nvGrpSpPr>
              <p:cNvPr id="201" name="Group 126">
                <a:extLst>
                  <a:ext uri="{FF2B5EF4-FFF2-40B4-BE49-F238E27FC236}">
                    <a16:creationId xmlns:a16="http://schemas.microsoft.com/office/drawing/2014/main" id="{76C8C88F-C24A-4378-A795-E42D3C57B5C9}"/>
                  </a:ext>
                </a:extLst>
              </p:cNvPr>
              <p:cNvGrpSpPr/>
              <p:nvPr/>
            </p:nvGrpSpPr>
            <p:grpSpPr>
              <a:xfrm>
                <a:off x="8102943" y="3741075"/>
                <a:ext cx="466920" cy="566280"/>
                <a:chOff x="9707400" y="4267800"/>
                <a:chExt cx="466920" cy="566280"/>
              </a:xfrm>
            </p:grpSpPr>
            <p:sp>
              <p:nvSpPr>
                <p:cNvPr id="203" name="Rounded Rectangle 126">
                  <a:extLst>
                    <a:ext uri="{FF2B5EF4-FFF2-40B4-BE49-F238E27FC236}">
                      <a16:creationId xmlns:a16="http://schemas.microsoft.com/office/drawing/2014/main" id="{29ABE8AA-9E58-438C-82FD-89F89536C282}"/>
                    </a:ext>
                  </a:extLst>
                </p:cNvPr>
                <p:cNvSpPr/>
                <p:nvPr/>
              </p:nvSpPr>
              <p:spPr>
                <a:xfrm>
                  <a:off x="9707400" y="4267800"/>
                  <a:ext cx="466920" cy="566280"/>
                </a:xfrm>
                <a:prstGeom prst="roundRect">
                  <a:avLst>
                    <a:gd name="adj" fmla="val 16667"/>
                  </a:avLst>
                </a:prstGeom>
                <a:noFill/>
                <a:ln w="12700" cap="flat" cmpd="sng" algn="ctr">
                  <a:solidFill>
                    <a:srgbClr val="546CB2"/>
                  </a:solidFill>
                  <a:prstDash val="solid"/>
                  <a:miter lim="800000"/>
                </a:ln>
                <a:effectLst/>
              </p:spPr>
            </p:sp>
            <p:grpSp>
              <p:nvGrpSpPr>
                <p:cNvPr id="204" name="Group 92">
                  <a:extLst>
                    <a:ext uri="{FF2B5EF4-FFF2-40B4-BE49-F238E27FC236}">
                      <a16:creationId xmlns:a16="http://schemas.microsoft.com/office/drawing/2014/main" id="{635A83B2-2E94-4F24-8FE5-17B9CB21FA6F}"/>
                    </a:ext>
                  </a:extLst>
                </p:cNvPr>
                <p:cNvGrpSpPr/>
                <p:nvPr/>
              </p:nvGrpSpPr>
              <p:grpSpPr>
                <a:xfrm>
                  <a:off x="9811440" y="4490640"/>
                  <a:ext cx="241200" cy="275400"/>
                  <a:chOff x="9811440" y="4490640"/>
                  <a:chExt cx="241200" cy="275400"/>
                </a:xfrm>
              </p:grpSpPr>
              <p:sp>
                <p:nvSpPr>
                  <p:cNvPr id="205" name="Rectangle 94">
                    <a:extLst>
                      <a:ext uri="{FF2B5EF4-FFF2-40B4-BE49-F238E27FC236}">
                        <a16:creationId xmlns:a16="http://schemas.microsoft.com/office/drawing/2014/main" id="{AC6064F2-CF12-46E5-9510-6EED3CB7B0F2}"/>
                      </a:ext>
                    </a:extLst>
                  </p:cNvPr>
                  <p:cNvSpPr/>
                  <p:nvPr/>
                </p:nvSpPr>
                <p:spPr>
                  <a:xfrm>
                    <a:off x="9811440" y="4490640"/>
                    <a:ext cx="241200" cy="27540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  <p:grpSp>
                <p:nvGrpSpPr>
                  <p:cNvPr id="206" name="Group 95">
                    <a:extLst>
                      <a:ext uri="{FF2B5EF4-FFF2-40B4-BE49-F238E27FC236}">
                        <a16:creationId xmlns:a16="http://schemas.microsoft.com/office/drawing/2014/main" id="{611D1C73-2010-46D0-858B-412A082BDC32}"/>
                      </a:ext>
                    </a:extLst>
                  </p:cNvPr>
                  <p:cNvGrpSpPr/>
                  <p:nvPr/>
                </p:nvGrpSpPr>
                <p:grpSpPr>
                  <a:xfrm>
                    <a:off x="9845280" y="4592160"/>
                    <a:ext cx="79200" cy="38880"/>
                    <a:chOff x="9845280" y="4592160"/>
                    <a:chExt cx="79200" cy="38880"/>
                  </a:xfrm>
                </p:grpSpPr>
                <p:sp>
                  <p:nvSpPr>
                    <p:cNvPr id="213" name="Rectangle 102">
                      <a:extLst>
                        <a:ext uri="{FF2B5EF4-FFF2-40B4-BE49-F238E27FC236}">
                          <a16:creationId xmlns:a16="http://schemas.microsoft.com/office/drawing/2014/main" id="{6249FD3C-8A06-47F1-95C5-54C36A56322A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9842760" y="461412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214" name="Rectangle 103">
                      <a:extLst>
                        <a:ext uri="{FF2B5EF4-FFF2-40B4-BE49-F238E27FC236}">
                          <a16:creationId xmlns:a16="http://schemas.microsoft.com/office/drawing/2014/main" id="{8DFEFA16-D6E7-441A-9643-4C328BBDA058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9861120" y="460800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207" name="Group 96">
                    <a:extLst>
                      <a:ext uri="{FF2B5EF4-FFF2-40B4-BE49-F238E27FC236}">
                        <a16:creationId xmlns:a16="http://schemas.microsoft.com/office/drawing/2014/main" id="{FE13DD97-899A-4D9A-BA3B-A89DE9642EEB}"/>
                      </a:ext>
                    </a:extLst>
                  </p:cNvPr>
                  <p:cNvGrpSpPr/>
                  <p:nvPr/>
                </p:nvGrpSpPr>
                <p:grpSpPr>
                  <a:xfrm>
                    <a:off x="9845640" y="4666320"/>
                    <a:ext cx="51480" cy="51480"/>
                    <a:chOff x="9845640" y="4666320"/>
                    <a:chExt cx="51480" cy="51480"/>
                  </a:xfrm>
                </p:grpSpPr>
                <p:sp>
                  <p:nvSpPr>
                    <p:cNvPr id="211" name="Rectangle 100">
                      <a:extLst>
                        <a:ext uri="{FF2B5EF4-FFF2-40B4-BE49-F238E27FC236}">
                          <a16:creationId xmlns:a16="http://schemas.microsoft.com/office/drawing/2014/main" id="{19356A0B-2F24-4C07-B44A-6864C1303CDE}"/>
                        </a:ext>
                      </a:extLst>
                    </p:cNvPr>
                    <p:cNvSpPr/>
                    <p:nvPr/>
                  </p:nvSpPr>
                  <p:spPr>
                    <a:xfrm rot="18900000">
                      <a:off x="9838080" y="468864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212" name="Rectangle 101">
                      <a:extLst>
                        <a:ext uri="{FF2B5EF4-FFF2-40B4-BE49-F238E27FC236}">
                          <a16:creationId xmlns:a16="http://schemas.microsoft.com/office/drawing/2014/main" id="{029A9F94-D401-46D9-86B6-D1449B5944D2}"/>
                        </a:ext>
                      </a:extLst>
                    </p:cNvPr>
                    <p:cNvSpPr/>
                    <p:nvPr/>
                  </p:nvSpPr>
                  <p:spPr>
                    <a:xfrm rot="13500000">
                      <a:off x="9842760" y="4689000"/>
                      <a:ext cx="60120" cy="720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208" name="Group 97">
                    <a:extLst>
                      <a:ext uri="{FF2B5EF4-FFF2-40B4-BE49-F238E27FC236}">
                        <a16:creationId xmlns:a16="http://schemas.microsoft.com/office/drawing/2014/main" id="{505903D0-5BB7-4782-9DBE-9A2AD9E38075}"/>
                      </a:ext>
                    </a:extLst>
                  </p:cNvPr>
                  <p:cNvGrpSpPr/>
                  <p:nvPr/>
                </p:nvGrpSpPr>
                <p:grpSpPr>
                  <a:xfrm>
                    <a:off x="9845280" y="4533120"/>
                    <a:ext cx="79200" cy="38880"/>
                    <a:chOff x="9845280" y="4533120"/>
                    <a:chExt cx="79200" cy="38880"/>
                  </a:xfrm>
                </p:grpSpPr>
                <p:sp>
                  <p:nvSpPr>
                    <p:cNvPr id="209" name="Rectangle 98">
                      <a:extLst>
                        <a:ext uri="{FF2B5EF4-FFF2-40B4-BE49-F238E27FC236}">
                          <a16:creationId xmlns:a16="http://schemas.microsoft.com/office/drawing/2014/main" id="{951B1085-A645-4A92-9556-6A78FB6EDADB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9842760" y="455508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210" name="Rectangle 99">
                      <a:extLst>
                        <a:ext uri="{FF2B5EF4-FFF2-40B4-BE49-F238E27FC236}">
                          <a16:creationId xmlns:a16="http://schemas.microsoft.com/office/drawing/2014/main" id="{20A84622-5B98-4096-A898-F1495DFA91B7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9861120" y="454896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</p:grpSp>
          </p:grpSp>
          <p:sp>
            <p:nvSpPr>
              <p:cNvPr id="202" name="Freeform 79">
                <a:extLst>
                  <a:ext uri="{FF2B5EF4-FFF2-40B4-BE49-F238E27FC236}">
                    <a16:creationId xmlns:a16="http://schemas.microsoft.com/office/drawing/2014/main" id="{7EEF8F24-2D47-45C6-AEC1-F87F0BB02EFA}"/>
                  </a:ext>
                </a:extLst>
              </p:cNvPr>
              <p:cNvSpPr/>
              <p:nvPr/>
            </p:nvSpPr>
            <p:spPr>
              <a:xfrm>
                <a:off x="8221341" y="3819067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546CB2">
                  <a:lumMod val="60000"/>
                  <a:lumOff val="40000"/>
                </a:srgbClr>
              </a:solidFill>
              <a:ln w="12700" cap="flat" cmpd="sng" algn="ctr">
                <a:solidFill>
                  <a:srgbClr val="98A7D1"/>
                </a:solidFill>
                <a:prstDash val="solid"/>
                <a:miter lim="800000"/>
              </a:ln>
              <a:effectLst/>
            </p:spPr>
          </p:sp>
        </p:grpSp>
        <p:sp>
          <p:nvSpPr>
            <p:cNvPr id="216" name="Rectangle 113">
              <a:extLst>
                <a:ext uri="{FF2B5EF4-FFF2-40B4-BE49-F238E27FC236}">
                  <a16:creationId xmlns:a16="http://schemas.microsoft.com/office/drawing/2014/main" id="{81D5A4EE-CB7B-419B-9D3F-218D93A33163}"/>
                </a:ext>
              </a:extLst>
            </p:cNvPr>
            <p:cNvSpPr/>
            <p:nvPr/>
          </p:nvSpPr>
          <p:spPr>
            <a:xfrm>
              <a:off x="6296297" y="4802619"/>
              <a:ext cx="853151" cy="197155"/>
            </a:xfrm>
            <a:prstGeom prst="rect">
              <a:avLst/>
            </a:prstGeom>
            <a:noFill/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000" i="0" u="none" strike="noStrike" kern="0" cap="none" spc="-1" normalizeH="0" baseline="0" noProof="0" dirty="0">
                  <a:ln>
                    <a:noFill/>
                  </a:ln>
                  <a:solidFill>
                    <a:srgbClr val="414244"/>
                  </a:solidFill>
                  <a:effectLst/>
                  <a:uLnTx/>
                  <a:uFillTx/>
                  <a:latin typeface="Calibri"/>
                  <a:ea typeface="DejaVu Sans"/>
                  <a:cs typeface="+mn-cs"/>
                </a:rPr>
                <a:t>peer0.org3</a:t>
              </a:r>
              <a:endPara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217" name="Group 216"/>
            <p:cNvGrpSpPr/>
            <p:nvPr/>
          </p:nvGrpSpPr>
          <p:grpSpPr>
            <a:xfrm>
              <a:off x="6569877" y="4996634"/>
              <a:ext cx="318913" cy="386777"/>
              <a:chOff x="8683326" y="4400213"/>
              <a:chExt cx="466920" cy="566280"/>
            </a:xfrm>
          </p:grpSpPr>
          <p:grpSp>
            <p:nvGrpSpPr>
              <p:cNvPr id="218" name="Group 205">
                <a:extLst>
                  <a:ext uri="{FF2B5EF4-FFF2-40B4-BE49-F238E27FC236}">
                    <a16:creationId xmlns:a16="http://schemas.microsoft.com/office/drawing/2014/main" id="{ACB6D0DF-1D70-4E38-AAFE-D5D8F063273D}"/>
                  </a:ext>
                </a:extLst>
              </p:cNvPr>
              <p:cNvGrpSpPr/>
              <p:nvPr/>
            </p:nvGrpSpPr>
            <p:grpSpPr>
              <a:xfrm>
                <a:off x="8683326" y="4400213"/>
                <a:ext cx="466920" cy="566280"/>
                <a:chOff x="10696680" y="3481200"/>
                <a:chExt cx="466920" cy="566280"/>
              </a:xfrm>
            </p:grpSpPr>
            <p:sp>
              <p:nvSpPr>
                <p:cNvPr id="220" name="Rounded Rectangle 126">
                  <a:extLst>
                    <a:ext uri="{FF2B5EF4-FFF2-40B4-BE49-F238E27FC236}">
                      <a16:creationId xmlns:a16="http://schemas.microsoft.com/office/drawing/2014/main" id="{BC6EEFDE-99AE-4595-A1D4-0F36AD97651F}"/>
                    </a:ext>
                  </a:extLst>
                </p:cNvPr>
                <p:cNvSpPr/>
                <p:nvPr/>
              </p:nvSpPr>
              <p:spPr>
                <a:xfrm>
                  <a:off x="10696680" y="3481200"/>
                  <a:ext cx="466920" cy="566280"/>
                </a:xfrm>
                <a:prstGeom prst="roundRect">
                  <a:avLst>
                    <a:gd name="adj" fmla="val 16667"/>
                  </a:avLst>
                </a:prstGeom>
                <a:noFill/>
                <a:ln w="12700" cap="flat" cmpd="sng" algn="ctr">
                  <a:solidFill>
                    <a:srgbClr val="546CB2"/>
                  </a:solidFill>
                  <a:prstDash val="solid"/>
                  <a:miter lim="800000"/>
                </a:ln>
                <a:effectLst/>
              </p:spPr>
            </p:sp>
            <p:grpSp>
              <p:nvGrpSpPr>
                <p:cNvPr id="221" name="Group 92">
                  <a:extLst>
                    <a:ext uri="{FF2B5EF4-FFF2-40B4-BE49-F238E27FC236}">
                      <a16:creationId xmlns:a16="http://schemas.microsoft.com/office/drawing/2014/main" id="{44F5CBCE-688E-48A3-A4A1-5F58E5779DC6}"/>
                    </a:ext>
                  </a:extLst>
                </p:cNvPr>
                <p:cNvGrpSpPr/>
                <p:nvPr/>
              </p:nvGrpSpPr>
              <p:grpSpPr>
                <a:xfrm>
                  <a:off x="10800720" y="3704040"/>
                  <a:ext cx="241200" cy="275400"/>
                  <a:chOff x="10800720" y="3704040"/>
                  <a:chExt cx="241200" cy="275400"/>
                </a:xfrm>
              </p:grpSpPr>
              <p:sp>
                <p:nvSpPr>
                  <p:cNvPr id="222" name="Rectangle 94">
                    <a:extLst>
                      <a:ext uri="{FF2B5EF4-FFF2-40B4-BE49-F238E27FC236}">
                        <a16:creationId xmlns:a16="http://schemas.microsoft.com/office/drawing/2014/main" id="{34DAAE08-404A-4660-9036-D7C19763429E}"/>
                      </a:ext>
                    </a:extLst>
                  </p:cNvPr>
                  <p:cNvSpPr/>
                  <p:nvPr/>
                </p:nvSpPr>
                <p:spPr>
                  <a:xfrm>
                    <a:off x="10800720" y="3704040"/>
                    <a:ext cx="241200" cy="27540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  <p:grpSp>
                <p:nvGrpSpPr>
                  <p:cNvPr id="223" name="Group 95">
                    <a:extLst>
                      <a:ext uri="{FF2B5EF4-FFF2-40B4-BE49-F238E27FC236}">
                        <a16:creationId xmlns:a16="http://schemas.microsoft.com/office/drawing/2014/main" id="{7568FA38-7E5F-4C3E-96CB-3B23716A8A08}"/>
                      </a:ext>
                    </a:extLst>
                  </p:cNvPr>
                  <p:cNvGrpSpPr/>
                  <p:nvPr/>
                </p:nvGrpSpPr>
                <p:grpSpPr>
                  <a:xfrm>
                    <a:off x="10834200" y="3805560"/>
                    <a:ext cx="79560" cy="38880"/>
                    <a:chOff x="10834200" y="3805560"/>
                    <a:chExt cx="79560" cy="38880"/>
                  </a:xfrm>
                </p:grpSpPr>
                <p:sp>
                  <p:nvSpPr>
                    <p:cNvPr id="230" name="Rectangle 102">
                      <a:extLst>
                        <a:ext uri="{FF2B5EF4-FFF2-40B4-BE49-F238E27FC236}">
                          <a16:creationId xmlns:a16="http://schemas.microsoft.com/office/drawing/2014/main" id="{57DB6559-5719-4334-AC68-A6B9DFB917A1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10831680" y="382752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231" name="Rectangle 103">
                      <a:extLst>
                        <a:ext uri="{FF2B5EF4-FFF2-40B4-BE49-F238E27FC236}">
                          <a16:creationId xmlns:a16="http://schemas.microsoft.com/office/drawing/2014/main" id="{DA55B10F-0225-42A9-8DA8-E9475D42FB77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10850400" y="382140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224" name="Group 96">
                    <a:extLst>
                      <a:ext uri="{FF2B5EF4-FFF2-40B4-BE49-F238E27FC236}">
                        <a16:creationId xmlns:a16="http://schemas.microsoft.com/office/drawing/2014/main" id="{8C761DF6-F6A9-48F2-BD1C-3692E6E2F12E}"/>
                      </a:ext>
                    </a:extLst>
                  </p:cNvPr>
                  <p:cNvGrpSpPr/>
                  <p:nvPr/>
                </p:nvGrpSpPr>
                <p:grpSpPr>
                  <a:xfrm>
                    <a:off x="10834920" y="3879720"/>
                    <a:ext cx="51480" cy="51480"/>
                    <a:chOff x="10834920" y="3879720"/>
                    <a:chExt cx="51480" cy="51480"/>
                  </a:xfrm>
                </p:grpSpPr>
                <p:sp>
                  <p:nvSpPr>
                    <p:cNvPr id="228" name="Rectangle 100">
                      <a:extLst>
                        <a:ext uri="{FF2B5EF4-FFF2-40B4-BE49-F238E27FC236}">
                          <a16:creationId xmlns:a16="http://schemas.microsoft.com/office/drawing/2014/main" id="{A0AFC0E9-082C-4415-96E5-2F3888D2969F}"/>
                        </a:ext>
                      </a:extLst>
                    </p:cNvPr>
                    <p:cNvSpPr/>
                    <p:nvPr/>
                  </p:nvSpPr>
                  <p:spPr>
                    <a:xfrm rot="18900000">
                      <a:off x="10827360" y="390204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229" name="Rectangle 101">
                      <a:extLst>
                        <a:ext uri="{FF2B5EF4-FFF2-40B4-BE49-F238E27FC236}">
                          <a16:creationId xmlns:a16="http://schemas.microsoft.com/office/drawing/2014/main" id="{26109A62-7979-402F-9B41-2EC52FF3CA57}"/>
                        </a:ext>
                      </a:extLst>
                    </p:cNvPr>
                    <p:cNvSpPr/>
                    <p:nvPr/>
                  </p:nvSpPr>
                  <p:spPr>
                    <a:xfrm rot="13500000">
                      <a:off x="10831680" y="3902400"/>
                      <a:ext cx="60120" cy="720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225" name="Group 97">
                    <a:extLst>
                      <a:ext uri="{FF2B5EF4-FFF2-40B4-BE49-F238E27FC236}">
                        <a16:creationId xmlns:a16="http://schemas.microsoft.com/office/drawing/2014/main" id="{B4B5EBE3-EE33-427E-AC22-B6132078B7F0}"/>
                      </a:ext>
                    </a:extLst>
                  </p:cNvPr>
                  <p:cNvGrpSpPr/>
                  <p:nvPr/>
                </p:nvGrpSpPr>
                <p:grpSpPr>
                  <a:xfrm>
                    <a:off x="10834200" y="3746520"/>
                    <a:ext cx="79560" cy="38880"/>
                    <a:chOff x="10834200" y="3746520"/>
                    <a:chExt cx="79560" cy="38880"/>
                  </a:xfrm>
                </p:grpSpPr>
                <p:sp>
                  <p:nvSpPr>
                    <p:cNvPr id="226" name="Rectangle 98">
                      <a:extLst>
                        <a:ext uri="{FF2B5EF4-FFF2-40B4-BE49-F238E27FC236}">
                          <a16:creationId xmlns:a16="http://schemas.microsoft.com/office/drawing/2014/main" id="{24932BD0-6615-4F88-8461-9B141F995F3D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10831680" y="376848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227" name="Rectangle 99">
                      <a:extLst>
                        <a:ext uri="{FF2B5EF4-FFF2-40B4-BE49-F238E27FC236}">
                          <a16:creationId xmlns:a16="http://schemas.microsoft.com/office/drawing/2014/main" id="{611B32F3-1824-47CE-9EB9-621A7C15C3FE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10850400" y="376236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</p:grpSp>
          </p:grpSp>
          <p:sp>
            <p:nvSpPr>
              <p:cNvPr id="219" name="Freeform 79">
                <a:extLst>
                  <a:ext uri="{FF2B5EF4-FFF2-40B4-BE49-F238E27FC236}">
                    <a16:creationId xmlns:a16="http://schemas.microsoft.com/office/drawing/2014/main" id="{A1806FC7-2F09-4580-8CC3-0CC4F7A5874D}"/>
                  </a:ext>
                </a:extLst>
              </p:cNvPr>
              <p:cNvSpPr/>
              <p:nvPr/>
            </p:nvSpPr>
            <p:spPr>
              <a:xfrm>
                <a:off x="8789726" y="4475972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7F4F9F">
                  <a:lumMod val="50000"/>
                </a:srgbClr>
              </a:solidFill>
              <a:ln w="12700" cap="flat" cmpd="sng" algn="ctr">
                <a:solidFill>
                  <a:srgbClr val="3F274F"/>
                </a:solidFill>
                <a:prstDash val="solid"/>
                <a:miter lim="800000"/>
              </a:ln>
              <a:effectLst/>
            </p:spPr>
          </p:sp>
        </p:grpSp>
      </p:grpSp>
      <p:sp>
        <p:nvSpPr>
          <p:cNvPr id="759" name="Rectangle 2">
            <a:extLst>
              <a:ext uri="{FF2B5EF4-FFF2-40B4-BE49-F238E27FC236}">
                <a16:creationId xmlns:a16="http://schemas.microsoft.com/office/drawing/2014/main" id="{F794755E-1F61-4C2F-BACF-8B47A519910D}"/>
              </a:ext>
            </a:extLst>
          </p:cNvPr>
          <p:cNvSpPr/>
          <p:nvPr/>
        </p:nvSpPr>
        <p:spPr>
          <a:xfrm>
            <a:off x="8151458" y="4047213"/>
            <a:ext cx="2602512" cy="17652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000" b="1" spc="-1" dirty="0">
                <a:solidFill>
                  <a:srgbClr val="000000"/>
                </a:solidFill>
                <a:latin typeface="Arial"/>
                <a:ea typeface="DejaVu Sans"/>
              </a:rPr>
              <a:t>Stores key shares </a:t>
            </a:r>
            <a:r>
              <a:rPr lang="en-US" sz="1000" spc="-1" dirty="0">
                <a:solidFill>
                  <a:srgbClr val="000000"/>
                </a:solidFill>
                <a:latin typeface="Arial"/>
                <a:ea typeface="DejaVu Sans"/>
              </a:rPr>
              <a:t>in separate organizations/peers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spc="-1" dirty="0">
                <a:solidFill>
                  <a:srgbClr val="000000"/>
                </a:solidFill>
                <a:latin typeface="Arial"/>
                <a:ea typeface="DejaVu Sans"/>
              </a:rPr>
              <a:t>Recovering keys entails passing </a:t>
            </a:r>
            <a:r>
              <a:rPr lang="en-US" sz="1000" b="1" spc="-1" dirty="0">
                <a:solidFill>
                  <a:srgbClr val="000000"/>
                </a:solidFill>
                <a:latin typeface="Arial"/>
                <a:ea typeface="DejaVu Sans"/>
              </a:rPr>
              <a:t>access control mechanisms </a:t>
            </a:r>
            <a:r>
              <a:rPr lang="en-US" sz="1000" spc="-1" dirty="0">
                <a:solidFill>
                  <a:srgbClr val="000000"/>
                </a:solidFill>
                <a:latin typeface="Arial"/>
                <a:ea typeface="DejaVu Sans"/>
              </a:rPr>
              <a:t>of </a:t>
            </a:r>
            <a:r>
              <a:rPr lang="en-US" sz="1000" b="1" spc="-1" dirty="0">
                <a:solidFill>
                  <a:srgbClr val="000000"/>
                </a:solidFill>
                <a:latin typeface="Arial"/>
                <a:ea typeface="DejaVu Sans"/>
              </a:rPr>
              <a:t>each organization/peers</a:t>
            </a:r>
          </a:p>
          <a:p>
            <a:endParaRPr lang="en-US" sz="1000" b="1" spc="-1" dirty="0">
              <a:solidFill>
                <a:schemeClr val="tx1">
                  <a:lumMod val="95000"/>
                </a:schemeClr>
              </a:solidFill>
              <a:latin typeface="Arial"/>
              <a:ea typeface="DejaVu Sans"/>
            </a:endParaRPr>
          </a:p>
          <a:p>
            <a:r>
              <a:rPr lang="en-US" sz="1000" spc="-1" dirty="0">
                <a:solidFill>
                  <a:schemeClr val="bg1"/>
                </a:solidFill>
                <a:latin typeface="Arial"/>
                <a:ea typeface="DejaVu Sans"/>
              </a:rPr>
              <a:t>Stores </a:t>
            </a:r>
            <a:r>
              <a:rPr lang="en-US" sz="1000" b="1" spc="-1" dirty="0">
                <a:solidFill>
                  <a:schemeClr val="bg1"/>
                </a:solidFill>
                <a:latin typeface="Arial"/>
                <a:ea typeface="DejaVu Sans"/>
              </a:rPr>
              <a:t>peers list </a:t>
            </a:r>
            <a:r>
              <a:rPr lang="en-US" sz="1000" spc="-1" dirty="0">
                <a:solidFill>
                  <a:schemeClr val="bg1"/>
                </a:solidFill>
                <a:latin typeface="Arial"/>
                <a:ea typeface="DejaVu Sans"/>
              </a:rPr>
              <a:t>with the </a:t>
            </a:r>
            <a:r>
              <a:rPr lang="en-US" sz="1000" b="1" spc="-1" dirty="0">
                <a:solidFill>
                  <a:schemeClr val="bg1"/>
                </a:solidFill>
                <a:latin typeface="Arial"/>
                <a:ea typeface="DejaVu Sans"/>
              </a:rPr>
              <a:t>key chunks</a:t>
            </a:r>
            <a:r>
              <a:rPr lang="en-US" sz="1000" spc="-1" dirty="0">
                <a:solidFill>
                  <a:schemeClr val="bg1"/>
                </a:solidFill>
                <a:latin typeface="Arial"/>
                <a:ea typeface="DejaVu Sans"/>
              </a:rPr>
              <a:t> and </a:t>
            </a:r>
          </a:p>
          <a:p>
            <a:pPr>
              <a:lnSpc>
                <a:spcPct val="100000"/>
              </a:lnSpc>
            </a:pPr>
            <a:r>
              <a:rPr lang="en-US" sz="1000" spc="-1" dirty="0">
                <a:solidFill>
                  <a:schemeClr val="bg1"/>
                </a:solidFill>
                <a:latin typeface="Arial"/>
                <a:ea typeface="DejaVu Sans"/>
              </a:rPr>
              <a:t>stores </a:t>
            </a:r>
            <a:r>
              <a:rPr lang="en-US" sz="1000" b="1" spc="-1" dirty="0">
                <a:solidFill>
                  <a:schemeClr val="bg1"/>
                </a:solidFill>
                <a:latin typeface="Arial"/>
                <a:ea typeface="DejaVu Sans"/>
              </a:rPr>
              <a:t>off-chain references</a:t>
            </a:r>
            <a:r>
              <a:rPr lang="en-US" sz="1000" spc="-1" dirty="0">
                <a:solidFill>
                  <a:schemeClr val="bg1"/>
                </a:solidFill>
                <a:latin typeface="Arial"/>
                <a:ea typeface="DejaVu Sans"/>
              </a:rPr>
              <a:t> of audit logs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000" spc="-1" dirty="0" err="1">
                <a:solidFill>
                  <a:schemeClr val="bg1"/>
                </a:solidFill>
                <a:latin typeface="Arial"/>
              </a:rPr>
              <a:t>Blockchain</a:t>
            </a:r>
            <a:r>
              <a:rPr lang="en-US" sz="1000" spc="-1" dirty="0">
                <a:solidFill>
                  <a:schemeClr val="bg1"/>
                </a:solidFill>
                <a:latin typeface="Arial"/>
              </a:rPr>
              <a:t> </a:t>
            </a:r>
            <a:r>
              <a:rPr lang="en-US" sz="1000" b="1" spc="-1" dirty="0">
                <a:solidFill>
                  <a:schemeClr val="bg1"/>
                </a:solidFill>
                <a:latin typeface="Arial"/>
              </a:rPr>
              <a:t>does not store audit logs</a:t>
            </a:r>
            <a:endParaRPr lang="en-US" sz="1000" b="1" spc="-1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763" name="Right Arrow 762"/>
          <p:cNvSpPr/>
          <p:nvPr/>
        </p:nvSpPr>
        <p:spPr>
          <a:xfrm rot="5400000">
            <a:off x="3162906" y="3614335"/>
            <a:ext cx="196600" cy="227344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766" name="Straight Arrow Connector 765"/>
          <p:cNvCxnSpPr>
            <a:stCxn id="178" idx="7"/>
            <a:endCxn id="186" idx="1"/>
          </p:cNvCxnSpPr>
          <p:nvPr/>
        </p:nvCxnSpPr>
        <p:spPr>
          <a:xfrm flipV="1">
            <a:off x="3680415" y="4696788"/>
            <a:ext cx="3184199" cy="4613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8" name="Straight Arrow Connector 767"/>
          <p:cNvCxnSpPr>
            <a:stCxn id="179" idx="0"/>
            <a:endCxn id="203" idx="1"/>
          </p:cNvCxnSpPr>
          <p:nvPr/>
        </p:nvCxnSpPr>
        <p:spPr>
          <a:xfrm flipV="1">
            <a:off x="3665103" y="5092925"/>
            <a:ext cx="3825893" cy="2279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0" name="Straight Arrow Connector 769"/>
          <p:cNvCxnSpPr>
            <a:stCxn id="180" idx="6"/>
            <a:endCxn id="220" idx="1"/>
          </p:cNvCxnSpPr>
          <p:nvPr/>
        </p:nvCxnSpPr>
        <p:spPr>
          <a:xfrm flipV="1">
            <a:off x="3686757" y="5379403"/>
            <a:ext cx="2883120" cy="1322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92" name="Group 791"/>
          <p:cNvGrpSpPr/>
          <p:nvPr/>
        </p:nvGrpSpPr>
        <p:grpSpPr>
          <a:xfrm>
            <a:off x="2835654" y="5086008"/>
            <a:ext cx="851103" cy="556447"/>
            <a:chOff x="2906077" y="4369592"/>
            <a:chExt cx="851103" cy="556447"/>
          </a:xfrm>
        </p:grpSpPr>
        <p:grpSp>
          <p:nvGrpSpPr>
            <p:cNvPr id="174" name="Group 173"/>
            <p:cNvGrpSpPr/>
            <p:nvPr/>
          </p:nvGrpSpPr>
          <p:grpSpPr>
            <a:xfrm>
              <a:off x="3467099" y="4419239"/>
              <a:ext cx="290081" cy="413846"/>
              <a:chOff x="6718231" y="4780728"/>
              <a:chExt cx="290081" cy="413846"/>
            </a:xfrm>
          </p:grpSpPr>
          <p:sp>
            <p:nvSpPr>
              <p:cNvPr id="175" name="Freeform 79">
                <a:extLst>
                  <a:ext uri="{FF2B5EF4-FFF2-40B4-BE49-F238E27FC236}">
                    <a16:creationId xmlns:a16="http://schemas.microsoft.com/office/drawing/2014/main" id="{BCB5557E-6146-47AA-8C62-54D5877EA1B1}"/>
                  </a:ext>
                </a:extLst>
              </p:cNvPr>
              <p:cNvSpPr/>
              <p:nvPr/>
            </p:nvSpPr>
            <p:spPr>
              <a:xfrm>
                <a:off x="6718231" y="4780728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7F4F9F">
                  <a:lumMod val="40000"/>
                  <a:lumOff val="60000"/>
                </a:srgbClr>
              </a:solidFill>
              <a:ln w="12700" cap="flat" cmpd="sng" algn="ctr">
                <a:solidFill>
                  <a:srgbClr val="CCB6DB"/>
                </a:solidFill>
                <a:prstDash val="solid"/>
                <a:miter lim="800000"/>
              </a:ln>
              <a:effectLst/>
            </p:spPr>
          </p:sp>
          <p:sp>
            <p:nvSpPr>
              <p:cNvPr id="176" name="Freeform 79">
                <a:extLst>
                  <a:ext uri="{FF2B5EF4-FFF2-40B4-BE49-F238E27FC236}">
                    <a16:creationId xmlns:a16="http://schemas.microsoft.com/office/drawing/2014/main" id="{E9A43C2E-E1CC-4687-AC9A-0BDF40A37111}"/>
                  </a:ext>
                </a:extLst>
              </p:cNvPr>
              <p:cNvSpPr/>
              <p:nvPr/>
            </p:nvSpPr>
            <p:spPr>
              <a:xfrm>
                <a:off x="6718231" y="5118974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7F4F9F">
                  <a:lumMod val="50000"/>
                </a:srgbClr>
              </a:solidFill>
              <a:ln w="12700" cap="flat" cmpd="sng" algn="ctr">
                <a:solidFill>
                  <a:srgbClr val="3F274F"/>
                </a:solidFill>
                <a:prstDash val="solid"/>
                <a:miter lim="800000"/>
              </a:ln>
              <a:effectLst/>
            </p:spPr>
          </p:sp>
          <p:sp>
            <p:nvSpPr>
              <p:cNvPr id="177" name="Freeform 79">
                <a:extLst>
                  <a:ext uri="{FF2B5EF4-FFF2-40B4-BE49-F238E27FC236}">
                    <a16:creationId xmlns:a16="http://schemas.microsoft.com/office/drawing/2014/main" id="{7BFD9FAB-CEEA-4BD7-9491-C8733ECF668B}"/>
                  </a:ext>
                </a:extLst>
              </p:cNvPr>
              <p:cNvSpPr/>
              <p:nvPr/>
            </p:nvSpPr>
            <p:spPr>
              <a:xfrm>
                <a:off x="6718231" y="4949851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546CB2">
                  <a:lumMod val="60000"/>
                  <a:lumOff val="40000"/>
                </a:srgbClr>
              </a:solidFill>
              <a:ln w="12700" cap="flat" cmpd="sng" algn="ctr">
                <a:solidFill>
                  <a:srgbClr val="98A7D1"/>
                </a:solidFill>
                <a:prstDash val="solid"/>
                <a:miter lim="800000"/>
              </a:ln>
              <a:effectLst/>
            </p:spPr>
          </p:sp>
          <p:sp>
            <p:nvSpPr>
              <p:cNvPr id="178" name="Oval 177"/>
              <p:cNvSpPr>
                <a:spLocks noChangeAspect="1"/>
              </p:cNvSpPr>
              <p:nvPr/>
            </p:nvSpPr>
            <p:spPr>
              <a:xfrm>
                <a:off x="6965004" y="4796874"/>
                <a:ext cx="43308" cy="433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179" name="Oval 178"/>
              <p:cNvSpPr>
                <a:spLocks noChangeAspect="1"/>
              </p:cNvSpPr>
              <p:nvPr/>
            </p:nvSpPr>
            <p:spPr>
              <a:xfrm>
                <a:off x="6965004" y="4965997"/>
                <a:ext cx="43308" cy="433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180" name="Oval 179"/>
              <p:cNvSpPr>
                <a:spLocks noChangeAspect="1"/>
              </p:cNvSpPr>
              <p:nvPr/>
            </p:nvSpPr>
            <p:spPr>
              <a:xfrm>
                <a:off x="6965004" y="5135120"/>
                <a:ext cx="43308" cy="433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  <p:sp>
          <p:nvSpPr>
            <p:cNvPr id="762" name="Left Brace 761"/>
            <p:cNvSpPr/>
            <p:nvPr/>
          </p:nvSpPr>
          <p:spPr>
            <a:xfrm>
              <a:off x="3198362" y="4369592"/>
              <a:ext cx="199292" cy="556447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775" name="Freeform 79">
              <a:extLst>
                <a:ext uri="{FF2B5EF4-FFF2-40B4-BE49-F238E27FC236}">
                  <a16:creationId xmlns:a16="http://schemas.microsoft.com/office/drawing/2014/main" id="{8E8A46A5-0796-4169-BDD7-FF3819F025D1}"/>
                </a:ext>
              </a:extLst>
            </p:cNvPr>
            <p:cNvSpPr/>
            <p:nvPr/>
          </p:nvSpPr>
          <p:spPr>
            <a:xfrm>
              <a:off x="2906077" y="4614211"/>
              <a:ext cx="222840" cy="75600"/>
            </a:xfrm>
            <a:custGeom>
              <a:avLst/>
              <a:gdLst/>
              <a:ahLst/>
              <a:cxnLst/>
              <a:rect l="l" t="t" r="r" b="b"/>
              <a:pathLst>
                <a:path w="2427231" h="914400">
                  <a:moveTo>
                    <a:pt x="233965" y="366746"/>
                  </a:moveTo>
                  <a:cubicBezTo>
                    <a:pt x="184008" y="366746"/>
                    <a:pt x="143510" y="407244"/>
                    <a:pt x="143510" y="457201"/>
                  </a:cubicBezTo>
                  <a:cubicBezTo>
                    <a:pt x="143510" y="507158"/>
                    <a:pt x="184008" y="547656"/>
                    <a:pt x="233965" y="547656"/>
                  </a:cubicBezTo>
                  <a:cubicBezTo>
                    <a:pt x="283922" y="547656"/>
                    <a:pt x="324420" y="507158"/>
                    <a:pt x="324420" y="457201"/>
                  </a:cubicBezTo>
                  <a:cubicBezTo>
                    <a:pt x="324420" y="407244"/>
                    <a:pt x="283922" y="366746"/>
                    <a:pt x="233965" y="366746"/>
                  </a:cubicBezTo>
                  <a:close/>
                  <a:moveTo>
                    <a:pt x="457200" y="0"/>
                  </a:moveTo>
                  <a:cubicBezTo>
                    <a:pt x="615016" y="0"/>
                    <a:pt x="754156" y="79959"/>
                    <a:pt x="836318" y="201575"/>
                  </a:cubicBezTo>
                  <a:lnTo>
                    <a:pt x="866368" y="256939"/>
                  </a:lnTo>
                  <a:lnTo>
                    <a:pt x="2226970" y="256939"/>
                  </a:lnTo>
                  <a:lnTo>
                    <a:pt x="2427231" y="457201"/>
                  </a:lnTo>
                  <a:lnTo>
                    <a:pt x="2226970" y="657462"/>
                  </a:lnTo>
                  <a:lnTo>
                    <a:pt x="2106661" y="657462"/>
                  </a:lnTo>
                  <a:lnTo>
                    <a:pt x="1975716" y="505956"/>
                  </a:lnTo>
                  <a:lnTo>
                    <a:pt x="1844772" y="657462"/>
                  </a:lnTo>
                  <a:lnTo>
                    <a:pt x="1773422" y="657462"/>
                  </a:lnTo>
                  <a:lnTo>
                    <a:pt x="1642477" y="505956"/>
                  </a:lnTo>
                  <a:lnTo>
                    <a:pt x="1511533" y="657462"/>
                  </a:lnTo>
                  <a:lnTo>
                    <a:pt x="1414780" y="657462"/>
                  </a:lnTo>
                  <a:lnTo>
                    <a:pt x="1283835" y="505956"/>
                  </a:lnTo>
                  <a:lnTo>
                    <a:pt x="1152891" y="657462"/>
                  </a:lnTo>
                  <a:lnTo>
                    <a:pt x="866368" y="657462"/>
                  </a:lnTo>
                  <a:lnTo>
                    <a:pt x="836318" y="712825"/>
                  </a:lnTo>
                  <a:cubicBezTo>
                    <a:pt x="754156" y="834441"/>
                    <a:pt x="615016" y="914400"/>
                    <a:pt x="457200" y="914400"/>
                  </a:cubicBezTo>
                  <a:cubicBezTo>
                    <a:pt x="204695" y="914400"/>
                    <a:pt x="0" y="709705"/>
                    <a:pt x="0" y="457200"/>
                  </a:cubicBezTo>
                  <a:cubicBezTo>
                    <a:pt x="0" y="204695"/>
                    <a:pt x="204695" y="0"/>
                    <a:pt x="457200" y="0"/>
                  </a:cubicBezTo>
                  <a:close/>
                </a:path>
              </a:pathLst>
            </a:custGeom>
            <a:solidFill>
              <a:srgbClr val="0070C0"/>
            </a:solidFill>
            <a:ln w="127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sp>
      </p:grpSp>
      <p:cxnSp>
        <p:nvCxnSpPr>
          <p:cNvPr id="791" name="Straight Connector 790"/>
          <p:cNvCxnSpPr/>
          <p:nvPr/>
        </p:nvCxnSpPr>
        <p:spPr>
          <a:xfrm flipV="1">
            <a:off x="5985557" y="3724036"/>
            <a:ext cx="4779151" cy="17024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6" name="Straight Connector 795"/>
          <p:cNvCxnSpPr/>
          <p:nvPr/>
        </p:nvCxnSpPr>
        <p:spPr>
          <a:xfrm>
            <a:off x="1719215" y="2071184"/>
            <a:ext cx="9052560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7" name="CustomShape 50">
            <a:extLst>
              <a:ext uri="{FF2B5EF4-FFF2-40B4-BE49-F238E27FC236}">
                <a16:creationId xmlns:a16="http://schemas.microsoft.com/office/drawing/2014/main" id="{BC97370D-2929-440D-AC58-C9D61EB0EF0B}"/>
              </a:ext>
            </a:extLst>
          </p:cNvPr>
          <p:cNvSpPr/>
          <p:nvPr/>
        </p:nvSpPr>
        <p:spPr>
          <a:xfrm>
            <a:off x="4266348" y="1749141"/>
            <a:ext cx="3659305" cy="296514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45000" rIns="0" bIns="45000" anchor="ctr">
            <a:noAutofit/>
          </a:bodyPr>
          <a:lstStyle/>
          <a:p>
            <a:pPr algn="ctr"/>
            <a:r>
              <a:rPr lang="en-US" b="1" kern="0" spc="-1" dirty="0">
                <a:solidFill>
                  <a:schemeClr val="accent6">
                    <a:lumMod val="75000"/>
                  </a:schemeClr>
                </a:solidFill>
                <a:latin typeface="Arial"/>
                <a:ea typeface="DejaVu Sans"/>
              </a:rPr>
              <a:t>Data Privacy and Accountability</a:t>
            </a:r>
          </a:p>
        </p:txBody>
      </p:sp>
      <p:pic>
        <p:nvPicPr>
          <p:cNvPr id="97" name="Picture 96">
            <a:extLst>
              <a:ext uri="{FF2B5EF4-FFF2-40B4-BE49-F238E27FC236}">
                <a16:creationId xmlns:a16="http://schemas.microsoft.com/office/drawing/2014/main" id="{E2B62732-D3AE-FF49-9074-2CE2A2CD944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8113" y="818628"/>
            <a:ext cx="2361340" cy="778795"/>
          </a:xfrm>
          <a:prstGeom prst="rect">
            <a:avLst/>
          </a:prstGeom>
        </p:spPr>
      </p:pic>
      <p:sp>
        <p:nvSpPr>
          <p:cNvPr id="96" name="Rectangle 95"/>
          <p:cNvSpPr/>
          <p:nvPr/>
        </p:nvSpPr>
        <p:spPr>
          <a:xfrm>
            <a:off x="3900237" y="3306900"/>
            <a:ext cx="732222" cy="2055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Log Ref</a:t>
            </a:r>
            <a:endParaRPr lang="pt-PT" sz="1000" dirty="0"/>
          </a:p>
        </p:txBody>
      </p:sp>
      <p:sp>
        <p:nvSpPr>
          <p:cNvPr id="99" name="Rectangle 2">
            <a:extLst>
              <a:ext uri="{FF2B5EF4-FFF2-40B4-BE49-F238E27FC236}">
                <a16:creationId xmlns:a16="http://schemas.microsoft.com/office/drawing/2014/main" id="{F794755E-1F61-4C2F-BACF-8B47A519910D}"/>
              </a:ext>
            </a:extLst>
          </p:cNvPr>
          <p:cNvSpPr/>
          <p:nvPr/>
        </p:nvSpPr>
        <p:spPr>
          <a:xfrm>
            <a:off x="1747197" y="2404339"/>
            <a:ext cx="3026117" cy="5895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000" b="1" spc="-1" dirty="0">
                <a:solidFill>
                  <a:srgbClr val="000000"/>
                </a:solidFill>
                <a:latin typeface="Arial"/>
                <a:ea typeface="DejaVu Sans"/>
              </a:rPr>
              <a:t>Encrypts</a:t>
            </a:r>
            <a:r>
              <a:rPr lang="en-US" sz="1000" spc="-1" dirty="0">
                <a:solidFill>
                  <a:srgbClr val="000000"/>
                </a:solidFill>
                <a:latin typeface="Arial"/>
                <a:ea typeface="DejaVu Sans"/>
              </a:rPr>
              <a:t> data, generates </a:t>
            </a:r>
            <a:r>
              <a:rPr lang="en-US" sz="1000" b="1" spc="-1" dirty="0">
                <a:solidFill>
                  <a:srgbClr val="000000"/>
                </a:solidFill>
                <a:latin typeface="Arial"/>
                <a:ea typeface="DejaVu Sans"/>
              </a:rPr>
              <a:t>decryption key</a:t>
            </a:r>
            <a:r>
              <a:rPr lang="en-US" sz="1000" spc="-1" dirty="0">
                <a:solidFill>
                  <a:srgbClr val="000000"/>
                </a:solidFill>
                <a:latin typeface="Arial"/>
                <a:ea typeface="DejaVu Sans"/>
              </a:rPr>
              <a:t> and </a:t>
            </a:r>
            <a:r>
              <a:rPr lang="en-US" sz="1000" b="1" spc="-1" dirty="0">
                <a:solidFill>
                  <a:srgbClr val="000000"/>
                </a:solidFill>
                <a:latin typeface="Arial"/>
                <a:ea typeface="DejaVu Sans"/>
              </a:rPr>
              <a:t>ref</a:t>
            </a:r>
          </a:p>
          <a:p>
            <a:pPr>
              <a:lnSpc>
                <a:spcPct val="100000"/>
              </a:lnSpc>
            </a:pPr>
            <a:r>
              <a:rPr lang="en-US" sz="1000" spc="-1" dirty="0">
                <a:solidFill>
                  <a:srgbClr val="000000"/>
                </a:solidFill>
                <a:latin typeface="Arial"/>
                <a:ea typeface="DejaVu Sans"/>
              </a:rPr>
              <a:t>Sends </a:t>
            </a:r>
            <a:r>
              <a:rPr lang="en-US" sz="1000" b="1" spc="-1" dirty="0">
                <a:solidFill>
                  <a:srgbClr val="000000"/>
                </a:solidFill>
                <a:latin typeface="Arial"/>
                <a:ea typeface="DejaVu Sans"/>
              </a:rPr>
              <a:t>encrypted data to </a:t>
            </a:r>
            <a:r>
              <a:rPr lang="en-US" sz="1000" b="1" spc="-1" dirty="0" err="1">
                <a:solidFill>
                  <a:srgbClr val="000000"/>
                </a:solidFill>
                <a:latin typeface="Arial"/>
                <a:ea typeface="DejaVu Sans"/>
              </a:rPr>
              <a:t>offchain</a:t>
            </a:r>
            <a:r>
              <a:rPr lang="en-US" sz="1000" b="1" spc="-1" dirty="0">
                <a:solidFill>
                  <a:srgbClr val="000000"/>
                </a:solidFill>
                <a:latin typeface="Arial"/>
                <a:ea typeface="DejaVu Sans"/>
              </a:rPr>
              <a:t> database</a:t>
            </a:r>
          </a:p>
          <a:p>
            <a:pPr>
              <a:lnSpc>
                <a:spcPct val="100000"/>
              </a:lnSpc>
            </a:pPr>
            <a:r>
              <a:rPr lang="en-US" sz="1000" b="1" spc="-1" dirty="0">
                <a:solidFill>
                  <a:srgbClr val="000000"/>
                </a:solidFill>
                <a:latin typeface="Arial"/>
                <a:ea typeface="DejaVu Sans"/>
              </a:rPr>
              <a:t>Sends log reference </a:t>
            </a:r>
            <a:r>
              <a:rPr lang="en-US" sz="1000" spc="-1" dirty="0">
                <a:solidFill>
                  <a:srgbClr val="000000"/>
                </a:solidFill>
                <a:latin typeface="Arial"/>
                <a:ea typeface="DejaVu Sans"/>
              </a:rPr>
              <a:t>to </a:t>
            </a:r>
            <a:r>
              <a:rPr lang="en-US" sz="1000" b="1" spc="-1" dirty="0" err="1">
                <a:solidFill>
                  <a:srgbClr val="000000"/>
                </a:solidFill>
                <a:latin typeface="Arial"/>
                <a:ea typeface="DejaVu Sans"/>
              </a:rPr>
              <a:t>blockchain</a:t>
            </a:r>
            <a:endParaRPr lang="en-US" sz="1000" b="1" spc="-1" dirty="0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12" name="Right Arrow 111"/>
          <p:cNvSpPr/>
          <p:nvPr/>
        </p:nvSpPr>
        <p:spPr>
          <a:xfrm>
            <a:off x="1174081" y="2878898"/>
            <a:ext cx="402252" cy="227344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200" dirty="0"/>
          </a:p>
        </p:txBody>
      </p:sp>
      <p:sp>
        <p:nvSpPr>
          <p:cNvPr id="113" name="Rectangle 112"/>
          <p:cNvSpPr/>
          <p:nvPr/>
        </p:nvSpPr>
        <p:spPr>
          <a:xfrm>
            <a:off x="3900237" y="5556079"/>
            <a:ext cx="732222" cy="2055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Peers List</a:t>
            </a:r>
            <a:endParaRPr lang="pt-PT" sz="1000" dirty="0"/>
          </a:p>
        </p:txBody>
      </p:sp>
      <p:sp>
        <p:nvSpPr>
          <p:cNvPr id="94" name="Rectangle 2">
            <a:extLst>
              <a:ext uri="{FF2B5EF4-FFF2-40B4-BE49-F238E27FC236}">
                <a16:creationId xmlns:a16="http://schemas.microsoft.com/office/drawing/2014/main" id="{F794755E-1F61-4C2F-BACF-8B47A519910D}"/>
              </a:ext>
            </a:extLst>
          </p:cNvPr>
          <p:cNvSpPr/>
          <p:nvPr/>
        </p:nvSpPr>
        <p:spPr>
          <a:xfrm>
            <a:off x="8439678" y="2406254"/>
            <a:ext cx="2269836" cy="11678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000" b="1" spc="-1" dirty="0">
                <a:solidFill>
                  <a:srgbClr val="000000"/>
                </a:solidFill>
                <a:latin typeface="Arial"/>
                <a:ea typeface="DejaVu Sans"/>
              </a:rPr>
              <a:t>Stores</a:t>
            </a:r>
            <a:r>
              <a:rPr lang="en-US" sz="1000" spc="-1" dirty="0">
                <a:solidFill>
                  <a:srgbClr val="000000"/>
                </a:solidFill>
                <a:latin typeface="Arial"/>
                <a:ea typeface="DejaVu Sans"/>
              </a:rPr>
              <a:t> encrypted data.</a:t>
            </a:r>
            <a:endParaRPr lang="en-US" sz="1000" b="0" strike="noStrike" spc="-1" dirty="0">
              <a:latin typeface="Calibri"/>
            </a:endParaRPr>
          </a:p>
        </p:txBody>
      </p:sp>
      <p:sp>
        <p:nvSpPr>
          <p:cNvPr id="95" name="Right Arrow 94"/>
          <p:cNvSpPr/>
          <p:nvPr/>
        </p:nvSpPr>
        <p:spPr>
          <a:xfrm>
            <a:off x="4862735" y="2878898"/>
            <a:ext cx="1057784" cy="227344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98" name="Group 97"/>
          <p:cNvGrpSpPr/>
          <p:nvPr/>
        </p:nvGrpSpPr>
        <p:grpSpPr>
          <a:xfrm>
            <a:off x="6219112" y="2541345"/>
            <a:ext cx="1665490" cy="1057753"/>
            <a:chOff x="6219112" y="2541345"/>
            <a:chExt cx="1665490" cy="1057753"/>
          </a:xfrm>
        </p:grpSpPr>
        <p:grpSp>
          <p:nvGrpSpPr>
            <p:cNvPr id="101" name="Group 57">
              <a:extLst>
                <a:ext uri="{FF2B5EF4-FFF2-40B4-BE49-F238E27FC236}">
                  <a16:creationId xmlns:a16="http://schemas.microsoft.com/office/drawing/2014/main" id="{BDB37B7A-E1A9-43EC-978B-FB6D750AFC85}"/>
                </a:ext>
              </a:extLst>
            </p:cNvPr>
            <p:cNvGrpSpPr/>
            <p:nvPr/>
          </p:nvGrpSpPr>
          <p:grpSpPr>
            <a:xfrm>
              <a:off x="6219112" y="2541345"/>
              <a:ext cx="1665490" cy="1057753"/>
              <a:chOff x="7215480" y="3979081"/>
              <a:chExt cx="1832040" cy="1703519"/>
            </a:xfrm>
          </p:grpSpPr>
          <p:sp>
            <p:nvSpPr>
              <p:cNvPr id="106" name="Freeform 68">
                <a:extLst>
                  <a:ext uri="{FF2B5EF4-FFF2-40B4-BE49-F238E27FC236}">
                    <a16:creationId xmlns:a16="http://schemas.microsoft.com/office/drawing/2014/main" id="{475DB8C4-2E18-4F35-9FC2-FAC9DA857EBB}"/>
                  </a:ext>
                </a:extLst>
              </p:cNvPr>
              <p:cNvSpPr/>
              <p:nvPr/>
            </p:nvSpPr>
            <p:spPr>
              <a:xfrm>
                <a:off x="7215480" y="4377960"/>
                <a:ext cx="1832040" cy="1304640"/>
              </a:xfrm>
              <a:custGeom>
                <a:avLst/>
                <a:gdLst/>
                <a:ahLst/>
                <a:cxnLst/>
                <a:rect l="l" t="t" r="r" b="b"/>
                <a:pathLst>
                  <a:path w="1185334" h="776821">
                    <a:moveTo>
                      <a:pt x="0" y="0"/>
                    </a:moveTo>
                    <a:lnTo>
                      <a:pt x="1185333" y="0"/>
                    </a:lnTo>
                    <a:lnTo>
                      <a:pt x="1185333" y="539750"/>
                    </a:lnTo>
                    <a:lnTo>
                      <a:pt x="1185334" y="539754"/>
                    </a:lnTo>
                    <a:lnTo>
                      <a:pt x="1185333" y="539758"/>
                    </a:lnTo>
                    <a:lnTo>
                      <a:pt x="1185333" y="541866"/>
                    </a:lnTo>
                    <a:lnTo>
                      <a:pt x="1184802" y="541866"/>
                    </a:lnTo>
                    <a:lnTo>
                      <a:pt x="1173293" y="587531"/>
                    </a:lnTo>
                    <a:cubicBezTo>
                      <a:pt x="1118029" y="695558"/>
                      <a:pt x="879073" y="776821"/>
                      <a:pt x="592667" y="776821"/>
                    </a:cubicBezTo>
                    <a:cubicBezTo>
                      <a:pt x="306261" y="776821"/>
                      <a:pt x="67305" y="695558"/>
                      <a:pt x="12041" y="587531"/>
                    </a:cubicBezTo>
                    <a:lnTo>
                      <a:pt x="533" y="541866"/>
                    </a:lnTo>
                    <a:lnTo>
                      <a:pt x="0" y="541866"/>
                    </a:lnTo>
                    <a:lnTo>
                      <a:pt x="0" y="539754"/>
                    </a:lnTo>
                    <a:close/>
                  </a:path>
                </a:pathLst>
              </a:custGeom>
              <a:solidFill>
                <a:srgbClr val="546CB2">
                  <a:lumMod val="40000"/>
                  <a:lumOff val="60000"/>
                </a:srgbClr>
              </a:solidFill>
              <a:ln w="12700" cap="flat" cmpd="sng" algn="ctr">
                <a:solidFill>
                  <a:srgbClr val="5D3A75"/>
                </a:solidFill>
                <a:prstDash val="solid"/>
                <a:miter lim="800000"/>
              </a:ln>
              <a:effectLst/>
            </p:spPr>
          </p:sp>
          <p:sp>
            <p:nvSpPr>
              <p:cNvPr id="107" name="Oval 69">
                <a:extLst>
                  <a:ext uri="{FF2B5EF4-FFF2-40B4-BE49-F238E27FC236}">
                    <a16:creationId xmlns:a16="http://schemas.microsoft.com/office/drawing/2014/main" id="{B1A7A543-3C23-48AE-BCA7-DA58A8207943}"/>
                  </a:ext>
                </a:extLst>
              </p:cNvPr>
              <p:cNvSpPr/>
              <p:nvPr/>
            </p:nvSpPr>
            <p:spPr>
              <a:xfrm>
                <a:off x="7215480" y="3979081"/>
                <a:ext cx="1832040" cy="737640"/>
              </a:xfrm>
              <a:prstGeom prst="ellipse">
                <a:avLst/>
              </a:prstGeom>
              <a:solidFill>
                <a:srgbClr val="546CB2">
                  <a:lumMod val="40000"/>
                  <a:lumOff val="60000"/>
                </a:srgbClr>
              </a:solidFill>
              <a:ln w="12700" cap="flat" cmpd="sng" algn="ctr">
                <a:solidFill>
                  <a:srgbClr val="5D3A75"/>
                </a:solidFill>
                <a:prstDash val="solid"/>
                <a:miter lim="800000"/>
              </a:ln>
              <a:effectLst>
                <a:reflection blurRad="6350" stA="50000" endA="300" endPos="55500" dist="50800" dir="5400000" sy="-100000" algn="bl" rotWithShape="0"/>
              </a:effectLst>
            </p:spPr>
          </p:sp>
        </p:grpSp>
        <p:sp>
          <p:nvSpPr>
            <p:cNvPr id="102" name="Rounded Rectangle 37">
              <a:extLst>
                <a:ext uri="{FF2B5EF4-FFF2-40B4-BE49-F238E27FC236}">
                  <a16:creationId xmlns:a16="http://schemas.microsoft.com/office/drawing/2014/main" id="{137D3476-3072-437C-A08F-84DA7853CED4}"/>
                </a:ext>
              </a:extLst>
            </p:cNvPr>
            <p:cNvSpPr/>
            <p:nvPr/>
          </p:nvSpPr>
          <p:spPr>
            <a:xfrm>
              <a:off x="7044509" y="3152173"/>
              <a:ext cx="790436" cy="190474"/>
            </a:xfrm>
            <a:prstGeom prst="roundRect">
              <a:avLst>
                <a:gd name="adj" fmla="val 4167"/>
              </a:avLst>
            </a:prstGeom>
            <a:solidFill>
              <a:srgbClr val="838487"/>
            </a:solidFill>
            <a:ln w="28575" cap="flat" cmpd="sng" algn="ctr">
              <a:solidFill>
                <a:srgbClr val="546CB2"/>
              </a:solidFill>
              <a:prstDash val="solid"/>
              <a:miter lim="800000"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-1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DejaVu Sans"/>
                  <a:cs typeface="+mn-cs"/>
                </a:rPr>
                <a:t>Audit Log</a:t>
              </a:r>
              <a:endParaRPr kumimoji="0" lang="en-US" sz="1100" b="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3" name="Freeform 63">
              <a:extLst>
                <a:ext uri="{FF2B5EF4-FFF2-40B4-BE49-F238E27FC236}">
                  <a16:creationId xmlns:a16="http://schemas.microsoft.com/office/drawing/2014/main" id="{3829511D-39B6-403B-BB50-6F5853CE6CB4}"/>
                </a:ext>
              </a:extLst>
            </p:cNvPr>
            <p:cNvSpPr/>
            <p:nvPr/>
          </p:nvSpPr>
          <p:spPr>
            <a:xfrm>
              <a:off x="6947966" y="3122368"/>
              <a:ext cx="126655" cy="149031"/>
            </a:xfrm>
            <a:custGeom>
              <a:avLst/>
              <a:gdLst/>
              <a:ahLst/>
              <a:cxnLst/>
              <a:rect l="l" t="t" r="r" b="b"/>
              <a:pathLst>
                <a:path w="957836" h="1222897">
                  <a:moveTo>
                    <a:pt x="483972" y="63309"/>
                  </a:moveTo>
                  <a:cubicBezTo>
                    <a:pt x="337990" y="63309"/>
                    <a:pt x="216193" y="166648"/>
                    <a:pt x="188025" y="304023"/>
                  </a:cubicBezTo>
                  <a:lnTo>
                    <a:pt x="182354" y="360163"/>
                  </a:lnTo>
                  <a:lnTo>
                    <a:pt x="785591" y="360163"/>
                  </a:lnTo>
                  <a:lnTo>
                    <a:pt x="779920" y="304023"/>
                  </a:lnTo>
                  <a:cubicBezTo>
                    <a:pt x="751752" y="166648"/>
                    <a:pt x="629955" y="63309"/>
                    <a:pt x="483972" y="63309"/>
                  </a:cubicBezTo>
                  <a:close/>
                  <a:moveTo>
                    <a:pt x="483972" y="0"/>
                  </a:moveTo>
                  <a:cubicBezTo>
                    <a:pt x="660611" y="0"/>
                    <a:pt x="807986" y="125039"/>
                    <a:pt x="842069" y="291263"/>
                  </a:cubicBezTo>
                  <a:lnTo>
                    <a:pt x="849029" y="360163"/>
                  </a:lnTo>
                  <a:lnTo>
                    <a:pt x="957836" y="360163"/>
                  </a:lnTo>
                  <a:lnTo>
                    <a:pt x="957836" y="1222897"/>
                  </a:lnTo>
                  <a:lnTo>
                    <a:pt x="0" y="1222897"/>
                  </a:lnTo>
                  <a:lnTo>
                    <a:pt x="0" y="360163"/>
                  </a:lnTo>
                  <a:lnTo>
                    <a:pt x="118915" y="360163"/>
                  </a:lnTo>
                  <a:lnTo>
                    <a:pt x="125875" y="291263"/>
                  </a:lnTo>
                  <a:cubicBezTo>
                    <a:pt x="159959" y="125039"/>
                    <a:pt x="307333" y="0"/>
                    <a:pt x="483972" y="0"/>
                  </a:cubicBezTo>
                  <a:close/>
                </a:path>
              </a:pathLst>
            </a:custGeom>
            <a:solidFill>
              <a:srgbClr val="0070C0"/>
            </a:solidFill>
            <a:ln w="127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sp>
        <p:sp>
          <p:nvSpPr>
            <p:cNvPr id="105" name="Rectangle 104"/>
            <p:cNvSpPr/>
            <p:nvPr/>
          </p:nvSpPr>
          <p:spPr>
            <a:xfrm>
              <a:off x="6275934" y="3149324"/>
              <a:ext cx="648521" cy="20550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/>
                <a:t>Log Ref</a:t>
              </a:r>
              <a:endParaRPr lang="pt-PT" sz="1000" dirty="0"/>
            </a:p>
          </p:txBody>
        </p:sp>
      </p:grpSp>
      <p:sp>
        <p:nvSpPr>
          <p:cNvPr id="104" name="Right Arrow 103"/>
          <p:cNvSpPr/>
          <p:nvPr/>
        </p:nvSpPr>
        <p:spPr>
          <a:xfrm>
            <a:off x="4870399" y="5557418"/>
            <a:ext cx="1057784" cy="227344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8" name="Rectangle 2">
            <a:extLst>
              <a:ext uri="{FF2B5EF4-FFF2-40B4-BE49-F238E27FC236}">
                <a16:creationId xmlns:a16="http://schemas.microsoft.com/office/drawing/2014/main" id="{E52F29F8-BF89-468B-B8AA-0E8618579105}"/>
              </a:ext>
            </a:extLst>
          </p:cNvPr>
          <p:cNvSpPr/>
          <p:nvPr/>
        </p:nvSpPr>
        <p:spPr>
          <a:xfrm>
            <a:off x="1747196" y="4094606"/>
            <a:ext cx="3015496" cy="8256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0" bIns="45000" anchor="ctr">
            <a:no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="1" spc="-1" dirty="0">
                <a:solidFill>
                  <a:srgbClr val="000000"/>
                </a:solidFill>
                <a:latin typeface="Arial"/>
                <a:ea typeface="DejaVu Sans"/>
              </a:rPr>
              <a:t>Splits </a:t>
            </a:r>
            <a:r>
              <a:rPr lang="en-US" sz="1000" spc="-1" dirty="0">
                <a:solidFill>
                  <a:srgbClr val="000000"/>
                </a:solidFill>
                <a:latin typeface="Arial"/>
                <a:ea typeface="DejaVu Sans"/>
              </a:rPr>
              <a:t>decryption keys in </a:t>
            </a:r>
            <a:r>
              <a:rPr lang="en-US" sz="1000" b="1" spc="-1" dirty="0">
                <a:solidFill>
                  <a:srgbClr val="000000"/>
                </a:solidFill>
                <a:latin typeface="Arial"/>
                <a:ea typeface="DejaVu Sans"/>
              </a:rPr>
              <a:t>n key shares</a:t>
            </a:r>
            <a:endParaRPr lang="en-US" sz="1000" spc="-1" dirty="0">
              <a:solidFill>
                <a:srgbClr val="000000"/>
              </a:solidFill>
              <a:latin typeface="Arial"/>
              <a:ea typeface="DejaVu San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spc="-1" dirty="0">
                <a:solidFill>
                  <a:srgbClr val="000000"/>
                </a:solidFill>
                <a:latin typeface="Arial"/>
                <a:ea typeface="DejaVu Sans"/>
              </a:rPr>
              <a:t>Sends </a:t>
            </a:r>
            <a:r>
              <a:rPr lang="en-US" sz="1000" b="1" spc="-1" dirty="0">
                <a:solidFill>
                  <a:srgbClr val="000000"/>
                </a:solidFill>
                <a:latin typeface="Arial"/>
                <a:ea typeface="DejaVu Sans"/>
              </a:rPr>
              <a:t>each chunk </a:t>
            </a:r>
            <a:r>
              <a:rPr lang="en-US" sz="1000" spc="-1" dirty="0">
                <a:solidFill>
                  <a:srgbClr val="000000"/>
                </a:solidFill>
                <a:latin typeface="Arial"/>
                <a:ea typeface="DejaVu Sans"/>
              </a:rPr>
              <a:t>to only </a:t>
            </a:r>
            <a:r>
              <a:rPr lang="en-US" sz="1000" b="1" spc="-1" dirty="0">
                <a:solidFill>
                  <a:srgbClr val="000000"/>
                </a:solidFill>
                <a:latin typeface="Arial"/>
                <a:ea typeface="DejaVu Sans"/>
              </a:rPr>
              <a:t>one</a:t>
            </a:r>
            <a:r>
              <a:rPr lang="en-US" sz="1000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000" spc="-1" dirty="0" err="1">
                <a:solidFill>
                  <a:srgbClr val="000000"/>
                </a:solidFill>
                <a:latin typeface="Arial"/>
                <a:ea typeface="DejaVu Sans"/>
              </a:rPr>
              <a:t>blockchain</a:t>
            </a:r>
            <a:r>
              <a:rPr lang="en-US" sz="1000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000" b="1" spc="-1" dirty="0">
                <a:solidFill>
                  <a:srgbClr val="000000"/>
                </a:solidFill>
                <a:latin typeface="Arial"/>
                <a:ea typeface="DejaVu Sans"/>
              </a:rPr>
              <a:t>peer</a:t>
            </a:r>
            <a:r>
              <a:rPr lang="en-US" sz="1000" spc="-1" dirty="0">
                <a:solidFill>
                  <a:srgbClr val="000000"/>
                </a:solidFill>
                <a:latin typeface="Arial"/>
                <a:ea typeface="DejaVu Sans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spc="-1" dirty="0">
                <a:solidFill>
                  <a:srgbClr val="000000"/>
                </a:solidFill>
                <a:latin typeface="Arial"/>
                <a:ea typeface="DejaVu Sans"/>
              </a:rPr>
              <a:t>Minimum of </a:t>
            </a:r>
            <a:r>
              <a:rPr lang="en-US" sz="1000" b="1" spc="-1" dirty="0">
                <a:solidFill>
                  <a:srgbClr val="000000"/>
                </a:solidFill>
                <a:latin typeface="Arial"/>
                <a:ea typeface="DejaVu Sans"/>
              </a:rPr>
              <a:t>k shares </a:t>
            </a:r>
            <a:r>
              <a:rPr lang="en-US" sz="1000" spc="-1" dirty="0">
                <a:solidFill>
                  <a:srgbClr val="000000"/>
                </a:solidFill>
                <a:latin typeface="Arial"/>
                <a:ea typeface="DejaVu Sans"/>
              </a:rPr>
              <a:t>are necessary for </a:t>
            </a:r>
            <a:r>
              <a:rPr lang="en-US" sz="1000" b="1" spc="-1" dirty="0">
                <a:solidFill>
                  <a:srgbClr val="000000"/>
                </a:solidFill>
                <a:latin typeface="Arial"/>
                <a:ea typeface="DejaVu Sans"/>
              </a:rPr>
              <a:t>recovering</a:t>
            </a:r>
            <a:r>
              <a:rPr lang="en-US" sz="1000" spc="-1" dirty="0">
                <a:solidFill>
                  <a:srgbClr val="000000"/>
                </a:solidFill>
                <a:latin typeface="Arial"/>
                <a:ea typeface="DejaVu Sans"/>
              </a:rPr>
              <a:t> original </a:t>
            </a:r>
            <a:r>
              <a:rPr lang="en-US" sz="1000" b="1" spc="-1" dirty="0">
                <a:solidFill>
                  <a:srgbClr val="000000"/>
                </a:solidFill>
                <a:latin typeface="Arial"/>
                <a:ea typeface="DejaVu Sans"/>
              </a:rPr>
              <a:t>key</a:t>
            </a:r>
            <a:r>
              <a:rPr lang="en-US" sz="1000" spc="-1" dirty="0">
                <a:solidFill>
                  <a:srgbClr val="000000"/>
                </a:solidFill>
                <a:latin typeface="Arial"/>
                <a:ea typeface="DejaVu Sans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spc="-1" dirty="0">
                <a:solidFill>
                  <a:schemeClr val="bg1"/>
                </a:solidFill>
                <a:latin typeface="Arial"/>
                <a:ea typeface="DejaVu Sans"/>
              </a:rPr>
              <a:t>Sends peers list to blockchain</a:t>
            </a:r>
          </a:p>
        </p:txBody>
      </p: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E761A795-E49B-4013-83B5-EBD81EF01B38}"/>
              </a:ext>
            </a:extLst>
          </p:cNvPr>
          <p:cNvGrpSpPr/>
          <p:nvPr/>
        </p:nvGrpSpPr>
        <p:grpSpPr>
          <a:xfrm>
            <a:off x="2756181" y="3034300"/>
            <a:ext cx="1010050" cy="255960"/>
            <a:chOff x="3688304" y="1917208"/>
            <a:chExt cx="1010050" cy="255960"/>
          </a:xfrm>
        </p:grpSpPr>
        <p:sp>
          <p:nvSpPr>
            <p:cNvPr id="111" name="Rounded Rectangle 184">
              <a:extLst>
                <a:ext uri="{FF2B5EF4-FFF2-40B4-BE49-F238E27FC236}">
                  <a16:creationId xmlns:a16="http://schemas.microsoft.com/office/drawing/2014/main" id="{E37D57C8-1D97-40FF-8344-4092EA736772}"/>
                </a:ext>
              </a:extLst>
            </p:cNvPr>
            <p:cNvSpPr/>
            <p:nvPr/>
          </p:nvSpPr>
          <p:spPr>
            <a:xfrm>
              <a:off x="3769676" y="1963648"/>
              <a:ext cx="928678" cy="209520"/>
            </a:xfrm>
            <a:prstGeom prst="roundRect">
              <a:avLst>
                <a:gd name="adj" fmla="val 4167"/>
              </a:avLst>
            </a:prstGeom>
            <a:solidFill>
              <a:srgbClr val="838487"/>
            </a:solidFill>
            <a:ln w="28575" cap="flat" cmpd="sng" algn="ctr">
              <a:solidFill>
                <a:srgbClr val="546CB2"/>
              </a:solidFill>
              <a:prstDash val="solid"/>
              <a:miter lim="800000"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-1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DejaVu Sans"/>
                  <a:cs typeface="+mn-cs"/>
                </a:rPr>
                <a:t>Audit Log</a:t>
              </a:r>
              <a:endParaRPr kumimoji="0" lang="en-US" sz="1100" b="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4" name="Freeform 63">
              <a:extLst>
                <a:ext uri="{FF2B5EF4-FFF2-40B4-BE49-F238E27FC236}">
                  <a16:creationId xmlns:a16="http://schemas.microsoft.com/office/drawing/2014/main" id="{2D5A708C-16FC-4A5A-A59D-6935A2B59F34}"/>
                </a:ext>
              </a:extLst>
            </p:cNvPr>
            <p:cNvSpPr/>
            <p:nvPr/>
          </p:nvSpPr>
          <p:spPr>
            <a:xfrm>
              <a:off x="3688304" y="1917208"/>
              <a:ext cx="139320" cy="198360"/>
            </a:xfrm>
            <a:custGeom>
              <a:avLst/>
              <a:gdLst/>
              <a:ahLst/>
              <a:cxnLst/>
              <a:rect l="l" t="t" r="r" b="b"/>
              <a:pathLst>
                <a:path w="957836" h="1222897">
                  <a:moveTo>
                    <a:pt x="483972" y="63309"/>
                  </a:moveTo>
                  <a:cubicBezTo>
                    <a:pt x="337990" y="63309"/>
                    <a:pt x="216193" y="166648"/>
                    <a:pt x="188025" y="304023"/>
                  </a:cubicBezTo>
                  <a:lnTo>
                    <a:pt x="182354" y="360163"/>
                  </a:lnTo>
                  <a:lnTo>
                    <a:pt x="785591" y="360163"/>
                  </a:lnTo>
                  <a:lnTo>
                    <a:pt x="779920" y="304023"/>
                  </a:lnTo>
                  <a:cubicBezTo>
                    <a:pt x="751752" y="166648"/>
                    <a:pt x="629955" y="63309"/>
                    <a:pt x="483972" y="63309"/>
                  </a:cubicBezTo>
                  <a:close/>
                  <a:moveTo>
                    <a:pt x="483972" y="0"/>
                  </a:moveTo>
                  <a:cubicBezTo>
                    <a:pt x="660611" y="0"/>
                    <a:pt x="807986" y="125039"/>
                    <a:pt x="842069" y="291263"/>
                  </a:cubicBezTo>
                  <a:lnTo>
                    <a:pt x="849029" y="360163"/>
                  </a:lnTo>
                  <a:lnTo>
                    <a:pt x="957836" y="360163"/>
                  </a:lnTo>
                  <a:lnTo>
                    <a:pt x="957836" y="1222897"/>
                  </a:lnTo>
                  <a:lnTo>
                    <a:pt x="0" y="1222897"/>
                  </a:lnTo>
                  <a:lnTo>
                    <a:pt x="0" y="360163"/>
                  </a:lnTo>
                  <a:lnTo>
                    <a:pt x="118915" y="360163"/>
                  </a:lnTo>
                  <a:lnTo>
                    <a:pt x="125875" y="291263"/>
                  </a:lnTo>
                  <a:cubicBezTo>
                    <a:pt x="159959" y="125039"/>
                    <a:pt x="307333" y="0"/>
                    <a:pt x="483972" y="0"/>
                  </a:cubicBezTo>
                  <a:close/>
                </a:path>
              </a:pathLst>
            </a:custGeom>
            <a:solidFill>
              <a:srgbClr val="0070C0"/>
            </a:solidFill>
            <a:ln w="127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sp>
      </p:grpSp>
      <p:sp>
        <p:nvSpPr>
          <p:cNvPr id="115" name="Rectangle 114">
            <a:extLst>
              <a:ext uri="{FF2B5EF4-FFF2-40B4-BE49-F238E27FC236}">
                <a16:creationId xmlns:a16="http://schemas.microsoft.com/office/drawing/2014/main" id="{42EABA93-6BE2-4969-ADBE-451A8D7ACD75}"/>
              </a:ext>
            </a:extLst>
          </p:cNvPr>
          <p:cNvSpPr/>
          <p:nvPr/>
        </p:nvSpPr>
        <p:spPr>
          <a:xfrm>
            <a:off x="1105219" y="2609034"/>
            <a:ext cx="51276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tabLst>
                <a:tab pos="0" algn="l"/>
              </a:tabLst>
              <a:defRPr/>
            </a:pPr>
            <a:r>
              <a:rPr lang="en-US" sz="1200" kern="0" spc="-1" dirty="0">
                <a:solidFill>
                  <a:srgbClr val="414244"/>
                </a:solidFill>
                <a:latin typeface="Calibri"/>
                <a:ea typeface="DejaVu Sans"/>
              </a:rPr>
              <a:t>POST</a:t>
            </a:r>
            <a:endParaRPr lang="en-US" sz="1200" kern="0" spc="-1" dirty="0">
              <a:solidFill>
                <a:srgbClr val="838487"/>
              </a:solidFill>
              <a:latin typeface="Calibri"/>
            </a:endParaRP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5D2CD924-F447-463A-B269-47D10261E1A8}"/>
              </a:ext>
            </a:extLst>
          </p:cNvPr>
          <p:cNvSpPr/>
          <p:nvPr/>
        </p:nvSpPr>
        <p:spPr>
          <a:xfrm>
            <a:off x="11159413" y="6307494"/>
            <a:ext cx="1032588" cy="5505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>
                    <a:lumMod val="85000"/>
                  </a:schemeClr>
                </a:solidFill>
              </a:rPr>
              <a:t>3</a:t>
            </a:r>
          </a:p>
        </p:txBody>
      </p:sp>
      <p:sp>
        <p:nvSpPr>
          <p:cNvPr id="117" name="Right Arrow 108">
            <a:extLst>
              <a:ext uri="{FF2B5EF4-FFF2-40B4-BE49-F238E27FC236}">
                <a16:creationId xmlns:a16="http://schemas.microsoft.com/office/drawing/2014/main" id="{19031FA5-0885-4A38-953E-4E2B3FFBB2B8}"/>
              </a:ext>
            </a:extLst>
          </p:cNvPr>
          <p:cNvSpPr/>
          <p:nvPr/>
        </p:nvSpPr>
        <p:spPr>
          <a:xfrm rot="2700000">
            <a:off x="4599081" y="3925102"/>
            <a:ext cx="1548701" cy="227344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946552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Rectangle 2">
            <a:extLst>
              <a:ext uri="{FF2B5EF4-FFF2-40B4-BE49-F238E27FC236}">
                <a16:creationId xmlns:a16="http://schemas.microsoft.com/office/drawing/2014/main" id="{F794755E-1F61-4C2F-BACF-8B47A519910D}"/>
              </a:ext>
            </a:extLst>
          </p:cNvPr>
          <p:cNvSpPr/>
          <p:nvPr/>
        </p:nvSpPr>
        <p:spPr>
          <a:xfrm>
            <a:off x="1749097" y="2393972"/>
            <a:ext cx="3024218" cy="1197197"/>
          </a:xfrm>
          <a:prstGeom prst="rect">
            <a:avLst/>
          </a:prstGeom>
          <a:solidFill>
            <a:schemeClr val="tx1"/>
          </a:solidFill>
          <a:ln w="6350">
            <a:solidFill>
              <a:schemeClr val="tx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en-US" sz="1000" b="0" strike="noStrike" spc="-1" dirty="0">
              <a:latin typeface="Calibri"/>
            </a:endParaRPr>
          </a:p>
        </p:txBody>
      </p:sp>
      <p:sp>
        <p:nvSpPr>
          <p:cNvPr id="772" name="Rectangle 2">
            <a:extLst>
              <a:ext uri="{FF2B5EF4-FFF2-40B4-BE49-F238E27FC236}">
                <a16:creationId xmlns:a16="http://schemas.microsoft.com/office/drawing/2014/main" id="{F794755E-1F61-4C2F-BACF-8B47A519910D}"/>
              </a:ext>
            </a:extLst>
          </p:cNvPr>
          <p:cNvSpPr/>
          <p:nvPr/>
        </p:nvSpPr>
        <p:spPr>
          <a:xfrm>
            <a:off x="5985555" y="2393288"/>
            <a:ext cx="4779155" cy="1212370"/>
          </a:xfrm>
          <a:prstGeom prst="rect">
            <a:avLst/>
          </a:prstGeom>
          <a:noFill/>
          <a:ln w="6350">
            <a:solidFill>
              <a:schemeClr val="tx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en-US" sz="1000" b="0" strike="noStrike" spc="-1" dirty="0">
              <a:latin typeface="Calibri"/>
            </a:endParaRPr>
          </a:p>
        </p:txBody>
      </p:sp>
      <p:sp>
        <p:nvSpPr>
          <p:cNvPr id="773" name="Rectangle 2">
            <a:extLst>
              <a:ext uri="{FF2B5EF4-FFF2-40B4-BE49-F238E27FC236}">
                <a16:creationId xmlns:a16="http://schemas.microsoft.com/office/drawing/2014/main" id="{F794755E-1F61-4C2F-BACF-8B47A519910D}"/>
              </a:ext>
            </a:extLst>
          </p:cNvPr>
          <p:cNvSpPr/>
          <p:nvPr/>
        </p:nvSpPr>
        <p:spPr>
          <a:xfrm>
            <a:off x="5974814" y="4069682"/>
            <a:ext cx="4779155" cy="1742811"/>
          </a:xfrm>
          <a:prstGeom prst="rect">
            <a:avLst/>
          </a:prstGeom>
          <a:noFill/>
          <a:ln w="6350">
            <a:solidFill>
              <a:schemeClr val="tx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en-US" sz="1000" b="0" strike="noStrike" spc="-1" dirty="0">
              <a:latin typeface="Calibri"/>
            </a:endParaRPr>
          </a:p>
        </p:txBody>
      </p:sp>
      <p:sp>
        <p:nvSpPr>
          <p:cNvPr id="774" name="Rectangle 2">
            <a:extLst>
              <a:ext uri="{FF2B5EF4-FFF2-40B4-BE49-F238E27FC236}">
                <a16:creationId xmlns:a16="http://schemas.microsoft.com/office/drawing/2014/main" id="{F794755E-1F61-4C2F-BACF-8B47A519910D}"/>
              </a:ext>
            </a:extLst>
          </p:cNvPr>
          <p:cNvSpPr/>
          <p:nvPr/>
        </p:nvSpPr>
        <p:spPr>
          <a:xfrm>
            <a:off x="1747639" y="4069683"/>
            <a:ext cx="3025676" cy="1742810"/>
          </a:xfrm>
          <a:prstGeom prst="rect">
            <a:avLst/>
          </a:prstGeom>
          <a:noFill/>
          <a:ln w="6350">
            <a:solidFill>
              <a:schemeClr val="tx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en-US" sz="1000" b="0" strike="noStrike" spc="-1" dirty="0"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Data Protection and Accountability</a:t>
            </a:r>
            <a:br>
              <a:rPr lang="en-US" dirty="0"/>
            </a:br>
            <a:r>
              <a:rPr lang="en-US" dirty="0"/>
              <a:t>Components – Post Audit Log</a:t>
            </a:r>
            <a:endParaRPr lang="pt-PT" dirty="0"/>
          </a:p>
        </p:txBody>
      </p:sp>
      <p:sp>
        <p:nvSpPr>
          <p:cNvPr id="163" name="CustomShape 50">
            <a:extLst>
              <a:ext uri="{FF2B5EF4-FFF2-40B4-BE49-F238E27FC236}">
                <a16:creationId xmlns:a16="http://schemas.microsoft.com/office/drawing/2014/main" id="{BC97370D-2929-440D-AC58-C9D61EB0EF0B}"/>
              </a:ext>
            </a:extLst>
          </p:cNvPr>
          <p:cNvSpPr/>
          <p:nvPr/>
        </p:nvSpPr>
        <p:spPr>
          <a:xfrm>
            <a:off x="1749097" y="2187522"/>
            <a:ext cx="3024219" cy="184112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0">
            <a:noFill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100" b="1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Encryption</a:t>
            </a:r>
            <a:endParaRPr lang="en-US" sz="1100" b="0" strike="noStrike" spc="-1" dirty="0">
              <a:latin typeface="Calibri"/>
            </a:endParaRPr>
          </a:p>
        </p:txBody>
      </p:sp>
      <p:sp>
        <p:nvSpPr>
          <p:cNvPr id="164" name="CustomShape 50">
            <a:extLst>
              <a:ext uri="{FF2B5EF4-FFF2-40B4-BE49-F238E27FC236}">
                <a16:creationId xmlns:a16="http://schemas.microsoft.com/office/drawing/2014/main" id="{BC97370D-2929-440D-AC58-C9D61EB0EF0B}"/>
              </a:ext>
            </a:extLst>
          </p:cNvPr>
          <p:cNvSpPr/>
          <p:nvPr/>
        </p:nvSpPr>
        <p:spPr>
          <a:xfrm>
            <a:off x="1749096" y="3848843"/>
            <a:ext cx="3024219" cy="184112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0">
            <a:noFill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100" b="1" spc="-1" dirty="0">
                <a:solidFill>
                  <a:srgbClr val="FFFFFF"/>
                </a:solidFill>
                <a:latin typeface="Calibri"/>
              </a:rPr>
              <a:t>(</a:t>
            </a:r>
            <a:r>
              <a:rPr lang="en-US" sz="1100" b="1" spc="-1" dirty="0" err="1">
                <a:solidFill>
                  <a:srgbClr val="FFFFFF"/>
                </a:solidFill>
                <a:latin typeface="Calibri"/>
              </a:rPr>
              <a:t>n,k</a:t>
            </a:r>
            <a:r>
              <a:rPr lang="en-US" sz="1100" b="1" spc="-1" dirty="0">
                <a:solidFill>
                  <a:srgbClr val="FFFFFF"/>
                </a:solidFill>
                <a:latin typeface="Calibri"/>
              </a:rPr>
              <a:t>) Key Sharing</a:t>
            </a:r>
            <a:endParaRPr lang="en-US" sz="1100" b="0" strike="noStrike" spc="-1" dirty="0">
              <a:latin typeface="Calibri"/>
            </a:endParaRPr>
          </a:p>
        </p:txBody>
      </p:sp>
      <p:sp>
        <p:nvSpPr>
          <p:cNvPr id="165" name="CustomShape 50">
            <a:extLst>
              <a:ext uri="{FF2B5EF4-FFF2-40B4-BE49-F238E27FC236}">
                <a16:creationId xmlns:a16="http://schemas.microsoft.com/office/drawing/2014/main" id="{BC97370D-2929-440D-AC58-C9D61EB0EF0B}"/>
              </a:ext>
            </a:extLst>
          </p:cNvPr>
          <p:cNvSpPr/>
          <p:nvPr/>
        </p:nvSpPr>
        <p:spPr>
          <a:xfrm>
            <a:off x="5985557" y="3848843"/>
            <a:ext cx="4779151" cy="184112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0">
            <a:noFill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100" b="1" spc="-1" dirty="0" err="1">
                <a:solidFill>
                  <a:srgbClr val="FFFFFF"/>
                </a:solidFill>
                <a:latin typeface="Calibri"/>
              </a:rPr>
              <a:t>Blockchain</a:t>
            </a:r>
            <a:endParaRPr lang="en-US" sz="1100" b="0" strike="noStrike" spc="-1" dirty="0">
              <a:latin typeface="Calibri"/>
            </a:endParaRPr>
          </a:p>
        </p:txBody>
      </p:sp>
      <p:sp>
        <p:nvSpPr>
          <p:cNvPr id="166" name="CustomShape 50">
            <a:extLst>
              <a:ext uri="{FF2B5EF4-FFF2-40B4-BE49-F238E27FC236}">
                <a16:creationId xmlns:a16="http://schemas.microsoft.com/office/drawing/2014/main" id="{BC97370D-2929-440D-AC58-C9D61EB0EF0B}"/>
              </a:ext>
            </a:extLst>
          </p:cNvPr>
          <p:cNvSpPr/>
          <p:nvPr/>
        </p:nvSpPr>
        <p:spPr>
          <a:xfrm>
            <a:off x="5985557" y="2187522"/>
            <a:ext cx="4779157" cy="184112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0">
            <a:noFill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100" b="1" spc="-1" dirty="0">
                <a:solidFill>
                  <a:srgbClr val="FFFFFF"/>
                </a:solidFill>
                <a:latin typeface="Calibri"/>
              </a:rPr>
              <a:t>Off-chain Database</a:t>
            </a:r>
            <a:endParaRPr lang="en-US" sz="1100" b="0" strike="noStrike" spc="-1" dirty="0">
              <a:latin typeface="Calibri"/>
            </a:endParaRPr>
          </a:p>
        </p:txBody>
      </p:sp>
      <p:sp>
        <p:nvSpPr>
          <p:cNvPr id="169" name="Freeform 79">
            <a:extLst>
              <a:ext uri="{FF2B5EF4-FFF2-40B4-BE49-F238E27FC236}">
                <a16:creationId xmlns:a16="http://schemas.microsoft.com/office/drawing/2014/main" id="{8E8A46A5-0796-4169-BDD7-FF3819F025D1}"/>
              </a:ext>
            </a:extLst>
          </p:cNvPr>
          <p:cNvSpPr/>
          <p:nvPr/>
        </p:nvSpPr>
        <p:spPr>
          <a:xfrm>
            <a:off x="3149786" y="3411250"/>
            <a:ext cx="222840" cy="75600"/>
          </a:xfrm>
          <a:custGeom>
            <a:avLst/>
            <a:gdLst/>
            <a:ahLst/>
            <a:cxnLst/>
            <a:rect l="l" t="t" r="r" b="b"/>
            <a:pathLst>
              <a:path w="2427231" h="914400">
                <a:moveTo>
                  <a:pt x="233965" y="366746"/>
                </a:moveTo>
                <a:cubicBezTo>
                  <a:pt x="184008" y="366746"/>
                  <a:pt x="143510" y="407244"/>
                  <a:pt x="143510" y="457201"/>
                </a:cubicBezTo>
                <a:cubicBezTo>
                  <a:pt x="143510" y="507158"/>
                  <a:pt x="184008" y="547656"/>
                  <a:pt x="233965" y="547656"/>
                </a:cubicBezTo>
                <a:cubicBezTo>
                  <a:pt x="283922" y="547656"/>
                  <a:pt x="324420" y="507158"/>
                  <a:pt x="324420" y="457201"/>
                </a:cubicBezTo>
                <a:cubicBezTo>
                  <a:pt x="324420" y="407244"/>
                  <a:pt x="283922" y="366746"/>
                  <a:pt x="233965" y="366746"/>
                </a:cubicBezTo>
                <a:close/>
                <a:moveTo>
                  <a:pt x="457200" y="0"/>
                </a:moveTo>
                <a:cubicBezTo>
                  <a:pt x="615016" y="0"/>
                  <a:pt x="754156" y="79959"/>
                  <a:pt x="836318" y="201575"/>
                </a:cubicBezTo>
                <a:lnTo>
                  <a:pt x="866368" y="256939"/>
                </a:lnTo>
                <a:lnTo>
                  <a:pt x="2226970" y="256939"/>
                </a:lnTo>
                <a:lnTo>
                  <a:pt x="2427231" y="457201"/>
                </a:lnTo>
                <a:lnTo>
                  <a:pt x="2226970" y="657462"/>
                </a:lnTo>
                <a:lnTo>
                  <a:pt x="2106661" y="657462"/>
                </a:lnTo>
                <a:lnTo>
                  <a:pt x="1975716" y="505956"/>
                </a:lnTo>
                <a:lnTo>
                  <a:pt x="1844772" y="657462"/>
                </a:lnTo>
                <a:lnTo>
                  <a:pt x="1773422" y="657462"/>
                </a:lnTo>
                <a:lnTo>
                  <a:pt x="1642477" y="505956"/>
                </a:lnTo>
                <a:lnTo>
                  <a:pt x="1511533" y="657462"/>
                </a:lnTo>
                <a:lnTo>
                  <a:pt x="1414780" y="657462"/>
                </a:lnTo>
                <a:lnTo>
                  <a:pt x="1283835" y="505956"/>
                </a:lnTo>
                <a:lnTo>
                  <a:pt x="1152891" y="657462"/>
                </a:lnTo>
                <a:lnTo>
                  <a:pt x="866368" y="657462"/>
                </a:lnTo>
                <a:lnTo>
                  <a:pt x="836318" y="712825"/>
                </a:lnTo>
                <a:cubicBezTo>
                  <a:pt x="754156" y="834441"/>
                  <a:pt x="615016" y="914400"/>
                  <a:pt x="457200" y="914400"/>
                </a:cubicBezTo>
                <a:cubicBezTo>
                  <a:pt x="204695" y="914400"/>
                  <a:pt x="0" y="709705"/>
                  <a:pt x="0" y="457200"/>
                </a:cubicBezTo>
                <a:cubicBezTo>
                  <a:pt x="0" y="204695"/>
                  <a:pt x="204695" y="0"/>
                  <a:pt x="457200" y="0"/>
                </a:cubicBezTo>
                <a:close/>
              </a:path>
            </a:pathLst>
          </a:custGeom>
          <a:solidFill>
            <a:srgbClr val="0070C0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</p:sp>
      <p:sp>
        <p:nvSpPr>
          <p:cNvPr id="170" name="Rounded Rectangle 184">
            <a:extLst>
              <a:ext uri="{FF2B5EF4-FFF2-40B4-BE49-F238E27FC236}">
                <a16:creationId xmlns:a16="http://schemas.microsoft.com/office/drawing/2014/main" id="{254F52BB-F2B3-4B4A-A867-95DD8E39DD8D}"/>
              </a:ext>
            </a:extLst>
          </p:cNvPr>
          <p:cNvSpPr/>
          <p:nvPr/>
        </p:nvSpPr>
        <p:spPr>
          <a:xfrm>
            <a:off x="105239" y="2887810"/>
            <a:ext cx="900922" cy="209520"/>
          </a:xfrm>
          <a:prstGeom prst="roundRect">
            <a:avLst>
              <a:gd name="adj" fmla="val 4167"/>
            </a:avLst>
          </a:prstGeom>
          <a:solidFill>
            <a:srgbClr val="83848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Audit Log</a:t>
            </a:r>
            <a:endParaRPr kumimoji="0" lang="en-US" sz="1100" b="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93" name="Group 792"/>
          <p:cNvGrpSpPr/>
          <p:nvPr/>
        </p:nvGrpSpPr>
        <p:grpSpPr>
          <a:xfrm>
            <a:off x="6296297" y="4309384"/>
            <a:ext cx="1776237" cy="1263407"/>
            <a:chOff x="6296297" y="4120004"/>
            <a:chExt cx="1776237" cy="1263407"/>
          </a:xfrm>
        </p:grpSpPr>
        <p:sp>
          <p:nvSpPr>
            <p:cNvPr id="182" name="Rectangle 113">
              <a:extLst>
                <a:ext uri="{FF2B5EF4-FFF2-40B4-BE49-F238E27FC236}">
                  <a16:creationId xmlns:a16="http://schemas.microsoft.com/office/drawing/2014/main" id="{18C187D5-BA64-40FB-BEBE-FCA54015211A}"/>
                </a:ext>
              </a:extLst>
            </p:cNvPr>
            <p:cNvSpPr/>
            <p:nvPr/>
          </p:nvSpPr>
          <p:spPr>
            <a:xfrm>
              <a:off x="6597495" y="4120004"/>
              <a:ext cx="853151" cy="197155"/>
            </a:xfrm>
            <a:prstGeom prst="rect">
              <a:avLst/>
            </a:prstGeom>
            <a:noFill/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000" i="0" u="none" strike="noStrike" kern="0" cap="none" spc="-1" normalizeH="0" baseline="0" noProof="0" dirty="0">
                  <a:ln>
                    <a:noFill/>
                  </a:ln>
                  <a:solidFill>
                    <a:srgbClr val="414244"/>
                  </a:solidFill>
                  <a:effectLst/>
                  <a:uLnTx/>
                  <a:uFillTx/>
                  <a:latin typeface="Calibri"/>
                  <a:ea typeface="DejaVu Sans"/>
                  <a:cs typeface="+mn-cs"/>
                </a:rPr>
                <a:t>peer0.org1</a:t>
              </a:r>
              <a:endPara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183" name="Group 182"/>
            <p:cNvGrpSpPr/>
            <p:nvPr/>
          </p:nvGrpSpPr>
          <p:grpSpPr>
            <a:xfrm>
              <a:off x="6864614" y="4314019"/>
              <a:ext cx="318913" cy="386777"/>
              <a:chOff x="7395464" y="3062136"/>
              <a:chExt cx="466920" cy="566280"/>
            </a:xfrm>
          </p:grpSpPr>
          <p:grpSp>
            <p:nvGrpSpPr>
              <p:cNvPr id="184" name="Group 140">
                <a:extLst>
                  <a:ext uri="{FF2B5EF4-FFF2-40B4-BE49-F238E27FC236}">
                    <a16:creationId xmlns:a16="http://schemas.microsoft.com/office/drawing/2014/main" id="{8A8CC44C-B01D-44DE-B89A-D38FAE743F1F}"/>
                  </a:ext>
                </a:extLst>
              </p:cNvPr>
              <p:cNvGrpSpPr/>
              <p:nvPr/>
            </p:nvGrpSpPr>
            <p:grpSpPr>
              <a:xfrm>
                <a:off x="7395464" y="3062136"/>
                <a:ext cx="466920" cy="566280"/>
                <a:chOff x="9698760" y="3480120"/>
                <a:chExt cx="466920" cy="566280"/>
              </a:xfrm>
            </p:grpSpPr>
            <p:sp>
              <p:nvSpPr>
                <p:cNvPr id="186" name="Rounded Rectangle 126">
                  <a:extLst>
                    <a:ext uri="{FF2B5EF4-FFF2-40B4-BE49-F238E27FC236}">
                      <a16:creationId xmlns:a16="http://schemas.microsoft.com/office/drawing/2014/main" id="{D4CAF9B7-3BCC-4AF9-9093-8D7EA6C31B0B}"/>
                    </a:ext>
                  </a:extLst>
                </p:cNvPr>
                <p:cNvSpPr/>
                <p:nvPr/>
              </p:nvSpPr>
              <p:spPr>
                <a:xfrm>
                  <a:off x="9698760" y="3480120"/>
                  <a:ext cx="466920" cy="566280"/>
                </a:xfrm>
                <a:prstGeom prst="roundRect">
                  <a:avLst>
                    <a:gd name="adj" fmla="val 16667"/>
                  </a:avLst>
                </a:prstGeom>
                <a:noFill/>
                <a:ln w="12700" cap="flat" cmpd="sng" algn="ctr">
                  <a:solidFill>
                    <a:srgbClr val="546CB2"/>
                  </a:solidFill>
                  <a:prstDash val="solid"/>
                  <a:miter lim="800000"/>
                </a:ln>
                <a:effectLst/>
              </p:spPr>
            </p:sp>
            <p:grpSp>
              <p:nvGrpSpPr>
                <p:cNvPr id="187" name="Group 92">
                  <a:extLst>
                    <a:ext uri="{FF2B5EF4-FFF2-40B4-BE49-F238E27FC236}">
                      <a16:creationId xmlns:a16="http://schemas.microsoft.com/office/drawing/2014/main" id="{2F33F6DA-2610-4735-BE70-5D8E6BA428DE}"/>
                    </a:ext>
                  </a:extLst>
                </p:cNvPr>
                <p:cNvGrpSpPr/>
                <p:nvPr/>
              </p:nvGrpSpPr>
              <p:grpSpPr>
                <a:xfrm>
                  <a:off x="9802800" y="3702960"/>
                  <a:ext cx="241200" cy="275400"/>
                  <a:chOff x="9802800" y="3702960"/>
                  <a:chExt cx="241200" cy="275400"/>
                </a:xfrm>
              </p:grpSpPr>
              <p:sp>
                <p:nvSpPr>
                  <p:cNvPr id="188" name="Rectangle 94">
                    <a:extLst>
                      <a:ext uri="{FF2B5EF4-FFF2-40B4-BE49-F238E27FC236}">
                        <a16:creationId xmlns:a16="http://schemas.microsoft.com/office/drawing/2014/main" id="{1A53C6D5-5A88-46BF-A21B-556121D6A113}"/>
                      </a:ext>
                    </a:extLst>
                  </p:cNvPr>
                  <p:cNvSpPr/>
                  <p:nvPr/>
                </p:nvSpPr>
                <p:spPr>
                  <a:xfrm>
                    <a:off x="9802800" y="3702960"/>
                    <a:ext cx="241200" cy="27540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  <p:grpSp>
                <p:nvGrpSpPr>
                  <p:cNvPr id="189" name="Group 95">
                    <a:extLst>
                      <a:ext uri="{FF2B5EF4-FFF2-40B4-BE49-F238E27FC236}">
                        <a16:creationId xmlns:a16="http://schemas.microsoft.com/office/drawing/2014/main" id="{DB6EE8B3-C661-417B-A881-B0AF027C15F7}"/>
                      </a:ext>
                    </a:extLst>
                  </p:cNvPr>
                  <p:cNvGrpSpPr/>
                  <p:nvPr/>
                </p:nvGrpSpPr>
                <p:grpSpPr>
                  <a:xfrm>
                    <a:off x="9836280" y="3804480"/>
                    <a:ext cx="79560" cy="38880"/>
                    <a:chOff x="9836280" y="3804480"/>
                    <a:chExt cx="79560" cy="38880"/>
                  </a:xfrm>
                </p:grpSpPr>
                <p:sp>
                  <p:nvSpPr>
                    <p:cNvPr id="196" name="Rectangle 102">
                      <a:extLst>
                        <a:ext uri="{FF2B5EF4-FFF2-40B4-BE49-F238E27FC236}">
                          <a16:creationId xmlns:a16="http://schemas.microsoft.com/office/drawing/2014/main" id="{2F57A5D6-48CA-47B0-B38E-FACA62186631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9833760" y="382680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97" name="Rectangle 103">
                      <a:extLst>
                        <a:ext uri="{FF2B5EF4-FFF2-40B4-BE49-F238E27FC236}">
                          <a16:creationId xmlns:a16="http://schemas.microsoft.com/office/drawing/2014/main" id="{86EDBB1C-29BA-408A-9757-668EE5A58230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9852480" y="382032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190" name="Group 96">
                    <a:extLst>
                      <a:ext uri="{FF2B5EF4-FFF2-40B4-BE49-F238E27FC236}">
                        <a16:creationId xmlns:a16="http://schemas.microsoft.com/office/drawing/2014/main" id="{1F7B4667-04DF-4A93-AC06-A24091394E82}"/>
                      </a:ext>
                    </a:extLst>
                  </p:cNvPr>
                  <p:cNvGrpSpPr/>
                  <p:nvPr/>
                </p:nvGrpSpPr>
                <p:grpSpPr>
                  <a:xfrm>
                    <a:off x="9837000" y="3879000"/>
                    <a:ext cx="51480" cy="51480"/>
                    <a:chOff x="9837000" y="3879000"/>
                    <a:chExt cx="51480" cy="51480"/>
                  </a:xfrm>
                </p:grpSpPr>
                <p:sp>
                  <p:nvSpPr>
                    <p:cNvPr id="194" name="Rectangle 100">
                      <a:extLst>
                        <a:ext uri="{FF2B5EF4-FFF2-40B4-BE49-F238E27FC236}">
                          <a16:creationId xmlns:a16="http://schemas.microsoft.com/office/drawing/2014/main" id="{F3D31E61-CD7C-4C01-AE1E-9606D4B6DDE8}"/>
                        </a:ext>
                      </a:extLst>
                    </p:cNvPr>
                    <p:cNvSpPr/>
                    <p:nvPr/>
                  </p:nvSpPr>
                  <p:spPr>
                    <a:xfrm rot="18900000">
                      <a:off x="9829440" y="390132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95" name="Rectangle 101">
                      <a:extLst>
                        <a:ext uri="{FF2B5EF4-FFF2-40B4-BE49-F238E27FC236}">
                          <a16:creationId xmlns:a16="http://schemas.microsoft.com/office/drawing/2014/main" id="{C6D65796-6D38-44F4-8178-EA8307E76E32}"/>
                        </a:ext>
                      </a:extLst>
                    </p:cNvPr>
                    <p:cNvSpPr/>
                    <p:nvPr/>
                  </p:nvSpPr>
                  <p:spPr>
                    <a:xfrm rot="13500000">
                      <a:off x="9833760" y="3901680"/>
                      <a:ext cx="60120" cy="720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191" name="Group 97">
                    <a:extLst>
                      <a:ext uri="{FF2B5EF4-FFF2-40B4-BE49-F238E27FC236}">
                        <a16:creationId xmlns:a16="http://schemas.microsoft.com/office/drawing/2014/main" id="{093FBC69-1879-47B6-871A-2CC98CAF8741}"/>
                      </a:ext>
                    </a:extLst>
                  </p:cNvPr>
                  <p:cNvGrpSpPr/>
                  <p:nvPr/>
                </p:nvGrpSpPr>
                <p:grpSpPr>
                  <a:xfrm>
                    <a:off x="9836280" y="3745440"/>
                    <a:ext cx="79560" cy="38880"/>
                    <a:chOff x="9836280" y="3745440"/>
                    <a:chExt cx="79560" cy="38880"/>
                  </a:xfrm>
                </p:grpSpPr>
                <p:sp>
                  <p:nvSpPr>
                    <p:cNvPr id="192" name="Rectangle 98">
                      <a:extLst>
                        <a:ext uri="{FF2B5EF4-FFF2-40B4-BE49-F238E27FC236}">
                          <a16:creationId xmlns:a16="http://schemas.microsoft.com/office/drawing/2014/main" id="{A03B00A6-932C-4F29-86D3-512B10F6A433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9833760" y="376740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93" name="Rectangle 99">
                      <a:extLst>
                        <a:ext uri="{FF2B5EF4-FFF2-40B4-BE49-F238E27FC236}">
                          <a16:creationId xmlns:a16="http://schemas.microsoft.com/office/drawing/2014/main" id="{160C501B-CCC9-446C-AF41-52ED92B8D981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9852480" y="376128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</p:grpSp>
          </p:grpSp>
          <p:sp>
            <p:nvSpPr>
              <p:cNvPr id="185" name="Freeform 79">
                <a:extLst>
                  <a:ext uri="{FF2B5EF4-FFF2-40B4-BE49-F238E27FC236}">
                    <a16:creationId xmlns:a16="http://schemas.microsoft.com/office/drawing/2014/main" id="{43C903C9-1086-4E35-936F-BE44BA5A2634}"/>
                  </a:ext>
                </a:extLst>
              </p:cNvPr>
              <p:cNvSpPr/>
              <p:nvPr/>
            </p:nvSpPr>
            <p:spPr>
              <a:xfrm>
                <a:off x="7509700" y="3136078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7F4F9F">
                  <a:lumMod val="40000"/>
                  <a:lumOff val="60000"/>
                </a:srgbClr>
              </a:solidFill>
              <a:ln w="12700" cap="flat" cmpd="sng" algn="ctr">
                <a:solidFill>
                  <a:srgbClr val="CCB6DB"/>
                </a:solidFill>
                <a:prstDash val="solid"/>
                <a:miter lim="800000"/>
              </a:ln>
              <a:effectLst/>
            </p:spPr>
          </p:sp>
        </p:grpSp>
        <p:sp>
          <p:nvSpPr>
            <p:cNvPr id="199" name="Rectangle 113">
              <a:extLst>
                <a:ext uri="{FF2B5EF4-FFF2-40B4-BE49-F238E27FC236}">
                  <a16:creationId xmlns:a16="http://schemas.microsoft.com/office/drawing/2014/main" id="{2436AE0A-7EE1-4E8A-9F50-0AE8E13250C6}"/>
                </a:ext>
              </a:extLst>
            </p:cNvPr>
            <p:cNvSpPr/>
            <p:nvPr/>
          </p:nvSpPr>
          <p:spPr>
            <a:xfrm>
              <a:off x="7219383" y="4516141"/>
              <a:ext cx="853151" cy="197155"/>
            </a:xfrm>
            <a:prstGeom prst="rect">
              <a:avLst/>
            </a:prstGeom>
            <a:noFill/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000" i="0" u="none" strike="noStrike" kern="0" cap="none" spc="-1" normalizeH="0" baseline="0" noProof="0" dirty="0">
                  <a:ln>
                    <a:noFill/>
                  </a:ln>
                  <a:solidFill>
                    <a:srgbClr val="414244"/>
                  </a:solidFill>
                  <a:effectLst/>
                  <a:uLnTx/>
                  <a:uFillTx/>
                  <a:latin typeface="Calibri"/>
                  <a:ea typeface="DejaVu Sans"/>
                  <a:cs typeface="+mn-cs"/>
                </a:rPr>
                <a:t>peer0.org2</a:t>
              </a:r>
              <a:endPara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200" name="Group 199"/>
            <p:cNvGrpSpPr/>
            <p:nvPr/>
          </p:nvGrpSpPr>
          <p:grpSpPr>
            <a:xfrm>
              <a:off x="7490996" y="4710156"/>
              <a:ext cx="318913" cy="386777"/>
              <a:chOff x="8102943" y="3741075"/>
              <a:chExt cx="466920" cy="566280"/>
            </a:xfrm>
          </p:grpSpPr>
          <p:grpSp>
            <p:nvGrpSpPr>
              <p:cNvPr id="201" name="Group 126">
                <a:extLst>
                  <a:ext uri="{FF2B5EF4-FFF2-40B4-BE49-F238E27FC236}">
                    <a16:creationId xmlns:a16="http://schemas.microsoft.com/office/drawing/2014/main" id="{76C8C88F-C24A-4378-A795-E42D3C57B5C9}"/>
                  </a:ext>
                </a:extLst>
              </p:cNvPr>
              <p:cNvGrpSpPr/>
              <p:nvPr/>
            </p:nvGrpSpPr>
            <p:grpSpPr>
              <a:xfrm>
                <a:off x="8102943" y="3741075"/>
                <a:ext cx="466920" cy="566280"/>
                <a:chOff x="9707400" y="4267800"/>
                <a:chExt cx="466920" cy="566280"/>
              </a:xfrm>
            </p:grpSpPr>
            <p:sp>
              <p:nvSpPr>
                <p:cNvPr id="203" name="Rounded Rectangle 126">
                  <a:extLst>
                    <a:ext uri="{FF2B5EF4-FFF2-40B4-BE49-F238E27FC236}">
                      <a16:creationId xmlns:a16="http://schemas.microsoft.com/office/drawing/2014/main" id="{29ABE8AA-9E58-438C-82FD-89F89536C282}"/>
                    </a:ext>
                  </a:extLst>
                </p:cNvPr>
                <p:cNvSpPr/>
                <p:nvPr/>
              </p:nvSpPr>
              <p:spPr>
                <a:xfrm>
                  <a:off x="9707400" y="4267800"/>
                  <a:ext cx="466920" cy="566280"/>
                </a:xfrm>
                <a:prstGeom prst="roundRect">
                  <a:avLst>
                    <a:gd name="adj" fmla="val 16667"/>
                  </a:avLst>
                </a:prstGeom>
                <a:noFill/>
                <a:ln w="12700" cap="flat" cmpd="sng" algn="ctr">
                  <a:solidFill>
                    <a:srgbClr val="546CB2"/>
                  </a:solidFill>
                  <a:prstDash val="solid"/>
                  <a:miter lim="800000"/>
                </a:ln>
                <a:effectLst/>
              </p:spPr>
            </p:sp>
            <p:grpSp>
              <p:nvGrpSpPr>
                <p:cNvPr id="204" name="Group 92">
                  <a:extLst>
                    <a:ext uri="{FF2B5EF4-FFF2-40B4-BE49-F238E27FC236}">
                      <a16:creationId xmlns:a16="http://schemas.microsoft.com/office/drawing/2014/main" id="{635A83B2-2E94-4F24-8FE5-17B9CB21FA6F}"/>
                    </a:ext>
                  </a:extLst>
                </p:cNvPr>
                <p:cNvGrpSpPr/>
                <p:nvPr/>
              </p:nvGrpSpPr>
              <p:grpSpPr>
                <a:xfrm>
                  <a:off x="9811440" y="4490640"/>
                  <a:ext cx="241200" cy="275400"/>
                  <a:chOff x="9811440" y="4490640"/>
                  <a:chExt cx="241200" cy="275400"/>
                </a:xfrm>
              </p:grpSpPr>
              <p:sp>
                <p:nvSpPr>
                  <p:cNvPr id="205" name="Rectangle 94">
                    <a:extLst>
                      <a:ext uri="{FF2B5EF4-FFF2-40B4-BE49-F238E27FC236}">
                        <a16:creationId xmlns:a16="http://schemas.microsoft.com/office/drawing/2014/main" id="{AC6064F2-CF12-46E5-9510-6EED3CB7B0F2}"/>
                      </a:ext>
                    </a:extLst>
                  </p:cNvPr>
                  <p:cNvSpPr/>
                  <p:nvPr/>
                </p:nvSpPr>
                <p:spPr>
                  <a:xfrm>
                    <a:off x="9811440" y="4490640"/>
                    <a:ext cx="241200" cy="27540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  <p:grpSp>
                <p:nvGrpSpPr>
                  <p:cNvPr id="206" name="Group 95">
                    <a:extLst>
                      <a:ext uri="{FF2B5EF4-FFF2-40B4-BE49-F238E27FC236}">
                        <a16:creationId xmlns:a16="http://schemas.microsoft.com/office/drawing/2014/main" id="{611D1C73-2010-46D0-858B-412A082BDC32}"/>
                      </a:ext>
                    </a:extLst>
                  </p:cNvPr>
                  <p:cNvGrpSpPr/>
                  <p:nvPr/>
                </p:nvGrpSpPr>
                <p:grpSpPr>
                  <a:xfrm>
                    <a:off x="9845280" y="4592160"/>
                    <a:ext cx="79200" cy="38880"/>
                    <a:chOff x="9845280" y="4592160"/>
                    <a:chExt cx="79200" cy="38880"/>
                  </a:xfrm>
                </p:grpSpPr>
                <p:sp>
                  <p:nvSpPr>
                    <p:cNvPr id="213" name="Rectangle 102">
                      <a:extLst>
                        <a:ext uri="{FF2B5EF4-FFF2-40B4-BE49-F238E27FC236}">
                          <a16:creationId xmlns:a16="http://schemas.microsoft.com/office/drawing/2014/main" id="{6249FD3C-8A06-47F1-95C5-54C36A56322A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9842760" y="461412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214" name="Rectangle 103">
                      <a:extLst>
                        <a:ext uri="{FF2B5EF4-FFF2-40B4-BE49-F238E27FC236}">
                          <a16:creationId xmlns:a16="http://schemas.microsoft.com/office/drawing/2014/main" id="{8DFEFA16-D6E7-441A-9643-4C328BBDA058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9861120" y="460800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207" name="Group 96">
                    <a:extLst>
                      <a:ext uri="{FF2B5EF4-FFF2-40B4-BE49-F238E27FC236}">
                        <a16:creationId xmlns:a16="http://schemas.microsoft.com/office/drawing/2014/main" id="{FE13DD97-899A-4D9A-BA3B-A89DE9642EEB}"/>
                      </a:ext>
                    </a:extLst>
                  </p:cNvPr>
                  <p:cNvGrpSpPr/>
                  <p:nvPr/>
                </p:nvGrpSpPr>
                <p:grpSpPr>
                  <a:xfrm>
                    <a:off x="9845640" y="4666320"/>
                    <a:ext cx="51480" cy="51480"/>
                    <a:chOff x="9845640" y="4666320"/>
                    <a:chExt cx="51480" cy="51480"/>
                  </a:xfrm>
                </p:grpSpPr>
                <p:sp>
                  <p:nvSpPr>
                    <p:cNvPr id="211" name="Rectangle 100">
                      <a:extLst>
                        <a:ext uri="{FF2B5EF4-FFF2-40B4-BE49-F238E27FC236}">
                          <a16:creationId xmlns:a16="http://schemas.microsoft.com/office/drawing/2014/main" id="{19356A0B-2F24-4C07-B44A-6864C1303CDE}"/>
                        </a:ext>
                      </a:extLst>
                    </p:cNvPr>
                    <p:cNvSpPr/>
                    <p:nvPr/>
                  </p:nvSpPr>
                  <p:spPr>
                    <a:xfrm rot="18900000">
                      <a:off x="9838080" y="468864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212" name="Rectangle 101">
                      <a:extLst>
                        <a:ext uri="{FF2B5EF4-FFF2-40B4-BE49-F238E27FC236}">
                          <a16:creationId xmlns:a16="http://schemas.microsoft.com/office/drawing/2014/main" id="{029A9F94-D401-46D9-86B6-D1449B5944D2}"/>
                        </a:ext>
                      </a:extLst>
                    </p:cNvPr>
                    <p:cNvSpPr/>
                    <p:nvPr/>
                  </p:nvSpPr>
                  <p:spPr>
                    <a:xfrm rot="13500000">
                      <a:off x="9842760" y="4689000"/>
                      <a:ext cx="60120" cy="720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208" name="Group 97">
                    <a:extLst>
                      <a:ext uri="{FF2B5EF4-FFF2-40B4-BE49-F238E27FC236}">
                        <a16:creationId xmlns:a16="http://schemas.microsoft.com/office/drawing/2014/main" id="{505903D0-5BB7-4782-9DBE-9A2AD9E38075}"/>
                      </a:ext>
                    </a:extLst>
                  </p:cNvPr>
                  <p:cNvGrpSpPr/>
                  <p:nvPr/>
                </p:nvGrpSpPr>
                <p:grpSpPr>
                  <a:xfrm>
                    <a:off x="9845280" y="4533120"/>
                    <a:ext cx="79200" cy="38880"/>
                    <a:chOff x="9845280" y="4533120"/>
                    <a:chExt cx="79200" cy="38880"/>
                  </a:xfrm>
                </p:grpSpPr>
                <p:sp>
                  <p:nvSpPr>
                    <p:cNvPr id="209" name="Rectangle 98">
                      <a:extLst>
                        <a:ext uri="{FF2B5EF4-FFF2-40B4-BE49-F238E27FC236}">
                          <a16:creationId xmlns:a16="http://schemas.microsoft.com/office/drawing/2014/main" id="{951B1085-A645-4A92-9556-6A78FB6EDADB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9842760" y="455508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210" name="Rectangle 99">
                      <a:extLst>
                        <a:ext uri="{FF2B5EF4-FFF2-40B4-BE49-F238E27FC236}">
                          <a16:creationId xmlns:a16="http://schemas.microsoft.com/office/drawing/2014/main" id="{20A84622-5B98-4096-A898-F1495DFA91B7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9861120" y="454896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</p:grpSp>
          </p:grpSp>
          <p:sp>
            <p:nvSpPr>
              <p:cNvPr id="202" name="Freeform 79">
                <a:extLst>
                  <a:ext uri="{FF2B5EF4-FFF2-40B4-BE49-F238E27FC236}">
                    <a16:creationId xmlns:a16="http://schemas.microsoft.com/office/drawing/2014/main" id="{7EEF8F24-2D47-45C6-AEC1-F87F0BB02EFA}"/>
                  </a:ext>
                </a:extLst>
              </p:cNvPr>
              <p:cNvSpPr/>
              <p:nvPr/>
            </p:nvSpPr>
            <p:spPr>
              <a:xfrm>
                <a:off x="8221341" y="3819067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546CB2">
                  <a:lumMod val="60000"/>
                  <a:lumOff val="40000"/>
                </a:srgbClr>
              </a:solidFill>
              <a:ln w="12700" cap="flat" cmpd="sng" algn="ctr">
                <a:solidFill>
                  <a:srgbClr val="98A7D1"/>
                </a:solidFill>
                <a:prstDash val="solid"/>
                <a:miter lim="800000"/>
              </a:ln>
              <a:effectLst/>
            </p:spPr>
          </p:sp>
        </p:grpSp>
        <p:sp>
          <p:nvSpPr>
            <p:cNvPr id="216" name="Rectangle 113">
              <a:extLst>
                <a:ext uri="{FF2B5EF4-FFF2-40B4-BE49-F238E27FC236}">
                  <a16:creationId xmlns:a16="http://schemas.microsoft.com/office/drawing/2014/main" id="{81D5A4EE-CB7B-419B-9D3F-218D93A33163}"/>
                </a:ext>
              </a:extLst>
            </p:cNvPr>
            <p:cNvSpPr/>
            <p:nvPr/>
          </p:nvSpPr>
          <p:spPr>
            <a:xfrm>
              <a:off x="6296297" y="4802619"/>
              <a:ext cx="853151" cy="197155"/>
            </a:xfrm>
            <a:prstGeom prst="rect">
              <a:avLst/>
            </a:prstGeom>
            <a:noFill/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000" i="0" u="none" strike="noStrike" kern="0" cap="none" spc="-1" normalizeH="0" baseline="0" noProof="0" dirty="0">
                  <a:ln>
                    <a:noFill/>
                  </a:ln>
                  <a:solidFill>
                    <a:srgbClr val="414244"/>
                  </a:solidFill>
                  <a:effectLst/>
                  <a:uLnTx/>
                  <a:uFillTx/>
                  <a:latin typeface="Calibri"/>
                  <a:ea typeface="DejaVu Sans"/>
                  <a:cs typeface="+mn-cs"/>
                </a:rPr>
                <a:t>peer0.org3</a:t>
              </a:r>
              <a:endPara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217" name="Group 216"/>
            <p:cNvGrpSpPr/>
            <p:nvPr/>
          </p:nvGrpSpPr>
          <p:grpSpPr>
            <a:xfrm>
              <a:off x="6569877" y="4996634"/>
              <a:ext cx="318913" cy="386777"/>
              <a:chOff x="8683326" y="4400213"/>
              <a:chExt cx="466920" cy="566280"/>
            </a:xfrm>
          </p:grpSpPr>
          <p:grpSp>
            <p:nvGrpSpPr>
              <p:cNvPr id="218" name="Group 205">
                <a:extLst>
                  <a:ext uri="{FF2B5EF4-FFF2-40B4-BE49-F238E27FC236}">
                    <a16:creationId xmlns:a16="http://schemas.microsoft.com/office/drawing/2014/main" id="{ACB6D0DF-1D70-4E38-AAFE-D5D8F063273D}"/>
                  </a:ext>
                </a:extLst>
              </p:cNvPr>
              <p:cNvGrpSpPr/>
              <p:nvPr/>
            </p:nvGrpSpPr>
            <p:grpSpPr>
              <a:xfrm>
                <a:off x="8683326" y="4400213"/>
                <a:ext cx="466920" cy="566280"/>
                <a:chOff x="10696680" y="3481200"/>
                <a:chExt cx="466920" cy="566280"/>
              </a:xfrm>
            </p:grpSpPr>
            <p:sp>
              <p:nvSpPr>
                <p:cNvPr id="220" name="Rounded Rectangle 126">
                  <a:extLst>
                    <a:ext uri="{FF2B5EF4-FFF2-40B4-BE49-F238E27FC236}">
                      <a16:creationId xmlns:a16="http://schemas.microsoft.com/office/drawing/2014/main" id="{BC6EEFDE-99AE-4595-A1D4-0F36AD97651F}"/>
                    </a:ext>
                  </a:extLst>
                </p:cNvPr>
                <p:cNvSpPr/>
                <p:nvPr/>
              </p:nvSpPr>
              <p:spPr>
                <a:xfrm>
                  <a:off x="10696680" y="3481200"/>
                  <a:ext cx="466920" cy="566280"/>
                </a:xfrm>
                <a:prstGeom prst="roundRect">
                  <a:avLst>
                    <a:gd name="adj" fmla="val 16667"/>
                  </a:avLst>
                </a:prstGeom>
                <a:noFill/>
                <a:ln w="12700" cap="flat" cmpd="sng" algn="ctr">
                  <a:solidFill>
                    <a:srgbClr val="546CB2"/>
                  </a:solidFill>
                  <a:prstDash val="solid"/>
                  <a:miter lim="800000"/>
                </a:ln>
                <a:effectLst/>
              </p:spPr>
            </p:sp>
            <p:grpSp>
              <p:nvGrpSpPr>
                <p:cNvPr id="221" name="Group 92">
                  <a:extLst>
                    <a:ext uri="{FF2B5EF4-FFF2-40B4-BE49-F238E27FC236}">
                      <a16:creationId xmlns:a16="http://schemas.microsoft.com/office/drawing/2014/main" id="{44F5CBCE-688E-48A3-A4A1-5F58E5779DC6}"/>
                    </a:ext>
                  </a:extLst>
                </p:cNvPr>
                <p:cNvGrpSpPr/>
                <p:nvPr/>
              </p:nvGrpSpPr>
              <p:grpSpPr>
                <a:xfrm>
                  <a:off x="10800720" y="3704040"/>
                  <a:ext cx="241200" cy="275400"/>
                  <a:chOff x="10800720" y="3704040"/>
                  <a:chExt cx="241200" cy="275400"/>
                </a:xfrm>
              </p:grpSpPr>
              <p:sp>
                <p:nvSpPr>
                  <p:cNvPr id="222" name="Rectangle 94">
                    <a:extLst>
                      <a:ext uri="{FF2B5EF4-FFF2-40B4-BE49-F238E27FC236}">
                        <a16:creationId xmlns:a16="http://schemas.microsoft.com/office/drawing/2014/main" id="{34DAAE08-404A-4660-9036-D7C19763429E}"/>
                      </a:ext>
                    </a:extLst>
                  </p:cNvPr>
                  <p:cNvSpPr/>
                  <p:nvPr/>
                </p:nvSpPr>
                <p:spPr>
                  <a:xfrm>
                    <a:off x="10800720" y="3704040"/>
                    <a:ext cx="241200" cy="27540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  <p:grpSp>
                <p:nvGrpSpPr>
                  <p:cNvPr id="223" name="Group 95">
                    <a:extLst>
                      <a:ext uri="{FF2B5EF4-FFF2-40B4-BE49-F238E27FC236}">
                        <a16:creationId xmlns:a16="http://schemas.microsoft.com/office/drawing/2014/main" id="{7568FA38-7E5F-4C3E-96CB-3B23716A8A08}"/>
                      </a:ext>
                    </a:extLst>
                  </p:cNvPr>
                  <p:cNvGrpSpPr/>
                  <p:nvPr/>
                </p:nvGrpSpPr>
                <p:grpSpPr>
                  <a:xfrm>
                    <a:off x="10834200" y="3805560"/>
                    <a:ext cx="79560" cy="38880"/>
                    <a:chOff x="10834200" y="3805560"/>
                    <a:chExt cx="79560" cy="38880"/>
                  </a:xfrm>
                </p:grpSpPr>
                <p:sp>
                  <p:nvSpPr>
                    <p:cNvPr id="230" name="Rectangle 102">
                      <a:extLst>
                        <a:ext uri="{FF2B5EF4-FFF2-40B4-BE49-F238E27FC236}">
                          <a16:creationId xmlns:a16="http://schemas.microsoft.com/office/drawing/2014/main" id="{57DB6559-5719-4334-AC68-A6B9DFB917A1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10831680" y="382752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231" name="Rectangle 103">
                      <a:extLst>
                        <a:ext uri="{FF2B5EF4-FFF2-40B4-BE49-F238E27FC236}">
                          <a16:creationId xmlns:a16="http://schemas.microsoft.com/office/drawing/2014/main" id="{DA55B10F-0225-42A9-8DA8-E9475D42FB77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10850400" y="382140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224" name="Group 96">
                    <a:extLst>
                      <a:ext uri="{FF2B5EF4-FFF2-40B4-BE49-F238E27FC236}">
                        <a16:creationId xmlns:a16="http://schemas.microsoft.com/office/drawing/2014/main" id="{8C761DF6-F6A9-48F2-BD1C-3692E6E2F12E}"/>
                      </a:ext>
                    </a:extLst>
                  </p:cNvPr>
                  <p:cNvGrpSpPr/>
                  <p:nvPr/>
                </p:nvGrpSpPr>
                <p:grpSpPr>
                  <a:xfrm>
                    <a:off x="10834920" y="3879720"/>
                    <a:ext cx="51480" cy="51480"/>
                    <a:chOff x="10834920" y="3879720"/>
                    <a:chExt cx="51480" cy="51480"/>
                  </a:xfrm>
                </p:grpSpPr>
                <p:sp>
                  <p:nvSpPr>
                    <p:cNvPr id="228" name="Rectangle 100">
                      <a:extLst>
                        <a:ext uri="{FF2B5EF4-FFF2-40B4-BE49-F238E27FC236}">
                          <a16:creationId xmlns:a16="http://schemas.microsoft.com/office/drawing/2014/main" id="{A0AFC0E9-082C-4415-96E5-2F3888D2969F}"/>
                        </a:ext>
                      </a:extLst>
                    </p:cNvPr>
                    <p:cNvSpPr/>
                    <p:nvPr/>
                  </p:nvSpPr>
                  <p:spPr>
                    <a:xfrm rot="18900000">
                      <a:off x="10827360" y="390204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229" name="Rectangle 101">
                      <a:extLst>
                        <a:ext uri="{FF2B5EF4-FFF2-40B4-BE49-F238E27FC236}">
                          <a16:creationId xmlns:a16="http://schemas.microsoft.com/office/drawing/2014/main" id="{26109A62-7979-402F-9B41-2EC52FF3CA57}"/>
                        </a:ext>
                      </a:extLst>
                    </p:cNvPr>
                    <p:cNvSpPr/>
                    <p:nvPr/>
                  </p:nvSpPr>
                  <p:spPr>
                    <a:xfrm rot="13500000">
                      <a:off x="10831680" y="3902400"/>
                      <a:ext cx="60120" cy="720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225" name="Group 97">
                    <a:extLst>
                      <a:ext uri="{FF2B5EF4-FFF2-40B4-BE49-F238E27FC236}">
                        <a16:creationId xmlns:a16="http://schemas.microsoft.com/office/drawing/2014/main" id="{B4B5EBE3-EE33-427E-AC22-B6132078B7F0}"/>
                      </a:ext>
                    </a:extLst>
                  </p:cNvPr>
                  <p:cNvGrpSpPr/>
                  <p:nvPr/>
                </p:nvGrpSpPr>
                <p:grpSpPr>
                  <a:xfrm>
                    <a:off x="10834200" y="3746520"/>
                    <a:ext cx="79560" cy="38880"/>
                    <a:chOff x="10834200" y="3746520"/>
                    <a:chExt cx="79560" cy="38880"/>
                  </a:xfrm>
                </p:grpSpPr>
                <p:sp>
                  <p:nvSpPr>
                    <p:cNvPr id="226" name="Rectangle 98">
                      <a:extLst>
                        <a:ext uri="{FF2B5EF4-FFF2-40B4-BE49-F238E27FC236}">
                          <a16:creationId xmlns:a16="http://schemas.microsoft.com/office/drawing/2014/main" id="{24932BD0-6615-4F88-8461-9B141F995F3D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10831680" y="376848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227" name="Rectangle 99">
                      <a:extLst>
                        <a:ext uri="{FF2B5EF4-FFF2-40B4-BE49-F238E27FC236}">
                          <a16:creationId xmlns:a16="http://schemas.microsoft.com/office/drawing/2014/main" id="{611B32F3-1824-47CE-9EB9-621A7C15C3FE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10850400" y="376236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</p:grpSp>
          </p:grpSp>
          <p:sp>
            <p:nvSpPr>
              <p:cNvPr id="219" name="Freeform 79">
                <a:extLst>
                  <a:ext uri="{FF2B5EF4-FFF2-40B4-BE49-F238E27FC236}">
                    <a16:creationId xmlns:a16="http://schemas.microsoft.com/office/drawing/2014/main" id="{A1806FC7-2F09-4580-8CC3-0CC4F7A5874D}"/>
                  </a:ext>
                </a:extLst>
              </p:cNvPr>
              <p:cNvSpPr/>
              <p:nvPr/>
            </p:nvSpPr>
            <p:spPr>
              <a:xfrm>
                <a:off x="8789726" y="4475972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7F4F9F">
                  <a:lumMod val="50000"/>
                </a:srgbClr>
              </a:solidFill>
              <a:ln w="12700" cap="flat" cmpd="sng" algn="ctr">
                <a:solidFill>
                  <a:srgbClr val="3F274F"/>
                </a:solidFill>
                <a:prstDash val="solid"/>
                <a:miter lim="800000"/>
              </a:ln>
              <a:effectLst/>
            </p:spPr>
          </p:sp>
        </p:grpSp>
      </p:grpSp>
      <p:sp>
        <p:nvSpPr>
          <p:cNvPr id="759" name="Rectangle 2">
            <a:extLst>
              <a:ext uri="{FF2B5EF4-FFF2-40B4-BE49-F238E27FC236}">
                <a16:creationId xmlns:a16="http://schemas.microsoft.com/office/drawing/2014/main" id="{F794755E-1F61-4C2F-BACF-8B47A519910D}"/>
              </a:ext>
            </a:extLst>
          </p:cNvPr>
          <p:cNvSpPr/>
          <p:nvPr/>
        </p:nvSpPr>
        <p:spPr>
          <a:xfrm>
            <a:off x="8151458" y="4047213"/>
            <a:ext cx="2602512" cy="17652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000" b="1" spc="-1" dirty="0">
                <a:solidFill>
                  <a:srgbClr val="000000"/>
                </a:solidFill>
                <a:latin typeface="Arial"/>
                <a:ea typeface="DejaVu Sans"/>
              </a:rPr>
              <a:t>Stores key shares </a:t>
            </a:r>
            <a:r>
              <a:rPr lang="en-US" sz="1000" spc="-1" dirty="0">
                <a:solidFill>
                  <a:srgbClr val="000000"/>
                </a:solidFill>
                <a:latin typeface="Arial"/>
                <a:ea typeface="DejaVu Sans"/>
              </a:rPr>
              <a:t>in separate organizations/peers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spc="-1" dirty="0">
                <a:solidFill>
                  <a:srgbClr val="000000"/>
                </a:solidFill>
                <a:latin typeface="Arial"/>
                <a:ea typeface="DejaVu Sans"/>
              </a:rPr>
              <a:t>Recovering keys entails passing </a:t>
            </a:r>
            <a:r>
              <a:rPr lang="en-US" sz="1000" b="1" spc="-1" dirty="0">
                <a:solidFill>
                  <a:srgbClr val="000000"/>
                </a:solidFill>
                <a:latin typeface="Arial"/>
                <a:ea typeface="DejaVu Sans"/>
              </a:rPr>
              <a:t>access control mechanisms </a:t>
            </a:r>
            <a:r>
              <a:rPr lang="en-US" sz="1000" spc="-1" dirty="0">
                <a:solidFill>
                  <a:srgbClr val="000000"/>
                </a:solidFill>
                <a:latin typeface="Arial"/>
                <a:ea typeface="DejaVu Sans"/>
              </a:rPr>
              <a:t>of </a:t>
            </a:r>
            <a:r>
              <a:rPr lang="en-US" sz="1000" b="1" spc="-1" dirty="0">
                <a:solidFill>
                  <a:srgbClr val="000000"/>
                </a:solidFill>
                <a:latin typeface="Arial"/>
                <a:ea typeface="DejaVu Sans"/>
              </a:rPr>
              <a:t>each organization/peers</a:t>
            </a:r>
          </a:p>
          <a:p>
            <a:endParaRPr lang="en-US" sz="1000" b="1" spc="-1" dirty="0">
              <a:solidFill>
                <a:schemeClr val="tx1">
                  <a:lumMod val="95000"/>
                </a:schemeClr>
              </a:solidFill>
              <a:latin typeface="Arial"/>
              <a:ea typeface="DejaVu Sans"/>
            </a:endParaRPr>
          </a:p>
          <a:p>
            <a:r>
              <a:rPr lang="en-US" sz="1000" spc="-1" dirty="0">
                <a:solidFill>
                  <a:schemeClr val="bg1"/>
                </a:solidFill>
                <a:latin typeface="Arial"/>
                <a:ea typeface="DejaVu Sans"/>
              </a:rPr>
              <a:t>Stores </a:t>
            </a:r>
            <a:r>
              <a:rPr lang="en-US" sz="1000" b="1" spc="-1" dirty="0">
                <a:solidFill>
                  <a:schemeClr val="bg1"/>
                </a:solidFill>
                <a:latin typeface="Arial"/>
                <a:ea typeface="DejaVu Sans"/>
              </a:rPr>
              <a:t>peers list </a:t>
            </a:r>
            <a:r>
              <a:rPr lang="en-US" sz="1000" spc="-1" dirty="0">
                <a:solidFill>
                  <a:schemeClr val="bg1"/>
                </a:solidFill>
                <a:latin typeface="Arial"/>
                <a:ea typeface="DejaVu Sans"/>
              </a:rPr>
              <a:t>with the </a:t>
            </a:r>
            <a:r>
              <a:rPr lang="en-US" sz="1000" b="1" spc="-1" dirty="0">
                <a:solidFill>
                  <a:schemeClr val="bg1"/>
                </a:solidFill>
                <a:latin typeface="Arial"/>
                <a:ea typeface="DejaVu Sans"/>
              </a:rPr>
              <a:t>key chunks</a:t>
            </a:r>
            <a:r>
              <a:rPr lang="en-US" sz="1000" spc="-1" dirty="0">
                <a:solidFill>
                  <a:schemeClr val="bg1"/>
                </a:solidFill>
                <a:latin typeface="Arial"/>
                <a:ea typeface="DejaVu Sans"/>
              </a:rPr>
              <a:t> and </a:t>
            </a:r>
          </a:p>
          <a:p>
            <a:pPr>
              <a:lnSpc>
                <a:spcPct val="100000"/>
              </a:lnSpc>
            </a:pPr>
            <a:r>
              <a:rPr lang="en-US" sz="1000" spc="-1" dirty="0">
                <a:solidFill>
                  <a:schemeClr val="bg1"/>
                </a:solidFill>
                <a:latin typeface="Arial"/>
                <a:ea typeface="DejaVu Sans"/>
              </a:rPr>
              <a:t>stores </a:t>
            </a:r>
            <a:r>
              <a:rPr lang="en-US" sz="1000" b="1" spc="-1" dirty="0">
                <a:solidFill>
                  <a:schemeClr val="bg1"/>
                </a:solidFill>
                <a:latin typeface="Arial"/>
                <a:ea typeface="DejaVu Sans"/>
              </a:rPr>
              <a:t>off-chain references</a:t>
            </a:r>
            <a:r>
              <a:rPr lang="en-US" sz="1000" spc="-1" dirty="0">
                <a:solidFill>
                  <a:schemeClr val="bg1"/>
                </a:solidFill>
                <a:latin typeface="Arial"/>
                <a:ea typeface="DejaVu Sans"/>
              </a:rPr>
              <a:t> of audit logs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000" spc="-1" dirty="0" err="1">
                <a:solidFill>
                  <a:schemeClr val="bg1"/>
                </a:solidFill>
                <a:latin typeface="Arial"/>
              </a:rPr>
              <a:t>Blockchain</a:t>
            </a:r>
            <a:r>
              <a:rPr lang="en-US" sz="1000" spc="-1" dirty="0">
                <a:solidFill>
                  <a:schemeClr val="bg1"/>
                </a:solidFill>
                <a:latin typeface="Arial"/>
              </a:rPr>
              <a:t> </a:t>
            </a:r>
            <a:r>
              <a:rPr lang="en-US" sz="1000" b="1" spc="-1" dirty="0">
                <a:solidFill>
                  <a:schemeClr val="bg1"/>
                </a:solidFill>
                <a:latin typeface="Arial"/>
              </a:rPr>
              <a:t>does not store audit logs</a:t>
            </a:r>
            <a:endParaRPr lang="en-US" sz="1000" b="1" spc="-1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763" name="Right Arrow 762"/>
          <p:cNvSpPr/>
          <p:nvPr/>
        </p:nvSpPr>
        <p:spPr>
          <a:xfrm rot="5400000">
            <a:off x="3162906" y="3614335"/>
            <a:ext cx="196600" cy="227344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766" name="Straight Arrow Connector 765"/>
          <p:cNvCxnSpPr>
            <a:stCxn id="178" idx="7"/>
            <a:endCxn id="186" idx="1"/>
          </p:cNvCxnSpPr>
          <p:nvPr/>
        </p:nvCxnSpPr>
        <p:spPr>
          <a:xfrm flipV="1">
            <a:off x="3680415" y="4696788"/>
            <a:ext cx="3184199" cy="4613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8" name="Straight Arrow Connector 767"/>
          <p:cNvCxnSpPr>
            <a:stCxn id="179" idx="0"/>
            <a:endCxn id="203" idx="1"/>
          </p:cNvCxnSpPr>
          <p:nvPr/>
        </p:nvCxnSpPr>
        <p:spPr>
          <a:xfrm flipV="1">
            <a:off x="3665103" y="5092925"/>
            <a:ext cx="3825893" cy="2279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0" name="Straight Arrow Connector 769"/>
          <p:cNvCxnSpPr>
            <a:stCxn id="180" idx="6"/>
            <a:endCxn id="220" idx="1"/>
          </p:cNvCxnSpPr>
          <p:nvPr/>
        </p:nvCxnSpPr>
        <p:spPr>
          <a:xfrm flipV="1">
            <a:off x="3686757" y="5379403"/>
            <a:ext cx="2883120" cy="1322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92" name="Group 791"/>
          <p:cNvGrpSpPr/>
          <p:nvPr/>
        </p:nvGrpSpPr>
        <p:grpSpPr>
          <a:xfrm>
            <a:off x="2835654" y="5086008"/>
            <a:ext cx="851103" cy="556447"/>
            <a:chOff x="2906077" y="4369592"/>
            <a:chExt cx="851103" cy="556447"/>
          </a:xfrm>
        </p:grpSpPr>
        <p:grpSp>
          <p:nvGrpSpPr>
            <p:cNvPr id="174" name="Group 173"/>
            <p:cNvGrpSpPr/>
            <p:nvPr/>
          </p:nvGrpSpPr>
          <p:grpSpPr>
            <a:xfrm>
              <a:off x="3467099" y="4419239"/>
              <a:ext cx="290081" cy="413846"/>
              <a:chOff x="6718231" y="4780728"/>
              <a:chExt cx="290081" cy="413846"/>
            </a:xfrm>
          </p:grpSpPr>
          <p:sp>
            <p:nvSpPr>
              <p:cNvPr id="175" name="Freeform 79">
                <a:extLst>
                  <a:ext uri="{FF2B5EF4-FFF2-40B4-BE49-F238E27FC236}">
                    <a16:creationId xmlns:a16="http://schemas.microsoft.com/office/drawing/2014/main" id="{BCB5557E-6146-47AA-8C62-54D5877EA1B1}"/>
                  </a:ext>
                </a:extLst>
              </p:cNvPr>
              <p:cNvSpPr/>
              <p:nvPr/>
            </p:nvSpPr>
            <p:spPr>
              <a:xfrm>
                <a:off x="6718231" y="4780728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7F4F9F">
                  <a:lumMod val="40000"/>
                  <a:lumOff val="60000"/>
                </a:srgbClr>
              </a:solidFill>
              <a:ln w="12700" cap="flat" cmpd="sng" algn="ctr">
                <a:solidFill>
                  <a:srgbClr val="CCB6DB"/>
                </a:solidFill>
                <a:prstDash val="solid"/>
                <a:miter lim="800000"/>
              </a:ln>
              <a:effectLst/>
            </p:spPr>
          </p:sp>
          <p:sp>
            <p:nvSpPr>
              <p:cNvPr id="176" name="Freeform 79">
                <a:extLst>
                  <a:ext uri="{FF2B5EF4-FFF2-40B4-BE49-F238E27FC236}">
                    <a16:creationId xmlns:a16="http://schemas.microsoft.com/office/drawing/2014/main" id="{E9A43C2E-E1CC-4687-AC9A-0BDF40A37111}"/>
                  </a:ext>
                </a:extLst>
              </p:cNvPr>
              <p:cNvSpPr/>
              <p:nvPr/>
            </p:nvSpPr>
            <p:spPr>
              <a:xfrm>
                <a:off x="6718231" y="5118974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7F4F9F">
                  <a:lumMod val="50000"/>
                </a:srgbClr>
              </a:solidFill>
              <a:ln w="12700" cap="flat" cmpd="sng" algn="ctr">
                <a:solidFill>
                  <a:srgbClr val="3F274F"/>
                </a:solidFill>
                <a:prstDash val="solid"/>
                <a:miter lim="800000"/>
              </a:ln>
              <a:effectLst/>
            </p:spPr>
          </p:sp>
          <p:sp>
            <p:nvSpPr>
              <p:cNvPr id="177" name="Freeform 79">
                <a:extLst>
                  <a:ext uri="{FF2B5EF4-FFF2-40B4-BE49-F238E27FC236}">
                    <a16:creationId xmlns:a16="http://schemas.microsoft.com/office/drawing/2014/main" id="{7BFD9FAB-CEEA-4BD7-9491-C8733ECF668B}"/>
                  </a:ext>
                </a:extLst>
              </p:cNvPr>
              <p:cNvSpPr/>
              <p:nvPr/>
            </p:nvSpPr>
            <p:spPr>
              <a:xfrm>
                <a:off x="6718231" y="4949851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546CB2">
                  <a:lumMod val="60000"/>
                  <a:lumOff val="40000"/>
                </a:srgbClr>
              </a:solidFill>
              <a:ln w="12700" cap="flat" cmpd="sng" algn="ctr">
                <a:solidFill>
                  <a:srgbClr val="98A7D1"/>
                </a:solidFill>
                <a:prstDash val="solid"/>
                <a:miter lim="800000"/>
              </a:ln>
              <a:effectLst/>
            </p:spPr>
          </p:sp>
          <p:sp>
            <p:nvSpPr>
              <p:cNvPr id="178" name="Oval 177"/>
              <p:cNvSpPr>
                <a:spLocks noChangeAspect="1"/>
              </p:cNvSpPr>
              <p:nvPr/>
            </p:nvSpPr>
            <p:spPr>
              <a:xfrm>
                <a:off x="6965004" y="4796874"/>
                <a:ext cx="43308" cy="433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179" name="Oval 178"/>
              <p:cNvSpPr>
                <a:spLocks noChangeAspect="1"/>
              </p:cNvSpPr>
              <p:nvPr/>
            </p:nvSpPr>
            <p:spPr>
              <a:xfrm>
                <a:off x="6965004" y="4965997"/>
                <a:ext cx="43308" cy="433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180" name="Oval 179"/>
              <p:cNvSpPr>
                <a:spLocks noChangeAspect="1"/>
              </p:cNvSpPr>
              <p:nvPr/>
            </p:nvSpPr>
            <p:spPr>
              <a:xfrm>
                <a:off x="6965004" y="5135120"/>
                <a:ext cx="43308" cy="433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  <p:sp>
          <p:nvSpPr>
            <p:cNvPr id="762" name="Left Brace 761"/>
            <p:cNvSpPr/>
            <p:nvPr/>
          </p:nvSpPr>
          <p:spPr>
            <a:xfrm>
              <a:off x="3198362" y="4369592"/>
              <a:ext cx="199292" cy="556447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775" name="Freeform 79">
              <a:extLst>
                <a:ext uri="{FF2B5EF4-FFF2-40B4-BE49-F238E27FC236}">
                  <a16:creationId xmlns:a16="http://schemas.microsoft.com/office/drawing/2014/main" id="{8E8A46A5-0796-4169-BDD7-FF3819F025D1}"/>
                </a:ext>
              </a:extLst>
            </p:cNvPr>
            <p:cNvSpPr/>
            <p:nvPr/>
          </p:nvSpPr>
          <p:spPr>
            <a:xfrm>
              <a:off x="2906077" y="4614211"/>
              <a:ext cx="222840" cy="75600"/>
            </a:xfrm>
            <a:custGeom>
              <a:avLst/>
              <a:gdLst/>
              <a:ahLst/>
              <a:cxnLst/>
              <a:rect l="l" t="t" r="r" b="b"/>
              <a:pathLst>
                <a:path w="2427231" h="914400">
                  <a:moveTo>
                    <a:pt x="233965" y="366746"/>
                  </a:moveTo>
                  <a:cubicBezTo>
                    <a:pt x="184008" y="366746"/>
                    <a:pt x="143510" y="407244"/>
                    <a:pt x="143510" y="457201"/>
                  </a:cubicBezTo>
                  <a:cubicBezTo>
                    <a:pt x="143510" y="507158"/>
                    <a:pt x="184008" y="547656"/>
                    <a:pt x="233965" y="547656"/>
                  </a:cubicBezTo>
                  <a:cubicBezTo>
                    <a:pt x="283922" y="547656"/>
                    <a:pt x="324420" y="507158"/>
                    <a:pt x="324420" y="457201"/>
                  </a:cubicBezTo>
                  <a:cubicBezTo>
                    <a:pt x="324420" y="407244"/>
                    <a:pt x="283922" y="366746"/>
                    <a:pt x="233965" y="366746"/>
                  </a:cubicBezTo>
                  <a:close/>
                  <a:moveTo>
                    <a:pt x="457200" y="0"/>
                  </a:moveTo>
                  <a:cubicBezTo>
                    <a:pt x="615016" y="0"/>
                    <a:pt x="754156" y="79959"/>
                    <a:pt x="836318" y="201575"/>
                  </a:cubicBezTo>
                  <a:lnTo>
                    <a:pt x="866368" y="256939"/>
                  </a:lnTo>
                  <a:lnTo>
                    <a:pt x="2226970" y="256939"/>
                  </a:lnTo>
                  <a:lnTo>
                    <a:pt x="2427231" y="457201"/>
                  </a:lnTo>
                  <a:lnTo>
                    <a:pt x="2226970" y="657462"/>
                  </a:lnTo>
                  <a:lnTo>
                    <a:pt x="2106661" y="657462"/>
                  </a:lnTo>
                  <a:lnTo>
                    <a:pt x="1975716" y="505956"/>
                  </a:lnTo>
                  <a:lnTo>
                    <a:pt x="1844772" y="657462"/>
                  </a:lnTo>
                  <a:lnTo>
                    <a:pt x="1773422" y="657462"/>
                  </a:lnTo>
                  <a:lnTo>
                    <a:pt x="1642477" y="505956"/>
                  </a:lnTo>
                  <a:lnTo>
                    <a:pt x="1511533" y="657462"/>
                  </a:lnTo>
                  <a:lnTo>
                    <a:pt x="1414780" y="657462"/>
                  </a:lnTo>
                  <a:lnTo>
                    <a:pt x="1283835" y="505956"/>
                  </a:lnTo>
                  <a:lnTo>
                    <a:pt x="1152891" y="657462"/>
                  </a:lnTo>
                  <a:lnTo>
                    <a:pt x="866368" y="657462"/>
                  </a:lnTo>
                  <a:lnTo>
                    <a:pt x="836318" y="712825"/>
                  </a:lnTo>
                  <a:cubicBezTo>
                    <a:pt x="754156" y="834441"/>
                    <a:pt x="615016" y="914400"/>
                    <a:pt x="457200" y="914400"/>
                  </a:cubicBezTo>
                  <a:cubicBezTo>
                    <a:pt x="204695" y="914400"/>
                    <a:pt x="0" y="709705"/>
                    <a:pt x="0" y="457200"/>
                  </a:cubicBezTo>
                  <a:cubicBezTo>
                    <a:pt x="0" y="204695"/>
                    <a:pt x="204695" y="0"/>
                    <a:pt x="457200" y="0"/>
                  </a:cubicBezTo>
                  <a:close/>
                </a:path>
              </a:pathLst>
            </a:custGeom>
            <a:solidFill>
              <a:srgbClr val="0070C0"/>
            </a:solidFill>
            <a:ln w="127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sp>
      </p:grpSp>
      <p:cxnSp>
        <p:nvCxnSpPr>
          <p:cNvPr id="791" name="Straight Connector 790"/>
          <p:cNvCxnSpPr/>
          <p:nvPr/>
        </p:nvCxnSpPr>
        <p:spPr>
          <a:xfrm flipV="1">
            <a:off x="5985557" y="3724036"/>
            <a:ext cx="4779151" cy="17024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6" name="Straight Connector 795"/>
          <p:cNvCxnSpPr/>
          <p:nvPr/>
        </p:nvCxnSpPr>
        <p:spPr>
          <a:xfrm>
            <a:off x="1719215" y="2071184"/>
            <a:ext cx="9052560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7" name="CustomShape 50">
            <a:extLst>
              <a:ext uri="{FF2B5EF4-FFF2-40B4-BE49-F238E27FC236}">
                <a16:creationId xmlns:a16="http://schemas.microsoft.com/office/drawing/2014/main" id="{BC97370D-2929-440D-AC58-C9D61EB0EF0B}"/>
              </a:ext>
            </a:extLst>
          </p:cNvPr>
          <p:cNvSpPr/>
          <p:nvPr/>
        </p:nvSpPr>
        <p:spPr>
          <a:xfrm>
            <a:off x="4266348" y="1749141"/>
            <a:ext cx="3659305" cy="296514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45000" rIns="0" bIns="45000" anchor="ctr">
            <a:noAutofit/>
          </a:bodyPr>
          <a:lstStyle/>
          <a:p>
            <a:pPr algn="ctr"/>
            <a:r>
              <a:rPr lang="en-US" b="1" kern="0" spc="-1" dirty="0">
                <a:solidFill>
                  <a:schemeClr val="accent6">
                    <a:lumMod val="75000"/>
                  </a:schemeClr>
                </a:solidFill>
                <a:latin typeface="Arial"/>
                <a:ea typeface="DejaVu Sans"/>
              </a:rPr>
              <a:t>Data Privacy and Accountability</a:t>
            </a:r>
          </a:p>
        </p:txBody>
      </p:sp>
      <p:pic>
        <p:nvPicPr>
          <p:cNvPr id="97" name="Picture 96">
            <a:extLst>
              <a:ext uri="{FF2B5EF4-FFF2-40B4-BE49-F238E27FC236}">
                <a16:creationId xmlns:a16="http://schemas.microsoft.com/office/drawing/2014/main" id="{E2B62732-D3AE-FF49-9074-2CE2A2CD944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8113" y="818628"/>
            <a:ext cx="2361340" cy="778795"/>
          </a:xfrm>
          <a:prstGeom prst="rect">
            <a:avLst/>
          </a:prstGeom>
        </p:spPr>
      </p:pic>
      <p:sp>
        <p:nvSpPr>
          <p:cNvPr id="96" name="Rectangle 95"/>
          <p:cNvSpPr/>
          <p:nvPr/>
        </p:nvSpPr>
        <p:spPr>
          <a:xfrm>
            <a:off x="3900237" y="3306900"/>
            <a:ext cx="732222" cy="2055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Log Ref</a:t>
            </a:r>
            <a:endParaRPr lang="pt-PT" sz="1000" dirty="0"/>
          </a:p>
        </p:txBody>
      </p:sp>
      <p:sp>
        <p:nvSpPr>
          <p:cNvPr id="112" name="Right Arrow 111"/>
          <p:cNvSpPr/>
          <p:nvPr/>
        </p:nvSpPr>
        <p:spPr>
          <a:xfrm>
            <a:off x="1174081" y="2878898"/>
            <a:ext cx="402252" cy="227344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200" dirty="0"/>
          </a:p>
        </p:txBody>
      </p:sp>
      <p:sp>
        <p:nvSpPr>
          <p:cNvPr id="113" name="Rectangle 112"/>
          <p:cNvSpPr/>
          <p:nvPr/>
        </p:nvSpPr>
        <p:spPr>
          <a:xfrm>
            <a:off x="3900237" y="5556079"/>
            <a:ext cx="732222" cy="2055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Peers List</a:t>
            </a:r>
            <a:endParaRPr lang="pt-PT" sz="1000" dirty="0"/>
          </a:p>
        </p:txBody>
      </p:sp>
      <p:sp>
        <p:nvSpPr>
          <p:cNvPr id="94" name="Rectangle 2">
            <a:extLst>
              <a:ext uri="{FF2B5EF4-FFF2-40B4-BE49-F238E27FC236}">
                <a16:creationId xmlns:a16="http://schemas.microsoft.com/office/drawing/2014/main" id="{F794755E-1F61-4C2F-BACF-8B47A519910D}"/>
              </a:ext>
            </a:extLst>
          </p:cNvPr>
          <p:cNvSpPr/>
          <p:nvPr/>
        </p:nvSpPr>
        <p:spPr>
          <a:xfrm>
            <a:off x="8439678" y="2406254"/>
            <a:ext cx="2269836" cy="11678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000" b="1" spc="-1" dirty="0">
                <a:solidFill>
                  <a:srgbClr val="000000"/>
                </a:solidFill>
                <a:latin typeface="Arial"/>
                <a:ea typeface="DejaVu Sans"/>
              </a:rPr>
              <a:t>Stores</a:t>
            </a:r>
            <a:r>
              <a:rPr lang="en-US" sz="1000" spc="-1" dirty="0">
                <a:solidFill>
                  <a:srgbClr val="000000"/>
                </a:solidFill>
                <a:latin typeface="Arial"/>
                <a:ea typeface="DejaVu Sans"/>
              </a:rPr>
              <a:t> encrypted data.</a:t>
            </a:r>
            <a:endParaRPr lang="en-US" sz="1000" b="0" strike="noStrike" spc="-1" dirty="0">
              <a:latin typeface="Calibri"/>
            </a:endParaRPr>
          </a:p>
        </p:txBody>
      </p:sp>
      <p:sp>
        <p:nvSpPr>
          <p:cNvPr id="95" name="Right Arrow 94"/>
          <p:cNvSpPr/>
          <p:nvPr/>
        </p:nvSpPr>
        <p:spPr>
          <a:xfrm>
            <a:off x="4862735" y="2878898"/>
            <a:ext cx="1057784" cy="227344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98" name="Group 97"/>
          <p:cNvGrpSpPr/>
          <p:nvPr/>
        </p:nvGrpSpPr>
        <p:grpSpPr>
          <a:xfrm>
            <a:off x="6219112" y="2541345"/>
            <a:ext cx="1665490" cy="1057753"/>
            <a:chOff x="6219112" y="2541345"/>
            <a:chExt cx="1665490" cy="1057753"/>
          </a:xfrm>
        </p:grpSpPr>
        <p:grpSp>
          <p:nvGrpSpPr>
            <p:cNvPr id="101" name="Group 57">
              <a:extLst>
                <a:ext uri="{FF2B5EF4-FFF2-40B4-BE49-F238E27FC236}">
                  <a16:creationId xmlns:a16="http://schemas.microsoft.com/office/drawing/2014/main" id="{BDB37B7A-E1A9-43EC-978B-FB6D750AFC85}"/>
                </a:ext>
              </a:extLst>
            </p:cNvPr>
            <p:cNvGrpSpPr/>
            <p:nvPr/>
          </p:nvGrpSpPr>
          <p:grpSpPr>
            <a:xfrm>
              <a:off x="6219112" y="2541345"/>
              <a:ext cx="1665490" cy="1057753"/>
              <a:chOff x="7215480" y="3979081"/>
              <a:chExt cx="1832040" cy="1703519"/>
            </a:xfrm>
          </p:grpSpPr>
          <p:sp>
            <p:nvSpPr>
              <p:cNvPr id="106" name="Freeform 68">
                <a:extLst>
                  <a:ext uri="{FF2B5EF4-FFF2-40B4-BE49-F238E27FC236}">
                    <a16:creationId xmlns:a16="http://schemas.microsoft.com/office/drawing/2014/main" id="{475DB8C4-2E18-4F35-9FC2-FAC9DA857EBB}"/>
                  </a:ext>
                </a:extLst>
              </p:cNvPr>
              <p:cNvSpPr/>
              <p:nvPr/>
            </p:nvSpPr>
            <p:spPr>
              <a:xfrm>
                <a:off x="7215480" y="4377960"/>
                <a:ext cx="1832040" cy="1304640"/>
              </a:xfrm>
              <a:custGeom>
                <a:avLst/>
                <a:gdLst/>
                <a:ahLst/>
                <a:cxnLst/>
                <a:rect l="l" t="t" r="r" b="b"/>
                <a:pathLst>
                  <a:path w="1185334" h="776821">
                    <a:moveTo>
                      <a:pt x="0" y="0"/>
                    </a:moveTo>
                    <a:lnTo>
                      <a:pt x="1185333" y="0"/>
                    </a:lnTo>
                    <a:lnTo>
                      <a:pt x="1185333" y="539750"/>
                    </a:lnTo>
                    <a:lnTo>
                      <a:pt x="1185334" y="539754"/>
                    </a:lnTo>
                    <a:lnTo>
                      <a:pt x="1185333" y="539758"/>
                    </a:lnTo>
                    <a:lnTo>
                      <a:pt x="1185333" y="541866"/>
                    </a:lnTo>
                    <a:lnTo>
                      <a:pt x="1184802" y="541866"/>
                    </a:lnTo>
                    <a:lnTo>
                      <a:pt x="1173293" y="587531"/>
                    </a:lnTo>
                    <a:cubicBezTo>
                      <a:pt x="1118029" y="695558"/>
                      <a:pt x="879073" y="776821"/>
                      <a:pt x="592667" y="776821"/>
                    </a:cubicBezTo>
                    <a:cubicBezTo>
                      <a:pt x="306261" y="776821"/>
                      <a:pt x="67305" y="695558"/>
                      <a:pt x="12041" y="587531"/>
                    </a:cubicBezTo>
                    <a:lnTo>
                      <a:pt x="533" y="541866"/>
                    </a:lnTo>
                    <a:lnTo>
                      <a:pt x="0" y="541866"/>
                    </a:lnTo>
                    <a:lnTo>
                      <a:pt x="0" y="539754"/>
                    </a:lnTo>
                    <a:close/>
                  </a:path>
                </a:pathLst>
              </a:custGeom>
              <a:solidFill>
                <a:srgbClr val="546CB2">
                  <a:lumMod val="40000"/>
                  <a:lumOff val="60000"/>
                </a:srgbClr>
              </a:solidFill>
              <a:ln w="12700" cap="flat" cmpd="sng" algn="ctr">
                <a:solidFill>
                  <a:srgbClr val="5D3A75"/>
                </a:solidFill>
                <a:prstDash val="solid"/>
                <a:miter lim="800000"/>
              </a:ln>
              <a:effectLst/>
            </p:spPr>
          </p:sp>
          <p:sp>
            <p:nvSpPr>
              <p:cNvPr id="107" name="Oval 69">
                <a:extLst>
                  <a:ext uri="{FF2B5EF4-FFF2-40B4-BE49-F238E27FC236}">
                    <a16:creationId xmlns:a16="http://schemas.microsoft.com/office/drawing/2014/main" id="{B1A7A543-3C23-48AE-BCA7-DA58A8207943}"/>
                  </a:ext>
                </a:extLst>
              </p:cNvPr>
              <p:cNvSpPr/>
              <p:nvPr/>
            </p:nvSpPr>
            <p:spPr>
              <a:xfrm>
                <a:off x="7215480" y="3979081"/>
                <a:ext cx="1832040" cy="737640"/>
              </a:xfrm>
              <a:prstGeom prst="ellipse">
                <a:avLst/>
              </a:prstGeom>
              <a:solidFill>
                <a:srgbClr val="546CB2">
                  <a:lumMod val="40000"/>
                  <a:lumOff val="60000"/>
                </a:srgbClr>
              </a:solidFill>
              <a:ln w="12700" cap="flat" cmpd="sng" algn="ctr">
                <a:solidFill>
                  <a:srgbClr val="5D3A75"/>
                </a:solidFill>
                <a:prstDash val="solid"/>
                <a:miter lim="800000"/>
              </a:ln>
              <a:effectLst>
                <a:reflection blurRad="6350" stA="50000" endA="300" endPos="55500" dist="50800" dir="5400000" sy="-100000" algn="bl" rotWithShape="0"/>
              </a:effectLst>
            </p:spPr>
          </p:sp>
        </p:grpSp>
        <p:sp>
          <p:nvSpPr>
            <p:cNvPr id="102" name="Rounded Rectangle 37">
              <a:extLst>
                <a:ext uri="{FF2B5EF4-FFF2-40B4-BE49-F238E27FC236}">
                  <a16:creationId xmlns:a16="http://schemas.microsoft.com/office/drawing/2014/main" id="{137D3476-3072-437C-A08F-84DA7853CED4}"/>
                </a:ext>
              </a:extLst>
            </p:cNvPr>
            <p:cNvSpPr/>
            <p:nvPr/>
          </p:nvSpPr>
          <p:spPr>
            <a:xfrm>
              <a:off x="7044509" y="3152173"/>
              <a:ext cx="790436" cy="190474"/>
            </a:xfrm>
            <a:prstGeom prst="roundRect">
              <a:avLst>
                <a:gd name="adj" fmla="val 4167"/>
              </a:avLst>
            </a:prstGeom>
            <a:solidFill>
              <a:srgbClr val="838487"/>
            </a:solidFill>
            <a:ln w="28575" cap="flat" cmpd="sng" algn="ctr">
              <a:solidFill>
                <a:srgbClr val="546CB2"/>
              </a:solidFill>
              <a:prstDash val="solid"/>
              <a:miter lim="800000"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-1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DejaVu Sans"/>
                  <a:cs typeface="+mn-cs"/>
                </a:rPr>
                <a:t>Audit Log</a:t>
              </a:r>
              <a:endParaRPr kumimoji="0" lang="en-US" sz="1100" b="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3" name="Freeform 63">
              <a:extLst>
                <a:ext uri="{FF2B5EF4-FFF2-40B4-BE49-F238E27FC236}">
                  <a16:creationId xmlns:a16="http://schemas.microsoft.com/office/drawing/2014/main" id="{3829511D-39B6-403B-BB50-6F5853CE6CB4}"/>
                </a:ext>
              </a:extLst>
            </p:cNvPr>
            <p:cNvSpPr/>
            <p:nvPr/>
          </p:nvSpPr>
          <p:spPr>
            <a:xfrm>
              <a:off x="6947966" y="3122368"/>
              <a:ext cx="126655" cy="149031"/>
            </a:xfrm>
            <a:custGeom>
              <a:avLst/>
              <a:gdLst/>
              <a:ahLst/>
              <a:cxnLst/>
              <a:rect l="l" t="t" r="r" b="b"/>
              <a:pathLst>
                <a:path w="957836" h="1222897">
                  <a:moveTo>
                    <a:pt x="483972" y="63309"/>
                  </a:moveTo>
                  <a:cubicBezTo>
                    <a:pt x="337990" y="63309"/>
                    <a:pt x="216193" y="166648"/>
                    <a:pt x="188025" y="304023"/>
                  </a:cubicBezTo>
                  <a:lnTo>
                    <a:pt x="182354" y="360163"/>
                  </a:lnTo>
                  <a:lnTo>
                    <a:pt x="785591" y="360163"/>
                  </a:lnTo>
                  <a:lnTo>
                    <a:pt x="779920" y="304023"/>
                  </a:lnTo>
                  <a:cubicBezTo>
                    <a:pt x="751752" y="166648"/>
                    <a:pt x="629955" y="63309"/>
                    <a:pt x="483972" y="63309"/>
                  </a:cubicBezTo>
                  <a:close/>
                  <a:moveTo>
                    <a:pt x="483972" y="0"/>
                  </a:moveTo>
                  <a:cubicBezTo>
                    <a:pt x="660611" y="0"/>
                    <a:pt x="807986" y="125039"/>
                    <a:pt x="842069" y="291263"/>
                  </a:cubicBezTo>
                  <a:lnTo>
                    <a:pt x="849029" y="360163"/>
                  </a:lnTo>
                  <a:lnTo>
                    <a:pt x="957836" y="360163"/>
                  </a:lnTo>
                  <a:lnTo>
                    <a:pt x="957836" y="1222897"/>
                  </a:lnTo>
                  <a:lnTo>
                    <a:pt x="0" y="1222897"/>
                  </a:lnTo>
                  <a:lnTo>
                    <a:pt x="0" y="360163"/>
                  </a:lnTo>
                  <a:lnTo>
                    <a:pt x="118915" y="360163"/>
                  </a:lnTo>
                  <a:lnTo>
                    <a:pt x="125875" y="291263"/>
                  </a:lnTo>
                  <a:cubicBezTo>
                    <a:pt x="159959" y="125039"/>
                    <a:pt x="307333" y="0"/>
                    <a:pt x="483972" y="0"/>
                  </a:cubicBezTo>
                  <a:close/>
                </a:path>
              </a:pathLst>
            </a:custGeom>
            <a:solidFill>
              <a:srgbClr val="0070C0"/>
            </a:solidFill>
            <a:ln w="127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sp>
        <p:sp>
          <p:nvSpPr>
            <p:cNvPr id="105" name="Rectangle 104"/>
            <p:cNvSpPr/>
            <p:nvPr/>
          </p:nvSpPr>
          <p:spPr>
            <a:xfrm>
              <a:off x="6275934" y="3149324"/>
              <a:ext cx="648521" cy="20550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/>
                <a:t>Log Ref</a:t>
              </a:r>
              <a:endParaRPr lang="pt-PT" sz="1000" dirty="0"/>
            </a:p>
          </p:txBody>
        </p:sp>
      </p:grpSp>
      <p:sp>
        <p:nvSpPr>
          <p:cNvPr id="104" name="Right Arrow 103"/>
          <p:cNvSpPr/>
          <p:nvPr/>
        </p:nvSpPr>
        <p:spPr>
          <a:xfrm>
            <a:off x="4870399" y="5557418"/>
            <a:ext cx="1057784" cy="227344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9" name="Right Arrow 108"/>
          <p:cNvSpPr/>
          <p:nvPr/>
        </p:nvSpPr>
        <p:spPr>
          <a:xfrm rot="2700000">
            <a:off x="4599081" y="3925102"/>
            <a:ext cx="1548701" cy="227344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8" name="Rounded Rectangle 184">
            <a:extLst>
              <a:ext uri="{FF2B5EF4-FFF2-40B4-BE49-F238E27FC236}">
                <a16:creationId xmlns:a16="http://schemas.microsoft.com/office/drawing/2014/main" id="{254F52BB-F2B3-4B4A-A867-95DD8E39DD8D}"/>
              </a:ext>
            </a:extLst>
          </p:cNvPr>
          <p:cNvSpPr/>
          <p:nvPr/>
        </p:nvSpPr>
        <p:spPr>
          <a:xfrm>
            <a:off x="105239" y="3277330"/>
            <a:ext cx="900922" cy="209520"/>
          </a:xfrm>
          <a:prstGeom prst="roundRect">
            <a:avLst>
              <a:gd name="adj" fmla="val 4167"/>
            </a:avLst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ACK</a:t>
            </a:r>
            <a:endParaRPr kumimoji="0" lang="en-US" sz="1100" b="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0" name="Right Arrow 109"/>
          <p:cNvSpPr/>
          <p:nvPr/>
        </p:nvSpPr>
        <p:spPr>
          <a:xfrm rot="10800000">
            <a:off x="1174081" y="3268418"/>
            <a:ext cx="402252" cy="227344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200"/>
          </a:p>
        </p:txBody>
      </p:sp>
      <p:sp>
        <p:nvSpPr>
          <p:cNvPr id="111" name="Rectangle 2">
            <a:extLst>
              <a:ext uri="{FF2B5EF4-FFF2-40B4-BE49-F238E27FC236}">
                <a16:creationId xmlns:a16="http://schemas.microsoft.com/office/drawing/2014/main" id="{A88735F4-84CC-4453-871C-5A1FEBC24CB1}"/>
              </a:ext>
            </a:extLst>
          </p:cNvPr>
          <p:cNvSpPr/>
          <p:nvPr/>
        </p:nvSpPr>
        <p:spPr>
          <a:xfrm>
            <a:off x="1747197" y="2404339"/>
            <a:ext cx="3026117" cy="5895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000" b="1" spc="-1" dirty="0">
                <a:solidFill>
                  <a:srgbClr val="000000"/>
                </a:solidFill>
                <a:latin typeface="Arial"/>
                <a:ea typeface="DejaVu Sans"/>
              </a:rPr>
              <a:t>Encrypts</a:t>
            </a:r>
            <a:r>
              <a:rPr lang="en-US" sz="1000" spc="-1" dirty="0">
                <a:solidFill>
                  <a:srgbClr val="000000"/>
                </a:solidFill>
                <a:latin typeface="Arial"/>
                <a:ea typeface="DejaVu Sans"/>
              </a:rPr>
              <a:t> data, generates </a:t>
            </a:r>
            <a:r>
              <a:rPr lang="en-US" sz="1000" b="1" spc="-1" dirty="0">
                <a:solidFill>
                  <a:srgbClr val="000000"/>
                </a:solidFill>
                <a:latin typeface="Arial"/>
                <a:ea typeface="DejaVu Sans"/>
              </a:rPr>
              <a:t>decryption key</a:t>
            </a:r>
            <a:r>
              <a:rPr lang="en-US" sz="1000" spc="-1" dirty="0">
                <a:solidFill>
                  <a:srgbClr val="000000"/>
                </a:solidFill>
                <a:latin typeface="Arial"/>
                <a:ea typeface="DejaVu Sans"/>
              </a:rPr>
              <a:t> and </a:t>
            </a:r>
            <a:r>
              <a:rPr lang="en-US" sz="1000" b="1" spc="-1" dirty="0">
                <a:solidFill>
                  <a:srgbClr val="000000"/>
                </a:solidFill>
                <a:latin typeface="Arial"/>
                <a:ea typeface="DejaVu Sans"/>
              </a:rPr>
              <a:t>ref</a:t>
            </a:r>
          </a:p>
          <a:p>
            <a:pPr>
              <a:lnSpc>
                <a:spcPct val="100000"/>
              </a:lnSpc>
            </a:pPr>
            <a:r>
              <a:rPr lang="en-US" sz="1000" spc="-1" dirty="0">
                <a:solidFill>
                  <a:srgbClr val="000000"/>
                </a:solidFill>
                <a:latin typeface="Arial"/>
                <a:ea typeface="DejaVu Sans"/>
              </a:rPr>
              <a:t>Sends </a:t>
            </a:r>
            <a:r>
              <a:rPr lang="en-US" sz="1000" b="1" spc="-1" dirty="0">
                <a:solidFill>
                  <a:srgbClr val="000000"/>
                </a:solidFill>
                <a:latin typeface="Arial"/>
                <a:ea typeface="DejaVu Sans"/>
              </a:rPr>
              <a:t>encrypted data to </a:t>
            </a:r>
            <a:r>
              <a:rPr lang="en-US" sz="1000" b="1" spc="-1" dirty="0" err="1">
                <a:solidFill>
                  <a:srgbClr val="000000"/>
                </a:solidFill>
                <a:latin typeface="Arial"/>
                <a:ea typeface="DejaVu Sans"/>
              </a:rPr>
              <a:t>offchain</a:t>
            </a:r>
            <a:r>
              <a:rPr lang="en-US" sz="1000" b="1" spc="-1" dirty="0">
                <a:solidFill>
                  <a:srgbClr val="000000"/>
                </a:solidFill>
                <a:latin typeface="Arial"/>
                <a:ea typeface="DejaVu Sans"/>
              </a:rPr>
              <a:t> database</a:t>
            </a:r>
          </a:p>
          <a:p>
            <a:pPr>
              <a:lnSpc>
                <a:spcPct val="100000"/>
              </a:lnSpc>
            </a:pPr>
            <a:r>
              <a:rPr lang="en-US" sz="1000" b="1" spc="-1" dirty="0">
                <a:solidFill>
                  <a:srgbClr val="000000"/>
                </a:solidFill>
                <a:latin typeface="Arial"/>
                <a:ea typeface="DejaVu Sans"/>
              </a:rPr>
              <a:t>Sends log reference </a:t>
            </a:r>
            <a:r>
              <a:rPr lang="en-US" sz="1000" spc="-1" dirty="0">
                <a:solidFill>
                  <a:srgbClr val="000000"/>
                </a:solidFill>
                <a:latin typeface="Arial"/>
                <a:ea typeface="DejaVu Sans"/>
              </a:rPr>
              <a:t>to </a:t>
            </a:r>
            <a:r>
              <a:rPr lang="en-US" sz="1000" b="1" spc="-1" dirty="0" err="1">
                <a:solidFill>
                  <a:srgbClr val="000000"/>
                </a:solidFill>
                <a:latin typeface="Arial"/>
                <a:ea typeface="DejaVu Sans"/>
              </a:rPr>
              <a:t>blockchain</a:t>
            </a:r>
            <a:endParaRPr lang="en-US" sz="1000" b="1" spc="-1" dirty="0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14" name="Rectangle 2">
            <a:extLst>
              <a:ext uri="{FF2B5EF4-FFF2-40B4-BE49-F238E27FC236}">
                <a16:creationId xmlns:a16="http://schemas.microsoft.com/office/drawing/2014/main" id="{4FD4DD1F-8D55-4791-BBE3-2B57D97B653F}"/>
              </a:ext>
            </a:extLst>
          </p:cNvPr>
          <p:cNvSpPr/>
          <p:nvPr/>
        </p:nvSpPr>
        <p:spPr>
          <a:xfrm>
            <a:off x="1747196" y="4094606"/>
            <a:ext cx="3015496" cy="8256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0" bIns="45000" anchor="ctr">
            <a:no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="1" spc="-1" dirty="0">
                <a:solidFill>
                  <a:srgbClr val="000000"/>
                </a:solidFill>
                <a:latin typeface="Arial"/>
                <a:ea typeface="DejaVu Sans"/>
              </a:rPr>
              <a:t>Splits </a:t>
            </a:r>
            <a:r>
              <a:rPr lang="en-US" sz="1000" spc="-1" dirty="0">
                <a:solidFill>
                  <a:srgbClr val="000000"/>
                </a:solidFill>
                <a:latin typeface="Arial"/>
                <a:ea typeface="DejaVu Sans"/>
              </a:rPr>
              <a:t>decryption keys in </a:t>
            </a:r>
            <a:r>
              <a:rPr lang="en-US" sz="1000" b="1" spc="-1" dirty="0">
                <a:solidFill>
                  <a:srgbClr val="000000"/>
                </a:solidFill>
                <a:latin typeface="Arial"/>
                <a:ea typeface="DejaVu Sans"/>
              </a:rPr>
              <a:t>n key shares</a:t>
            </a:r>
            <a:endParaRPr lang="en-US" sz="1000" spc="-1" dirty="0">
              <a:solidFill>
                <a:srgbClr val="000000"/>
              </a:solidFill>
              <a:latin typeface="Arial"/>
              <a:ea typeface="DejaVu San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spc="-1" dirty="0">
                <a:solidFill>
                  <a:srgbClr val="000000"/>
                </a:solidFill>
                <a:latin typeface="Arial"/>
                <a:ea typeface="DejaVu Sans"/>
              </a:rPr>
              <a:t>Sends </a:t>
            </a:r>
            <a:r>
              <a:rPr lang="en-US" sz="1000" b="1" spc="-1" dirty="0">
                <a:solidFill>
                  <a:srgbClr val="000000"/>
                </a:solidFill>
                <a:latin typeface="Arial"/>
                <a:ea typeface="DejaVu Sans"/>
              </a:rPr>
              <a:t>each chunk </a:t>
            </a:r>
            <a:r>
              <a:rPr lang="en-US" sz="1000" spc="-1" dirty="0">
                <a:solidFill>
                  <a:srgbClr val="000000"/>
                </a:solidFill>
                <a:latin typeface="Arial"/>
                <a:ea typeface="DejaVu Sans"/>
              </a:rPr>
              <a:t>to only </a:t>
            </a:r>
            <a:r>
              <a:rPr lang="en-US" sz="1000" b="1" spc="-1" dirty="0">
                <a:solidFill>
                  <a:srgbClr val="000000"/>
                </a:solidFill>
                <a:latin typeface="Arial"/>
                <a:ea typeface="DejaVu Sans"/>
              </a:rPr>
              <a:t>one</a:t>
            </a:r>
            <a:r>
              <a:rPr lang="en-US" sz="1000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000" spc="-1" dirty="0" err="1">
                <a:solidFill>
                  <a:srgbClr val="000000"/>
                </a:solidFill>
                <a:latin typeface="Arial"/>
                <a:ea typeface="DejaVu Sans"/>
              </a:rPr>
              <a:t>blockchain</a:t>
            </a:r>
            <a:r>
              <a:rPr lang="en-US" sz="1000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000" b="1" spc="-1" dirty="0">
                <a:solidFill>
                  <a:srgbClr val="000000"/>
                </a:solidFill>
                <a:latin typeface="Arial"/>
                <a:ea typeface="DejaVu Sans"/>
              </a:rPr>
              <a:t>peer</a:t>
            </a:r>
            <a:r>
              <a:rPr lang="en-US" sz="1000" spc="-1" dirty="0">
                <a:solidFill>
                  <a:srgbClr val="000000"/>
                </a:solidFill>
                <a:latin typeface="Arial"/>
                <a:ea typeface="DejaVu Sans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spc="-1" dirty="0">
                <a:solidFill>
                  <a:srgbClr val="000000"/>
                </a:solidFill>
                <a:latin typeface="Arial"/>
                <a:ea typeface="DejaVu Sans"/>
              </a:rPr>
              <a:t>Minimum of </a:t>
            </a:r>
            <a:r>
              <a:rPr lang="en-US" sz="1000" b="1" spc="-1" dirty="0">
                <a:solidFill>
                  <a:srgbClr val="000000"/>
                </a:solidFill>
                <a:latin typeface="Arial"/>
                <a:ea typeface="DejaVu Sans"/>
              </a:rPr>
              <a:t>k shares </a:t>
            </a:r>
            <a:r>
              <a:rPr lang="en-US" sz="1000" spc="-1" dirty="0">
                <a:solidFill>
                  <a:srgbClr val="000000"/>
                </a:solidFill>
                <a:latin typeface="Arial"/>
                <a:ea typeface="DejaVu Sans"/>
              </a:rPr>
              <a:t>are necessary for </a:t>
            </a:r>
            <a:r>
              <a:rPr lang="en-US" sz="1000" b="1" spc="-1" dirty="0">
                <a:solidFill>
                  <a:srgbClr val="000000"/>
                </a:solidFill>
                <a:latin typeface="Arial"/>
                <a:ea typeface="DejaVu Sans"/>
              </a:rPr>
              <a:t>recovering</a:t>
            </a:r>
            <a:r>
              <a:rPr lang="en-US" sz="1000" spc="-1" dirty="0">
                <a:solidFill>
                  <a:srgbClr val="000000"/>
                </a:solidFill>
                <a:latin typeface="Arial"/>
                <a:ea typeface="DejaVu Sans"/>
              </a:rPr>
              <a:t> original </a:t>
            </a:r>
            <a:r>
              <a:rPr lang="en-US" sz="1000" b="1" spc="-1" dirty="0">
                <a:solidFill>
                  <a:srgbClr val="000000"/>
                </a:solidFill>
                <a:latin typeface="Arial"/>
                <a:ea typeface="DejaVu Sans"/>
              </a:rPr>
              <a:t>key</a:t>
            </a:r>
            <a:r>
              <a:rPr lang="en-US" sz="1000" spc="-1" dirty="0">
                <a:solidFill>
                  <a:srgbClr val="000000"/>
                </a:solidFill>
                <a:latin typeface="Arial"/>
                <a:ea typeface="DejaVu Sans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spc="-1" dirty="0">
                <a:solidFill>
                  <a:schemeClr val="bg1"/>
                </a:solidFill>
                <a:latin typeface="Arial"/>
                <a:ea typeface="DejaVu Sans"/>
              </a:rPr>
              <a:t>Sends peers list to blockchain</a:t>
            </a:r>
          </a:p>
        </p:txBody>
      </p: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DAA332E0-EF18-4C36-9AAA-77688525BE30}"/>
              </a:ext>
            </a:extLst>
          </p:cNvPr>
          <p:cNvGrpSpPr/>
          <p:nvPr/>
        </p:nvGrpSpPr>
        <p:grpSpPr>
          <a:xfrm>
            <a:off x="2756181" y="3034300"/>
            <a:ext cx="1010050" cy="255960"/>
            <a:chOff x="3688304" y="1917208"/>
            <a:chExt cx="1010050" cy="255960"/>
          </a:xfrm>
        </p:grpSpPr>
        <p:sp>
          <p:nvSpPr>
            <p:cNvPr id="116" name="Rounded Rectangle 184">
              <a:extLst>
                <a:ext uri="{FF2B5EF4-FFF2-40B4-BE49-F238E27FC236}">
                  <a16:creationId xmlns:a16="http://schemas.microsoft.com/office/drawing/2014/main" id="{86B91E94-60C7-45A4-A705-412C4D493390}"/>
                </a:ext>
              </a:extLst>
            </p:cNvPr>
            <p:cNvSpPr/>
            <p:nvPr/>
          </p:nvSpPr>
          <p:spPr>
            <a:xfrm>
              <a:off x="3769676" y="1963648"/>
              <a:ext cx="928678" cy="209520"/>
            </a:xfrm>
            <a:prstGeom prst="roundRect">
              <a:avLst>
                <a:gd name="adj" fmla="val 4167"/>
              </a:avLst>
            </a:prstGeom>
            <a:solidFill>
              <a:srgbClr val="838487"/>
            </a:solidFill>
            <a:ln w="28575" cap="flat" cmpd="sng" algn="ctr">
              <a:solidFill>
                <a:srgbClr val="546CB2"/>
              </a:solidFill>
              <a:prstDash val="solid"/>
              <a:miter lim="800000"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-1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DejaVu Sans"/>
                  <a:cs typeface="+mn-cs"/>
                </a:rPr>
                <a:t>Audit Log</a:t>
              </a:r>
              <a:endParaRPr kumimoji="0" lang="en-US" sz="1100" b="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7" name="Freeform 63">
              <a:extLst>
                <a:ext uri="{FF2B5EF4-FFF2-40B4-BE49-F238E27FC236}">
                  <a16:creationId xmlns:a16="http://schemas.microsoft.com/office/drawing/2014/main" id="{005C26FF-F96C-4D29-B3A8-CF6C6DBDBA82}"/>
                </a:ext>
              </a:extLst>
            </p:cNvPr>
            <p:cNvSpPr/>
            <p:nvPr/>
          </p:nvSpPr>
          <p:spPr>
            <a:xfrm>
              <a:off x="3688304" y="1917208"/>
              <a:ext cx="139320" cy="198360"/>
            </a:xfrm>
            <a:custGeom>
              <a:avLst/>
              <a:gdLst/>
              <a:ahLst/>
              <a:cxnLst/>
              <a:rect l="l" t="t" r="r" b="b"/>
              <a:pathLst>
                <a:path w="957836" h="1222897">
                  <a:moveTo>
                    <a:pt x="483972" y="63309"/>
                  </a:moveTo>
                  <a:cubicBezTo>
                    <a:pt x="337990" y="63309"/>
                    <a:pt x="216193" y="166648"/>
                    <a:pt x="188025" y="304023"/>
                  </a:cubicBezTo>
                  <a:lnTo>
                    <a:pt x="182354" y="360163"/>
                  </a:lnTo>
                  <a:lnTo>
                    <a:pt x="785591" y="360163"/>
                  </a:lnTo>
                  <a:lnTo>
                    <a:pt x="779920" y="304023"/>
                  </a:lnTo>
                  <a:cubicBezTo>
                    <a:pt x="751752" y="166648"/>
                    <a:pt x="629955" y="63309"/>
                    <a:pt x="483972" y="63309"/>
                  </a:cubicBezTo>
                  <a:close/>
                  <a:moveTo>
                    <a:pt x="483972" y="0"/>
                  </a:moveTo>
                  <a:cubicBezTo>
                    <a:pt x="660611" y="0"/>
                    <a:pt x="807986" y="125039"/>
                    <a:pt x="842069" y="291263"/>
                  </a:cubicBezTo>
                  <a:lnTo>
                    <a:pt x="849029" y="360163"/>
                  </a:lnTo>
                  <a:lnTo>
                    <a:pt x="957836" y="360163"/>
                  </a:lnTo>
                  <a:lnTo>
                    <a:pt x="957836" y="1222897"/>
                  </a:lnTo>
                  <a:lnTo>
                    <a:pt x="0" y="1222897"/>
                  </a:lnTo>
                  <a:lnTo>
                    <a:pt x="0" y="360163"/>
                  </a:lnTo>
                  <a:lnTo>
                    <a:pt x="118915" y="360163"/>
                  </a:lnTo>
                  <a:lnTo>
                    <a:pt x="125875" y="291263"/>
                  </a:lnTo>
                  <a:cubicBezTo>
                    <a:pt x="159959" y="125039"/>
                    <a:pt x="307333" y="0"/>
                    <a:pt x="483972" y="0"/>
                  </a:cubicBezTo>
                  <a:close/>
                </a:path>
              </a:pathLst>
            </a:custGeom>
            <a:solidFill>
              <a:srgbClr val="0070C0"/>
            </a:solidFill>
            <a:ln w="127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sp>
      </p:grpSp>
      <p:sp>
        <p:nvSpPr>
          <p:cNvPr id="118" name="Rectangle 117">
            <a:extLst>
              <a:ext uri="{FF2B5EF4-FFF2-40B4-BE49-F238E27FC236}">
                <a16:creationId xmlns:a16="http://schemas.microsoft.com/office/drawing/2014/main" id="{0B0176D1-5549-4AD1-B4AD-57C1E90CE938}"/>
              </a:ext>
            </a:extLst>
          </p:cNvPr>
          <p:cNvSpPr/>
          <p:nvPr/>
        </p:nvSpPr>
        <p:spPr>
          <a:xfrm>
            <a:off x="1105219" y="2609034"/>
            <a:ext cx="51276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tabLst>
                <a:tab pos="0" algn="l"/>
              </a:tabLst>
              <a:defRPr/>
            </a:pPr>
            <a:r>
              <a:rPr lang="en-US" sz="1200" kern="0" spc="-1" dirty="0">
                <a:solidFill>
                  <a:srgbClr val="414244"/>
                </a:solidFill>
                <a:latin typeface="Calibri"/>
                <a:ea typeface="DejaVu Sans"/>
              </a:rPr>
              <a:t>POST</a:t>
            </a:r>
            <a:endParaRPr lang="en-US" sz="1200" kern="0" spc="-1" dirty="0">
              <a:solidFill>
                <a:srgbClr val="838487"/>
              </a:solidFill>
              <a:latin typeface="Calibri"/>
            </a:endParaRP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661E8098-BE2B-42AE-B48C-12C6545B5E9D}"/>
              </a:ext>
            </a:extLst>
          </p:cNvPr>
          <p:cNvSpPr/>
          <p:nvPr/>
        </p:nvSpPr>
        <p:spPr>
          <a:xfrm>
            <a:off x="11159413" y="6307494"/>
            <a:ext cx="1032588" cy="5505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>
                    <a:lumMod val="85000"/>
                  </a:scheme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8684080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Rectangle 2">
            <a:extLst>
              <a:ext uri="{FF2B5EF4-FFF2-40B4-BE49-F238E27FC236}">
                <a16:creationId xmlns:a16="http://schemas.microsoft.com/office/drawing/2014/main" id="{F794755E-1F61-4C2F-BACF-8B47A519910D}"/>
              </a:ext>
            </a:extLst>
          </p:cNvPr>
          <p:cNvSpPr/>
          <p:nvPr/>
        </p:nvSpPr>
        <p:spPr>
          <a:xfrm>
            <a:off x="1749097" y="2393972"/>
            <a:ext cx="3024218" cy="1197197"/>
          </a:xfrm>
          <a:prstGeom prst="rect">
            <a:avLst/>
          </a:prstGeom>
          <a:solidFill>
            <a:schemeClr val="tx1"/>
          </a:solidFill>
          <a:ln w="6350">
            <a:solidFill>
              <a:schemeClr val="tx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en-US" sz="1000" b="0" strike="noStrike" spc="-1" dirty="0">
              <a:latin typeface="Calibri"/>
            </a:endParaRPr>
          </a:p>
        </p:txBody>
      </p:sp>
      <p:sp>
        <p:nvSpPr>
          <p:cNvPr id="772" name="Rectangle 2">
            <a:extLst>
              <a:ext uri="{FF2B5EF4-FFF2-40B4-BE49-F238E27FC236}">
                <a16:creationId xmlns:a16="http://schemas.microsoft.com/office/drawing/2014/main" id="{F794755E-1F61-4C2F-BACF-8B47A519910D}"/>
              </a:ext>
            </a:extLst>
          </p:cNvPr>
          <p:cNvSpPr/>
          <p:nvPr/>
        </p:nvSpPr>
        <p:spPr>
          <a:xfrm>
            <a:off x="5985555" y="2393288"/>
            <a:ext cx="4779155" cy="1212370"/>
          </a:xfrm>
          <a:prstGeom prst="rect">
            <a:avLst/>
          </a:prstGeom>
          <a:noFill/>
          <a:ln w="6350">
            <a:solidFill>
              <a:schemeClr val="tx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en-US" sz="1000" b="0" strike="noStrike" spc="-1" dirty="0">
              <a:latin typeface="Calibri"/>
            </a:endParaRPr>
          </a:p>
        </p:txBody>
      </p:sp>
      <p:sp>
        <p:nvSpPr>
          <p:cNvPr id="773" name="Rectangle 2">
            <a:extLst>
              <a:ext uri="{FF2B5EF4-FFF2-40B4-BE49-F238E27FC236}">
                <a16:creationId xmlns:a16="http://schemas.microsoft.com/office/drawing/2014/main" id="{F794755E-1F61-4C2F-BACF-8B47A519910D}"/>
              </a:ext>
            </a:extLst>
          </p:cNvPr>
          <p:cNvSpPr/>
          <p:nvPr/>
        </p:nvSpPr>
        <p:spPr>
          <a:xfrm>
            <a:off x="5974814" y="4069682"/>
            <a:ext cx="4779155" cy="1742811"/>
          </a:xfrm>
          <a:prstGeom prst="rect">
            <a:avLst/>
          </a:prstGeom>
          <a:noFill/>
          <a:ln w="6350">
            <a:solidFill>
              <a:schemeClr val="tx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en-US" sz="1000" b="0" strike="noStrike" spc="-1" dirty="0">
              <a:latin typeface="Calibri"/>
            </a:endParaRPr>
          </a:p>
        </p:txBody>
      </p:sp>
      <p:sp>
        <p:nvSpPr>
          <p:cNvPr id="774" name="Rectangle 2">
            <a:extLst>
              <a:ext uri="{FF2B5EF4-FFF2-40B4-BE49-F238E27FC236}">
                <a16:creationId xmlns:a16="http://schemas.microsoft.com/office/drawing/2014/main" id="{F794755E-1F61-4C2F-BACF-8B47A519910D}"/>
              </a:ext>
            </a:extLst>
          </p:cNvPr>
          <p:cNvSpPr/>
          <p:nvPr/>
        </p:nvSpPr>
        <p:spPr>
          <a:xfrm>
            <a:off x="1747639" y="4069683"/>
            <a:ext cx="3025676" cy="1742810"/>
          </a:xfrm>
          <a:prstGeom prst="rect">
            <a:avLst/>
          </a:prstGeom>
          <a:noFill/>
          <a:ln w="6350">
            <a:solidFill>
              <a:schemeClr val="tx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en-US" sz="1000" b="0" strike="noStrike" spc="-1" dirty="0"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Data Protection and Accountability</a:t>
            </a:r>
            <a:br>
              <a:rPr lang="en-US" dirty="0"/>
            </a:br>
            <a:r>
              <a:rPr lang="en-US" dirty="0"/>
              <a:t>Components – GET Audit Log</a:t>
            </a:r>
            <a:endParaRPr lang="pt-PT" dirty="0"/>
          </a:p>
        </p:txBody>
      </p:sp>
      <p:sp>
        <p:nvSpPr>
          <p:cNvPr id="163" name="CustomShape 50">
            <a:extLst>
              <a:ext uri="{FF2B5EF4-FFF2-40B4-BE49-F238E27FC236}">
                <a16:creationId xmlns:a16="http://schemas.microsoft.com/office/drawing/2014/main" id="{BC97370D-2929-440D-AC58-C9D61EB0EF0B}"/>
              </a:ext>
            </a:extLst>
          </p:cNvPr>
          <p:cNvSpPr/>
          <p:nvPr/>
        </p:nvSpPr>
        <p:spPr>
          <a:xfrm>
            <a:off x="1749097" y="2187522"/>
            <a:ext cx="3024219" cy="184112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0">
            <a:noFill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100" b="1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Decryption</a:t>
            </a:r>
            <a:endParaRPr lang="en-US" sz="1100" b="0" strike="noStrike" spc="-1" dirty="0">
              <a:latin typeface="Calibri"/>
            </a:endParaRPr>
          </a:p>
        </p:txBody>
      </p:sp>
      <p:sp>
        <p:nvSpPr>
          <p:cNvPr id="164" name="CustomShape 50">
            <a:extLst>
              <a:ext uri="{FF2B5EF4-FFF2-40B4-BE49-F238E27FC236}">
                <a16:creationId xmlns:a16="http://schemas.microsoft.com/office/drawing/2014/main" id="{BC97370D-2929-440D-AC58-C9D61EB0EF0B}"/>
              </a:ext>
            </a:extLst>
          </p:cNvPr>
          <p:cNvSpPr/>
          <p:nvPr/>
        </p:nvSpPr>
        <p:spPr>
          <a:xfrm>
            <a:off x="1749096" y="3848843"/>
            <a:ext cx="3024219" cy="184112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0">
            <a:noFill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100" b="1" spc="-1" dirty="0">
                <a:solidFill>
                  <a:srgbClr val="FFFFFF"/>
                </a:solidFill>
                <a:latin typeface="Calibri"/>
              </a:rPr>
              <a:t>(</a:t>
            </a:r>
            <a:r>
              <a:rPr lang="en-US" sz="1100" b="1" spc="-1" dirty="0" err="1">
                <a:solidFill>
                  <a:srgbClr val="FFFFFF"/>
                </a:solidFill>
                <a:latin typeface="Calibri"/>
              </a:rPr>
              <a:t>n,k</a:t>
            </a:r>
            <a:r>
              <a:rPr lang="en-US" sz="1100" b="1" spc="-1" dirty="0">
                <a:solidFill>
                  <a:srgbClr val="FFFFFF"/>
                </a:solidFill>
                <a:latin typeface="Calibri"/>
              </a:rPr>
              <a:t>) Key Sharing</a:t>
            </a:r>
            <a:endParaRPr lang="en-US" sz="1100" b="0" strike="noStrike" spc="-1" dirty="0">
              <a:latin typeface="Calibri"/>
            </a:endParaRPr>
          </a:p>
        </p:txBody>
      </p:sp>
      <p:sp>
        <p:nvSpPr>
          <p:cNvPr id="165" name="CustomShape 50">
            <a:extLst>
              <a:ext uri="{FF2B5EF4-FFF2-40B4-BE49-F238E27FC236}">
                <a16:creationId xmlns:a16="http://schemas.microsoft.com/office/drawing/2014/main" id="{BC97370D-2929-440D-AC58-C9D61EB0EF0B}"/>
              </a:ext>
            </a:extLst>
          </p:cNvPr>
          <p:cNvSpPr/>
          <p:nvPr/>
        </p:nvSpPr>
        <p:spPr>
          <a:xfrm>
            <a:off x="5985557" y="3848843"/>
            <a:ext cx="4779151" cy="184112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0">
            <a:noFill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100" b="1" spc="-1" dirty="0" err="1">
                <a:solidFill>
                  <a:srgbClr val="FFFFFF"/>
                </a:solidFill>
                <a:latin typeface="Calibri"/>
              </a:rPr>
              <a:t>Blockchain</a:t>
            </a:r>
            <a:endParaRPr lang="en-US" sz="1100" b="0" strike="noStrike" spc="-1" dirty="0">
              <a:latin typeface="Calibri"/>
            </a:endParaRPr>
          </a:p>
        </p:txBody>
      </p:sp>
      <p:sp>
        <p:nvSpPr>
          <p:cNvPr id="166" name="CustomShape 50">
            <a:extLst>
              <a:ext uri="{FF2B5EF4-FFF2-40B4-BE49-F238E27FC236}">
                <a16:creationId xmlns:a16="http://schemas.microsoft.com/office/drawing/2014/main" id="{BC97370D-2929-440D-AC58-C9D61EB0EF0B}"/>
              </a:ext>
            </a:extLst>
          </p:cNvPr>
          <p:cNvSpPr/>
          <p:nvPr/>
        </p:nvSpPr>
        <p:spPr>
          <a:xfrm>
            <a:off x="5985557" y="2187522"/>
            <a:ext cx="4779157" cy="184112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0">
            <a:noFill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100" b="1" spc="-1" dirty="0">
                <a:solidFill>
                  <a:srgbClr val="FFFFFF"/>
                </a:solidFill>
                <a:latin typeface="Calibri"/>
              </a:rPr>
              <a:t>Off-chain Database</a:t>
            </a:r>
            <a:endParaRPr lang="en-US" sz="1100" b="0" strike="noStrike" spc="-1" dirty="0">
              <a:latin typeface="Calibri"/>
            </a:endParaRPr>
          </a:p>
        </p:txBody>
      </p:sp>
      <p:sp>
        <p:nvSpPr>
          <p:cNvPr id="170" name="Rounded Rectangle 184">
            <a:extLst>
              <a:ext uri="{FF2B5EF4-FFF2-40B4-BE49-F238E27FC236}">
                <a16:creationId xmlns:a16="http://schemas.microsoft.com/office/drawing/2014/main" id="{254F52BB-F2B3-4B4A-A867-95DD8E39DD8D}"/>
              </a:ext>
            </a:extLst>
          </p:cNvPr>
          <p:cNvSpPr/>
          <p:nvPr/>
        </p:nvSpPr>
        <p:spPr>
          <a:xfrm>
            <a:off x="105239" y="2887810"/>
            <a:ext cx="900922" cy="209520"/>
          </a:xfrm>
          <a:prstGeom prst="roundRect">
            <a:avLst>
              <a:gd name="adj" fmla="val 4167"/>
            </a:avLst>
          </a:prstGeom>
          <a:solidFill>
            <a:srgbClr val="83848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Query</a:t>
            </a:r>
            <a:endParaRPr kumimoji="0" lang="en-US" sz="1100" b="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93" name="Group 792"/>
          <p:cNvGrpSpPr/>
          <p:nvPr/>
        </p:nvGrpSpPr>
        <p:grpSpPr>
          <a:xfrm>
            <a:off x="6296297" y="4309384"/>
            <a:ext cx="1776237" cy="1263407"/>
            <a:chOff x="6296297" y="4120004"/>
            <a:chExt cx="1776237" cy="1263407"/>
          </a:xfrm>
        </p:grpSpPr>
        <p:sp>
          <p:nvSpPr>
            <p:cNvPr id="182" name="Rectangle 113">
              <a:extLst>
                <a:ext uri="{FF2B5EF4-FFF2-40B4-BE49-F238E27FC236}">
                  <a16:creationId xmlns:a16="http://schemas.microsoft.com/office/drawing/2014/main" id="{18C187D5-BA64-40FB-BEBE-FCA54015211A}"/>
                </a:ext>
              </a:extLst>
            </p:cNvPr>
            <p:cNvSpPr/>
            <p:nvPr/>
          </p:nvSpPr>
          <p:spPr>
            <a:xfrm>
              <a:off x="6597495" y="4120004"/>
              <a:ext cx="853151" cy="197155"/>
            </a:xfrm>
            <a:prstGeom prst="rect">
              <a:avLst/>
            </a:prstGeom>
            <a:noFill/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000" i="0" u="none" strike="noStrike" kern="0" cap="none" spc="-1" normalizeH="0" baseline="0" noProof="0" dirty="0">
                  <a:ln>
                    <a:noFill/>
                  </a:ln>
                  <a:solidFill>
                    <a:srgbClr val="414244"/>
                  </a:solidFill>
                  <a:effectLst/>
                  <a:uLnTx/>
                  <a:uFillTx/>
                  <a:latin typeface="Calibri"/>
                  <a:ea typeface="DejaVu Sans"/>
                  <a:cs typeface="+mn-cs"/>
                </a:rPr>
                <a:t>peer0.org1</a:t>
              </a:r>
              <a:endPara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183" name="Group 182"/>
            <p:cNvGrpSpPr/>
            <p:nvPr/>
          </p:nvGrpSpPr>
          <p:grpSpPr>
            <a:xfrm>
              <a:off x="6864614" y="4314019"/>
              <a:ext cx="318913" cy="386777"/>
              <a:chOff x="7395464" y="3062136"/>
              <a:chExt cx="466920" cy="566280"/>
            </a:xfrm>
          </p:grpSpPr>
          <p:grpSp>
            <p:nvGrpSpPr>
              <p:cNvPr id="184" name="Group 140">
                <a:extLst>
                  <a:ext uri="{FF2B5EF4-FFF2-40B4-BE49-F238E27FC236}">
                    <a16:creationId xmlns:a16="http://schemas.microsoft.com/office/drawing/2014/main" id="{8A8CC44C-B01D-44DE-B89A-D38FAE743F1F}"/>
                  </a:ext>
                </a:extLst>
              </p:cNvPr>
              <p:cNvGrpSpPr/>
              <p:nvPr/>
            </p:nvGrpSpPr>
            <p:grpSpPr>
              <a:xfrm>
                <a:off x="7395464" y="3062136"/>
                <a:ext cx="466920" cy="566280"/>
                <a:chOff x="9698760" y="3480120"/>
                <a:chExt cx="466920" cy="566280"/>
              </a:xfrm>
            </p:grpSpPr>
            <p:sp>
              <p:nvSpPr>
                <p:cNvPr id="186" name="Rounded Rectangle 126">
                  <a:extLst>
                    <a:ext uri="{FF2B5EF4-FFF2-40B4-BE49-F238E27FC236}">
                      <a16:creationId xmlns:a16="http://schemas.microsoft.com/office/drawing/2014/main" id="{D4CAF9B7-3BCC-4AF9-9093-8D7EA6C31B0B}"/>
                    </a:ext>
                  </a:extLst>
                </p:cNvPr>
                <p:cNvSpPr/>
                <p:nvPr/>
              </p:nvSpPr>
              <p:spPr>
                <a:xfrm>
                  <a:off x="9698760" y="3480120"/>
                  <a:ext cx="466920" cy="566280"/>
                </a:xfrm>
                <a:prstGeom prst="roundRect">
                  <a:avLst>
                    <a:gd name="adj" fmla="val 16667"/>
                  </a:avLst>
                </a:prstGeom>
                <a:noFill/>
                <a:ln w="12700" cap="flat" cmpd="sng" algn="ctr">
                  <a:solidFill>
                    <a:srgbClr val="546CB2"/>
                  </a:solidFill>
                  <a:prstDash val="solid"/>
                  <a:miter lim="800000"/>
                </a:ln>
                <a:effectLst/>
              </p:spPr>
            </p:sp>
            <p:grpSp>
              <p:nvGrpSpPr>
                <p:cNvPr id="187" name="Group 92">
                  <a:extLst>
                    <a:ext uri="{FF2B5EF4-FFF2-40B4-BE49-F238E27FC236}">
                      <a16:creationId xmlns:a16="http://schemas.microsoft.com/office/drawing/2014/main" id="{2F33F6DA-2610-4735-BE70-5D8E6BA428DE}"/>
                    </a:ext>
                  </a:extLst>
                </p:cNvPr>
                <p:cNvGrpSpPr/>
                <p:nvPr/>
              </p:nvGrpSpPr>
              <p:grpSpPr>
                <a:xfrm>
                  <a:off x="9802800" y="3702960"/>
                  <a:ext cx="241200" cy="275400"/>
                  <a:chOff x="9802800" y="3702960"/>
                  <a:chExt cx="241200" cy="275400"/>
                </a:xfrm>
              </p:grpSpPr>
              <p:sp>
                <p:nvSpPr>
                  <p:cNvPr id="188" name="Rectangle 94">
                    <a:extLst>
                      <a:ext uri="{FF2B5EF4-FFF2-40B4-BE49-F238E27FC236}">
                        <a16:creationId xmlns:a16="http://schemas.microsoft.com/office/drawing/2014/main" id="{1A53C6D5-5A88-46BF-A21B-556121D6A113}"/>
                      </a:ext>
                    </a:extLst>
                  </p:cNvPr>
                  <p:cNvSpPr/>
                  <p:nvPr/>
                </p:nvSpPr>
                <p:spPr>
                  <a:xfrm>
                    <a:off x="9802800" y="3702960"/>
                    <a:ext cx="241200" cy="27540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  <p:grpSp>
                <p:nvGrpSpPr>
                  <p:cNvPr id="189" name="Group 95">
                    <a:extLst>
                      <a:ext uri="{FF2B5EF4-FFF2-40B4-BE49-F238E27FC236}">
                        <a16:creationId xmlns:a16="http://schemas.microsoft.com/office/drawing/2014/main" id="{DB6EE8B3-C661-417B-A881-B0AF027C15F7}"/>
                      </a:ext>
                    </a:extLst>
                  </p:cNvPr>
                  <p:cNvGrpSpPr/>
                  <p:nvPr/>
                </p:nvGrpSpPr>
                <p:grpSpPr>
                  <a:xfrm>
                    <a:off x="9836280" y="3804480"/>
                    <a:ext cx="79560" cy="38880"/>
                    <a:chOff x="9836280" y="3804480"/>
                    <a:chExt cx="79560" cy="38880"/>
                  </a:xfrm>
                </p:grpSpPr>
                <p:sp>
                  <p:nvSpPr>
                    <p:cNvPr id="196" name="Rectangle 102">
                      <a:extLst>
                        <a:ext uri="{FF2B5EF4-FFF2-40B4-BE49-F238E27FC236}">
                          <a16:creationId xmlns:a16="http://schemas.microsoft.com/office/drawing/2014/main" id="{2F57A5D6-48CA-47B0-B38E-FACA62186631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9833760" y="382680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97" name="Rectangle 103">
                      <a:extLst>
                        <a:ext uri="{FF2B5EF4-FFF2-40B4-BE49-F238E27FC236}">
                          <a16:creationId xmlns:a16="http://schemas.microsoft.com/office/drawing/2014/main" id="{86EDBB1C-29BA-408A-9757-668EE5A58230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9852480" y="382032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190" name="Group 96">
                    <a:extLst>
                      <a:ext uri="{FF2B5EF4-FFF2-40B4-BE49-F238E27FC236}">
                        <a16:creationId xmlns:a16="http://schemas.microsoft.com/office/drawing/2014/main" id="{1F7B4667-04DF-4A93-AC06-A24091394E82}"/>
                      </a:ext>
                    </a:extLst>
                  </p:cNvPr>
                  <p:cNvGrpSpPr/>
                  <p:nvPr/>
                </p:nvGrpSpPr>
                <p:grpSpPr>
                  <a:xfrm>
                    <a:off x="9837000" y="3879000"/>
                    <a:ext cx="51480" cy="51480"/>
                    <a:chOff x="9837000" y="3879000"/>
                    <a:chExt cx="51480" cy="51480"/>
                  </a:xfrm>
                </p:grpSpPr>
                <p:sp>
                  <p:nvSpPr>
                    <p:cNvPr id="194" name="Rectangle 100">
                      <a:extLst>
                        <a:ext uri="{FF2B5EF4-FFF2-40B4-BE49-F238E27FC236}">
                          <a16:creationId xmlns:a16="http://schemas.microsoft.com/office/drawing/2014/main" id="{F3D31E61-CD7C-4C01-AE1E-9606D4B6DDE8}"/>
                        </a:ext>
                      </a:extLst>
                    </p:cNvPr>
                    <p:cNvSpPr/>
                    <p:nvPr/>
                  </p:nvSpPr>
                  <p:spPr>
                    <a:xfrm rot="18900000">
                      <a:off x="9829440" y="390132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95" name="Rectangle 101">
                      <a:extLst>
                        <a:ext uri="{FF2B5EF4-FFF2-40B4-BE49-F238E27FC236}">
                          <a16:creationId xmlns:a16="http://schemas.microsoft.com/office/drawing/2014/main" id="{C6D65796-6D38-44F4-8178-EA8307E76E32}"/>
                        </a:ext>
                      </a:extLst>
                    </p:cNvPr>
                    <p:cNvSpPr/>
                    <p:nvPr/>
                  </p:nvSpPr>
                  <p:spPr>
                    <a:xfrm rot="13500000">
                      <a:off x="9833760" y="3901680"/>
                      <a:ext cx="60120" cy="720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191" name="Group 97">
                    <a:extLst>
                      <a:ext uri="{FF2B5EF4-FFF2-40B4-BE49-F238E27FC236}">
                        <a16:creationId xmlns:a16="http://schemas.microsoft.com/office/drawing/2014/main" id="{093FBC69-1879-47B6-871A-2CC98CAF8741}"/>
                      </a:ext>
                    </a:extLst>
                  </p:cNvPr>
                  <p:cNvGrpSpPr/>
                  <p:nvPr/>
                </p:nvGrpSpPr>
                <p:grpSpPr>
                  <a:xfrm>
                    <a:off x="9836280" y="3745440"/>
                    <a:ext cx="79560" cy="38880"/>
                    <a:chOff x="9836280" y="3745440"/>
                    <a:chExt cx="79560" cy="38880"/>
                  </a:xfrm>
                </p:grpSpPr>
                <p:sp>
                  <p:nvSpPr>
                    <p:cNvPr id="192" name="Rectangle 98">
                      <a:extLst>
                        <a:ext uri="{FF2B5EF4-FFF2-40B4-BE49-F238E27FC236}">
                          <a16:creationId xmlns:a16="http://schemas.microsoft.com/office/drawing/2014/main" id="{A03B00A6-932C-4F29-86D3-512B10F6A433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9833760" y="376740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93" name="Rectangle 99">
                      <a:extLst>
                        <a:ext uri="{FF2B5EF4-FFF2-40B4-BE49-F238E27FC236}">
                          <a16:creationId xmlns:a16="http://schemas.microsoft.com/office/drawing/2014/main" id="{160C501B-CCC9-446C-AF41-52ED92B8D981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9852480" y="376128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</p:grpSp>
          </p:grpSp>
          <p:sp>
            <p:nvSpPr>
              <p:cNvPr id="185" name="Freeform 79">
                <a:extLst>
                  <a:ext uri="{FF2B5EF4-FFF2-40B4-BE49-F238E27FC236}">
                    <a16:creationId xmlns:a16="http://schemas.microsoft.com/office/drawing/2014/main" id="{43C903C9-1086-4E35-936F-BE44BA5A2634}"/>
                  </a:ext>
                </a:extLst>
              </p:cNvPr>
              <p:cNvSpPr/>
              <p:nvPr/>
            </p:nvSpPr>
            <p:spPr>
              <a:xfrm>
                <a:off x="7509700" y="3136078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7F4F9F">
                  <a:lumMod val="40000"/>
                  <a:lumOff val="60000"/>
                </a:srgbClr>
              </a:solidFill>
              <a:ln w="12700" cap="flat" cmpd="sng" algn="ctr">
                <a:solidFill>
                  <a:srgbClr val="CCB6DB"/>
                </a:solidFill>
                <a:prstDash val="solid"/>
                <a:miter lim="800000"/>
              </a:ln>
              <a:effectLst/>
            </p:spPr>
          </p:sp>
        </p:grpSp>
        <p:sp>
          <p:nvSpPr>
            <p:cNvPr id="199" name="Rectangle 113">
              <a:extLst>
                <a:ext uri="{FF2B5EF4-FFF2-40B4-BE49-F238E27FC236}">
                  <a16:creationId xmlns:a16="http://schemas.microsoft.com/office/drawing/2014/main" id="{2436AE0A-7EE1-4E8A-9F50-0AE8E13250C6}"/>
                </a:ext>
              </a:extLst>
            </p:cNvPr>
            <p:cNvSpPr/>
            <p:nvPr/>
          </p:nvSpPr>
          <p:spPr>
            <a:xfrm>
              <a:off x="7219383" y="4516141"/>
              <a:ext cx="853151" cy="197155"/>
            </a:xfrm>
            <a:prstGeom prst="rect">
              <a:avLst/>
            </a:prstGeom>
            <a:noFill/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000" i="0" u="none" strike="noStrike" kern="0" cap="none" spc="-1" normalizeH="0" baseline="0" noProof="0" dirty="0">
                  <a:ln>
                    <a:noFill/>
                  </a:ln>
                  <a:solidFill>
                    <a:srgbClr val="414244"/>
                  </a:solidFill>
                  <a:effectLst/>
                  <a:uLnTx/>
                  <a:uFillTx/>
                  <a:latin typeface="Calibri"/>
                  <a:ea typeface="DejaVu Sans"/>
                  <a:cs typeface="+mn-cs"/>
                </a:rPr>
                <a:t>peer0.org2</a:t>
              </a:r>
              <a:endPara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200" name="Group 199"/>
            <p:cNvGrpSpPr/>
            <p:nvPr/>
          </p:nvGrpSpPr>
          <p:grpSpPr>
            <a:xfrm>
              <a:off x="7490996" y="4710156"/>
              <a:ext cx="318913" cy="386777"/>
              <a:chOff x="8102943" y="3741075"/>
              <a:chExt cx="466920" cy="566280"/>
            </a:xfrm>
          </p:grpSpPr>
          <p:grpSp>
            <p:nvGrpSpPr>
              <p:cNvPr id="201" name="Group 126">
                <a:extLst>
                  <a:ext uri="{FF2B5EF4-FFF2-40B4-BE49-F238E27FC236}">
                    <a16:creationId xmlns:a16="http://schemas.microsoft.com/office/drawing/2014/main" id="{76C8C88F-C24A-4378-A795-E42D3C57B5C9}"/>
                  </a:ext>
                </a:extLst>
              </p:cNvPr>
              <p:cNvGrpSpPr/>
              <p:nvPr/>
            </p:nvGrpSpPr>
            <p:grpSpPr>
              <a:xfrm>
                <a:off x="8102943" y="3741075"/>
                <a:ext cx="466920" cy="566280"/>
                <a:chOff x="9707400" y="4267800"/>
                <a:chExt cx="466920" cy="566280"/>
              </a:xfrm>
            </p:grpSpPr>
            <p:sp>
              <p:nvSpPr>
                <p:cNvPr id="203" name="Rounded Rectangle 126">
                  <a:extLst>
                    <a:ext uri="{FF2B5EF4-FFF2-40B4-BE49-F238E27FC236}">
                      <a16:creationId xmlns:a16="http://schemas.microsoft.com/office/drawing/2014/main" id="{29ABE8AA-9E58-438C-82FD-89F89536C282}"/>
                    </a:ext>
                  </a:extLst>
                </p:cNvPr>
                <p:cNvSpPr/>
                <p:nvPr/>
              </p:nvSpPr>
              <p:spPr>
                <a:xfrm>
                  <a:off x="9707400" y="4267800"/>
                  <a:ext cx="466920" cy="566280"/>
                </a:xfrm>
                <a:prstGeom prst="roundRect">
                  <a:avLst>
                    <a:gd name="adj" fmla="val 16667"/>
                  </a:avLst>
                </a:prstGeom>
                <a:noFill/>
                <a:ln w="12700" cap="flat" cmpd="sng" algn="ctr">
                  <a:solidFill>
                    <a:srgbClr val="546CB2"/>
                  </a:solidFill>
                  <a:prstDash val="solid"/>
                  <a:miter lim="800000"/>
                </a:ln>
                <a:effectLst/>
              </p:spPr>
            </p:sp>
            <p:grpSp>
              <p:nvGrpSpPr>
                <p:cNvPr id="204" name="Group 92">
                  <a:extLst>
                    <a:ext uri="{FF2B5EF4-FFF2-40B4-BE49-F238E27FC236}">
                      <a16:creationId xmlns:a16="http://schemas.microsoft.com/office/drawing/2014/main" id="{635A83B2-2E94-4F24-8FE5-17B9CB21FA6F}"/>
                    </a:ext>
                  </a:extLst>
                </p:cNvPr>
                <p:cNvGrpSpPr/>
                <p:nvPr/>
              </p:nvGrpSpPr>
              <p:grpSpPr>
                <a:xfrm>
                  <a:off x="9811440" y="4490640"/>
                  <a:ext cx="241200" cy="275400"/>
                  <a:chOff x="9811440" y="4490640"/>
                  <a:chExt cx="241200" cy="275400"/>
                </a:xfrm>
              </p:grpSpPr>
              <p:sp>
                <p:nvSpPr>
                  <p:cNvPr id="205" name="Rectangle 94">
                    <a:extLst>
                      <a:ext uri="{FF2B5EF4-FFF2-40B4-BE49-F238E27FC236}">
                        <a16:creationId xmlns:a16="http://schemas.microsoft.com/office/drawing/2014/main" id="{AC6064F2-CF12-46E5-9510-6EED3CB7B0F2}"/>
                      </a:ext>
                    </a:extLst>
                  </p:cNvPr>
                  <p:cNvSpPr/>
                  <p:nvPr/>
                </p:nvSpPr>
                <p:spPr>
                  <a:xfrm>
                    <a:off x="9811440" y="4490640"/>
                    <a:ext cx="241200" cy="27540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  <p:grpSp>
                <p:nvGrpSpPr>
                  <p:cNvPr id="206" name="Group 95">
                    <a:extLst>
                      <a:ext uri="{FF2B5EF4-FFF2-40B4-BE49-F238E27FC236}">
                        <a16:creationId xmlns:a16="http://schemas.microsoft.com/office/drawing/2014/main" id="{611D1C73-2010-46D0-858B-412A082BDC32}"/>
                      </a:ext>
                    </a:extLst>
                  </p:cNvPr>
                  <p:cNvGrpSpPr/>
                  <p:nvPr/>
                </p:nvGrpSpPr>
                <p:grpSpPr>
                  <a:xfrm>
                    <a:off x="9845280" y="4592160"/>
                    <a:ext cx="79200" cy="38880"/>
                    <a:chOff x="9845280" y="4592160"/>
                    <a:chExt cx="79200" cy="38880"/>
                  </a:xfrm>
                </p:grpSpPr>
                <p:sp>
                  <p:nvSpPr>
                    <p:cNvPr id="213" name="Rectangle 102">
                      <a:extLst>
                        <a:ext uri="{FF2B5EF4-FFF2-40B4-BE49-F238E27FC236}">
                          <a16:creationId xmlns:a16="http://schemas.microsoft.com/office/drawing/2014/main" id="{6249FD3C-8A06-47F1-95C5-54C36A56322A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9842760" y="461412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214" name="Rectangle 103">
                      <a:extLst>
                        <a:ext uri="{FF2B5EF4-FFF2-40B4-BE49-F238E27FC236}">
                          <a16:creationId xmlns:a16="http://schemas.microsoft.com/office/drawing/2014/main" id="{8DFEFA16-D6E7-441A-9643-4C328BBDA058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9861120" y="460800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207" name="Group 96">
                    <a:extLst>
                      <a:ext uri="{FF2B5EF4-FFF2-40B4-BE49-F238E27FC236}">
                        <a16:creationId xmlns:a16="http://schemas.microsoft.com/office/drawing/2014/main" id="{FE13DD97-899A-4D9A-BA3B-A89DE9642EEB}"/>
                      </a:ext>
                    </a:extLst>
                  </p:cNvPr>
                  <p:cNvGrpSpPr/>
                  <p:nvPr/>
                </p:nvGrpSpPr>
                <p:grpSpPr>
                  <a:xfrm>
                    <a:off x="9845640" y="4666320"/>
                    <a:ext cx="51480" cy="51480"/>
                    <a:chOff x="9845640" y="4666320"/>
                    <a:chExt cx="51480" cy="51480"/>
                  </a:xfrm>
                </p:grpSpPr>
                <p:sp>
                  <p:nvSpPr>
                    <p:cNvPr id="211" name="Rectangle 100">
                      <a:extLst>
                        <a:ext uri="{FF2B5EF4-FFF2-40B4-BE49-F238E27FC236}">
                          <a16:creationId xmlns:a16="http://schemas.microsoft.com/office/drawing/2014/main" id="{19356A0B-2F24-4C07-B44A-6864C1303CDE}"/>
                        </a:ext>
                      </a:extLst>
                    </p:cNvPr>
                    <p:cNvSpPr/>
                    <p:nvPr/>
                  </p:nvSpPr>
                  <p:spPr>
                    <a:xfrm rot="18900000">
                      <a:off x="9838080" y="468864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212" name="Rectangle 101">
                      <a:extLst>
                        <a:ext uri="{FF2B5EF4-FFF2-40B4-BE49-F238E27FC236}">
                          <a16:creationId xmlns:a16="http://schemas.microsoft.com/office/drawing/2014/main" id="{029A9F94-D401-46D9-86B6-D1449B5944D2}"/>
                        </a:ext>
                      </a:extLst>
                    </p:cNvPr>
                    <p:cNvSpPr/>
                    <p:nvPr/>
                  </p:nvSpPr>
                  <p:spPr>
                    <a:xfrm rot="13500000">
                      <a:off x="9842760" y="4689000"/>
                      <a:ext cx="60120" cy="720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208" name="Group 97">
                    <a:extLst>
                      <a:ext uri="{FF2B5EF4-FFF2-40B4-BE49-F238E27FC236}">
                        <a16:creationId xmlns:a16="http://schemas.microsoft.com/office/drawing/2014/main" id="{505903D0-5BB7-4782-9DBE-9A2AD9E38075}"/>
                      </a:ext>
                    </a:extLst>
                  </p:cNvPr>
                  <p:cNvGrpSpPr/>
                  <p:nvPr/>
                </p:nvGrpSpPr>
                <p:grpSpPr>
                  <a:xfrm>
                    <a:off x="9845280" y="4533120"/>
                    <a:ext cx="79200" cy="38880"/>
                    <a:chOff x="9845280" y="4533120"/>
                    <a:chExt cx="79200" cy="38880"/>
                  </a:xfrm>
                </p:grpSpPr>
                <p:sp>
                  <p:nvSpPr>
                    <p:cNvPr id="209" name="Rectangle 98">
                      <a:extLst>
                        <a:ext uri="{FF2B5EF4-FFF2-40B4-BE49-F238E27FC236}">
                          <a16:creationId xmlns:a16="http://schemas.microsoft.com/office/drawing/2014/main" id="{951B1085-A645-4A92-9556-6A78FB6EDADB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9842760" y="455508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210" name="Rectangle 99">
                      <a:extLst>
                        <a:ext uri="{FF2B5EF4-FFF2-40B4-BE49-F238E27FC236}">
                          <a16:creationId xmlns:a16="http://schemas.microsoft.com/office/drawing/2014/main" id="{20A84622-5B98-4096-A898-F1495DFA91B7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9861120" y="454896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</p:grpSp>
          </p:grpSp>
          <p:sp>
            <p:nvSpPr>
              <p:cNvPr id="202" name="Freeform 79">
                <a:extLst>
                  <a:ext uri="{FF2B5EF4-FFF2-40B4-BE49-F238E27FC236}">
                    <a16:creationId xmlns:a16="http://schemas.microsoft.com/office/drawing/2014/main" id="{7EEF8F24-2D47-45C6-AEC1-F87F0BB02EFA}"/>
                  </a:ext>
                </a:extLst>
              </p:cNvPr>
              <p:cNvSpPr/>
              <p:nvPr/>
            </p:nvSpPr>
            <p:spPr>
              <a:xfrm>
                <a:off x="8221341" y="3819067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546CB2">
                  <a:lumMod val="60000"/>
                  <a:lumOff val="40000"/>
                </a:srgbClr>
              </a:solidFill>
              <a:ln w="12700" cap="flat" cmpd="sng" algn="ctr">
                <a:solidFill>
                  <a:srgbClr val="98A7D1"/>
                </a:solidFill>
                <a:prstDash val="solid"/>
                <a:miter lim="800000"/>
              </a:ln>
              <a:effectLst/>
            </p:spPr>
          </p:sp>
        </p:grpSp>
        <p:sp>
          <p:nvSpPr>
            <p:cNvPr id="216" name="Rectangle 113">
              <a:extLst>
                <a:ext uri="{FF2B5EF4-FFF2-40B4-BE49-F238E27FC236}">
                  <a16:creationId xmlns:a16="http://schemas.microsoft.com/office/drawing/2014/main" id="{81D5A4EE-CB7B-419B-9D3F-218D93A33163}"/>
                </a:ext>
              </a:extLst>
            </p:cNvPr>
            <p:cNvSpPr/>
            <p:nvPr/>
          </p:nvSpPr>
          <p:spPr>
            <a:xfrm>
              <a:off x="6296297" y="4802619"/>
              <a:ext cx="853151" cy="197155"/>
            </a:xfrm>
            <a:prstGeom prst="rect">
              <a:avLst/>
            </a:prstGeom>
            <a:noFill/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000" i="0" u="none" strike="noStrike" kern="0" cap="none" spc="-1" normalizeH="0" baseline="0" noProof="0" dirty="0">
                  <a:ln>
                    <a:noFill/>
                  </a:ln>
                  <a:solidFill>
                    <a:srgbClr val="414244"/>
                  </a:solidFill>
                  <a:effectLst/>
                  <a:uLnTx/>
                  <a:uFillTx/>
                  <a:latin typeface="Calibri"/>
                  <a:ea typeface="DejaVu Sans"/>
                  <a:cs typeface="+mn-cs"/>
                </a:rPr>
                <a:t>peer0.org3</a:t>
              </a:r>
              <a:endPara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217" name="Group 216"/>
            <p:cNvGrpSpPr/>
            <p:nvPr/>
          </p:nvGrpSpPr>
          <p:grpSpPr>
            <a:xfrm>
              <a:off x="6569877" y="4996634"/>
              <a:ext cx="318913" cy="386777"/>
              <a:chOff x="8683326" y="4400213"/>
              <a:chExt cx="466920" cy="566280"/>
            </a:xfrm>
          </p:grpSpPr>
          <p:grpSp>
            <p:nvGrpSpPr>
              <p:cNvPr id="218" name="Group 205">
                <a:extLst>
                  <a:ext uri="{FF2B5EF4-FFF2-40B4-BE49-F238E27FC236}">
                    <a16:creationId xmlns:a16="http://schemas.microsoft.com/office/drawing/2014/main" id="{ACB6D0DF-1D70-4E38-AAFE-D5D8F063273D}"/>
                  </a:ext>
                </a:extLst>
              </p:cNvPr>
              <p:cNvGrpSpPr/>
              <p:nvPr/>
            </p:nvGrpSpPr>
            <p:grpSpPr>
              <a:xfrm>
                <a:off x="8683326" y="4400213"/>
                <a:ext cx="466920" cy="566280"/>
                <a:chOff x="10696680" y="3481200"/>
                <a:chExt cx="466920" cy="566280"/>
              </a:xfrm>
            </p:grpSpPr>
            <p:sp>
              <p:nvSpPr>
                <p:cNvPr id="220" name="Rounded Rectangle 126">
                  <a:extLst>
                    <a:ext uri="{FF2B5EF4-FFF2-40B4-BE49-F238E27FC236}">
                      <a16:creationId xmlns:a16="http://schemas.microsoft.com/office/drawing/2014/main" id="{BC6EEFDE-99AE-4595-A1D4-0F36AD97651F}"/>
                    </a:ext>
                  </a:extLst>
                </p:cNvPr>
                <p:cNvSpPr/>
                <p:nvPr/>
              </p:nvSpPr>
              <p:spPr>
                <a:xfrm>
                  <a:off x="10696680" y="3481200"/>
                  <a:ext cx="466920" cy="566280"/>
                </a:xfrm>
                <a:prstGeom prst="roundRect">
                  <a:avLst>
                    <a:gd name="adj" fmla="val 16667"/>
                  </a:avLst>
                </a:prstGeom>
                <a:noFill/>
                <a:ln w="12700" cap="flat" cmpd="sng" algn="ctr">
                  <a:solidFill>
                    <a:srgbClr val="546CB2"/>
                  </a:solidFill>
                  <a:prstDash val="solid"/>
                  <a:miter lim="800000"/>
                </a:ln>
                <a:effectLst/>
              </p:spPr>
            </p:sp>
            <p:grpSp>
              <p:nvGrpSpPr>
                <p:cNvPr id="221" name="Group 92">
                  <a:extLst>
                    <a:ext uri="{FF2B5EF4-FFF2-40B4-BE49-F238E27FC236}">
                      <a16:creationId xmlns:a16="http://schemas.microsoft.com/office/drawing/2014/main" id="{44F5CBCE-688E-48A3-A4A1-5F58E5779DC6}"/>
                    </a:ext>
                  </a:extLst>
                </p:cNvPr>
                <p:cNvGrpSpPr/>
                <p:nvPr/>
              </p:nvGrpSpPr>
              <p:grpSpPr>
                <a:xfrm>
                  <a:off x="10800720" y="3704040"/>
                  <a:ext cx="241200" cy="275400"/>
                  <a:chOff x="10800720" y="3704040"/>
                  <a:chExt cx="241200" cy="275400"/>
                </a:xfrm>
              </p:grpSpPr>
              <p:sp>
                <p:nvSpPr>
                  <p:cNvPr id="222" name="Rectangle 94">
                    <a:extLst>
                      <a:ext uri="{FF2B5EF4-FFF2-40B4-BE49-F238E27FC236}">
                        <a16:creationId xmlns:a16="http://schemas.microsoft.com/office/drawing/2014/main" id="{34DAAE08-404A-4660-9036-D7C19763429E}"/>
                      </a:ext>
                    </a:extLst>
                  </p:cNvPr>
                  <p:cNvSpPr/>
                  <p:nvPr/>
                </p:nvSpPr>
                <p:spPr>
                  <a:xfrm>
                    <a:off x="10800720" y="3704040"/>
                    <a:ext cx="241200" cy="27540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  <p:grpSp>
                <p:nvGrpSpPr>
                  <p:cNvPr id="223" name="Group 95">
                    <a:extLst>
                      <a:ext uri="{FF2B5EF4-FFF2-40B4-BE49-F238E27FC236}">
                        <a16:creationId xmlns:a16="http://schemas.microsoft.com/office/drawing/2014/main" id="{7568FA38-7E5F-4C3E-96CB-3B23716A8A08}"/>
                      </a:ext>
                    </a:extLst>
                  </p:cNvPr>
                  <p:cNvGrpSpPr/>
                  <p:nvPr/>
                </p:nvGrpSpPr>
                <p:grpSpPr>
                  <a:xfrm>
                    <a:off x="10834200" y="3805560"/>
                    <a:ext cx="79560" cy="38880"/>
                    <a:chOff x="10834200" y="3805560"/>
                    <a:chExt cx="79560" cy="38880"/>
                  </a:xfrm>
                </p:grpSpPr>
                <p:sp>
                  <p:nvSpPr>
                    <p:cNvPr id="230" name="Rectangle 102">
                      <a:extLst>
                        <a:ext uri="{FF2B5EF4-FFF2-40B4-BE49-F238E27FC236}">
                          <a16:creationId xmlns:a16="http://schemas.microsoft.com/office/drawing/2014/main" id="{57DB6559-5719-4334-AC68-A6B9DFB917A1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10831680" y="382752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231" name="Rectangle 103">
                      <a:extLst>
                        <a:ext uri="{FF2B5EF4-FFF2-40B4-BE49-F238E27FC236}">
                          <a16:creationId xmlns:a16="http://schemas.microsoft.com/office/drawing/2014/main" id="{DA55B10F-0225-42A9-8DA8-E9475D42FB77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10850400" y="382140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224" name="Group 96">
                    <a:extLst>
                      <a:ext uri="{FF2B5EF4-FFF2-40B4-BE49-F238E27FC236}">
                        <a16:creationId xmlns:a16="http://schemas.microsoft.com/office/drawing/2014/main" id="{8C761DF6-F6A9-48F2-BD1C-3692E6E2F12E}"/>
                      </a:ext>
                    </a:extLst>
                  </p:cNvPr>
                  <p:cNvGrpSpPr/>
                  <p:nvPr/>
                </p:nvGrpSpPr>
                <p:grpSpPr>
                  <a:xfrm>
                    <a:off x="10834920" y="3879720"/>
                    <a:ext cx="51480" cy="51480"/>
                    <a:chOff x="10834920" y="3879720"/>
                    <a:chExt cx="51480" cy="51480"/>
                  </a:xfrm>
                </p:grpSpPr>
                <p:sp>
                  <p:nvSpPr>
                    <p:cNvPr id="228" name="Rectangle 100">
                      <a:extLst>
                        <a:ext uri="{FF2B5EF4-FFF2-40B4-BE49-F238E27FC236}">
                          <a16:creationId xmlns:a16="http://schemas.microsoft.com/office/drawing/2014/main" id="{A0AFC0E9-082C-4415-96E5-2F3888D2969F}"/>
                        </a:ext>
                      </a:extLst>
                    </p:cNvPr>
                    <p:cNvSpPr/>
                    <p:nvPr/>
                  </p:nvSpPr>
                  <p:spPr>
                    <a:xfrm rot="18900000">
                      <a:off x="10827360" y="390204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229" name="Rectangle 101">
                      <a:extLst>
                        <a:ext uri="{FF2B5EF4-FFF2-40B4-BE49-F238E27FC236}">
                          <a16:creationId xmlns:a16="http://schemas.microsoft.com/office/drawing/2014/main" id="{26109A62-7979-402F-9B41-2EC52FF3CA57}"/>
                        </a:ext>
                      </a:extLst>
                    </p:cNvPr>
                    <p:cNvSpPr/>
                    <p:nvPr/>
                  </p:nvSpPr>
                  <p:spPr>
                    <a:xfrm rot="13500000">
                      <a:off x="10831680" y="3902400"/>
                      <a:ext cx="60120" cy="720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225" name="Group 97">
                    <a:extLst>
                      <a:ext uri="{FF2B5EF4-FFF2-40B4-BE49-F238E27FC236}">
                        <a16:creationId xmlns:a16="http://schemas.microsoft.com/office/drawing/2014/main" id="{B4B5EBE3-EE33-427E-AC22-B6132078B7F0}"/>
                      </a:ext>
                    </a:extLst>
                  </p:cNvPr>
                  <p:cNvGrpSpPr/>
                  <p:nvPr/>
                </p:nvGrpSpPr>
                <p:grpSpPr>
                  <a:xfrm>
                    <a:off x="10834200" y="3746520"/>
                    <a:ext cx="79560" cy="38880"/>
                    <a:chOff x="10834200" y="3746520"/>
                    <a:chExt cx="79560" cy="38880"/>
                  </a:xfrm>
                </p:grpSpPr>
                <p:sp>
                  <p:nvSpPr>
                    <p:cNvPr id="226" name="Rectangle 98">
                      <a:extLst>
                        <a:ext uri="{FF2B5EF4-FFF2-40B4-BE49-F238E27FC236}">
                          <a16:creationId xmlns:a16="http://schemas.microsoft.com/office/drawing/2014/main" id="{24932BD0-6615-4F88-8461-9B141F995F3D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10831680" y="376848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227" name="Rectangle 99">
                      <a:extLst>
                        <a:ext uri="{FF2B5EF4-FFF2-40B4-BE49-F238E27FC236}">
                          <a16:creationId xmlns:a16="http://schemas.microsoft.com/office/drawing/2014/main" id="{611B32F3-1824-47CE-9EB9-621A7C15C3FE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10850400" y="376236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</p:grpSp>
          </p:grpSp>
          <p:sp>
            <p:nvSpPr>
              <p:cNvPr id="219" name="Freeform 79">
                <a:extLst>
                  <a:ext uri="{FF2B5EF4-FFF2-40B4-BE49-F238E27FC236}">
                    <a16:creationId xmlns:a16="http://schemas.microsoft.com/office/drawing/2014/main" id="{A1806FC7-2F09-4580-8CC3-0CC4F7A5874D}"/>
                  </a:ext>
                </a:extLst>
              </p:cNvPr>
              <p:cNvSpPr/>
              <p:nvPr/>
            </p:nvSpPr>
            <p:spPr>
              <a:xfrm>
                <a:off x="8789726" y="4475972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7F4F9F">
                  <a:lumMod val="50000"/>
                </a:srgbClr>
              </a:solidFill>
              <a:ln w="12700" cap="flat" cmpd="sng" algn="ctr">
                <a:solidFill>
                  <a:srgbClr val="3F274F"/>
                </a:solidFill>
                <a:prstDash val="solid"/>
                <a:miter lim="800000"/>
              </a:ln>
              <a:effectLst/>
            </p:spPr>
          </p:sp>
        </p:grpSp>
      </p:grpSp>
      <p:sp>
        <p:nvSpPr>
          <p:cNvPr id="771" name="Right Arrow 770"/>
          <p:cNvSpPr/>
          <p:nvPr/>
        </p:nvSpPr>
        <p:spPr>
          <a:xfrm>
            <a:off x="1174081" y="2878898"/>
            <a:ext cx="402252" cy="227344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200"/>
          </a:p>
        </p:txBody>
      </p:sp>
      <p:cxnSp>
        <p:nvCxnSpPr>
          <p:cNvPr id="791" name="Straight Connector 790"/>
          <p:cNvCxnSpPr/>
          <p:nvPr/>
        </p:nvCxnSpPr>
        <p:spPr>
          <a:xfrm flipV="1">
            <a:off x="5985557" y="3724036"/>
            <a:ext cx="4779151" cy="17024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6" name="Straight Connector 795"/>
          <p:cNvCxnSpPr/>
          <p:nvPr/>
        </p:nvCxnSpPr>
        <p:spPr>
          <a:xfrm>
            <a:off x="1719215" y="2071184"/>
            <a:ext cx="9052560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7" name="CustomShape 50">
            <a:extLst>
              <a:ext uri="{FF2B5EF4-FFF2-40B4-BE49-F238E27FC236}">
                <a16:creationId xmlns:a16="http://schemas.microsoft.com/office/drawing/2014/main" id="{BC97370D-2929-440D-AC58-C9D61EB0EF0B}"/>
              </a:ext>
            </a:extLst>
          </p:cNvPr>
          <p:cNvSpPr/>
          <p:nvPr/>
        </p:nvSpPr>
        <p:spPr>
          <a:xfrm>
            <a:off x="4266348" y="1749141"/>
            <a:ext cx="3659305" cy="296514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45000" rIns="0" bIns="45000" anchor="ctr">
            <a:noAutofit/>
          </a:bodyPr>
          <a:lstStyle/>
          <a:p>
            <a:pPr algn="ctr"/>
            <a:r>
              <a:rPr lang="en-US" b="1" kern="0" spc="-1" dirty="0">
                <a:solidFill>
                  <a:schemeClr val="accent6">
                    <a:lumMod val="75000"/>
                  </a:schemeClr>
                </a:solidFill>
                <a:latin typeface="Arial"/>
                <a:ea typeface="DejaVu Sans"/>
              </a:rPr>
              <a:t>Data Privacy and Accountability</a:t>
            </a:r>
          </a:p>
        </p:txBody>
      </p:sp>
      <p:sp>
        <p:nvSpPr>
          <p:cNvPr id="3" name="Rectangle 2"/>
          <p:cNvSpPr/>
          <p:nvPr/>
        </p:nvSpPr>
        <p:spPr>
          <a:xfrm>
            <a:off x="502311" y="1961593"/>
            <a:ext cx="947695" cy="2308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900" b="1" dirty="0">
                <a:solidFill>
                  <a:schemeClr val="lt1"/>
                </a:solidFill>
              </a:rPr>
              <a:t>GET Audit Log</a:t>
            </a:r>
            <a:endParaRPr lang="pt-PT" sz="900" b="1" dirty="0">
              <a:solidFill>
                <a:schemeClr val="lt1"/>
              </a:solidFill>
            </a:endParaRPr>
          </a:p>
        </p:txBody>
      </p:sp>
      <p:pic>
        <p:nvPicPr>
          <p:cNvPr id="98" name="Picture 97">
            <a:extLst>
              <a:ext uri="{FF2B5EF4-FFF2-40B4-BE49-F238E27FC236}">
                <a16:creationId xmlns:a16="http://schemas.microsoft.com/office/drawing/2014/main" id="{E2B62732-D3AE-FF49-9074-2CE2A2CD944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8113" y="818628"/>
            <a:ext cx="2361340" cy="778795"/>
          </a:xfrm>
          <a:prstGeom prst="rect">
            <a:avLst/>
          </a:prstGeom>
        </p:spPr>
      </p:pic>
      <p:grpSp>
        <p:nvGrpSpPr>
          <p:cNvPr id="104" name="Group 103"/>
          <p:cNvGrpSpPr/>
          <p:nvPr/>
        </p:nvGrpSpPr>
        <p:grpSpPr>
          <a:xfrm>
            <a:off x="6219112" y="2541345"/>
            <a:ext cx="1665490" cy="1057753"/>
            <a:chOff x="6219112" y="2541345"/>
            <a:chExt cx="1665490" cy="1057753"/>
          </a:xfrm>
        </p:grpSpPr>
        <p:grpSp>
          <p:nvGrpSpPr>
            <p:cNvPr id="105" name="Group 57">
              <a:extLst>
                <a:ext uri="{FF2B5EF4-FFF2-40B4-BE49-F238E27FC236}">
                  <a16:creationId xmlns:a16="http://schemas.microsoft.com/office/drawing/2014/main" id="{BDB37B7A-E1A9-43EC-978B-FB6D750AFC85}"/>
                </a:ext>
              </a:extLst>
            </p:cNvPr>
            <p:cNvGrpSpPr/>
            <p:nvPr/>
          </p:nvGrpSpPr>
          <p:grpSpPr>
            <a:xfrm>
              <a:off x="6219112" y="2541345"/>
              <a:ext cx="1665490" cy="1057753"/>
              <a:chOff x="7215480" y="3979081"/>
              <a:chExt cx="1832040" cy="1703519"/>
            </a:xfrm>
          </p:grpSpPr>
          <p:sp>
            <p:nvSpPr>
              <p:cNvPr id="109" name="Freeform 68">
                <a:extLst>
                  <a:ext uri="{FF2B5EF4-FFF2-40B4-BE49-F238E27FC236}">
                    <a16:creationId xmlns:a16="http://schemas.microsoft.com/office/drawing/2014/main" id="{475DB8C4-2E18-4F35-9FC2-FAC9DA857EBB}"/>
                  </a:ext>
                </a:extLst>
              </p:cNvPr>
              <p:cNvSpPr/>
              <p:nvPr/>
            </p:nvSpPr>
            <p:spPr>
              <a:xfrm>
                <a:off x="7215480" y="4377960"/>
                <a:ext cx="1832040" cy="1304640"/>
              </a:xfrm>
              <a:custGeom>
                <a:avLst/>
                <a:gdLst/>
                <a:ahLst/>
                <a:cxnLst/>
                <a:rect l="l" t="t" r="r" b="b"/>
                <a:pathLst>
                  <a:path w="1185334" h="776821">
                    <a:moveTo>
                      <a:pt x="0" y="0"/>
                    </a:moveTo>
                    <a:lnTo>
                      <a:pt x="1185333" y="0"/>
                    </a:lnTo>
                    <a:lnTo>
                      <a:pt x="1185333" y="539750"/>
                    </a:lnTo>
                    <a:lnTo>
                      <a:pt x="1185334" y="539754"/>
                    </a:lnTo>
                    <a:lnTo>
                      <a:pt x="1185333" y="539758"/>
                    </a:lnTo>
                    <a:lnTo>
                      <a:pt x="1185333" y="541866"/>
                    </a:lnTo>
                    <a:lnTo>
                      <a:pt x="1184802" y="541866"/>
                    </a:lnTo>
                    <a:lnTo>
                      <a:pt x="1173293" y="587531"/>
                    </a:lnTo>
                    <a:cubicBezTo>
                      <a:pt x="1118029" y="695558"/>
                      <a:pt x="879073" y="776821"/>
                      <a:pt x="592667" y="776821"/>
                    </a:cubicBezTo>
                    <a:cubicBezTo>
                      <a:pt x="306261" y="776821"/>
                      <a:pt x="67305" y="695558"/>
                      <a:pt x="12041" y="587531"/>
                    </a:cubicBezTo>
                    <a:lnTo>
                      <a:pt x="533" y="541866"/>
                    </a:lnTo>
                    <a:lnTo>
                      <a:pt x="0" y="541866"/>
                    </a:lnTo>
                    <a:lnTo>
                      <a:pt x="0" y="539754"/>
                    </a:lnTo>
                    <a:close/>
                  </a:path>
                </a:pathLst>
              </a:custGeom>
              <a:solidFill>
                <a:srgbClr val="546CB2">
                  <a:lumMod val="40000"/>
                  <a:lumOff val="60000"/>
                </a:srgbClr>
              </a:solidFill>
              <a:ln w="12700" cap="flat" cmpd="sng" algn="ctr">
                <a:solidFill>
                  <a:srgbClr val="5D3A75"/>
                </a:solidFill>
                <a:prstDash val="solid"/>
                <a:miter lim="800000"/>
              </a:ln>
              <a:effectLst/>
            </p:spPr>
          </p:sp>
          <p:sp>
            <p:nvSpPr>
              <p:cNvPr id="110" name="Oval 69">
                <a:extLst>
                  <a:ext uri="{FF2B5EF4-FFF2-40B4-BE49-F238E27FC236}">
                    <a16:creationId xmlns:a16="http://schemas.microsoft.com/office/drawing/2014/main" id="{B1A7A543-3C23-48AE-BCA7-DA58A8207943}"/>
                  </a:ext>
                </a:extLst>
              </p:cNvPr>
              <p:cNvSpPr/>
              <p:nvPr/>
            </p:nvSpPr>
            <p:spPr>
              <a:xfrm>
                <a:off x="7215480" y="3979081"/>
                <a:ext cx="1832040" cy="737640"/>
              </a:xfrm>
              <a:prstGeom prst="ellipse">
                <a:avLst/>
              </a:prstGeom>
              <a:solidFill>
                <a:srgbClr val="546CB2">
                  <a:lumMod val="40000"/>
                  <a:lumOff val="60000"/>
                </a:srgbClr>
              </a:solidFill>
              <a:ln w="12700" cap="flat" cmpd="sng" algn="ctr">
                <a:solidFill>
                  <a:srgbClr val="5D3A75"/>
                </a:solidFill>
                <a:prstDash val="solid"/>
                <a:miter lim="800000"/>
              </a:ln>
              <a:effectLst>
                <a:reflection blurRad="6350" stA="50000" endA="300" endPos="55500" dist="50800" dir="5400000" sy="-100000" algn="bl" rotWithShape="0"/>
              </a:effectLst>
            </p:spPr>
          </p:sp>
        </p:grpSp>
        <p:sp>
          <p:nvSpPr>
            <p:cNvPr id="106" name="Rounded Rectangle 37">
              <a:extLst>
                <a:ext uri="{FF2B5EF4-FFF2-40B4-BE49-F238E27FC236}">
                  <a16:creationId xmlns:a16="http://schemas.microsoft.com/office/drawing/2014/main" id="{137D3476-3072-437C-A08F-84DA7853CED4}"/>
                </a:ext>
              </a:extLst>
            </p:cNvPr>
            <p:cNvSpPr/>
            <p:nvPr/>
          </p:nvSpPr>
          <p:spPr>
            <a:xfrm>
              <a:off x="7044509" y="3152173"/>
              <a:ext cx="790436" cy="190474"/>
            </a:xfrm>
            <a:prstGeom prst="roundRect">
              <a:avLst>
                <a:gd name="adj" fmla="val 4167"/>
              </a:avLst>
            </a:prstGeom>
            <a:solidFill>
              <a:srgbClr val="838487"/>
            </a:solidFill>
            <a:ln w="28575" cap="flat" cmpd="sng" algn="ctr">
              <a:solidFill>
                <a:srgbClr val="546CB2"/>
              </a:solidFill>
              <a:prstDash val="solid"/>
              <a:miter lim="800000"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-1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DejaVu Sans"/>
                  <a:cs typeface="+mn-cs"/>
                </a:rPr>
                <a:t>Audit Log</a:t>
              </a:r>
              <a:endParaRPr kumimoji="0" lang="en-US" sz="1100" b="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7" name="Freeform 63">
              <a:extLst>
                <a:ext uri="{FF2B5EF4-FFF2-40B4-BE49-F238E27FC236}">
                  <a16:creationId xmlns:a16="http://schemas.microsoft.com/office/drawing/2014/main" id="{3829511D-39B6-403B-BB50-6F5853CE6CB4}"/>
                </a:ext>
              </a:extLst>
            </p:cNvPr>
            <p:cNvSpPr/>
            <p:nvPr/>
          </p:nvSpPr>
          <p:spPr>
            <a:xfrm>
              <a:off x="6947966" y="3122368"/>
              <a:ext cx="126655" cy="149031"/>
            </a:xfrm>
            <a:custGeom>
              <a:avLst/>
              <a:gdLst/>
              <a:ahLst/>
              <a:cxnLst/>
              <a:rect l="l" t="t" r="r" b="b"/>
              <a:pathLst>
                <a:path w="957836" h="1222897">
                  <a:moveTo>
                    <a:pt x="483972" y="63309"/>
                  </a:moveTo>
                  <a:cubicBezTo>
                    <a:pt x="337990" y="63309"/>
                    <a:pt x="216193" y="166648"/>
                    <a:pt x="188025" y="304023"/>
                  </a:cubicBezTo>
                  <a:lnTo>
                    <a:pt x="182354" y="360163"/>
                  </a:lnTo>
                  <a:lnTo>
                    <a:pt x="785591" y="360163"/>
                  </a:lnTo>
                  <a:lnTo>
                    <a:pt x="779920" y="304023"/>
                  </a:lnTo>
                  <a:cubicBezTo>
                    <a:pt x="751752" y="166648"/>
                    <a:pt x="629955" y="63309"/>
                    <a:pt x="483972" y="63309"/>
                  </a:cubicBezTo>
                  <a:close/>
                  <a:moveTo>
                    <a:pt x="483972" y="0"/>
                  </a:moveTo>
                  <a:cubicBezTo>
                    <a:pt x="660611" y="0"/>
                    <a:pt x="807986" y="125039"/>
                    <a:pt x="842069" y="291263"/>
                  </a:cubicBezTo>
                  <a:lnTo>
                    <a:pt x="849029" y="360163"/>
                  </a:lnTo>
                  <a:lnTo>
                    <a:pt x="957836" y="360163"/>
                  </a:lnTo>
                  <a:lnTo>
                    <a:pt x="957836" y="1222897"/>
                  </a:lnTo>
                  <a:lnTo>
                    <a:pt x="0" y="1222897"/>
                  </a:lnTo>
                  <a:lnTo>
                    <a:pt x="0" y="360163"/>
                  </a:lnTo>
                  <a:lnTo>
                    <a:pt x="118915" y="360163"/>
                  </a:lnTo>
                  <a:lnTo>
                    <a:pt x="125875" y="291263"/>
                  </a:lnTo>
                  <a:cubicBezTo>
                    <a:pt x="159959" y="125039"/>
                    <a:pt x="307333" y="0"/>
                    <a:pt x="483972" y="0"/>
                  </a:cubicBezTo>
                  <a:close/>
                </a:path>
              </a:pathLst>
            </a:custGeom>
            <a:solidFill>
              <a:srgbClr val="0070C0"/>
            </a:solidFill>
            <a:ln w="127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sp>
        <p:sp>
          <p:nvSpPr>
            <p:cNvPr id="108" name="Rectangle 107"/>
            <p:cNvSpPr/>
            <p:nvPr/>
          </p:nvSpPr>
          <p:spPr>
            <a:xfrm>
              <a:off x="6275934" y="3149324"/>
              <a:ext cx="648521" cy="20550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/>
                <a:t>Log Ref</a:t>
              </a:r>
              <a:endParaRPr lang="pt-PT" sz="1000" dirty="0"/>
            </a:p>
          </p:txBody>
        </p:sp>
      </p:grpSp>
      <p:sp>
        <p:nvSpPr>
          <p:cNvPr id="79" name="Rectangle 2">
            <a:extLst>
              <a:ext uri="{FF2B5EF4-FFF2-40B4-BE49-F238E27FC236}">
                <a16:creationId xmlns:a16="http://schemas.microsoft.com/office/drawing/2014/main" id="{797C1DB8-9A87-4887-9116-0CD77D7A65B2}"/>
              </a:ext>
            </a:extLst>
          </p:cNvPr>
          <p:cNvSpPr/>
          <p:nvPr/>
        </p:nvSpPr>
        <p:spPr>
          <a:xfrm>
            <a:off x="8439678" y="2406254"/>
            <a:ext cx="2269836" cy="11678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000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Searches </a:t>
            </a:r>
            <a:r>
              <a:rPr lang="en-US" sz="1000" b="1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encrypted data</a:t>
            </a:r>
            <a:r>
              <a:rPr lang="en-US" sz="1000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 from </a:t>
            </a:r>
            <a:r>
              <a:rPr lang="en-US" sz="1000" b="1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reference</a:t>
            </a:r>
            <a:r>
              <a:rPr lang="en-US" sz="1000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.</a:t>
            </a:r>
            <a:endParaRPr lang="en-US" sz="1000" b="0" strike="noStrike" spc="-1" dirty="0">
              <a:solidFill>
                <a:schemeClr val="tx1">
                  <a:lumMod val="95000"/>
                </a:schemeClr>
              </a:solidFill>
              <a:latin typeface="Calibri"/>
            </a:endParaRPr>
          </a:p>
        </p:txBody>
      </p:sp>
      <p:sp>
        <p:nvSpPr>
          <p:cNvPr id="80" name="Rectangle 2">
            <a:extLst>
              <a:ext uri="{FF2B5EF4-FFF2-40B4-BE49-F238E27FC236}">
                <a16:creationId xmlns:a16="http://schemas.microsoft.com/office/drawing/2014/main" id="{8BF929DA-93FD-4208-A631-224F4813BA0F}"/>
              </a:ext>
            </a:extLst>
          </p:cNvPr>
          <p:cNvSpPr/>
          <p:nvPr/>
        </p:nvSpPr>
        <p:spPr>
          <a:xfrm>
            <a:off x="8151458" y="4047213"/>
            <a:ext cx="2602512" cy="17652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r>
              <a:rPr lang="en-US" sz="1000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Retrieves </a:t>
            </a:r>
            <a:r>
              <a:rPr lang="en-US" sz="1000" b="1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Log references</a:t>
            </a:r>
            <a:r>
              <a:rPr lang="en-US" sz="1000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 and key sharing </a:t>
            </a:r>
            <a:r>
              <a:rPr lang="en-US" sz="1000" b="1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peers list </a:t>
            </a:r>
            <a:r>
              <a:rPr lang="en-US" sz="1000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for requested audit log</a:t>
            </a:r>
          </a:p>
          <a:p>
            <a:endParaRPr lang="en-US" sz="1000" b="1" spc="-1" dirty="0">
              <a:solidFill>
                <a:schemeClr val="tx1">
                  <a:lumMod val="95000"/>
                </a:schemeClr>
              </a:solidFill>
              <a:latin typeface="Arial"/>
              <a:ea typeface="DejaVu Sans"/>
            </a:endParaRPr>
          </a:p>
          <a:p>
            <a:r>
              <a:rPr lang="en-US" sz="1000" b="1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Retrieves Key shares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Pass through </a:t>
            </a:r>
            <a:r>
              <a:rPr lang="en-US" sz="1000" b="1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access control mechanisms </a:t>
            </a:r>
            <a:r>
              <a:rPr lang="en-US" sz="1000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of </a:t>
            </a:r>
            <a:r>
              <a:rPr lang="en-US" sz="1000" b="1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each HLF organization/peers</a:t>
            </a:r>
          </a:p>
        </p:txBody>
      </p:sp>
      <p:sp>
        <p:nvSpPr>
          <p:cNvPr id="81" name="Rectangle 2">
            <a:extLst>
              <a:ext uri="{FF2B5EF4-FFF2-40B4-BE49-F238E27FC236}">
                <a16:creationId xmlns:a16="http://schemas.microsoft.com/office/drawing/2014/main" id="{1D6B3930-9F05-4213-B93F-7B98758DDD11}"/>
              </a:ext>
            </a:extLst>
          </p:cNvPr>
          <p:cNvSpPr/>
          <p:nvPr/>
        </p:nvSpPr>
        <p:spPr>
          <a:xfrm>
            <a:off x="1747196" y="4047951"/>
            <a:ext cx="3015496" cy="8256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0" bIns="45000" anchor="t">
            <a:noAutofit/>
          </a:bodyPr>
          <a:lstStyle/>
          <a:p>
            <a:r>
              <a:rPr lang="en-US" sz="1000" b="1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Query</a:t>
            </a:r>
            <a:r>
              <a:rPr lang="en-US" sz="1000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 for </a:t>
            </a:r>
            <a:r>
              <a:rPr lang="en-US" sz="1000" b="1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audit log</a:t>
            </a:r>
            <a:r>
              <a:rPr lang="en-US" sz="1000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 – </a:t>
            </a:r>
            <a:r>
              <a:rPr lang="en-US" sz="1000" b="1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Peers list</a:t>
            </a:r>
          </a:p>
          <a:p>
            <a:r>
              <a:rPr lang="en-US" sz="1000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Gets at least k</a:t>
            </a:r>
            <a:r>
              <a:rPr lang="en-US" sz="1000" b="1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 decryption key shares</a:t>
            </a:r>
            <a:r>
              <a:rPr lang="en-US" sz="1000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 from blockchain</a:t>
            </a:r>
            <a:r>
              <a:rPr lang="en-US" sz="1000" b="1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 </a:t>
            </a:r>
            <a:endParaRPr lang="en-US" sz="1000" spc="-1" dirty="0">
              <a:solidFill>
                <a:schemeClr val="tx1">
                  <a:lumMod val="95000"/>
                </a:schemeClr>
              </a:solidFill>
              <a:latin typeface="Arial"/>
              <a:ea typeface="DejaVu Sans"/>
            </a:endParaRPr>
          </a:p>
          <a:p>
            <a:r>
              <a:rPr lang="en-US" sz="1000" b="1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Recovers</a:t>
            </a:r>
            <a:r>
              <a:rPr lang="en-US" sz="1000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 original </a:t>
            </a:r>
            <a:r>
              <a:rPr lang="en-US" sz="1000" b="1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key</a:t>
            </a:r>
            <a:endParaRPr lang="en-US" sz="1000" spc="-1" dirty="0">
              <a:solidFill>
                <a:schemeClr val="tx1">
                  <a:lumMod val="95000"/>
                </a:schemeClr>
              </a:solidFill>
              <a:latin typeface="Arial"/>
              <a:ea typeface="DejaVu Sans"/>
            </a:endParaRPr>
          </a:p>
        </p:txBody>
      </p:sp>
      <p:sp>
        <p:nvSpPr>
          <p:cNvPr id="83" name="Rectangle 2">
            <a:extLst>
              <a:ext uri="{FF2B5EF4-FFF2-40B4-BE49-F238E27FC236}">
                <a16:creationId xmlns:a16="http://schemas.microsoft.com/office/drawing/2014/main" id="{BE3CB302-9238-4E55-9029-0B1120D9D0C9}"/>
              </a:ext>
            </a:extLst>
          </p:cNvPr>
          <p:cNvSpPr/>
          <p:nvPr/>
        </p:nvSpPr>
        <p:spPr>
          <a:xfrm>
            <a:off x="1747197" y="2385676"/>
            <a:ext cx="3015495" cy="8237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000" b="1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Query</a:t>
            </a:r>
            <a:r>
              <a:rPr lang="en-US" sz="1000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 for </a:t>
            </a:r>
            <a:r>
              <a:rPr lang="en-US" sz="1000" b="1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audit log – Log reference</a:t>
            </a:r>
          </a:p>
          <a:p>
            <a:pPr>
              <a:lnSpc>
                <a:spcPct val="100000"/>
              </a:lnSpc>
            </a:pPr>
            <a:r>
              <a:rPr lang="en-US" sz="1000" strike="noStrike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Uses</a:t>
            </a:r>
            <a:r>
              <a:rPr lang="en-US" sz="1000" b="1" strike="noStrike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 reference </a:t>
            </a:r>
            <a:r>
              <a:rPr lang="en-US" sz="1000" strike="noStrike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to request</a:t>
            </a:r>
            <a:r>
              <a:rPr lang="en-US" sz="1000" b="1" strike="noStrike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 encrypted audit log</a:t>
            </a:r>
            <a:r>
              <a:rPr lang="en-US" sz="1000" strike="noStrike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 from </a:t>
            </a:r>
            <a:r>
              <a:rPr lang="en-US" sz="1000" b="1" strike="noStrike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off-chain database</a:t>
            </a:r>
          </a:p>
          <a:p>
            <a:pPr>
              <a:lnSpc>
                <a:spcPct val="100000"/>
              </a:lnSpc>
            </a:pPr>
            <a:r>
              <a:rPr lang="en-US" sz="1000" b="1" strike="noStrike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Decrypts</a:t>
            </a:r>
            <a:r>
              <a:rPr lang="en-US" sz="1000" b="0" strike="noStrike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 audit data</a:t>
            </a:r>
            <a:endParaRPr lang="en-US" sz="1000" b="0" strike="noStrike" spc="-1" dirty="0">
              <a:solidFill>
                <a:schemeClr val="tx1">
                  <a:lumMod val="95000"/>
                </a:schemeClr>
              </a:solidFill>
              <a:latin typeface="Calibri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70B28FF6-F8AF-48BC-BA17-F7D9963A2BB5}"/>
              </a:ext>
            </a:extLst>
          </p:cNvPr>
          <p:cNvSpPr/>
          <p:nvPr/>
        </p:nvSpPr>
        <p:spPr>
          <a:xfrm>
            <a:off x="1145230" y="2609034"/>
            <a:ext cx="43274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tabLst>
                <a:tab pos="0" algn="l"/>
              </a:tabLst>
              <a:defRPr/>
            </a:pPr>
            <a:r>
              <a:rPr lang="en-US" sz="1200" kern="0" spc="-1" dirty="0">
                <a:solidFill>
                  <a:srgbClr val="414244"/>
                </a:solidFill>
                <a:latin typeface="Calibri"/>
              </a:rPr>
              <a:t>GET</a:t>
            </a:r>
            <a:endParaRPr lang="en-US" sz="1200" kern="0" spc="-1" dirty="0">
              <a:solidFill>
                <a:srgbClr val="838487"/>
              </a:solidFill>
              <a:latin typeface="Calibri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DB2D4B4F-4E56-4547-BA38-AB2F5DBA77E6}"/>
              </a:ext>
            </a:extLst>
          </p:cNvPr>
          <p:cNvSpPr/>
          <p:nvPr/>
        </p:nvSpPr>
        <p:spPr>
          <a:xfrm>
            <a:off x="11159413" y="6307494"/>
            <a:ext cx="1032588" cy="5505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>
                    <a:lumMod val="85000"/>
                  </a:schemeClr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6695583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Rectangle 2">
            <a:extLst>
              <a:ext uri="{FF2B5EF4-FFF2-40B4-BE49-F238E27FC236}">
                <a16:creationId xmlns:a16="http://schemas.microsoft.com/office/drawing/2014/main" id="{F794755E-1F61-4C2F-BACF-8B47A519910D}"/>
              </a:ext>
            </a:extLst>
          </p:cNvPr>
          <p:cNvSpPr/>
          <p:nvPr/>
        </p:nvSpPr>
        <p:spPr>
          <a:xfrm>
            <a:off x="1749097" y="2393972"/>
            <a:ext cx="3024218" cy="1197197"/>
          </a:xfrm>
          <a:prstGeom prst="rect">
            <a:avLst/>
          </a:prstGeom>
          <a:solidFill>
            <a:schemeClr val="tx1"/>
          </a:solidFill>
          <a:ln w="6350">
            <a:solidFill>
              <a:schemeClr val="tx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en-US" sz="1000" b="0" strike="noStrike" spc="-1" dirty="0">
              <a:latin typeface="Calibri"/>
            </a:endParaRPr>
          </a:p>
        </p:txBody>
      </p:sp>
      <p:sp>
        <p:nvSpPr>
          <p:cNvPr id="772" name="Rectangle 2">
            <a:extLst>
              <a:ext uri="{FF2B5EF4-FFF2-40B4-BE49-F238E27FC236}">
                <a16:creationId xmlns:a16="http://schemas.microsoft.com/office/drawing/2014/main" id="{F794755E-1F61-4C2F-BACF-8B47A519910D}"/>
              </a:ext>
            </a:extLst>
          </p:cNvPr>
          <p:cNvSpPr/>
          <p:nvPr/>
        </p:nvSpPr>
        <p:spPr>
          <a:xfrm>
            <a:off x="5985555" y="2393288"/>
            <a:ext cx="4779155" cy="1212370"/>
          </a:xfrm>
          <a:prstGeom prst="rect">
            <a:avLst/>
          </a:prstGeom>
          <a:noFill/>
          <a:ln w="6350">
            <a:solidFill>
              <a:schemeClr val="tx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en-US" sz="1000" b="0" strike="noStrike" spc="-1" dirty="0">
              <a:latin typeface="Calibri"/>
            </a:endParaRPr>
          </a:p>
        </p:txBody>
      </p:sp>
      <p:sp>
        <p:nvSpPr>
          <p:cNvPr id="773" name="Rectangle 2">
            <a:extLst>
              <a:ext uri="{FF2B5EF4-FFF2-40B4-BE49-F238E27FC236}">
                <a16:creationId xmlns:a16="http://schemas.microsoft.com/office/drawing/2014/main" id="{F794755E-1F61-4C2F-BACF-8B47A519910D}"/>
              </a:ext>
            </a:extLst>
          </p:cNvPr>
          <p:cNvSpPr/>
          <p:nvPr/>
        </p:nvSpPr>
        <p:spPr>
          <a:xfrm>
            <a:off x="5974814" y="4069682"/>
            <a:ext cx="4779155" cy="1742811"/>
          </a:xfrm>
          <a:prstGeom prst="rect">
            <a:avLst/>
          </a:prstGeom>
          <a:noFill/>
          <a:ln w="6350">
            <a:solidFill>
              <a:schemeClr val="tx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en-US" sz="1000" b="0" strike="noStrike" spc="-1" dirty="0">
              <a:latin typeface="Calibri"/>
            </a:endParaRPr>
          </a:p>
        </p:txBody>
      </p:sp>
      <p:sp>
        <p:nvSpPr>
          <p:cNvPr id="774" name="Rectangle 2">
            <a:extLst>
              <a:ext uri="{FF2B5EF4-FFF2-40B4-BE49-F238E27FC236}">
                <a16:creationId xmlns:a16="http://schemas.microsoft.com/office/drawing/2014/main" id="{F794755E-1F61-4C2F-BACF-8B47A519910D}"/>
              </a:ext>
            </a:extLst>
          </p:cNvPr>
          <p:cNvSpPr/>
          <p:nvPr/>
        </p:nvSpPr>
        <p:spPr>
          <a:xfrm>
            <a:off x="1747639" y="4069683"/>
            <a:ext cx="3025676" cy="1742810"/>
          </a:xfrm>
          <a:prstGeom prst="rect">
            <a:avLst/>
          </a:prstGeom>
          <a:noFill/>
          <a:ln w="6350">
            <a:solidFill>
              <a:schemeClr val="tx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en-US" sz="1000" b="0" strike="noStrike" spc="-1" dirty="0"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Data Protection and Accountability</a:t>
            </a:r>
            <a:br>
              <a:rPr lang="en-US" dirty="0"/>
            </a:br>
            <a:r>
              <a:rPr lang="en-US" dirty="0"/>
              <a:t>Components – GET Audit Log</a:t>
            </a:r>
            <a:endParaRPr lang="pt-PT" dirty="0"/>
          </a:p>
        </p:txBody>
      </p:sp>
      <p:sp>
        <p:nvSpPr>
          <p:cNvPr id="163" name="CustomShape 50">
            <a:extLst>
              <a:ext uri="{FF2B5EF4-FFF2-40B4-BE49-F238E27FC236}">
                <a16:creationId xmlns:a16="http://schemas.microsoft.com/office/drawing/2014/main" id="{BC97370D-2929-440D-AC58-C9D61EB0EF0B}"/>
              </a:ext>
            </a:extLst>
          </p:cNvPr>
          <p:cNvSpPr/>
          <p:nvPr/>
        </p:nvSpPr>
        <p:spPr>
          <a:xfrm>
            <a:off x="1749097" y="2187522"/>
            <a:ext cx="3024219" cy="184112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0">
            <a:noFill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100" b="1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Decryption</a:t>
            </a:r>
            <a:endParaRPr lang="en-US" sz="1100" b="0" strike="noStrike" spc="-1" dirty="0">
              <a:latin typeface="Calibri"/>
            </a:endParaRPr>
          </a:p>
        </p:txBody>
      </p:sp>
      <p:sp>
        <p:nvSpPr>
          <p:cNvPr id="164" name="CustomShape 50">
            <a:extLst>
              <a:ext uri="{FF2B5EF4-FFF2-40B4-BE49-F238E27FC236}">
                <a16:creationId xmlns:a16="http://schemas.microsoft.com/office/drawing/2014/main" id="{BC97370D-2929-440D-AC58-C9D61EB0EF0B}"/>
              </a:ext>
            </a:extLst>
          </p:cNvPr>
          <p:cNvSpPr/>
          <p:nvPr/>
        </p:nvSpPr>
        <p:spPr>
          <a:xfrm>
            <a:off x="1749096" y="3848843"/>
            <a:ext cx="3024219" cy="184112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0">
            <a:noFill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100" b="1" spc="-1" dirty="0">
                <a:solidFill>
                  <a:srgbClr val="FFFFFF"/>
                </a:solidFill>
                <a:latin typeface="Calibri"/>
              </a:rPr>
              <a:t>(</a:t>
            </a:r>
            <a:r>
              <a:rPr lang="en-US" sz="1100" b="1" spc="-1" dirty="0" err="1">
                <a:solidFill>
                  <a:srgbClr val="FFFFFF"/>
                </a:solidFill>
                <a:latin typeface="Calibri"/>
              </a:rPr>
              <a:t>n,k</a:t>
            </a:r>
            <a:r>
              <a:rPr lang="en-US" sz="1100" b="1" spc="-1" dirty="0">
                <a:solidFill>
                  <a:srgbClr val="FFFFFF"/>
                </a:solidFill>
                <a:latin typeface="Calibri"/>
              </a:rPr>
              <a:t>) Key Sharing</a:t>
            </a:r>
            <a:endParaRPr lang="en-US" sz="1100" b="0" strike="noStrike" spc="-1" dirty="0">
              <a:latin typeface="Calibri"/>
            </a:endParaRPr>
          </a:p>
        </p:txBody>
      </p:sp>
      <p:sp>
        <p:nvSpPr>
          <p:cNvPr id="165" name="CustomShape 50">
            <a:extLst>
              <a:ext uri="{FF2B5EF4-FFF2-40B4-BE49-F238E27FC236}">
                <a16:creationId xmlns:a16="http://schemas.microsoft.com/office/drawing/2014/main" id="{BC97370D-2929-440D-AC58-C9D61EB0EF0B}"/>
              </a:ext>
            </a:extLst>
          </p:cNvPr>
          <p:cNvSpPr/>
          <p:nvPr/>
        </p:nvSpPr>
        <p:spPr>
          <a:xfrm>
            <a:off x="5985557" y="3848843"/>
            <a:ext cx="4779151" cy="184112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0">
            <a:noFill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100" b="1" spc="-1" dirty="0" err="1">
                <a:solidFill>
                  <a:srgbClr val="FFFFFF"/>
                </a:solidFill>
                <a:latin typeface="Calibri"/>
              </a:rPr>
              <a:t>Blockchain</a:t>
            </a:r>
            <a:endParaRPr lang="en-US" sz="1100" b="0" strike="noStrike" spc="-1" dirty="0">
              <a:latin typeface="Calibri"/>
            </a:endParaRPr>
          </a:p>
        </p:txBody>
      </p:sp>
      <p:sp>
        <p:nvSpPr>
          <p:cNvPr id="166" name="CustomShape 50">
            <a:extLst>
              <a:ext uri="{FF2B5EF4-FFF2-40B4-BE49-F238E27FC236}">
                <a16:creationId xmlns:a16="http://schemas.microsoft.com/office/drawing/2014/main" id="{BC97370D-2929-440D-AC58-C9D61EB0EF0B}"/>
              </a:ext>
            </a:extLst>
          </p:cNvPr>
          <p:cNvSpPr/>
          <p:nvPr/>
        </p:nvSpPr>
        <p:spPr>
          <a:xfrm>
            <a:off x="5985557" y="2187522"/>
            <a:ext cx="4779157" cy="184112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0">
            <a:noFill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100" b="1" spc="-1" dirty="0">
                <a:solidFill>
                  <a:srgbClr val="FFFFFF"/>
                </a:solidFill>
                <a:latin typeface="Calibri"/>
              </a:rPr>
              <a:t>Off-chain Database</a:t>
            </a:r>
            <a:endParaRPr lang="en-US" sz="1100" b="0" strike="noStrike" spc="-1" dirty="0">
              <a:latin typeface="Calibri"/>
            </a:endParaRPr>
          </a:p>
        </p:txBody>
      </p:sp>
      <p:sp>
        <p:nvSpPr>
          <p:cNvPr id="170" name="Rounded Rectangle 184">
            <a:extLst>
              <a:ext uri="{FF2B5EF4-FFF2-40B4-BE49-F238E27FC236}">
                <a16:creationId xmlns:a16="http://schemas.microsoft.com/office/drawing/2014/main" id="{254F52BB-F2B3-4B4A-A867-95DD8E39DD8D}"/>
              </a:ext>
            </a:extLst>
          </p:cNvPr>
          <p:cNvSpPr/>
          <p:nvPr/>
        </p:nvSpPr>
        <p:spPr>
          <a:xfrm>
            <a:off x="105239" y="2887810"/>
            <a:ext cx="900922" cy="209520"/>
          </a:xfrm>
          <a:prstGeom prst="roundRect">
            <a:avLst>
              <a:gd name="adj" fmla="val 4167"/>
            </a:avLst>
          </a:prstGeom>
          <a:solidFill>
            <a:srgbClr val="83848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Query</a:t>
            </a:r>
            <a:endParaRPr kumimoji="0" lang="en-US" sz="1100" b="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93" name="Group 792"/>
          <p:cNvGrpSpPr/>
          <p:nvPr/>
        </p:nvGrpSpPr>
        <p:grpSpPr>
          <a:xfrm>
            <a:off x="6296297" y="4309384"/>
            <a:ext cx="1776237" cy="1263407"/>
            <a:chOff x="6296297" y="4120004"/>
            <a:chExt cx="1776237" cy="1263407"/>
          </a:xfrm>
        </p:grpSpPr>
        <p:sp>
          <p:nvSpPr>
            <p:cNvPr id="182" name="Rectangle 113">
              <a:extLst>
                <a:ext uri="{FF2B5EF4-FFF2-40B4-BE49-F238E27FC236}">
                  <a16:creationId xmlns:a16="http://schemas.microsoft.com/office/drawing/2014/main" id="{18C187D5-BA64-40FB-BEBE-FCA54015211A}"/>
                </a:ext>
              </a:extLst>
            </p:cNvPr>
            <p:cNvSpPr/>
            <p:nvPr/>
          </p:nvSpPr>
          <p:spPr>
            <a:xfrm>
              <a:off x="6597495" y="4120004"/>
              <a:ext cx="853151" cy="197155"/>
            </a:xfrm>
            <a:prstGeom prst="rect">
              <a:avLst/>
            </a:prstGeom>
            <a:noFill/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000" i="0" u="none" strike="noStrike" kern="0" cap="none" spc="-1" normalizeH="0" baseline="0" noProof="0" dirty="0">
                  <a:ln>
                    <a:noFill/>
                  </a:ln>
                  <a:solidFill>
                    <a:srgbClr val="414244"/>
                  </a:solidFill>
                  <a:effectLst/>
                  <a:uLnTx/>
                  <a:uFillTx/>
                  <a:latin typeface="Calibri"/>
                  <a:ea typeface="DejaVu Sans"/>
                  <a:cs typeface="+mn-cs"/>
                </a:rPr>
                <a:t>peer0.org1</a:t>
              </a:r>
              <a:endPara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183" name="Group 182"/>
            <p:cNvGrpSpPr/>
            <p:nvPr/>
          </p:nvGrpSpPr>
          <p:grpSpPr>
            <a:xfrm>
              <a:off x="6864614" y="4314019"/>
              <a:ext cx="318913" cy="386777"/>
              <a:chOff x="7395464" y="3062136"/>
              <a:chExt cx="466920" cy="566280"/>
            </a:xfrm>
          </p:grpSpPr>
          <p:grpSp>
            <p:nvGrpSpPr>
              <p:cNvPr id="184" name="Group 140">
                <a:extLst>
                  <a:ext uri="{FF2B5EF4-FFF2-40B4-BE49-F238E27FC236}">
                    <a16:creationId xmlns:a16="http://schemas.microsoft.com/office/drawing/2014/main" id="{8A8CC44C-B01D-44DE-B89A-D38FAE743F1F}"/>
                  </a:ext>
                </a:extLst>
              </p:cNvPr>
              <p:cNvGrpSpPr/>
              <p:nvPr/>
            </p:nvGrpSpPr>
            <p:grpSpPr>
              <a:xfrm>
                <a:off x="7395464" y="3062136"/>
                <a:ext cx="466920" cy="566280"/>
                <a:chOff x="9698760" y="3480120"/>
                <a:chExt cx="466920" cy="566280"/>
              </a:xfrm>
            </p:grpSpPr>
            <p:sp>
              <p:nvSpPr>
                <p:cNvPr id="186" name="Rounded Rectangle 126">
                  <a:extLst>
                    <a:ext uri="{FF2B5EF4-FFF2-40B4-BE49-F238E27FC236}">
                      <a16:creationId xmlns:a16="http://schemas.microsoft.com/office/drawing/2014/main" id="{D4CAF9B7-3BCC-4AF9-9093-8D7EA6C31B0B}"/>
                    </a:ext>
                  </a:extLst>
                </p:cNvPr>
                <p:cNvSpPr/>
                <p:nvPr/>
              </p:nvSpPr>
              <p:spPr>
                <a:xfrm>
                  <a:off x="9698760" y="3480120"/>
                  <a:ext cx="466920" cy="566280"/>
                </a:xfrm>
                <a:prstGeom prst="roundRect">
                  <a:avLst>
                    <a:gd name="adj" fmla="val 16667"/>
                  </a:avLst>
                </a:prstGeom>
                <a:noFill/>
                <a:ln w="12700" cap="flat" cmpd="sng" algn="ctr">
                  <a:solidFill>
                    <a:srgbClr val="546CB2"/>
                  </a:solidFill>
                  <a:prstDash val="solid"/>
                  <a:miter lim="800000"/>
                </a:ln>
                <a:effectLst/>
              </p:spPr>
            </p:sp>
            <p:grpSp>
              <p:nvGrpSpPr>
                <p:cNvPr id="187" name="Group 92">
                  <a:extLst>
                    <a:ext uri="{FF2B5EF4-FFF2-40B4-BE49-F238E27FC236}">
                      <a16:creationId xmlns:a16="http://schemas.microsoft.com/office/drawing/2014/main" id="{2F33F6DA-2610-4735-BE70-5D8E6BA428DE}"/>
                    </a:ext>
                  </a:extLst>
                </p:cNvPr>
                <p:cNvGrpSpPr/>
                <p:nvPr/>
              </p:nvGrpSpPr>
              <p:grpSpPr>
                <a:xfrm>
                  <a:off x="9802800" y="3702960"/>
                  <a:ext cx="241200" cy="275400"/>
                  <a:chOff x="9802800" y="3702960"/>
                  <a:chExt cx="241200" cy="275400"/>
                </a:xfrm>
              </p:grpSpPr>
              <p:sp>
                <p:nvSpPr>
                  <p:cNvPr id="188" name="Rectangle 94">
                    <a:extLst>
                      <a:ext uri="{FF2B5EF4-FFF2-40B4-BE49-F238E27FC236}">
                        <a16:creationId xmlns:a16="http://schemas.microsoft.com/office/drawing/2014/main" id="{1A53C6D5-5A88-46BF-A21B-556121D6A113}"/>
                      </a:ext>
                    </a:extLst>
                  </p:cNvPr>
                  <p:cNvSpPr/>
                  <p:nvPr/>
                </p:nvSpPr>
                <p:spPr>
                  <a:xfrm>
                    <a:off x="9802800" y="3702960"/>
                    <a:ext cx="241200" cy="27540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  <p:grpSp>
                <p:nvGrpSpPr>
                  <p:cNvPr id="189" name="Group 95">
                    <a:extLst>
                      <a:ext uri="{FF2B5EF4-FFF2-40B4-BE49-F238E27FC236}">
                        <a16:creationId xmlns:a16="http://schemas.microsoft.com/office/drawing/2014/main" id="{DB6EE8B3-C661-417B-A881-B0AF027C15F7}"/>
                      </a:ext>
                    </a:extLst>
                  </p:cNvPr>
                  <p:cNvGrpSpPr/>
                  <p:nvPr/>
                </p:nvGrpSpPr>
                <p:grpSpPr>
                  <a:xfrm>
                    <a:off x="9836280" y="3804480"/>
                    <a:ext cx="79560" cy="38880"/>
                    <a:chOff x="9836280" y="3804480"/>
                    <a:chExt cx="79560" cy="38880"/>
                  </a:xfrm>
                </p:grpSpPr>
                <p:sp>
                  <p:nvSpPr>
                    <p:cNvPr id="196" name="Rectangle 102">
                      <a:extLst>
                        <a:ext uri="{FF2B5EF4-FFF2-40B4-BE49-F238E27FC236}">
                          <a16:creationId xmlns:a16="http://schemas.microsoft.com/office/drawing/2014/main" id="{2F57A5D6-48CA-47B0-B38E-FACA62186631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9833760" y="382680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97" name="Rectangle 103">
                      <a:extLst>
                        <a:ext uri="{FF2B5EF4-FFF2-40B4-BE49-F238E27FC236}">
                          <a16:creationId xmlns:a16="http://schemas.microsoft.com/office/drawing/2014/main" id="{86EDBB1C-29BA-408A-9757-668EE5A58230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9852480" y="382032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190" name="Group 96">
                    <a:extLst>
                      <a:ext uri="{FF2B5EF4-FFF2-40B4-BE49-F238E27FC236}">
                        <a16:creationId xmlns:a16="http://schemas.microsoft.com/office/drawing/2014/main" id="{1F7B4667-04DF-4A93-AC06-A24091394E82}"/>
                      </a:ext>
                    </a:extLst>
                  </p:cNvPr>
                  <p:cNvGrpSpPr/>
                  <p:nvPr/>
                </p:nvGrpSpPr>
                <p:grpSpPr>
                  <a:xfrm>
                    <a:off x="9837000" y="3879000"/>
                    <a:ext cx="51480" cy="51480"/>
                    <a:chOff x="9837000" y="3879000"/>
                    <a:chExt cx="51480" cy="51480"/>
                  </a:xfrm>
                </p:grpSpPr>
                <p:sp>
                  <p:nvSpPr>
                    <p:cNvPr id="194" name="Rectangle 100">
                      <a:extLst>
                        <a:ext uri="{FF2B5EF4-FFF2-40B4-BE49-F238E27FC236}">
                          <a16:creationId xmlns:a16="http://schemas.microsoft.com/office/drawing/2014/main" id="{F3D31E61-CD7C-4C01-AE1E-9606D4B6DDE8}"/>
                        </a:ext>
                      </a:extLst>
                    </p:cNvPr>
                    <p:cNvSpPr/>
                    <p:nvPr/>
                  </p:nvSpPr>
                  <p:spPr>
                    <a:xfrm rot="18900000">
                      <a:off x="9829440" y="390132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95" name="Rectangle 101">
                      <a:extLst>
                        <a:ext uri="{FF2B5EF4-FFF2-40B4-BE49-F238E27FC236}">
                          <a16:creationId xmlns:a16="http://schemas.microsoft.com/office/drawing/2014/main" id="{C6D65796-6D38-44F4-8178-EA8307E76E32}"/>
                        </a:ext>
                      </a:extLst>
                    </p:cNvPr>
                    <p:cNvSpPr/>
                    <p:nvPr/>
                  </p:nvSpPr>
                  <p:spPr>
                    <a:xfrm rot="13500000">
                      <a:off x="9833760" y="3901680"/>
                      <a:ext cx="60120" cy="720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191" name="Group 97">
                    <a:extLst>
                      <a:ext uri="{FF2B5EF4-FFF2-40B4-BE49-F238E27FC236}">
                        <a16:creationId xmlns:a16="http://schemas.microsoft.com/office/drawing/2014/main" id="{093FBC69-1879-47B6-871A-2CC98CAF8741}"/>
                      </a:ext>
                    </a:extLst>
                  </p:cNvPr>
                  <p:cNvGrpSpPr/>
                  <p:nvPr/>
                </p:nvGrpSpPr>
                <p:grpSpPr>
                  <a:xfrm>
                    <a:off x="9836280" y="3745440"/>
                    <a:ext cx="79560" cy="38880"/>
                    <a:chOff x="9836280" y="3745440"/>
                    <a:chExt cx="79560" cy="38880"/>
                  </a:xfrm>
                </p:grpSpPr>
                <p:sp>
                  <p:nvSpPr>
                    <p:cNvPr id="192" name="Rectangle 98">
                      <a:extLst>
                        <a:ext uri="{FF2B5EF4-FFF2-40B4-BE49-F238E27FC236}">
                          <a16:creationId xmlns:a16="http://schemas.microsoft.com/office/drawing/2014/main" id="{A03B00A6-932C-4F29-86D3-512B10F6A433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9833760" y="376740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93" name="Rectangle 99">
                      <a:extLst>
                        <a:ext uri="{FF2B5EF4-FFF2-40B4-BE49-F238E27FC236}">
                          <a16:creationId xmlns:a16="http://schemas.microsoft.com/office/drawing/2014/main" id="{160C501B-CCC9-446C-AF41-52ED92B8D981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9852480" y="376128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</p:grpSp>
          </p:grpSp>
          <p:sp>
            <p:nvSpPr>
              <p:cNvPr id="185" name="Freeform 79">
                <a:extLst>
                  <a:ext uri="{FF2B5EF4-FFF2-40B4-BE49-F238E27FC236}">
                    <a16:creationId xmlns:a16="http://schemas.microsoft.com/office/drawing/2014/main" id="{43C903C9-1086-4E35-936F-BE44BA5A2634}"/>
                  </a:ext>
                </a:extLst>
              </p:cNvPr>
              <p:cNvSpPr/>
              <p:nvPr/>
            </p:nvSpPr>
            <p:spPr>
              <a:xfrm>
                <a:off x="7509700" y="3136078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7F4F9F">
                  <a:lumMod val="40000"/>
                  <a:lumOff val="60000"/>
                </a:srgbClr>
              </a:solidFill>
              <a:ln w="12700" cap="flat" cmpd="sng" algn="ctr">
                <a:solidFill>
                  <a:srgbClr val="CCB6DB"/>
                </a:solidFill>
                <a:prstDash val="solid"/>
                <a:miter lim="800000"/>
              </a:ln>
              <a:effectLst/>
            </p:spPr>
          </p:sp>
        </p:grpSp>
        <p:sp>
          <p:nvSpPr>
            <p:cNvPr id="199" name="Rectangle 113">
              <a:extLst>
                <a:ext uri="{FF2B5EF4-FFF2-40B4-BE49-F238E27FC236}">
                  <a16:creationId xmlns:a16="http://schemas.microsoft.com/office/drawing/2014/main" id="{2436AE0A-7EE1-4E8A-9F50-0AE8E13250C6}"/>
                </a:ext>
              </a:extLst>
            </p:cNvPr>
            <p:cNvSpPr/>
            <p:nvPr/>
          </p:nvSpPr>
          <p:spPr>
            <a:xfrm>
              <a:off x="7219383" y="4516141"/>
              <a:ext cx="853151" cy="197155"/>
            </a:xfrm>
            <a:prstGeom prst="rect">
              <a:avLst/>
            </a:prstGeom>
            <a:noFill/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000" i="0" u="none" strike="noStrike" kern="0" cap="none" spc="-1" normalizeH="0" baseline="0" noProof="0" dirty="0">
                  <a:ln>
                    <a:noFill/>
                  </a:ln>
                  <a:solidFill>
                    <a:srgbClr val="414244"/>
                  </a:solidFill>
                  <a:effectLst/>
                  <a:uLnTx/>
                  <a:uFillTx/>
                  <a:latin typeface="Calibri"/>
                  <a:ea typeface="DejaVu Sans"/>
                  <a:cs typeface="+mn-cs"/>
                </a:rPr>
                <a:t>peer0.org2</a:t>
              </a:r>
              <a:endPara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200" name="Group 199"/>
            <p:cNvGrpSpPr/>
            <p:nvPr/>
          </p:nvGrpSpPr>
          <p:grpSpPr>
            <a:xfrm>
              <a:off x="7490996" y="4710156"/>
              <a:ext cx="318913" cy="386777"/>
              <a:chOff x="8102943" y="3741075"/>
              <a:chExt cx="466920" cy="566280"/>
            </a:xfrm>
          </p:grpSpPr>
          <p:grpSp>
            <p:nvGrpSpPr>
              <p:cNvPr id="201" name="Group 126">
                <a:extLst>
                  <a:ext uri="{FF2B5EF4-FFF2-40B4-BE49-F238E27FC236}">
                    <a16:creationId xmlns:a16="http://schemas.microsoft.com/office/drawing/2014/main" id="{76C8C88F-C24A-4378-A795-E42D3C57B5C9}"/>
                  </a:ext>
                </a:extLst>
              </p:cNvPr>
              <p:cNvGrpSpPr/>
              <p:nvPr/>
            </p:nvGrpSpPr>
            <p:grpSpPr>
              <a:xfrm>
                <a:off x="8102943" y="3741075"/>
                <a:ext cx="466920" cy="566280"/>
                <a:chOff x="9707400" y="4267800"/>
                <a:chExt cx="466920" cy="566280"/>
              </a:xfrm>
            </p:grpSpPr>
            <p:sp>
              <p:nvSpPr>
                <p:cNvPr id="203" name="Rounded Rectangle 126">
                  <a:extLst>
                    <a:ext uri="{FF2B5EF4-FFF2-40B4-BE49-F238E27FC236}">
                      <a16:creationId xmlns:a16="http://schemas.microsoft.com/office/drawing/2014/main" id="{29ABE8AA-9E58-438C-82FD-89F89536C282}"/>
                    </a:ext>
                  </a:extLst>
                </p:cNvPr>
                <p:cNvSpPr/>
                <p:nvPr/>
              </p:nvSpPr>
              <p:spPr>
                <a:xfrm>
                  <a:off x="9707400" y="4267800"/>
                  <a:ext cx="466920" cy="566280"/>
                </a:xfrm>
                <a:prstGeom prst="roundRect">
                  <a:avLst>
                    <a:gd name="adj" fmla="val 16667"/>
                  </a:avLst>
                </a:prstGeom>
                <a:noFill/>
                <a:ln w="12700" cap="flat" cmpd="sng" algn="ctr">
                  <a:solidFill>
                    <a:srgbClr val="546CB2"/>
                  </a:solidFill>
                  <a:prstDash val="solid"/>
                  <a:miter lim="800000"/>
                </a:ln>
                <a:effectLst/>
              </p:spPr>
            </p:sp>
            <p:grpSp>
              <p:nvGrpSpPr>
                <p:cNvPr id="204" name="Group 92">
                  <a:extLst>
                    <a:ext uri="{FF2B5EF4-FFF2-40B4-BE49-F238E27FC236}">
                      <a16:creationId xmlns:a16="http://schemas.microsoft.com/office/drawing/2014/main" id="{635A83B2-2E94-4F24-8FE5-17B9CB21FA6F}"/>
                    </a:ext>
                  </a:extLst>
                </p:cNvPr>
                <p:cNvGrpSpPr/>
                <p:nvPr/>
              </p:nvGrpSpPr>
              <p:grpSpPr>
                <a:xfrm>
                  <a:off x="9811440" y="4490640"/>
                  <a:ext cx="241200" cy="275400"/>
                  <a:chOff x="9811440" y="4490640"/>
                  <a:chExt cx="241200" cy="275400"/>
                </a:xfrm>
              </p:grpSpPr>
              <p:sp>
                <p:nvSpPr>
                  <p:cNvPr id="205" name="Rectangle 94">
                    <a:extLst>
                      <a:ext uri="{FF2B5EF4-FFF2-40B4-BE49-F238E27FC236}">
                        <a16:creationId xmlns:a16="http://schemas.microsoft.com/office/drawing/2014/main" id="{AC6064F2-CF12-46E5-9510-6EED3CB7B0F2}"/>
                      </a:ext>
                    </a:extLst>
                  </p:cNvPr>
                  <p:cNvSpPr/>
                  <p:nvPr/>
                </p:nvSpPr>
                <p:spPr>
                  <a:xfrm>
                    <a:off x="9811440" y="4490640"/>
                    <a:ext cx="241200" cy="27540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  <p:grpSp>
                <p:nvGrpSpPr>
                  <p:cNvPr id="206" name="Group 95">
                    <a:extLst>
                      <a:ext uri="{FF2B5EF4-FFF2-40B4-BE49-F238E27FC236}">
                        <a16:creationId xmlns:a16="http://schemas.microsoft.com/office/drawing/2014/main" id="{611D1C73-2010-46D0-858B-412A082BDC32}"/>
                      </a:ext>
                    </a:extLst>
                  </p:cNvPr>
                  <p:cNvGrpSpPr/>
                  <p:nvPr/>
                </p:nvGrpSpPr>
                <p:grpSpPr>
                  <a:xfrm>
                    <a:off x="9845280" y="4592160"/>
                    <a:ext cx="79200" cy="38880"/>
                    <a:chOff x="9845280" y="4592160"/>
                    <a:chExt cx="79200" cy="38880"/>
                  </a:xfrm>
                </p:grpSpPr>
                <p:sp>
                  <p:nvSpPr>
                    <p:cNvPr id="213" name="Rectangle 102">
                      <a:extLst>
                        <a:ext uri="{FF2B5EF4-FFF2-40B4-BE49-F238E27FC236}">
                          <a16:creationId xmlns:a16="http://schemas.microsoft.com/office/drawing/2014/main" id="{6249FD3C-8A06-47F1-95C5-54C36A56322A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9842760" y="461412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214" name="Rectangle 103">
                      <a:extLst>
                        <a:ext uri="{FF2B5EF4-FFF2-40B4-BE49-F238E27FC236}">
                          <a16:creationId xmlns:a16="http://schemas.microsoft.com/office/drawing/2014/main" id="{8DFEFA16-D6E7-441A-9643-4C328BBDA058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9861120" y="460800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207" name="Group 96">
                    <a:extLst>
                      <a:ext uri="{FF2B5EF4-FFF2-40B4-BE49-F238E27FC236}">
                        <a16:creationId xmlns:a16="http://schemas.microsoft.com/office/drawing/2014/main" id="{FE13DD97-899A-4D9A-BA3B-A89DE9642EEB}"/>
                      </a:ext>
                    </a:extLst>
                  </p:cNvPr>
                  <p:cNvGrpSpPr/>
                  <p:nvPr/>
                </p:nvGrpSpPr>
                <p:grpSpPr>
                  <a:xfrm>
                    <a:off x="9845640" y="4666320"/>
                    <a:ext cx="51480" cy="51480"/>
                    <a:chOff x="9845640" y="4666320"/>
                    <a:chExt cx="51480" cy="51480"/>
                  </a:xfrm>
                </p:grpSpPr>
                <p:sp>
                  <p:nvSpPr>
                    <p:cNvPr id="211" name="Rectangle 100">
                      <a:extLst>
                        <a:ext uri="{FF2B5EF4-FFF2-40B4-BE49-F238E27FC236}">
                          <a16:creationId xmlns:a16="http://schemas.microsoft.com/office/drawing/2014/main" id="{19356A0B-2F24-4C07-B44A-6864C1303CDE}"/>
                        </a:ext>
                      </a:extLst>
                    </p:cNvPr>
                    <p:cNvSpPr/>
                    <p:nvPr/>
                  </p:nvSpPr>
                  <p:spPr>
                    <a:xfrm rot="18900000">
                      <a:off x="9838080" y="468864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212" name="Rectangle 101">
                      <a:extLst>
                        <a:ext uri="{FF2B5EF4-FFF2-40B4-BE49-F238E27FC236}">
                          <a16:creationId xmlns:a16="http://schemas.microsoft.com/office/drawing/2014/main" id="{029A9F94-D401-46D9-86B6-D1449B5944D2}"/>
                        </a:ext>
                      </a:extLst>
                    </p:cNvPr>
                    <p:cNvSpPr/>
                    <p:nvPr/>
                  </p:nvSpPr>
                  <p:spPr>
                    <a:xfrm rot="13500000">
                      <a:off x="9842760" y="4689000"/>
                      <a:ext cx="60120" cy="720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208" name="Group 97">
                    <a:extLst>
                      <a:ext uri="{FF2B5EF4-FFF2-40B4-BE49-F238E27FC236}">
                        <a16:creationId xmlns:a16="http://schemas.microsoft.com/office/drawing/2014/main" id="{505903D0-5BB7-4782-9DBE-9A2AD9E38075}"/>
                      </a:ext>
                    </a:extLst>
                  </p:cNvPr>
                  <p:cNvGrpSpPr/>
                  <p:nvPr/>
                </p:nvGrpSpPr>
                <p:grpSpPr>
                  <a:xfrm>
                    <a:off x="9845280" y="4533120"/>
                    <a:ext cx="79200" cy="38880"/>
                    <a:chOff x="9845280" y="4533120"/>
                    <a:chExt cx="79200" cy="38880"/>
                  </a:xfrm>
                </p:grpSpPr>
                <p:sp>
                  <p:nvSpPr>
                    <p:cNvPr id="209" name="Rectangle 98">
                      <a:extLst>
                        <a:ext uri="{FF2B5EF4-FFF2-40B4-BE49-F238E27FC236}">
                          <a16:creationId xmlns:a16="http://schemas.microsoft.com/office/drawing/2014/main" id="{951B1085-A645-4A92-9556-6A78FB6EDADB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9842760" y="455508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210" name="Rectangle 99">
                      <a:extLst>
                        <a:ext uri="{FF2B5EF4-FFF2-40B4-BE49-F238E27FC236}">
                          <a16:creationId xmlns:a16="http://schemas.microsoft.com/office/drawing/2014/main" id="{20A84622-5B98-4096-A898-F1495DFA91B7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9861120" y="454896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</p:grpSp>
          </p:grpSp>
          <p:sp>
            <p:nvSpPr>
              <p:cNvPr id="202" name="Freeform 79">
                <a:extLst>
                  <a:ext uri="{FF2B5EF4-FFF2-40B4-BE49-F238E27FC236}">
                    <a16:creationId xmlns:a16="http://schemas.microsoft.com/office/drawing/2014/main" id="{7EEF8F24-2D47-45C6-AEC1-F87F0BB02EFA}"/>
                  </a:ext>
                </a:extLst>
              </p:cNvPr>
              <p:cNvSpPr/>
              <p:nvPr/>
            </p:nvSpPr>
            <p:spPr>
              <a:xfrm>
                <a:off x="8221341" y="3819067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546CB2">
                  <a:lumMod val="60000"/>
                  <a:lumOff val="40000"/>
                </a:srgbClr>
              </a:solidFill>
              <a:ln w="12700" cap="flat" cmpd="sng" algn="ctr">
                <a:solidFill>
                  <a:srgbClr val="98A7D1"/>
                </a:solidFill>
                <a:prstDash val="solid"/>
                <a:miter lim="800000"/>
              </a:ln>
              <a:effectLst/>
            </p:spPr>
          </p:sp>
        </p:grpSp>
        <p:sp>
          <p:nvSpPr>
            <p:cNvPr id="216" name="Rectangle 113">
              <a:extLst>
                <a:ext uri="{FF2B5EF4-FFF2-40B4-BE49-F238E27FC236}">
                  <a16:creationId xmlns:a16="http://schemas.microsoft.com/office/drawing/2014/main" id="{81D5A4EE-CB7B-419B-9D3F-218D93A33163}"/>
                </a:ext>
              </a:extLst>
            </p:cNvPr>
            <p:cNvSpPr/>
            <p:nvPr/>
          </p:nvSpPr>
          <p:spPr>
            <a:xfrm>
              <a:off x="6296297" y="4802619"/>
              <a:ext cx="853151" cy="197155"/>
            </a:xfrm>
            <a:prstGeom prst="rect">
              <a:avLst/>
            </a:prstGeom>
            <a:noFill/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000" i="0" u="none" strike="noStrike" kern="0" cap="none" spc="-1" normalizeH="0" baseline="0" noProof="0" dirty="0">
                  <a:ln>
                    <a:noFill/>
                  </a:ln>
                  <a:solidFill>
                    <a:srgbClr val="414244"/>
                  </a:solidFill>
                  <a:effectLst/>
                  <a:uLnTx/>
                  <a:uFillTx/>
                  <a:latin typeface="Calibri"/>
                  <a:ea typeface="DejaVu Sans"/>
                  <a:cs typeface="+mn-cs"/>
                </a:rPr>
                <a:t>peer0.org3</a:t>
              </a:r>
              <a:endPara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217" name="Group 216"/>
            <p:cNvGrpSpPr/>
            <p:nvPr/>
          </p:nvGrpSpPr>
          <p:grpSpPr>
            <a:xfrm>
              <a:off x="6569877" y="4996634"/>
              <a:ext cx="318913" cy="386777"/>
              <a:chOff x="8683326" y="4400213"/>
              <a:chExt cx="466920" cy="566280"/>
            </a:xfrm>
          </p:grpSpPr>
          <p:grpSp>
            <p:nvGrpSpPr>
              <p:cNvPr id="218" name="Group 205">
                <a:extLst>
                  <a:ext uri="{FF2B5EF4-FFF2-40B4-BE49-F238E27FC236}">
                    <a16:creationId xmlns:a16="http://schemas.microsoft.com/office/drawing/2014/main" id="{ACB6D0DF-1D70-4E38-AAFE-D5D8F063273D}"/>
                  </a:ext>
                </a:extLst>
              </p:cNvPr>
              <p:cNvGrpSpPr/>
              <p:nvPr/>
            </p:nvGrpSpPr>
            <p:grpSpPr>
              <a:xfrm>
                <a:off x="8683326" y="4400213"/>
                <a:ext cx="466920" cy="566280"/>
                <a:chOff x="10696680" y="3481200"/>
                <a:chExt cx="466920" cy="566280"/>
              </a:xfrm>
            </p:grpSpPr>
            <p:sp>
              <p:nvSpPr>
                <p:cNvPr id="220" name="Rounded Rectangle 126">
                  <a:extLst>
                    <a:ext uri="{FF2B5EF4-FFF2-40B4-BE49-F238E27FC236}">
                      <a16:creationId xmlns:a16="http://schemas.microsoft.com/office/drawing/2014/main" id="{BC6EEFDE-99AE-4595-A1D4-0F36AD97651F}"/>
                    </a:ext>
                  </a:extLst>
                </p:cNvPr>
                <p:cNvSpPr/>
                <p:nvPr/>
              </p:nvSpPr>
              <p:spPr>
                <a:xfrm>
                  <a:off x="10696680" y="3481200"/>
                  <a:ext cx="466920" cy="566280"/>
                </a:xfrm>
                <a:prstGeom prst="roundRect">
                  <a:avLst>
                    <a:gd name="adj" fmla="val 16667"/>
                  </a:avLst>
                </a:prstGeom>
                <a:noFill/>
                <a:ln w="12700" cap="flat" cmpd="sng" algn="ctr">
                  <a:solidFill>
                    <a:srgbClr val="546CB2"/>
                  </a:solidFill>
                  <a:prstDash val="solid"/>
                  <a:miter lim="800000"/>
                </a:ln>
                <a:effectLst/>
              </p:spPr>
            </p:sp>
            <p:grpSp>
              <p:nvGrpSpPr>
                <p:cNvPr id="221" name="Group 92">
                  <a:extLst>
                    <a:ext uri="{FF2B5EF4-FFF2-40B4-BE49-F238E27FC236}">
                      <a16:creationId xmlns:a16="http://schemas.microsoft.com/office/drawing/2014/main" id="{44F5CBCE-688E-48A3-A4A1-5F58E5779DC6}"/>
                    </a:ext>
                  </a:extLst>
                </p:cNvPr>
                <p:cNvGrpSpPr/>
                <p:nvPr/>
              </p:nvGrpSpPr>
              <p:grpSpPr>
                <a:xfrm>
                  <a:off x="10800720" y="3704040"/>
                  <a:ext cx="241200" cy="275400"/>
                  <a:chOff x="10800720" y="3704040"/>
                  <a:chExt cx="241200" cy="275400"/>
                </a:xfrm>
              </p:grpSpPr>
              <p:sp>
                <p:nvSpPr>
                  <p:cNvPr id="222" name="Rectangle 94">
                    <a:extLst>
                      <a:ext uri="{FF2B5EF4-FFF2-40B4-BE49-F238E27FC236}">
                        <a16:creationId xmlns:a16="http://schemas.microsoft.com/office/drawing/2014/main" id="{34DAAE08-404A-4660-9036-D7C19763429E}"/>
                      </a:ext>
                    </a:extLst>
                  </p:cNvPr>
                  <p:cNvSpPr/>
                  <p:nvPr/>
                </p:nvSpPr>
                <p:spPr>
                  <a:xfrm>
                    <a:off x="10800720" y="3704040"/>
                    <a:ext cx="241200" cy="27540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  <p:grpSp>
                <p:nvGrpSpPr>
                  <p:cNvPr id="223" name="Group 95">
                    <a:extLst>
                      <a:ext uri="{FF2B5EF4-FFF2-40B4-BE49-F238E27FC236}">
                        <a16:creationId xmlns:a16="http://schemas.microsoft.com/office/drawing/2014/main" id="{7568FA38-7E5F-4C3E-96CB-3B23716A8A08}"/>
                      </a:ext>
                    </a:extLst>
                  </p:cNvPr>
                  <p:cNvGrpSpPr/>
                  <p:nvPr/>
                </p:nvGrpSpPr>
                <p:grpSpPr>
                  <a:xfrm>
                    <a:off x="10834200" y="3805560"/>
                    <a:ext cx="79560" cy="38880"/>
                    <a:chOff x="10834200" y="3805560"/>
                    <a:chExt cx="79560" cy="38880"/>
                  </a:xfrm>
                </p:grpSpPr>
                <p:sp>
                  <p:nvSpPr>
                    <p:cNvPr id="230" name="Rectangle 102">
                      <a:extLst>
                        <a:ext uri="{FF2B5EF4-FFF2-40B4-BE49-F238E27FC236}">
                          <a16:creationId xmlns:a16="http://schemas.microsoft.com/office/drawing/2014/main" id="{57DB6559-5719-4334-AC68-A6B9DFB917A1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10831680" y="382752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231" name="Rectangle 103">
                      <a:extLst>
                        <a:ext uri="{FF2B5EF4-FFF2-40B4-BE49-F238E27FC236}">
                          <a16:creationId xmlns:a16="http://schemas.microsoft.com/office/drawing/2014/main" id="{DA55B10F-0225-42A9-8DA8-E9475D42FB77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10850400" y="382140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224" name="Group 96">
                    <a:extLst>
                      <a:ext uri="{FF2B5EF4-FFF2-40B4-BE49-F238E27FC236}">
                        <a16:creationId xmlns:a16="http://schemas.microsoft.com/office/drawing/2014/main" id="{8C761DF6-F6A9-48F2-BD1C-3692E6E2F12E}"/>
                      </a:ext>
                    </a:extLst>
                  </p:cNvPr>
                  <p:cNvGrpSpPr/>
                  <p:nvPr/>
                </p:nvGrpSpPr>
                <p:grpSpPr>
                  <a:xfrm>
                    <a:off x="10834920" y="3879720"/>
                    <a:ext cx="51480" cy="51480"/>
                    <a:chOff x="10834920" y="3879720"/>
                    <a:chExt cx="51480" cy="51480"/>
                  </a:xfrm>
                </p:grpSpPr>
                <p:sp>
                  <p:nvSpPr>
                    <p:cNvPr id="228" name="Rectangle 100">
                      <a:extLst>
                        <a:ext uri="{FF2B5EF4-FFF2-40B4-BE49-F238E27FC236}">
                          <a16:creationId xmlns:a16="http://schemas.microsoft.com/office/drawing/2014/main" id="{A0AFC0E9-082C-4415-96E5-2F3888D2969F}"/>
                        </a:ext>
                      </a:extLst>
                    </p:cNvPr>
                    <p:cNvSpPr/>
                    <p:nvPr/>
                  </p:nvSpPr>
                  <p:spPr>
                    <a:xfrm rot="18900000">
                      <a:off x="10827360" y="390204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229" name="Rectangle 101">
                      <a:extLst>
                        <a:ext uri="{FF2B5EF4-FFF2-40B4-BE49-F238E27FC236}">
                          <a16:creationId xmlns:a16="http://schemas.microsoft.com/office/drawing/2014/main" id="{26109A62-7979-402F-9B41-2EC52FF3CA57}"/>
                        </a:ext>
                      </a:extLst>
                    </p:cNvPr>
                    <p:cNvSpPr/>
                    <p:nvPr/>
                  </p:nvSpPr>
                  <p:spPr>
                    <a:xfrm rot="13500000">
                      <a:off x="10831680" y="3902400"/>
                      <a:ext cx="60120" cy="720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225" name="Group 97">
                    <a:extLst>
                      <a:ext uri="{FF2B5EF4-FFF2-40B4-BE49-F238E27FC236}">
                        <a16:creationId xmlns:a16="http://schemas.microsoft.com/office/drawing/2014/main" id="{B4B5EBE3-EE33-427E-AC22-B6132078B7F0}"/>
                      </a:ext>
                    </a:extLst>
                  </p:cNvPr>
                  <p:cNvGrpSpPr/>
                  <p:nvPr/>
                </p:nvGrpSpPr>
                <p:grpSpPr>
                  <a:xfrm>
                    <a:off x="10834200" y="3746520"/>
                    <a:ext cx="79560" cy="38880"/>
                    <a:chOff x="10834200" y="3746520"/>
                    <a:chExt cx="79560" cy="38880"/>
                  </a:xfrm>
                </p:grpSpPr>
                <p:sp>
                  <p:nvSpPr>
                    <p:cNvPr id="226" name="Rectangle 98">
                      <a:extLst>
                        <a:ext uri="{FF2B5EF4-FFF2-40B4-BE49-F238E27FC236}">
                          <a16:creationId xmlns:a16="http://schemas.microsoft.com/office/drawing/2014/main" id="{24932BD0-6615-4F88-8461-9B141F995F3D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10831680" y="376848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227" name="Rectangle 99">
                      <a:extLst>
                        <a:ext uri="{FF2B5EF4-FFF2-40B4-BE49-F238E27FC236}">
                          <a16:creationId xmlns:a16="http://schemas.microsoft.com/office/drawing/2014/main" id="{611B32F3-1824-47CE-9EB9-621A7C15C3FE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10850400" y="376236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</p:grpSp>
          </p:grpSp>
          <p:sp>
            <p:nvSpPr>
              <p:cNvPr id="219" name="Freeform 79">
                <a:extLst>
                  <a:ext uri="{FF2B5EF4-FFF2-40B4-BE49-F238E27FC236}">
                    <a16:creationId xmlns:a16="http://schemas.microsoft.com/office/drawing/2014/main" id="{A1806FC7-2F09-4580-8CC3-0CC4F7A5874D}"/>
                  </a:ext>
                </a:extLst>
              </p:cNvPr>
              <p:cNvSpPr/>
              <p:nvPr/>
            </p:nvSpPr>
            <p:spPr>
              <a:xfrm>
                <a:off x="8789726" y="4475972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7F4F9F">
                  <a:lumMod val="50000"/>
                </a:srgbClr>
              </a:solidFill>
              <a:ln w="12700" cap="flat" cmpd="sng" algn="ctr">
                <a:solidFill>
                  <a:srgbClr val="3F274F"/>
                </a:solidFill>
                <a:prstDash val="solid"/>
                <a:miter lim="800000"/>
              </a:ln>
              <a:effectLst/>
            </p:spPr>
          </p:sp>
        </p:grpSp>
      </p:grpSp>
      <p:sp>
        <p:nvSpPr>
          <p:cNvPr id="758" name="Rectangle 2">
            <a:extLst>
              <a:ext uri="{FF2B5EF4-FFF2-40B4-BE49-F238E27FC236}">
                <a16:creationId xmlns:a16="http://schemas.microsoft.com/office/drawing/2014/main" id="{F794755E-1F61-4C2F-BACF-8B47A519910D}"/>
              </a:ext>
            </a:extLst>
          </p:cNvPr>
          <p:cNvSpPr/>
          <p:nvPr/>
        </p:nvSpPr>
        <p:spPr>
          <a:xfrm>
            <a:off x="8439678" y="2406254"/>
            <a:ext cx="2269836" cy="11678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000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Searches </a:t>
            </a:r>
            <a:r>
              <a:rPr lang="en-US" sz="1000" b="1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encrypted data </a:t>
            </a:r>
            <a:r>
              <a:rPr lang="en-US" sz="1000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from </a:t>
            </a:r>
            <a:r>
              <a:rPr lang="en-US" sz="1000" b="1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reference</a:t>
            </a:r>
            <a:r>
              <a:rPr lang="en-US" sz="1000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.</a:t>
            </a:r>
            <a:endParaRPr lang="en-US" sz="1000" b="0" strike="noStrike" spc="-1" dirty="0">
              <a:solidFill>
                <a:schemeClr val="tx1">
                  <a:lumMod val="95000"/>
                </a:schemeClr>
              </a:solidFill>
              <a:latin typeface="Calibri"/>
            </a:endParaRPr>
          </a:p>
        </p:txBody>
      </p:sp>
      <p:sp>
        <p:nvSpPr>
          <p:cNvPr id="759" name="Rectangle 2">
            <a:extLst>
              <a:ext uri="{FF2B5EF4-FFF2-40B4-BE49-F238E27FC236}">
                <a16:creationId xmlns:a16="http://schemas.microsoft.com/office/drawing/2014/main" id="{F794755E-1F61-4C2F-BACF-8B47A519910D}"/>
              </a:ext>
            </a:extLst>
          </p:cNvPr>
          <p:cNvSpPr/>
          <p:nvPr/>
        </p:nvSpPr>
        <p:spPr>
          <a:xfrm>
            <a:off x="8151458" y="4047213"/>
            <a:ext cx="2602512" cy="17652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r>
              <a:rPr lang="en-US" sz="1000" spc="-1" dirty="0">
                <a:solidFill>
                  <a:schemeClr val="bg1"/>
                </a:solidFill>
                <a:latin typeface="Arial"/>
                <a:ea typeface="DejaVu Sans"/>
              </a:rPr>
              <a:t>Retrieves </a:t>
            </a:r>
            <a:r>
              <a:rPr lang="en-US" sz="1000" b="1" spc="-1" dirty="0">
                <a:solidFill>
                  <a:schemeClr val="bg1"/>
                </a:solidFill>
                <a:latin typeface="Arial"/>
                <a:ea typeface="DejaVu Sans"/>
              </a:rPr>
              <a:t>Log references</a:t>
            </a:r>
            <a:r>
              <a:rPr lang="en-US" sz="1000" spc="-1" dirty="0">
                <a:solidFill>
                  <a:schemeClr val="bg1"/>
                </a:solidFill>
                <a:latin typeface="Arial"/>
                <a:ea typeface="DejaVu Sans"/>
              </a:rPr>
              <a:t> and key sharing </a:t>
            </a:r>
            <a:r>
              <a:rPr lang="en-US" sz="1000" b="1" spc="-1" dirty="0">
                <a:solidFill>
                  <a:schemeClr val="bg1"/>
                </a:solidFill>
                <a:latin typeface="Arial"/>
                <a:ea typeface="DejaVu Sans"/>
              </a:rPr>
              <a:t>peers list </a:t>
            </a:r>
            <a:r>
              <a:rPr lang="en-US" sz="1000" spc="-1" dirty="0">
                <a:solidFill>
                  <a:schemeClr val="bg1"/>
                </a:solidFill>
                <a:latin typeface="Arial"/>
                <a:ea typeface="DejaVu Sans"/>
              </a:rPr>
              <a:t>for requested audit log</a:t>
            </a:r>
          </a:p>
          <a:p>
            <a:endParaRPr lang="en-US" sz="1000" b="1" spc="-1" dirty="0">
              <a:solidFill>
                <a:schemeClr val="tx1">
                  <a:lumMod val="95000"/>
                </a:schemeClr>
              </a:solidFill>
              <a:latin typeface="Arial"/>
              <a:ea typeface="DejaVu Sans"/>
            </a:endParaRPr>
          </a:p>
          <a:p>
            <a:r>
              <a:rPr lang="en-US" sz="1000" b="1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Retrieves Key shares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Pass through </a:t>
            </a:r>
            <a:r>
              <a:rPr lang="en-US" sz="1000" b="1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access control mechanisms </a:t>
            </a:r>
            <a:r>
              <a:rPr lang="en-US" sz="1000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of </a:t>
            </a:r>
            <a:r>
              <a:rPr lang="en-US" sz="1000" b="1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each HLF organization/peers</a:t>
            </a:r>
          </a:p>
        </p:txBody>
      </p:sp>
      <p:sp>
        <p:nvSpPr>
          <p:cNvPr id="771" name="Right Arrow 770"/>
          <p:cNvSpPr/>
          <p:nvPr/>
        </p:nvSpPr>
        <p:spPr>
          <a:xfrm>
            <a:off x="1174081" y="2878898"/>
            <a:ext cx="402252" cy="227344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200"/>
          </a:p>
        </p:txBody>
      </p:sp>
      <p:cxnSp>
        <p:nvCxnSpPr>
          <p:cNvPr id="791" name="Straight Connector 790"/>
          <p:cNvCxnSpPr/>
          <p:nvPr/>
        </p:nvCxnSpPr>
        <p:spPr>
          <a:xfrm flipV="1">
            <a:off x="5985557" y="3724036"/>
            <a:ext cx="4779151" cy="17024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6" name="Straight Connector 795"/>
          <p:cNvCxnSpPr/>
          <p:nvPr/>
        </p:nvCxnSpPr>
        <p:spPr>
          <a:xfrm>
            <a:off x="1719215" y="2071184"/>
            <a:ext cx="9052560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7" name="CustomShape 50">
            <a:extLst>
              <a:ext uri="{FF2B5EF4-FFF2-40B4-BE49-F238E27FC236}">
                <a16:creationId xmlns:a16="http://schemas.microsoft.com/office/drawing/2014/main" id="{BC97370D-2929-440D-AC58-C9D61EB0EF0B}"/>
              </a:ext>
            </a:extLst>
          </p:cNvPr>
          <p:cNvSpPr/>
          <p:nvPr/>
        </p:nvSpPr>
        <p:spPr>
          <a:xfrm>
            <a:off x="4266348" y="1749141"/>
            <a:ext cx="3659305" cy="296514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45000" rIns="0" bIns="45000" anchor="ctr">
            <a:noAutofit/>
          </a:bodyPr>
          <a:lstStyle/>
          <a:p>
            <a:pPr algn="ctr"/>
            <a:r>
              <a:rPr lang="en-US" b="1" kern="0" spc="-1" dirty="0">
                <a:solidFill>
                  <a:schemeClr val="accent6">
                    <a:lumMod val="75000"/>
                  </a:schemeClr>
                </a:solidFill>
                <a:latin typeface="Arial"/>
                <a:ea typeface="DejaVu Sans"/>
              </a:rPr>
              <a:t>Data Privacy and Accountability</a:t>
            </a:r>
          </a:p>
        </p:txBody>
      </p:sp>
      <p:sp>
        <p:nvSpPr>
          <p:cNvPr id="3" name="Rectangle 2"/>
          <p:cNvSpPr/>
          <p:nvPr/>
        </p:nvSpPr>
        <p:spPr>
          <a:xfrm>
            <a:off x="502311" y="1961593"/>
            <a:ext cx="947695" cy="2308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900" b="1" dirty="0">
                <a:solidFill>
                  <a:schemeClr val="lt1"/>
                </a:solidFill>
              </a:rPr>
              <a:t>GET Audit Log</a:t>
            </a:r>
            <a:endParaRPr lang="pt-PT" sz="900" b="1" dirty="0">
              <a:solidFill>
                <a:schemeClr val="lt1"/>
              </a:solidFill>
            </a:endParaRPr>
          </a:p>
        </p:txBody>
      </p:sp>
      <p:pic>
        <p:nvPicPr>
          <p:cNvPr id="98" name="Picture 97">
            <a:extLst>
              <a:ext uri="{FF2B5EF4-FFF2-40B4-BE49-F238E27FC236}">
                <a16:creationId xmlns:a16="http://schemas.microsoft.com/office/drawing/2014/main" id="{E2B62732-D3AE-FF49-9074-2CE2A2CD944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8113" y="818628"/>
            <a:ext cx="2361340" cy="778795"/>
          </a:xfrm>
          <a:prstGeom prst="rect">
            <a:avLst/>
          </a:prstGeom>
        </p:spPr>
      </p:pic>
      <p:sp>
        <p:nvSpPr>
          <p:cNvPr id="88" name="Rectangle 87"/>
          <p:cNvSpPr/>
          <p:nvPr/>
        </p:nvSpPr>
        <p:spPr>
          <a:xfrm>
            <a:off x="3900237" y="3306900"/>
            <a:ext cx="732222" cy="2055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Log Ref</a:t>
            </a:r>
            <a:endParaRPr lang="pt-PT" sz="1000" dirty="0"/>
          </a:p>
        </p:txBody>
      </p:sp>
      <p:grpSp>
        <p:nvGrpSpPr>
          <p:cNvPr id="92" name="Group 91"/>
          <p:cNvGrpSpPr/>
          <p:nvPr/>
        </p:nvGrpSpPr>
        <p:grpSpPr>
          <a:xfrm>
            <a:off x="6219112" y="2541345"/>
            <a:ext cx="1665490" cy="1057753"/>
            <a:chOff x="6219112" y="2541345"/>
            <a:chExt cx="1665490" cy="1057753"/>
          </a:xfrm>
        </p:grpSpPr>
        <p:grpSp>
          <p:nvGrpSpPr>
            <p:cNvPr id="93" name="Group 57">
              <a:extLst>
                <a:ext uri="{FF2B5EF4-FFF2-40B4-BE49-F238E27FC236}">
                  <a16:creationId xmlns:a16="http://schemas.microsoft.com/office/drawing/2014/main" id="{BDB37B7A-E1A9-43EC-978B-FB6D750AFC85}"/>
                </a:ext>
              </a:extLst>
            </p:cNvPr>
            <p:cNvGrpSpPr/>
            <p:nvPr/>
          </p:nvGrpSpPr>
          <p:grpSpPr>
            <a:xfrm>
              <a:off x="6219112" y="2541345"/>
              <a:ext cx="1665490" cy="1057753"/>
              <a:chOff x="7215480" y="3979081"/>
              <a:chExt cx="1832040" cy="1703519"/>
            </a:xfrm>
          </p:grpSpPr>
          <p:sp>
            <p:nvSpPr>
              <p:cNvPr id="97" name="Freeform 68">
                <a:extLst>
                  <a:ext uri="{FF2B5EF4-FFF2-40B4-BE49-F238E27FC236}">
                    <a16:creationId xmlns:a16="http://schemas.microsoft.com/office/drawing/2014/main" id="{475DB8C4-2E18-4F35-9FC2-FAC9DA857EBB}"/>
                  </a:ext>
                </a:extLst>
              </p:cNvPr>
              <p:cNvSpPr/>
              <p:nvPr/>
            </p:nvSpPr>
            <p:spPr>
              <a:xfrm>
                <a:off x="7215480" y="4377960"/>
                <a:ext cx="1832040" cy="1304640"/>
              </a:xfrm>
              <a:custGeom>
                <a:avLst/>
                <a:gdLst/>
                <a:ahLst/>
                <a:cxnLst/>
                <a:rect l="l" t="t" r="r" b="b"/>
                <a:pathLst>
                  <a:path w="1185334" h="776821">
                    <a:moveTo>
                      <a:pt x="0" y="0"/>
                    </a:moveTo>
                    <a:lnTo>
                      <a:pt x="1185333" y="0"/>
                    </a:lnTo>
                    <a:lnTo>
                      <a:pt x="1185333" y="539750"/>
                    </a:lnTo>
                    <a:lnTo>
                      <a:pt x="1185334" y="539754"/>
                    </a:lnTo>
                    <a:lnTo>
                      <a:pt x="1185333" y="539758"/>
                    </a:lnTo>
                    <a:lnTo>
                      <a:pt x="1185333" y="541866"/>
                    </a:lnTo>
                    <a:lnTo>
                      <a:pt x="1184802" y="541866"/>
                    </a:lnTo>
                    <a:lnTo>
                      <a:pt x="1173293" y="587531"/>
                    </a:lnTo>
                    <a:cubicBezTo>
                      <a:pt x="1118029" y="695558"/>
                      <a:pt x="879073" y="776821"/>
                      <a:pt x="592667" y="776821"/>
                    </a:cubicBezTo>
                    <a:cubicBezTo>
                      <a:pt x="306261" y="776821"/>
                      <a:pt x="67305" y="695558"/>
                      <a:pt x="12041" y="587531"/>
                    </a:cubicBezTo>
                    <a:lnTo>
                      <a:pt x="533" y="541866"/>
                    </a:lnTo>
                    <a:lnTo>
                      <a:pt x="0" y="541866"/>
                    </a:lnTo>
                    <a:lnTo>
                      <a:pt x="0" y="539754"/>
                    </a:lnTo>
                    <a:close/>
                  </a:path>
                </a:pathLst>
              </a:custGeom>
              <a:solidFill>
                <a:srgbClr val="546CB2">
                  <a:lumMod val="40000"/>
                  <a:lumOff val="60000"/>
                </a:srgbClr>
              </a:solidFill>
              <a:ln w="12700" cap="flat" cmpd="sng" algn="ctr">
                <a:solidFill>
                  <a:srgbClr val="5D3A75"/>
                </a:solidFill>
                <a:prstDash val="solid"/>
                <a:miter lim="800000"/>
              </a:ln>
              <a:effectLst/>
            </p:spPr>
          </p:sp>
          <p:sp>
            <p:nvSpPr>
              <p:cNvPr id="99" name="Oval 69">
                <a:extLst>
                  <a:ext uri="{FF2B5EF4-FFF2-40B4-BE49-F238E27FC236}">
                    <a16:creationId xmlns:a16="http://schemas.microsoft.com/office/drawing/2014/main" id="{B1A7A543-3C23-48AE-BCA7-DA58A8207943}"/>
                  </a:ext>
                </a:extLst>
              </p:cNvPr>
              <p:cNvSpPr/>
              <p:nvPr/>
            </p:nvSpPr>
            <p:spPr>
              <a:xfrm>
                <a:off x="7215480" y="3979081"/>
                <a:ext cx="1832040" cy="737640"/>
              </a:xfrm>
              <a:prstGeom prst="ellipse">
                <a:avLst/>
              </a:prstGeom>
              <a:solidFill>
                <a:srgbClr val="546CB2">
                  <a:lumMod val="40000"/>
                  <a:lumOff val="60000"/>
                </a:srgbClr>
              </a:solidFill>
              <a:ln w="12700" cap="flat" cmpd="sng" algn="ctr">
                <a:solidFill>
                  <a:srgbClr val="5D3A75"/>
                </a:solidFill>
                <a:prstDash val="solid"/>
                <a:miter lim="800000"/>
              </a:ln>
              <a:effectLst>
                <a:reflection blurRad="6350" stA="50000" endA="300" endPos="55500" dist="50800" dir="5400000" sy="-100000" algn="bl" rotWithShape="0"/>
              </a:effectLst>
            </p:spPr>
          </p:sp>
        </p:grpSp>
        <p:sp>
          <p:nvSpPr>
            <p:cNvPr id="94" name="Rounded Rectangle 37">
              <a:extLst>
                <a:ext uri="{FF2B5EF4-FFF2-40B4-BE49-F238E27FC236}">
                  <a16:creationId xmlns:a16="http://schemas.microsoft.com/office/drawing/2014/main" id="{137D3476-3072-437C-A08F-84DA7853CED4}"/>
                </a:ext>
              </a:extLst>
            </p:cNvPr>
            <p:cNvSpPr/>
            <p:nvPr/>
          </p:nvSpPr>
          <p:spPr>
            <a:xfrm>
              <a:off x="7044509" y="3152173"/>
              <a:ext cx="790436" cy="190474"/>
            </a:xfrm>
            <a:prstGeom prst="roundRect">
              <a:avLst>
                <a:gd name="adj" fmla="val 4167"/>
              </a:avLst>
            </a:prstGeom>
            <a:solidFill>
              <a:srgbClr val="838487"/>
            </a:solidFill>
            <a:ln w="28575" cap="flat" cmpd="sng" algn="ctr">
              <a:solidFill>
                <a:srgbClr val="546CB2"/>
              </a:solidFill>
              <a:prstDash val="solid"/>
              <a:miter lim="800000"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-1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DejaVu Sans"/>
                  <a:cs typeface="+mn-cs"/>
                </a:rPr>
                <a:t>Audit Log</a:t>
              </a:r>
              <a:endParaRPr kumimoji="0" lang="en-US" sz="1100" b="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5" name="Freeform 63">
              <a:extLst>
                <a:ext uri="{FF2B5EF4-FFF2-40B4-BE49-F238E27FC236}">
                  <a16:creationId xmlns:a16="http://schemas.microsoft.com/office/drawing/2014/main" id="{3829511D-39B6-403B-BB50-6F5853CE6CB4}"/>
                </a:ext>
              </a:extLst>
            </p:cNvPr>
            <p:cNvSpPr/>
            <p:nvPr/>
          </p:nvSpPr>
          <p:spPr>
            <a:xfrm>
              <a:off x="6947966" y="3122368"/>
              <a:ext cx="126655" cy="149031"/>
            </a:xfrm>
            <a:custGeom>
              <a:avLst/>
              <a:gdLst/>
              <a:ahLst/>
              <a:cxnLst/>
              <a:rect l="l" t="t" r="r" b="b"/>
              <a:pathLst>
                <a:path w="957836" h="1222897">
                  <a:moveTo>
                    <a:pt x="483972" y="63309"/>
                  </a:moveTo>
                  <a:cubicBezTo>
                    <a:pt x="337990" y="63309"/>
                    <a:pt x="216193" y="166648"/>
                    <a:pt x="188025" y="304023"/>
                  </a:cubicBezTo>
                  <a:lnTo>
                    <a:pt x="182354" y="360163"/>
                  </a:lnTo>
                  <a:lnTo>
                    <a:pt x="785591" y="360163"/>
                  </a:lnTo>
                  <a:lnTo>
                    <a:pt x="779920" y="304023"/>
                  </a:lnTo>
                  <a:cubicBezTo>
                    <a:pt x="751752" y="166648"/>
                    <a:pt x="629955" y="63309"/>
                    <a:pt x="483972" y="63309"/>
                  </a:cubicBezTo>
                  <a:close/>
                  <a:moveTo>
                    <a:pt x="483972" y="0"/>
                  </a:moveTo>
                  <a:cubicBezTo>
                    <a:pt x="660611" y="0"/>
                    <a:pt x="807986" y="125039"/>
                    <a:pt x="842069" y="291263"/>
                  </a:cubicBezTo>
                  <a:lnTo>
                    <a:pt x="849029" y="360163"/>
                  </a:lnTo>
                  <a:lnTo>
                    <a:pt x="957836" y="360163"/>
                  </a:lnTo>
                  <a:lnTo>
                    <a:pt x="957836" y="1222897"/>
                  </a:lnTo>
                  <a:lnTo>
                    <a:pt x="0" y="1222897"/>
                  </a:lnTo>
                  <a:lnTo>
                    <a:pt x="0" y="360163"/>
                  </a:lnTo>
                  <a:lnTo>
                    <a:pt x="118915" y="360163"/>
                  </a:lnTo>
                  <a:lnTo>
                    <a:pt x="125875" y="291263"/>
                  </a:lnTo>
                  <a:cubicBezTo>
                    <a:pt x="159959" y="125039"/>
                    <a:pt x="307333" y="0"/>
                    <a:pt x="483972" y="0"/>
                  </a:cubicBezTo>
                  <a:close/>
                </a:path>
              </a:pathLst>
            </a:custGeom>
            <a:solidFill>
              <a:srgbClr val="0070C0"/>
            </a:solidFill>
            <a:ln w="127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sp>
        <p:sp>
          <p:nvSpPr>
            <p:cNvPr id="96" name="Rectangle 95"/>
            <p:cNvSpPr/>
            <p:nvPr/>
          </p:nvSpPr>
          <p:spPr>
            <a:xfrm>
              <a:off x="6275934" y="3149324"/>
              <a:ext cx="648521" cy="20550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/>
                <a:t>Log Ref</a:t>
              </a:r>
              <a:endParaRPr lang="pt-PT" sz="1000" dirty="0"/>
            </a:p>
          </p:txBody>
        </p:sp>
      </p:grpSp>
      <p:sp>
        <p:nvSpPr>
          <p:cNvPr id="102" name="Rectangle 101">
            <a:extLst>
              <a:ext uri="{FF2B5EF4-FFF2-40B4-BE49-F238E27FC236}">
                <a16:creationId xmlns:a16="http://schemas.microsoft.com/office/drawing/2014/main" id="{E7F4CB06-1A48-4411-923C-8CB5E15BE8FE}"/>
              </a:ext>
            </a:extLst>
          </p:cNvPr>
          <p:cNvSpPr/>
          <p:nvPr/>
        </p:nvSpPr>
        <p:spPr>
          <a:xfrm>
            <a:off x="3900237" y="5556079"/>
            <a:ext cx="732222" cy="2055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Peers List</a:t>
            </a:r>
            <a:endParaRPr lang="pt-PT" sz="1000" dirty="0"/>
          </a:p>
        </p:txBody>
      </p:sp>
      <p:sp>
        <p:nvSpPr>
          <p:cNvPr id="105" name="Right Arrow 108">
            <a:extLst>
              <a:ext uri="{FF2B5EF4-FFF2-40B4-BE49-F238E27FC236}">
                <a16:creationId xmlns:a16="http://schemas.microsoft.com/office/drawing/2014/main" id="{E5534026-93B2-4D48-82CA-29391BBCF94F}"/>
              </a:ext>
            </a:extLst>
          </p:cNvPr>
          <p:cNvSpPr/>
          <p:nvPr/>
        </p:nvSpPr>
        <p:spPr>
          <a:xfrm rot="13500000">
            <a:off x="4599081" y="3934431"/>
            <a:ext cx="1548701" cy="227344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7" name="Rectangle 2">
            <a:extLst>
              <a:ext uri="{FF2B5EF4-FFF2-40B4-BE49-F238E27FC236}">
                <a16:creationId xmlns:a16="http://schemas.microsoft.com/office/drawing/2014/main" id="{C450DB75-F312-41A8-A354-0BE507825B87}"/>
              </a:ext>
            </a:extLst>
          </p:cNvPr>
          <p:cNvSpPr/>
          <p:nvPr/>
        </p:nvSpPr>
        <p:spPr>
          <a:xfrm>
            <a:off x="1747196" y="4047951"/>
            <a:ext cx="3015496" cy="8256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0" bIns="45000" anchor="t">
            <a:noAutofit/>
          </a:bodyPr>
          <a:lstStyle/>
          <a:p>
            <a:r>
              <a:rPr lang="en-US" sz="1000" b="1" spc="-1" dirty="0">
                <a:solidFill>
                  <a:schemeClr val="bg1"/>
                </a:solidFill>
                <a:latin typeface="Arial"/>
                <a:ea typeface="DejaVu Sans"/>
              </a:rPr>
              <a:t>Query</a:t>
            </a:r>
            <a:r>
              <a:rPr lang="en-US" sz="1000" spc="-1" dirty="0">
                <a:solidFill>
                  <a:schemeClr val="bg1"/>
                </a:solidFill>
                <a:latin typeface="Arial"/>
                <a:ea typeface="DejaVu Sans"/>
              </a:rPr>
              <a:t> for </a:t>
            </a:r>
            <a:r>
              <a:rPr lang="en-US" sz="1000" b="1" spc="-1" dirty="0">
                <a:solidFill>
                  <a:schemeClr val="bg1"/>
                </a:solidFill>
                <a:latin typeface="Arial"/>
                <a:ea typeface="DejaVu Sans"/>
              </a:rPr>
              <a:t>audit log</a:t>
            </a:r>
            <a:r>
              <a:rPr lang="en-US" sz="1000" spc="-1" dirty="0">
                <a:solidFill>
                  <a:schemeClr val="bg1"/>
                </a:solidFill>
                <a:latin typeface="Arial"/>
                <a:ea typeface="DejaVu Sans"/>
              </a:rPr>
              <a:t> – </a:t>
            </a:r>
            <a:r>
              <a:rPr lang="en-US" sz="1000" b="1" spc="-1" dirty="0">
                <a:solidFill>
                  <a:schemeClr val="bg1"/>
                </a:solidFill>
                <a:latin typeface="Arial"/>
                <a:ea typeface="DejaVu Sans"/>
              </a:rPr>
              <a:t>Peers list</a:t>
            </a:r>
          </a:p>
          <a:p>
            <a:r>
              <a:rPr lang="en-US" sz="1000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Gets at least k</a:t>
            </a:r>
            <a:r>
              <a:rPr lang="en-US" sz="1000" b="1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 decryption key shares</a:t>
            </a:r>
            <a:r>
              <a:rPr lang="en-US" sz="1000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 from blockchain</a:t>
            </a:r>
            <a:r>
              <a:rPr lang="en-US" sz="1000" b="1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 </a:t>
            </a:r>
            <a:endParaRPr lang="en-US" sz="1000" spc="-1" dirty="0">
              <a:solidFill>
                <a:schemeClr val="tx1">
                  <a:lumMod val="95000"/>
                </a:schemeClr>
              </a:solidFill>
              <a:latin typeface="Arial"/>
              <a:ea typeface="DejaVu Sans"/>
            </a:endParaRPr>
          </a:p>
          <a:p>
            <a:r>
              <a:rPr lang="en-US" sz="1000" b="1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Recovers</a:t>
            </a:r>
            <a:r>
              <a:rPr lang="en-US" sz="1000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 original </a:t>
            </a:r>
            <a:r>
              <a:rPr lang="en-US" sz="1000" b="1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key</a:t>
            </a:r>
            <a:endParaRPr lang="en-US" sz="1000" spc="-1" dirty="0">
              <a:solidFill>
                <a:schemeClr val="tx1">
                  <a:lumMod val="95000"/>
                </a:schemeClr>
              </a:solidFill>
              <a:latin typeface="Arial"/>
              <a:ea typeface="DejaVu Sans"/>
            </a:endParaRPr>
          </a:p>
        </p:txBody>
      </p:sp>
      <p:sp>
        <p:nvSpPr>
          <p:cNvPr id="111" name="Right Arrow 103">
            <a:extLst>
              <a:ext uri="{FF2B5EF4-FFF2-40B4-BE49-F238E27FC236}">
                <a16:creationId xmlns:a16="http://schemas.microsoft.com/office/drawing/2014/main" id="{9236B71F-A4BE-4599-951A-9139A78E9592}"/>
              </a:ext>
            </a:extLst>
          </p:cNvPr>
          <p:cNvSpPr/>
          <p:nvPr/>
        </p:nvSpPr>
        <p:spPr>
          <a:xfrm rot="10800000">
            <a:off x="4842406" y="5557418"/>
            <a:ext cx="1057784" cy="227344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2" name="Rectangle 2">
            <a:extLst>
              <a:ext uri="{FF2B5EF4-FFF2-40B4-BE49-F238E27FC236}">
                <a16:creationId xmlns:a16="http://schemas.microsoft.com/office/drawing/2014/main" id="{4EFC7B26-2356-44BB-B94E-22A1E5B93442}"/>
              </a:ext>
            </a:extLst>
          </p:cNvPr>
          <p:cNvSpPr/>
          <p:nvPr/>
        </p:nvSpPr>
        <p:spPr>
          <a:xfrm>
            <a:off x="1747197" y="2385676"/>
            <a:ext cx="3015495" cy="8237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000" b="1" spc="-1" dirty="0">
                <a:solidFill>
                  <a:schemeClr val="bg1"/>
                </a:solidFill>
                <a:latin typeface="Arial"/>
                <a:ea typeface="DejaVu Sans"/>
              </a:rPr>
              <a:t>Query</a:t>
            </a:r>
            <a:r>
              <a:rPr lang="en-US" sz="1000" spc="-1" dirty="0">
                <a:solidFill>
                  <a:schemeClr val="bg1"/>
                </a:solidFill>
                <a:latin typeface="Arial"/>
                <a:ea typeface="DejaVu Sans"/>
              </a:rPr>
              <a:t> for </a:t>
            </a:r>
            <a:r>
              <a:rPr lang="en-US" sz="1000" b="1" spc="-1" dirty="0">
                <a:solidFill>
                  <a:schemeClr val="bg1"/>
                </a:solidFill>
                <a:latin typeface="Arial"/>
                <a:ea typeface="DejaVu Sans"/>
              </a:rPr>
              <a:t>audit log – Log reference</a:t>
            </a:r>
            <a:endParaRPr lang="en-US" sz="1000" b="1" strike="noStrike" spc="-1" dirty="0">
              <a:solidFill>
                <a:schemeClr val="bg1"/>
              </a:solidFill>
              <a:latin typeface="Arial"/>
              <a:ea typeface="DejaVu Sans"/>
            </a:endParaRPr>
          </a:p>
          <a:p>
            <a:pPr>
              <a:lnSpc>
                <a:spcPct val="100000"/>
              </a:lnSpc>
            </a:pPr>
            <a:r>
              <a:rPr lang="en-US" sz="1000" strike="noStrike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Uses</a:t>
            </a:r>
            <a:r>
              <a:rPr lang="en-US" sz="1000" b="1" strike="noStrike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 reference </a:t>
            </a:r>
            <a:r>
              <a:rPr lang="en-US" sz="1000" strike="noStrike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to request</a:t>
            </a:r>
            <a:r>
              <a:rPr lang="en-US" sz="1000" b="1" strike="noStrike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 encrypted audit log</a:t>
            </a:r>
            <a:r>
              <a:rPr lang="en-US" sz="1000" strike="noStrike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 from off-chain database</a:t>
            </a:r>
          </a:p>
          <a:p>
            <a:pPr>
              <a:lnSpc>
                <a:spcPct val="100000"/>
              </a:lnSpc>
            </a:pPr>
            <a:r>
              <a:rPr lang="en-US" sz="1000" b="1" strike="noStrike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Decrypts</a:t>
            </a:r>
            <a:r>
              <a:rPr lang="en-US" sz="1000" b="0" strike="noStrike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 audit data</a:t>
            </a:r>
            <a:endParaRPr lang="en-US" sz="1000" b="0" strike="noStrike" spc="-1" dirty="0">
              <a:solidFill>
                <a:schemeClr val="tx1">
                  <a:lumMod val="95000"/>
                </a:schemeClr>
              </a:solidFill>
              <a:latin typeface="Calibri"/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25A2C49A-2F98-48E7-8310-0D4B58A870F2}"/>
              </a:ext>
            </a:extLst>
          </p:cNvPr>
          <p:cNvSpPr/>
          <p:nvPr/>
        </p:nvSpPr>
        <p:spPr>
          <a:xfrm>
            <a:off x="1145230" y="2609034"/>
            <a:ext cx="43274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tabLst>
                <a:tab pos="0" algn="l"/>
              </a:tabLst>
              <a:defRPr/>
            </a:pPr>
            <a:r>
              <a:rPr lang="en-US" sz="1200" kern="0" spc="-1" dirty="0">
                <a:solidFill>
                  <a:srgbClr val="414244"/>
                </a:solidFill>
                <a:latin typeface="Calibri"/>
              </a:rPr>
              <a:t>GET</a:t>
            </a:r>
            <a:endParaRPr lang="en-US" sz="1200" kern="0" spc="-1" dirty="0">
              <a:solidFill>
                <a:srgbClr val="838487"/>
              </a:solidFill>
              <a:latin typeface="Calibri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9AEC155A-ECF6-4BDC-B459-3C759E1C6357}"/>
              </a:ext>
            </a:extLst>
          </p:cNvPr>
          <p:cNvSpPr/>
          <p:nvPr/>
        </p:nvSpPr>
        <p:spPr>
          <a:xfrm>
            <a:off x="11159413" y="6307494"/>
            <a:ext cx="1032588" cy="5505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>
                    <a:lumMod val="85000"/>
                  </a:schemeClr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6214436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Rectangle 2">
            <a:extLst>
              <a:ext uri="{FF2B5EF4-FFF2-40B4-BE49-F238E27FC236}">
                <a16:creationId xmlns:a16="http://schemas.microsoft.com/office/drawing/2014/main" id="{F794755E-1F61-4C2F-BACF-8B47A519910D}"/>
              </a:ext>
            </a:extLst>
          </p:cNvPr>
          <p:cNvSpPr/>
          <p:nvPr/>
        </p:nvSpPr>
        <p:spPr>
          <a:xfrm>
            <a:off x="1749097" y="2393972"/>
            <a:ext cx="3024218" cy="1197197"/>
          </a:xfrm>
          <a:prstGeom prst="rect">
            <a:avLst/>
          </a:prstGeom>
          <a:solidFill>
            <a:schemeClr val="tx1"/>
          </a:solidFill>
          <a:ln w="6350">
            <a:solidFill>
              <a:schemeClr val="tx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en-US" sz="1000" b="0" strike="noStrike" spc="-1" dirty="0">
              <a:latin typeface="Calibri"/>
            </a:endParaRPr>
          </a:p>
        </p:txBody>
      </p:sp>
      <p:sp>
        <p:nvSpPr>
          <p:cNvPr id="772" name="Rectangle 2">
            <a:extLst>
              <a:ext uri="{FF2B5EF4-FFF2-40B4-BE49-F238E27FC236}">
                <a16:creationId xmlns:a16="http://schemas.microsoft.com/office/drawing/2014/main" id="{F794755E-1F61-4C2F-BACF-8B47A519910D}"/>
              </a:ext>
            </a:extLst>
          </p:cNvPr>
          <p:cNvSpPr/>
          <p:nvPr/>
        </p:nvSpPr>
        <p:spPr>
          <a:xfrm>
            <a:off x="5985555" y="2393288"/>
            <a:ext cx="4779155" cy="1212370"/>
          </a:xfrm>
          <a:prstGeom prst="rect">
            <a:avLst/>
          </a:prstGeom>
          <a:noFill/>
          <a:ln w="6350">
            <a:solidFill>
              <a:schemeClr val="tx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en-US" sz="1000" b="0" strike="noStrike" spc="-1" dirty="0">
              <a:latin typeface="Calibri"/>
            </a:endParaRPr>
          </a:p>
        </p:txBody>
      </p:sp>
      <p:sp>
        <p:nvSpPr>
          <p:cNvPr id="773" name="Rectangle 2">
            <a:extLst>
              <a:ext uri="{FF2B5EF4-FFF2-40B4-BE49-F238E27FC236}">
                <a16:creationId xmlns:a16="http://schemas.microsoft.com/office/drawing/2014/main" id="{F794755E-1F61-4C2F-BACF-8B47A519910D}"/>
              </a:ext>
            </a:extLst>
          </p:cNvPr>
          <p:cNvSpPr/>
          <p:nvPr/>
        </p:nvSpPr>
        <p:spPr>
          <a:xfrm>
            <a:off x="5974814" y="4069682"/>
            <a:ext cx="4779155" cy="1742811"/>
          </a:xfrm>
          <a:prstGeom prst="rect">
            <a:avLst/>
          </a:prstGeom>
          <a:noFill/>
          <a:ln w="6350">
            <a:solidFill>
              <a:schemeClr val="tx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en-US" sz="1000" b="0" strike="noStrike" spc="-1" dirty="0">
              <a:latin typeface="Calibri"/>
            </a:endParaRPr>
          </a:p>
        </p:txBody>
      </p:sp>
      <p:sp>
        <p:nvSpPr>
          <p:cNvPr id="774" name="Rectangle 2">
            <a:extLst>
              <a:ext uri="{FF2B5EF4-FFF2-40B4-BE49-F238E27FC236}">
                <a16:creationId xmlns:a16="http://schemas.microsoft.com/office/drawing/2014/main" id="{F794755E-1F61-4C2F-BACF-8B47A519910D}"/>
              </a:ext>
            </a:extLst>
          </p:cNvPr>
          <p:cNvSpPr/>
          <p:nvPr/>
        </p:nvSpPr>
        <p:spPr>
          <a:xfrm>
            <a:off x="1747639" y="4069683"/>
            <a:ext cx="3025676" cy="1742810"/>
          </a:xfrm>
          <a:prstGeom prst="rect">
            <a:avLst/>
          </a:prstGeom>
          <a:noFill/>
          <a:ln w="6350">
            <a:solidFill>
              <a:schemeClr val="tx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en-US" sz="1000" b="0" strike="noStrike" spc="-1" dirty="0"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Data Protection and Accountability</a:t>
            </a:r>
            <a:br>
              <a:rPr lang="en-US" dirty="0"/>
            </a:br>
            <a:r>
              <a:rPr lang="en-US" dirty="0"/>
              <a:t>Components – GET Audit Log</a:t>
            </a:r>
            <a:endParaRPr lang="pt-PT" dirty="0"/>
          </a:p>
        </p:txBody>
      </p:sp>
      <p:sp>
        <p:nvSpPr>
          <p:cNvPr id="163" name="CustomShape 50">
            <a:extLst>
              <a:ext uri="{FF2B5EF4-FFF2-40B4-BE49-F238E27FC236}">
                <a16:creationId xmlns:a16="http://schemas.microsoft.com/office/drawing/2014/main" id="{BC97370D-2929-440D-AC58-C9D61EB0EF0B}"/>
              </a:ext>
            </a:extLst>
          </p:cNvPr>
          <p:cNvSpPr/>
          <p:nvPr/>
        </p:nvSpPr>
        <p:spPr>
          <a:xfrm>
            <a:off x="1749097" y="2187522"/>
            <a:ext cx="3024219" cy="184112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0">
            <a:noFill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100" b="1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Decryption</a:t>
            </a:r>
            <a:endParaRPr lang="en-US" sz="1100" b="0" strike="noStrike" spc="-1" dirty="0">
              <a:latin typeface="Calibri"/>
            </a:endParaRPr>
          </a:p>
        </p:txBody>
      </p:sp>
      <p:sp>
        <p:nvSpPr>
          <p:cNvPr id="164" name="CustomShape 50">
            <a:extLst>
              <a:ext uri="{FF2B5EF4-FFF2-40B4-BE49-F238E27FC236}">
                <a16:creationId xmlns:a16="http://schemas.microsoft.com/office/drawing/2014/main" id="{BC97370D-2929-440D-AC58-C9D61EB0EF0B}"/>
              </a:ext>
            </a:extLst>
          </p:cNvPr>
          <p:cNvSpPr/>
          <p:nvPr/>
        </p:nvSpPr>
        <p:spPr>
          <a:xfrm>
            <a:off x="1749096" y="3848843"/>
            <a:ext cx="3024219" cy="184112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0">
            <a:noFill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100" b="1" spc="-1" dirty="0">
                <a:solidFill>
                  <a:srgbClr val="FFFFFF"/>
                </a:solidFill>
                <a:latin typeface="Calibri"/>
              </a:rPr>
              <a:t>(</a:t>
            </a:r>
            <a:r>
              <a:rPr lang="en-US" sz="1100" b="1" spc="-1" dirty="0" err="1">
                <a:solidFill>
                  <a:srgbClr val="FFFFFF"/>
                </a:solidFill>
                <a:latin typeface="Calibri"/>
              </a:rPr>
              <a:t>n,k</a:t>
            </a:r>
            <a:r>
              <a:rPr lang="en-US" sz="1100" b="1" spc="-1" dirty="0">
                <a:solidFill>
                  <a:srgbClr val="FFFFFF"/>
                </a:solidFill>
                <a:latin typeface="Calibri"/>
              </a:rPr>
              <a:t>) Key Sharing</a:t>
            </a:r>
            <a:endParaRPr lang="en-US" sz="1100" b="0" strike="noStrike" spc="-1" dirty="0">
              <a:latin typeface="Calibri"/>
            </a:endParaRPr>
          </a:p>
        </p:txBody>
      </p:sp>
      <p:sp>
        <p:nvSpPr>
          <p:cNvPr id="165" name="CustomShape 50">
            <a:extLst>
              <a:ext uri="{FF2B5EF4-FFF2-40B4-BE49-F238E27FC236}">
                <a16:creationId xmlns:a16="http://schemas.microsoft.com/office/drawing/2014/main" id="{BC97370D-2929-440D-AC58-C9D61EB0EF0B}"/>
              </a:ext>
            </a:extLst>
          </p:cNvPr>
          <p:cNvSpPr/>
          <p:nvPr/>
        </p:nvSpPr>
        <p:spPr>
          <a:xfrm>
            <a:off x="5985557" y="3848843"/>
            <a:ext cx="4779151" cy="184112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0">
            <a:noFill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100" b="1" spc="-1" dirty="0" err="1">
                <a:solidFill>
                  <a:srgbClr val="FFFFFF"/>
                </a:solidFill>
                <a:latin typeface="Calibri"/>
              </a:rPr>
              <a:t>Blockchain</a:t>
            </a:r>
            <a:endParaRPr lang="en-US" sz="1100" b="0" strike="noStrike" spc="-1" dirty="0">
              <a:latin typeface="Calibri"/>
            </a:endParaRPr>
          </a:p>
        </p:txBody>
      </p:sp>
      <p:sp>
        <p:nvSpPr>
          <p:cNvPr id="166" name="CustomShape 50">
            <a:extLst>
              <a:ext uri="{FF2B5EF4-FFF2-40B4-BE49-F238E27FC236}">
                <a16:creationId xmlns:a16="http://schemas.microsoft.com/office/drawing/2014/main" id="{BC97370D-2929-440D-AC58-C9D61EB0EF0B}"/>
              </a:ext>
            </a:extLst>
          </p:cNvPr>
          <p:cNvSpPr/>
          <p:nvPr/>
        </p:nvSpPr>
        <p:spPr>
          <a:xfrm>
            <a:off x="5985557" y="2187522"/>
            <a:ext cx="4779157" cy="184112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0">
            <a:noFill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100" b="1" spc="-1" dirty="0">
                <a:solidFill>
                  <a:srgbClr val="FFFFFF"/>
                </a:solidFill>
                <a:latin typeface="Calibri"/>
              </a:rPr>
              <a:t>Off-chain Database</a:t>
            </a:r>
            <a:endParaRPr lang="en-US" sz="1100" b="0" strike="noStrike" spc="-1" dirty="0">
              <a:latin typeface="Calibri"/>
            </a:endParaRPr>
          </a:p>
        </p:txBody>
      </p:sp>
      <p:sp>
        <p:nvSpPr>
          <p:cNvPr id="170" name="Rounded Rectangle 184">
            <a:extLst>
              <a:ext uri="{FF2B5EF4-FFF2-40B4-BE49-F238E27FC236}">
                <a16:creationId xmlns:a16="http://schemas.microsoft.com/office/drawing/2014/main" id="{254F52BB-F2B3-4B4A-A867-95DD8E39DD8D}"/>
              </a:ext>
            </a:extLst>
          </p:cNvPr>
          <p:cNvSpPr/>
          <p:nvPr/>
        </p:nvSpPr>
        <p:spPr>
          <a:xfrm>
            <a:off x="105239" y="2887810"/>
            <a:ext cx="900922" cy="209520"/>
          </a:xfrm>
          <a:prstGeom prst="roundRect">
            <a:avLst>
              <a:gd name="adj" fmla="val 4167"/>
            </a:avLst>
          </a:prstGeom>
          <a:solidFill>
            <a:srgbClr val="83848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Query</a:t>
            </a:r>
            <a:endParaRPr kumimoji="0" lang="en-US" sz="1100" b="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93" name="Group 792"/>
          <p:cNvGrpSpPr/>
          <p:nvPr/>
        </p:nvGrpSpPr>
        <p:grpSpPr>
          <a:xfrm>
            <a:off x="6296297" y="4309384"/>
            <a:ext cx="1776237" cy="1263407"/>
            <a:chOff x="6296297" y="4120004"/>
            <a:chExt cx="1776237" cy="1263407"/>
          </a:xfrm>
        </p:grpSpPr>
        <p:sp>
          <p:nvSpPr>
            <p:cNvPr id="182" name="Rectangle 113">
              <a:extLst>
                <a:ext uri="{FF2B5EF4-FFF2-40B4-BE49-F238E27FC236}">
                  <a16:creationId xmlns:a16="http://schemas.microsoft.com/office/drawing/2014/main" id="{18C187D5-BA64-40FB-BEBE-FCA54015211A}"/>
                </a:ext>
              </a:extLst>
            </p:cNvPr>
            <p:cNvSpPr/>
            <p:nvPr/>
          </p:nvSpPr>
          <p:spPr>
            <a:xfrm>
              <a:off x="6597495" y="4120004"/>
              <a:ext cx="853151" cy="197155"/>
            </a:xfrm>
            <a:prstGeom prst="rect">
              <a:avLst/>
            </a:prstGeom>
            <a:noFill/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000" i="0" u="none" strike="noStrike" kern="0" cap="none" spc="-1" normalizeH="0" baseline="0" noProof="0" dirty="0">
                  <a:ln>
                    <a:noFill/>
                  </a:ln>
                  <a:solidFill>
                    <a:srgbClr val="414244"/>
                  </a:solidFill>
                  <a:effectLst/>
                  <a:uLnTx/>
                  <a:uFillTx/>
                  <a:latin typeface="Calibri"/>
                  <a:ea typeface="DejaVu Sans"/>
                  <a:cs typeface="+mn-cs"/>
                </a:rPr>
                <a:t>peer0.org1</a:t>
              </a:r>
              <a:endPara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183" name="Group 182"/>
            <p:cNvGrpSpPr/>
            <p:nvPr/>
          </p:nvGrpSpPr>
          <p:grpSpPr>
            <a:xfrm>
              <a:off x="6864614" y="4314019"/>
              <a:ext cx="318913" cy="386777"/>
              <a:chOff x="7395464" y="3062136"/>
              <a:chExt cx="466920" cy="566280"/>
            </a:xfrm>
          </p:grpSpPr>
          <p:grpSp>
            <p:nvGrpSpPr>
              <p:cNvPr id="184" name="Group 140">
                <a:extLst>
                  <a:ext uri="{FF2B5EF4-FFF2-40B4-BE49-F238E27FC236}">
                    <a16:creationId xmlns:a16="http://schemas.microsoft.com/office/drawing/2014/main" id="{8A8CC44C-B01D-44DE-B89A-D38FAE743F1F}"/>
                  </a:ext>
                </a:extLst>
              </p:cNvPr>
              <p:cNvGrpSpPr/>
              <p:nvPr/>
            </p:nvGrpSpPr>
            <p:grpSpPr>
              <a:xfrm>
                <a:off x="7395464" y="3062136"/>
                <a:ext cx="466920" cy="566280"/>
                <a:chOff x="9698760" y="3480120"/>
                <a:chExt cx="466920" cy="566280"/>
              </a:xfrm>
            </p:grpSpPr>
            <p:sp>
              <p:nvSpPr>
                <p:cNvPr id="186" name="Rounded Rectangle 126">
                  <a:extLst>
                    <a:ext uri="{FF2B5EF4-FFF2-40B4-BE49-F238E27FC236}">
                      <a16:creationId xmlns:a16="http://schemas.microsoft.com/office/drawing/2014/main" id="{D4CAF9B7-3BCC-4AF9-9093-8D7EA6C31B0B}"/>
                    </a:ext>
                  </a:extLst>
                </p:cNvPr>
                <p:cNvSpPr/>
                <p:nvPr/>
              </p:nvSpPr>
              <p:spPr>
                <a:xfrm>
                  <a:off x="9698760" y="3480120"/>
                  <a:ext cx="466920" cy="566280"/>
                </a:xfrm>
                <a:prstGeom prst="roundRect">
                  <a:avLst>
                    <a:gd name="adj" fmla="val 16667"/>
                  </a:avLst>
                </a:prstGeom>
                <a:noFill/>
                <a:ln w="12700" cap="flat" cmpd="sng" algn="ctr">
                  <a:solidFill>
                    <a:srgbClr val="546CB2"/>
                  </a:solidFill>
                  <a:prstDash val="solid"/>
                  <a:miter lim="800000"/>
                </a:ln>
                <a:effectLst/>
              </p:spPr>
            </p:sp>
            <p:grpSp>
              <p:nvGrpSpPr>
                <p:cNvPr id="187" name="Group 92">
                  <a:extLst>
                    <a:ext uri="{FF2B5EF4-FFF2-40B4-BE49-F238E27FC236}">
                      <a16:creationId xmlns:a16="http://schemas.microsoft.com/office/drawing/2014/main" id="{2F33F6DA-2610-4735-BE70-5D8E6BA428DE}"/>
                    </a:ext>
                  </a:extLst>
                </p:cNvPr>
                <p:cNvGrpSpPr/>
                <p:nvPr/>
              </p:nvGrpSpPr>
              <p:grpSpPr>
                <a:xfrm>
                  <a:off x="9802800" y="3702960"/>
                  <a:ext cx="241200" cy="275400"/>
                  <a:chOff x="9802800" y="3702960"/>
                  <a:chExt cx="241200" cy="275400"/>
                </a:xfrm>
              </p:grpSpPr>
              <p:sp>
                <p:nvSpPr>
                  <p:cNvPr id="188" name="Rectangle 94">
                    <a:extLst>
                      <a:ext uri="{FF2B5EF4-FFF2-40B4-BE49-F238E27FC236}">
                        <a16:creationId xmlns:a16="http://schemas.microsoft.com/office/drawing/2014/main" id="{1A53C6D5-5A88-46BF-A21B-556121D6A113}"/>
                      </a:ext>
                    </a:extLst>
                  </p:cNvPr>
                  <p:cNvSpPr/>
                  <p:nvPr/>
                </p:nvSpPr>
                <p:spPr>
                  <a:xfrm>
                    <a:off x="9802800" y="3702960"/>
                    <a:ext cx="241200" cy="27540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  <p:grpSp>
                <p:nvGrpSpPr>
                  <p:cNvPr id="189" name="Group 95">
                    <a:extLst>
                      <a:ext uri="{FF2B5EF4-FFF2-40B4-BE49-F238E27FC236}">
                        <a16:creationId xmlns:a16="http://schemas.microsoft.com/office/drawing/2014/main" id="{DB6EE8B3-C661-417B-A881-B0AF027C15F7}"/>
                      </a:ext>
                    </a:extLst>
                  </p:cNvPr>
                  <p:cNvGrpSpPr/>
                  <p:nvPr/>
                </p:nvGrpSpPr>
                <p:grpSpPr>
                  <a:xfrm>
                    <a:off x="9836280" y="3804480"/>
                    <a:ext cx="79560" cy="38880"/>
                    <a:chOff x="9836280" y="3804480"/>
                    <a:chExt cx="79560" cy="38880"/>
                  </a:xfrm>
                </p:grpSpPr>
                <p:sp>
                  <p:nvSpPr>
                    <p:cNvPr id="196" name="Rectangle 102">
                      <a:extLst>
                        <a:ext uri="{FF2B5EF4-FFF2-40B4-BE49-F238E27FC236}">
                          <a16:creationId xmlns:a16="http://schemas.microsoft.com/office/drawing/2014/main" id="{2F57A5D6-48CA-47B0-B38E-FACA62186631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9833760" y="382680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97" name="Rectangle 103">
                      <a:extLst>
                        <a:ext uri="{FF2B5EF4-FFF2-40B4-BE49-F238E27FC236}">
                          <a16:creationId xmlns:a16="http://schemas.microsoft.com/office/drawing/2014/main" id="{86EDBB1C-29BA-408A-9757-668EE5A58230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9852480" y="382032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190" name="Group 96">
                    <a:extLst>
                      <a:ext uri="{FF2B5EF4-FFF2-40B4-BE49-F238E27FC236}">
                        <a16:creationId xmlns:a16="http://schemas.microsoft.com/office/drawing/2014/main" id="{1F7B4667-04DF-4A93-AC06-A24091394E82}"/>
                      </a:ext>
                    </a:extLst>
                  </p:cNvPr>
                  <p:cNvGrpSpPr/>
                  <p:nvPr/>
                </p:nvGrpSpPr>
                <p:grpSpPr>
                  <a:xfrm>
                    <a:off x="9837000" y="3879000"/>
                    <a:ext cx="51480" cy="51480"/>
                    <a:chOff x="9837000" y="3879000"/>
                    <a:chExt cx="51480" cy="51480"/>
                  </a:xfrm>
                </p:grpSpPr>
                <p:sp>
                  <p:nvSpPr>
                    <p:cNvPr id="194" name="Rectangle 100">
                      <a:extLst>
                        <a:ext uri="{FF2B5EF4-FFF2-40B4-BE49-F238E27FC236}">
                          <a16:creationId xmlns:a16="http://schemas.microsoft.com/office/drawing/2014/main" id="{F3D31E61-CD7C-4C01-AE1E-9606D4B6DDE8}"/>
                        </a:ext>
                      </a:extLst>
                    </p:cNvPr>
                    <p:cNvSpPr/>
                    <p:nvPr/>
                  </p:nvSpPr>
                  <p:spPr>
                    <a:xfrm rot="18900000">
                      <a:off x="9829440" y="390132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95" name="Rectangle 101">
                      <a:extLst>
                        <a:ext uri="{FF2B5EF4-FFF2-40B4-BE49-F238E27FC236}">
                          <a16:creationId xmlns:a16="http://schemas.microsoft.com/office/drawing/2014/main" id="{C6D65796-6D38-44F4-8178-EA8307E76E32}"/>
                        </a:ext>
                      </a:extLst>
                    </p:cNvPr>
                    <p:cNvSpPr/>
                    <p:nvPr/>
                  </p:nvSpPr>
                  <p:spPr>
                    <a:xfrm rot="13500000">
                      <a:off x="9833760" y="3901680"/>
                      <a:ext cx="60120" cy="720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191" name="Group 97">
                    <a:extLst>
                      <a:ext uri="{FF2B5EF4-FFF2-40B4-BE49-F238E27FC236}">
                        <a16:creationId xmlns:a16="http://schemas.microsoft.com/office/drawing/2014/main" id="{093FBC69-1879-47B6-871A-2CC98CAF8741}"/>
                      </a:ext>
                    </a:extLst>
                  </p:cNvPr>
                  <p:cNvGrpSpPr/>
                  <p:nvPr/>
                </p:nvGrpSpPr>
                <p:grpSpPr>
                  <a:xfrm>
                    <a:off x="9836280" y="3745440"/>
                    <a:ext cx="79560" cy="38880"/>
                    <a:chOff x="9836280" y="3745440"/>
                    <a:chExt cx="79560" cy="38880"/>
                  </a:xfrm>
                </p:grpSpPr>
                <p:sp>
                  <p:nvSpPr>
                    <p:cNvPr id="192" name="Rectangle 98">
                      <a:extLst>
                        <a:ext uri="{FF2B5EF4-FFF2-40B4-BE49-F238E27FC236}">
                          <a16:creationId xmlns:a16="http://schemas.microsoft.com/office/drawing/2014/main" id="{A03B00A6-932C-4F29-86D3-512B10F6A433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9833760" y="376740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93" name="Rectangle 99">
                      <a:extLst>
                        <a:ext uri="{FF2B5EF4-FFF2-40B4-BE49-F238E27FC236}">
                          <a16:creationId xmlns:a16="http://schemas.microsoft.com/office/drawing/2014/main" id="{160C501B-CCC9-446C-AF41-52ED92B8D981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9852480" y="376128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</p:grpSp>
          </p:grpSp>
          <p:sp>
            <p:nvSpPr>
              <p:cNvPr id="185" name="Freeform 79">
                <a:extLst>
                  <a:ext uri="{FF2B5EF4-FFF2-40B4-BE49-F238E27FC236}">
                    <a16:creationId xmlns:a16="http://schemas.microsoft.com/office/drawing/2014/main" id="{43C903C9-1086-4E35-936F-BE44BA5A2634}"/>
                  </a:ext>
                </a:extLst>
              </p:cNvPr>
              <p:cNvSpPr/>
              <p:nvPr/>
            </p:nvSpPr>
            <p:spPr>
              <a:xfrm>
                <a:off x="7509700" y="3136078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7F4F9F">
                  <a:lumMod val="40000"/>
                  <a:lumOff val="60000"/>
                </a:srgbClr>
              </a:solidFill>
              <a:ln w="12700" cap="flat" cmpd="sng" algn="ctr">
                <a:solidFill>
                  <a:srgbClr val="CCB6DB"/>
                </a:solidFill>
                <a:prstDash val="solid"/>
                <a:miter lim="800000"/>
              </a:ln>
              <a:effectLst/>
            </p:spPr>
          </p:sp>
        </p:grpSp>
        <p:sp>
          <p:nvSpPr>
            <p:cNvPr id="199" name="Rectangle 113">
              <a:extLst>
                <a:ext uri="{FF2B5EF4-FFF2-40B4-BE49-F238E27FC236}">
                  <a16:creationId xmlns:a16="http://schemas.microsoft.com/office/drawing/2014/main" id="{2436AE0A-7EE1-4E8A-9F50-0AE8E13250C6}"/>
                </a:ext>
              </a:extLst>
            </p:cNvPr>
            <p:cNvSpPr/>
            <p:nvPr/>
          </p:nvSpPr>
          <p:spPr>
            <a:xfrm>
              <a:off x="7219383" y="4516141"/>
              <a:ext cx="853151" cy="197155"/>
            </a:xfrm>
            <a:prstGeom prst="rect">
              <a:avLst/>
            </a:prstGeom>
            <a:noFill/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000" i="0" u="none" strike="noStrike" kern="0" cap="none" spc="-1" normalizeH="0" baseline="0" noProof="0" dirty="0">
                  <a:ln>
                    <a:noFill/>
                  </a:ln>
                  <a:solidFill>
                    <a:srgbClr val="414244"/>
                  </a:solidFill>
                  <a:effectLst/>
                  <a:uLnTx/>
                  <a:uFillTx/>
                  <a:latin typeface="Calibri"/>
                  <a:ea typeface="DejaVu Sans"/>
                  <a:cs typeface="+mn-cs"/>
                </a:rPr>
                <a:t>peer0.org2</a:t>
              </a:r>
              <a:endPara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200" name="Group 199"/>
            <p:cNvGrpSpPr/>
            <p:nvPr/>
          </p:nvGrpSpPr>
          <p:grpSpPr>
            <a:xfrm>
              <a:off x="7490996" y="4710156"/>
              <a:ext cx="318913" cy="386777"/>
              <a:chOff x="8102943" y="3741075"/>
              <a:chExt cx="466920" cy="566280"/>
            </a:xfrm>
          </p:grpSpPr>
          <p:grpSp>
            <p:nvGrpSpPr>
              <p:cNvPr id="201" name="Group 126">
                <a:extLst>
                  <a:ext uri="{FF2B5EF4-FFF2-40B4-BE49-F238E27FC236}">
                    <a16:creationId xmlns:a16="http://schemas.microsoft.com/office/drawing/2014/main" id="{76C8C88F-C24A-4378-A795-E42D3C57B5C9}"/>
                  </a:ext>
                </a:extLst>
              </p:cNvPr>
              <p:cNvGrpSpPr/>
              <p:nvPr/>
            </p:nvGrpSpPr>
            <p:grpSpPr>
              <a:xfrm>
                <a:off x="8102943" y="3741075"/>
                <a:ext cx="466920" cy="566280"/>
                <a:chOff x="9707400" y="4267800"/>
                <a:chExt cx="466920" cy="566280"/>
              </a:xfrm>
            </p:grpSpPr>
            <p:sp>
              <p:nvSpPr>
                <p:cNvPr id="203" name="Rounded Rectangle 126">
                  <a:extLst>
                    <a:ext uri="{FF2B5EF4-FFF2-40B4-BE49-F238E27FC236}">
                      <a16:creationId xmlns:a16="http://schemas.microsoft.com/office/drawing/2014/main" id="{29ABE8AA-9E58-438C-82FD-89F89536C282}"/>
                    </a:ext>
                  </a:extLst>
                </p:cNvPr>
                <p:cNvSpPr/>
                <p:nvPr/>
              </p:nvSpPr>
              <p:spPr>
                <a:xfrm>
                  <a:off x="9707400" y="4267800"/>
                  <a:ext cx="466920" cy="566280"/>
                </a:xfrm>
                <a:prstGeom prst="roundRect">
                  <a:avLst>
                    <a:gd name="adj" fmla="val 16667"/>
                  </a:avLst>
                </a:prstGeom>
                <a:noFill/>
                <a:ln w="12700" cap="flat" cmpd="sng" algn="ctr">
                  <a:solidFill>
                    <a:srgbClr val="546CB2"/>
                  </a:solidFill>
                  <a:prstDash val="solid"/>
                  <a:miter lim="800000"/>
                </a:ln>
                <a:effectLst/>
              </p:spPr>
            </p:sp>
            <p:grpSp>
              <p:nvGrpSpPr>
                <p:cNvPr id="204" name="Group 92">
                  <a:extLst>
                    <a:ext uri="{FF2B5EF4-FFF2-40B4-BE49-F238E27FC236}">
                      <a16:creationId xmlns:a16="http://schemas.microsoft.com/office/drawing/2014/main" id="{635A83B2-2E94-4F24-8FE5-17B9CB21FA6F}"/>
                    </a:ext>
                  </a:extLst>
                </p:cNvPr>
                <p:cNvGrpSpPr/>
                <p:nvPr/>
              </p:nvGrpSpPr>
              <p:grpSpPr>
                <a:xfrm>
                  <a:off x="9811440" y="4490640"/>
                  <a:ext cx="241200" cy="275400"/>
                  <a:chOff x="9811440" y="4490640"/>
                  <a:chExt cx="241200" cy="275400"/>
                </a:xfrm>
              </p:grpSpPr>
              <p:sp>
                <p:nvSpPr>
                  <p:cNvPr id="205" name="Rectangle 94">
                    <a:extLst>
                      <a:ext uri="{FF2B5EF4-FFF2-40B4-BE49-F238E27FC236}">
                        <a16:creationId xmlns:a16="http://schemas.microsoft.com/office/drawing/2014/main" id="{AC6064F2-CF12-46E5-9510-6EED3CB7B0F2}"/>
                      </a:ext>
                    </a:extLst>
                  </p:cNvPr>
                  <p:cNvSpPr/>
                  <p:nvPr/>
                </p:nvSpPr>
                <p:spPr>
                  <a:xfrm>
                    <a:off x="9811440" y="4490640"/>
                    <a:ext cx="241200" cy="27540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  <p:grpSp>
                <p:nvGrpSpPr>
                  <p:cNvPr id="206" name="Group 95">
                    <a:extLst>
                      <a:ext uri="{FF2B5EF4-FFF2-40B4-BE49-F238E27FC236}">
                        <a16:creationId xmlns:a16="http://schemas.microsoft.com/office/drawing/2014/main" id="{611D1C73-2010-46D0-858B-412A082BDC32}"/>
                      </a:ext>
                    </a:extLst>
                  </p:cNvPr>
                  <p:cNvGrpSpPr/>
                  <p:nvPr/>
                </p:nvGrpSpPr>
                <p:grpSpPr>
                  <a:xfrm>
                    <a:off x="9845280" y="4592160"/>
                    <a:ext cx="79200" cy="38880"/>
                    <a:chOff x="9845280" y="4592160"/>
                    <a:chExt cx="79200" cy="38880"/>
                  </a:xfrm>
                </p:grpSpPr>
                <p:sp>
                  <p:nvSpPr>
                    <p:cNvPr id="213" name="Rectangle 102">
                      <a:extLst>
                        <a:ext uri="{FF2B5EF4-FFF2-40B4-BE49-F238E27FC236}">
                          <a16:creationId xmlns:a16="http://schemas.microsoft.com/office/drawing/2014/main" id="{6249FD3C-8A06-47F1-95C5-54C36A56322A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9842760" y="461412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214" name="Rectangle 103">
                      <a:extLst>
                        <a:ext uri="{FF2B5EF4-FFF2-40B4-BE49-F238E27FC236}">
                          <a16:creationId xmlns:a16="http://schemas.microsoft.com/office/drawing/2014/main" id="{8DFEFA16-D6E7-441A-9643-4C328BBDA058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9861120" y="460800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207" name="Group 96">
                    <a:extLst>
                      <a:ext uri="{FF2B5EF4-FFF2-40B4-BE49-F238E27FC236}">
                        <a16:creationId xmlns:a16="http://schemas.microsoft.com/office/drawing/2014/main" id="{FE13DD97-899A-4D9A-BA3B-A89DE9642EEB}"/>
                      </a:ext>
                    </a:extLst>
                  </p:cNvPr>
                  <p:cNvGrpSpPr/>
                  <p:nvPr/>
                </p:nvGrpSpPr>
                <p:grpSpPr>
                  <a:xfrm>
                    <a:off x="9845640" y="4666320"/>
                    <a:ext cx="51480" cy="51480"/>
                    <a:chOff x="9845640" y="4666320"/>
                    <a:chExt cx="51480" cy="51480"/>
                  </a:xfrm>
                </p:grpSpPr>
                <p:sp>
                  <p:nvSpPr>
                    <p:cNvPr id="211" name="Rectangle 100">
                      <a:extLst>
                        <a:ext uri="{FF2B5EF4-FFF2-40B4-BE49-F238E27FC236}">
                          <a16:creationId xmlns:a16="http://schemas.microsoft.com/office/drawing/2014/main" id="{19356A0B-2F24-4C07-B44A-6864C1303CDE}"/>
                        </a:ext>
                      </a:extLst>
                    </p:cNvPr>
                    <p:cNvSpPr/>
                    <p:nvPr/>
                  </p:nvSpPr>
                  <p:spPr>
                    <a:xfrm rot="18900000">
                      <a:off x="9838080" y="468864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212" name="Rectangle 101">
                      <a:extLst>
                        <a:ext uri="{FF2B5EF4-FFF2-40B4-BE49-F238E27FC236}">
                          <a16:creationId xmlns:a16="http://schemas.microsoft.com/office/drawing/2014/main" id="{029A9F94-D401-46D9-86B6-D1449B5944D2}"/>
                        </a:ext>
                      </a:extLst>
                    </p:cNvPr>
                    <p:cNvSpPr/>
                    <p:nvPr/>
                  </p:nvSpPr>
                  <p:spPr>
                    <a:xfrm rot="13500000">
                      <a:off x="9842760" y="4689000"/>
                      <a:ext cx="60120" cy="720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208" name="Group 97">
                    <a:extLst>
                      <a:ext uri="{FF2B5EF4-FFF2-40B4-BE49-F238E27FC236}">
                        <a16:creationId xmlns:a16="http://schemas.microsoft.com/office/drawing/2014/main" id="{505903D0-5BB7-4782-9DBE-9A2AD9E38075}"/>
                      </a:ext>
                    </a:extLst>
                  </p:cNvPr>
                  <p:cNvGrpSpPr/>
                  <p:nvPr/>
                </p:nvGrpSpPr>
                <p:grpSpPr>
                  <a:xfrm>
                    <a:off x="9845280" y="4533120"/>
                    <a:ext cx="79200" cy="38880"/>
                    <a:chOff x="9845280" y="4533120"/>
                    <a:chExt cx="79200" cy="38880"/>
                  </a:xfrm>
                </p:grpSpPr>
                <p:sp>
                  <p:nvSpPr>
                    <p:cNvPr id="209" name="Rectangle 98">
                      <a:extLst>
                        <a:ext uri="{FF2B5EF4-FFF2-40B4-BE49-F238E27FC236}">
                          <a16:creationId xmlns:a16="http://schemas.microsoft.com/office/drawing/2014/main" id="{951B1085-A645-4A92-9556-6A78FB6EDADB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9842760" y="455508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210" name="Rectangle 99">
                      <a:extLst>
                        <a:ext uri="{FF2B5EF4-FFF2-40B4-BE49-F238E27FC236}">
                          <a16:creationId xmlns:a16="http://schemas.microsoft.com/office/drawing/2014/main" id="{20A84622-5B98-4096-A898-F1495DFA91B7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9861120" y="454896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</p:grpSp>
          </p:grpSp>
          <p:sp>
            <p:nvSpPr>
              <p:cNvPr id="202" name="Freeform 79">
                <a:extLst>
                  <a:ext uri="{FF2B5EF4-FFF2-40B4-BE49-F238E27FC236}">
                    <a16:creationId xmlns:a16="http://schemas.microsoft.com/office/drawing/2014/main" id="{7EEF8F24-2D47-45C6-AEC1-F87F0BB02EFA}"/>
                  </a:ext>
                </a:extLst>
              </p:cNvPr>
              <p:cNvSpPr/>
              <p:nvPr/>
            </p:nvSpPr>
            <p:spPr>
              <a:xfrm>
                <a:off x="8221341" y="3819067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546CB2">
                  <a:lumMod val="60000"/>
                  <a:lumOff val="40000"/>
                </a:srgbClr>
              </a:solidFill>
              <a:ln w="12700" cap="flat" cmpd="sng" algn="ctr">
                <a:solidFill>
                  <a:srgbClr val="98A7D1"/>
                </a:solidFill>
                <a:prstDash val="solid"/>
                <a:miter lim="800000"/>
              </a:ln>
              <a:effectLst/>
            </p:spPr>
          </p:sp>
        </p:grpSp>
        <p:sp>
          <p:nvSpPr>
            <p:cNvPr id="216" name="Rectangle 113">
              <a:extLst>
                <a:ext uri="{FF2B5EF4-FFF2-40B4-BE49-F238E27FC236}">
                  <a16:creationId xmlns:a16="http://schemas.microsoft.com/office/drawing/2014/main" id="{81D5A4EE-CB7B-419B-9D3F-218D93A33163}"/>
                </a:ext>
              </a:extLst>
            </p:cNvPr>
            <p:cNvSpPr/>
            <p:nvPr/>
          </p:nvSpPr>
          <p:spPr>
            <a:xfrm>
              <a:off x="6296297" y="4802619"/>
              <a:ext cx="853151" cy="197155"/>
            </a:xfrm>
            <a:prstGeom prst="rect">
              <a:avLst/>
            </a:prstGeom>
            <a:noFill/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000" i="0" u="none" strike="noStrike" kern="0" cap="none" spc="-1" normalizeH="0" baseline="0" noProof="0" dirty="0">
                  <a:ln>
                    <a:noFill/>
                  </a:ln>
                  <a:solidFill>
                    <a:srgbClr val="414244"/>
                  </a:solidFill>
                  <a:effectLst/>
                  <a:uLnTx/>
                  <a:uFillTx/>
                  <a:latin typeface="Calibri"/>
                  <a:ea typeface="DejaVu Sans"/>
                  <a:cs typeface="+mn-cs"/>
                </a:rPr>
                <a:t>peer0.org3</a:t>
              </a:r>
              <a:endPara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217" name="Group 216"/>
            <p:cNvGrpSpPr/>
            <p:nvPr/>
          </p:nvGrpSpPr>
          <p:grpSpPr>
            <a:xfrm>
              <a:off x="6569877" y="4996634"/>
              <a:ext cx="318913" cy="386777"/>
              <a:chOff x="8683326" y="4400213"/>
              <a:chExt cx="466920" cy="566280"/>
            </a:xfrm>
          </p:grpSpPr>
          <p:grpSp>
            <p:nvGrpSpPr>
              <p:cNvPr id="218" name="Group 205">
                <a:extLst>
                  <a:ext uri="{FF2B5EF4-FFF2-40B4-BE49-F238E27FC236}">
                    <a16:creationId xmlns:a16="http://schemas.microsoft.com/office/drawing/2014/main" id="{ACB6D0DF-1D70-4E38-AAFE-D5D8F063273D}"/>
                  </a:ext>
                </a:extLst>
              </p:cNvPr>
              <p:cNvGrpSpPr/>
              <p:nvPr/>
            </p:nvGrpSpPr>
            <p:grpSpPr>
              <a:xfrm>
                <a:off x="8683326" y="4400213"/>
                <a:ext cx="466920" cy="566280"/>
                <a:chOff x="10696680" y="3481200"/>
                <a:chExt cx="466920" cy="566280"/>
              </a:xfrm>
            </p:grpSpPr>
            <p:sp>
              <p:nvSpPr>
                <p:cNvPr id="220" name="Rounded Rectangle 126">
                  <a:extLst>
                    <a:ext uri="{FF2B5EF4-FFF2-40B4-BE49-F238E27FC236}">
                      <a16:creationId xmlns:a16="http://schemas.microsoft.com/office/drawing/2014/main" id="{BC6EEFDE-99AE-4595-A1D4-0F36AD97651F}"/>
                    </a:ext>
                  </a:extLst>
                </p:cNvPr>
                <p:cNvSpPr/>
                <p:nvPr/>
              </p:nvSpPr>
              <p:spPr>
                <a:xfrm>
                  <a:off x="10696680" y="3481200"/>
                  <a:ext cx="466920" cy="566280"/>
                </a:xfrm>
                <a:prstGeom prst="roundRect">
                  <a:avLst>
                    <a:gd name="adj" fmla="val 16667"/>
                  </a:avLst>
                </a:prstGeom>
                <a:noFill/>
                <a:ln w="12700" cap="flat" cmpd="sng" algn="ctr">
                  <a:solidFill>
                    <a:srgbClr val="546CB2"/>
                  </a:solidFill>
                  <a:prstDash val="solid"/>
                  <a:miter lim="800000"/>
                </a:ln>
                <a:effectLst/>
              </p:spPr>
            </p:sp>
            <p:grpSp>
              <p:nvGrpSpPr>
                <p:cNvPr id="221" name="Group 92">
                  <a:extLst>
                    <a:ext uri="{FF2B5EF4-FFF2-40B4-BE49-F238E27FC236}">
                      <a16:creationId xmlns:a16="http://schemas.microsoft.com/office/drawing/2014/main" id="{44F5CBCE-688E-48A3-A4A1-5F58E5779DC6}"/>
                    </a:ext>
                  </a:extLst>
                </p:cNvPr>
                <p:cNvGrpSpPr/>
                <p:nvPr/>
              </p:nvGrpSpPr>
              <p:grpSpPr>
                <a:xfrm>
                  <a:off x="10800720" y="3704040"/>
                  <a:ext cx="241200" cy="275400"/>
                  <a:chOff x="10800720" y="3704040"/>
                  <a:chExt cx="241200" cy="275400"/>
                </a:xfrm>
              </p:grpSpPr>
              <p:sp>
                <p:nvSpPr>
                  <p:cNvPr id="222" name="Rectangle 94">
                    <a:extLst>
                      <a:ext uri="{FF2B5EF4-FFF2-40B4-BE49-F238E27FC236}">
                        <a16:creationId xmlns:a16="http://schemas.microsoft.com/office/drawing/2014/main" id="{34DAAE08-404A-4660-9036-D7C19763429E}"/>
                      </a:ext>
                    </a:extLst>
                  </p:cNvPr>
                  <p:cNvSpPr/>
                  <p:nvPr/>
                </p:nvSpPr>
                <p:spPr>
                  <a:xfrm>
                    <a:off x="10800720" y="3704040"/>
                    <a:ext cx="241200" cy="27540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  <p:grpSp>
                <p:nvGrpSpPr>
                  <p:cNvPr id="223" name="Group 95">
                    <a:extLst>
                      <a:ext uri="{FF2B5EF4-FFF2-40B4-BE49-F238E27FC236}">
                        <a16:creationId xmlns:a16="http://schemas.microsoft.com/office/drawing/2014/main" id="{7568FA38-7E5F-4C3E-96CB-3B23716A8A08}"/>
                      </a:ext>
                    </a:extLst>
                  </p:cNvPr>
                  <p:cNvGrpSpPr/>
                  <p:nvPr/>
                </p:nvGrpSpPr>
                <p:grpSpPr>
                  <a:xfrm>
                    <a:off x="10834200" y="3805560"/>
                    <a:ext cx="79560" cy="38880"/>
                    <a:chOff x="10834200" y="3805560"/>
                    <a:chExt cx="79560" cy="38880"/>
                  </a:xfrm>
                </p:grpSpPr>
                <p:sp>
                  <p:nvSpPr>
                    <p:cNvPr id="230" name="Rectangle 102">
                      <a:extLst>
                        <a:ext uri="{FF2B5EF4-FFF2-40B4-BE49-F238E27FC236}">
                          <a16:creationId xmlns:a16="http://schemas.microsoft.com/office/drawing/2014/main" id="{57DB6559-5719-4334-AC68-A6B9DFB917A1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10831680" y="382752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231" name="Rectangle 103">
                      <a:extLst>
                        <a:ext uri="{FF2B5EF4-FFF2-40B4-BE49-F238E27FC236}">
                          <a16:creationId xmlns:a16="http://schemas.microsoft.com/office/drawing/2014/main" id="{DA55B10F-0225-42A9-8DA8-E9475D42FB77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10850400" y="382140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224" name="Group 96">
                    <a:extLst>
                      <a:ext uri="{FF2B5EF4-FFF2-40B4-BE49-F238E27FC236}">
                        <a16:creationId xmlns:a16="http://schemas.microsoft.com/office/drawing/2014/main" id="{8C761DF6-F6A9-48F2-BD1C-3692E6E2F12E}"/>
                      </a:ext>
                    </a:extLst>
                  </p:cNvPr>
                  <p:cNvGrpSpPr/>
                  <p:nvPr/>
                </p:nvGrpSpPr>
                <p:grpSpPr>
                  <a:xfrm>
                    <a:off x="10834920" y="3879720"/>
                    <a:ext cx="51480" cy="51480"/>
                    <a:chOff x="10834920" y="3879720"/>
                    <a:chExt cx="51480" cy="51480"/>
                  </a:xfrm>
                </p:grpSpPr>
                <p:sp>
                  <p:nvSpPr>
                    <p:cNvPr id="228" name="Rectangle 100">
                      <a:extLst>
                        <a:ext uri="{FF2B5EF4-FFF2-40B4-BE49-F238E27FC236}">
                          <a16:creationId xmlns:a16="http://schemas.microsoft.com/office/drawing/2014/main" id="{A0AFC0E9-082C-4415-96E5-2F3888D2969F}"/>
                        </a:ext>
                      </a:extLst>
                    </p:cNvPr>
                    <p:cNvSpPr/>
                    <p:nvPr/>
                  </p:nvSpPr>
                  <p:spPr>
                    <a:xfrm rot="18900000">
                      <a:off x="10827360" y="390204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229" name="Rectangle 101">
                      <a:extLst>
                        <a:ext uri="{FF2B5EF4-FFF2-40B4-BE49-F238E27FC236}">
                          <a16:creationId xmlns:a16="http://schemas.microsoft.com/office/drawing/2014/main" id="{26109A62-7979-402F-9B41-2EC52FF3CA57}"/>
                        </a:ext>
                      </a:extLst>
                    </p:cNvPr>
                    <p:cNvSpPr/>
                    <p:nvPr/>
                  </p:nvSpPr>
                  <p:spPr>
                    <a:xfrm rot="13500000">
                      <a:off x="10831680" y="3902400"/>
                      <a:ext cx="60120" cy="720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225" name="Group 97">
                    <a:extLst>
                      <a:ext uri="{FF2B5EF4-FFF2-40B4-BE49-F238E27FC236}">
                        <a16:creationId xmlns:a16="http://schemas.microsoft.com/office/drawing/2014/main" id="{B4B5EBE3-EE33-427E-AC22-B6132078B7F0}"/>
                      </a:ext>
                    </a:extLst>
                  </p:cNvPr>
                  <p:cNvGrpSpPr/>
                  <p:nvPr/>
                </p:nvGrpSpPr>
                <p:grpSpPr>
                  <a:xfrm>
                    <a:off x="10834200" y="3746520"/>
                    <a:ext cx="79560" cy="38880"/>
                    <a:chOff x="10834200" y="3746520"/>
                    <a:chExt cx="79560" cy="38880"/>
                  </a:xfrm>
                </p:grpSpPr>
                <p:sp>
                  <p:nvSpPr>
                    <p:cNvPr id="226" name="Rectangle 98">
                      <a:extLst>
                        <a:ext uri="{FF2B5EF4-FFF2-40B4-BE49-F238E27FC236}">
                          <a16:creationId xmlns:a16="http://schemas.microsoft.com/office/drawing/2014/main" id="{24932BD0-6615-4F88-8461-9B141F995F3D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10831680" y="376848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227" name="Rectangle 99">
                      <a:extLst>
                        <a:ext uri="{FF2B5EF4-FFF2-40B4-BE49-F238E27FC236}">
                          <a16:creationId xmlns:a16="http://schemas.microsoft.com/office/drawing/2014/main" id="{611B32F3-1824-47CE-9EB9-621A7C15C3FE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10850400" y="376236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</p:grpSp>
          </p:grpSp>
          <p:sp>
            <p:nvSpPr>
              <p:cNvPr id="219" name="Freeform 79">
                <a:extLst>
                  <a:ext uri="{FF2B5EF4-FFF2-40B4-BE49-F238E27FC236}">
                    <a16:creationId xmlns:a16="http://schemas.microsoft.com/office/drawing/2014/main" id="{A1806FC7-2F09-4580-8CC3-0CC4F7A5874D}"/>
                  </a:ext>
                </a:extLst>
              </p:cNvPr>
              <p:cNvSpPr/>
              <p:nvPr/>
            </p:nvSpPr>
            <p:spPr>
              <a:xfrm>
                <a:off x="8789726" y="4475972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7F4F9F">
                  <a:lumMod val="50000"/>
                </a:srgbClr>
              </a:solidFill>
              <a:ln w="12700" cap="flat" cmpd="sng" algn="ctr">
                <a:solidFill>
                  <a:srgbClr val="3F274F"/>
                </a:solidFill>
                <a:prstDash val="solid"/>
                <a:miter lim="800000"/>
              </a:ln>
              <a:effectLst/>
            </p:spPr>
          </p:sp>
        </p:grpSp>
      </p:grpSp>
      <p:sp>
        <p:nvSpPr>
          <p:cNvPr id="758" name="Rectangle 2">
            <a:extLst>
              <a:ext uri="{FF2B5EF4-FFF2-40B4-BE49-F238E27FC236}">
                <a16:creationId xmlns:a16="http://schemas.microsoft.com/office/drawing/2014/main" id="{F794755E-1F61-4C2F-BACF-8B47A519910D}"/>
              </a:ext>
            </a:extLst>
          </p:cNvPr>
          <p:cNvSpPr/>
          <p:nvPr/>
        </p:nvSpPr>
        <p:spPr>
          <a:xfrm>
            <a:off x="8439678" y="2406254"/>
            <a:ext cx="2269836" cy="11678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000" spc="-1" dirty="0">
                <a:solidFill>
                  <a:schemeClr val="bg1"/>
                </a:solidFill>
                <a:latin typeface="Arial"/>
                <a:ea typeface="DejaVu Sans"/>
              </a:rPr>
              <a:t>Searches</a:t>
            </a:r>
            <a:r>
              <a:rPr lang="en-US" sz="1000" b="1" spc="-1" dirty="0">
                <a:solidFill>
                  <a:schemeClr val="bg1"/>
                </a:solidFill>
                <a:latin typeface="Arial"/>
                <a:ea typeface="DejaVu Sans"/>
              </a:rPr>
              <a:t> encrypted data</a:t>
            </a:r>
            <a:r>
              <a:rPr lang="en-US" sz="1000" spc="-1" dirty="0">
                <a:solidFill>
                  <a:schemeClr val="bg1"/>
                </a:solidFill>
                <a:latin typeface="Arial"/>
                <a:ea typeface="DejaVu Sans"/>
              </a:rPr>
              <a:t> from </a:t>
            </a:r>
            <a:r>
              <a:rPr lang="en-US" sz="1000" b="1" spc="-1" dirty="0">
                <a:solidFill>
                  <a:schemeClr val="bg1"/>
                </a:solidFill>
                <a:latin typeface="Arial"/>
                <a:ea typeface="DejaVu Sans"/>
              </a:rPr>
              <a:t>reference</a:t>
            </a:r>
            <a:r>
              <a:rPr lang="en-US" sz="1000" spc="-1" dirty="0">
                <a:solidFill>
                  <a:schemeClr val="bg1"/>
                </a:solidFill>
                <a:latin typeface="Arial"/>
                <a:ea typeface="DejaVu Sans"/>
              </a:rPr>
              <a:t>.</a:t>
            </a:r>
            <a:endParaRPr lang="en-US" sz="1000" b="0" strike="noStrike" spc="-1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759" name="Rectangle 2">
            <a:extLst>
              <a:ext uri="{FF2B5EF4-FFF2-40B4-BE49-F238E27FC236}">
                <a16:creationId xmlns:a16="http://schemas.microsoft.com/office/drawing/2014/main" id="{F794755E-1F61-4C2F-BACF-8B47A519910D}"/>
              </a:ext>
            </a:extLst>
          </p:cNvPr>
          <p:cNvSpPr/>
          <p:nvPr/>
        </p:nvSpPr>
        <p:spPr>
          <a:xfrm>
            <a:off x="8151458" y="4047213"/>
            <a:ext cx="2602512" cy="17652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r>
              <a:rPr lang="en-US" sz="1000" spc="-1" dirty="0">
                <a:solidFill>
                  <a:schemeClr val="bg1"/>
                </a:solidFill>
                <a:latin typeface="Arial"/>
                <a:ea typeface="DejaVu Sans"/>
              </a:rPr>
              <a:t>Retrieves </a:t>
            </a:r>
            <a:r>
              <a:rPr lang="en-US" sz="1000" b="1" spc="-1" dirty="0">
                <a:solidFill>
                  <a:schemeClr val="bg1"/>
                </a:solidFill>
                <a:latin typeface="Arial"/>
                <a:ea typeface="DejaVu Sans"/>
              </a:rPr>
              <a:t>Log references</a:t>
            </a:r>
            <a:r>
              <a:rPr lang="en-US" sz="1000" spc="-1" dirty="0">
                <a:solidFill>
                  <a:schemeClr val="bg1"/>
                </a:solidFill>
                <a:latin typeface="Arial"/>
                <a:ea typeface="DejaVu Sans"/>
              </a:rPr>
              <a:t> and key sharing </a:t>
            </a:r>
            <a:r>
              <a:rPr lang="en-US" sz="1000" b="1" spc="-1" dirty="0">
                <a:solidFill>
                  <a:schemeClr val="bg1"/>
                </a:solidFill>
                <a:latin typeface="Arial"/>
                <a:ea typeface="DejaVu Sans"/>
              </a:rPr>
              <a:t>peers list </a:t>
            </a:r>
            <a:r>
              <a:rPr lang="en-US" sz="1000" spc="-1" dirty="0">
                <a:solidFill>
                  <a:schemeClr val="bg1"/>
                </a:solidFill>
                <a:latin typeface="Arial"/>
                <a:ea typeface="DejaVu Sans"/>
              </a:rPr>
              <a:t>for requested audit log</a:t>
            </a:r>
          </a:p>
          <a:p>
            <a:endParaRPr lang="en-US" sz="1000" b="1" spc="-1" dirty="0">
              <a:solidFill>
                <a:schemeClr val="tx1">
                  <a:lumMod val="95000"/>
                </a:schemeClr>
              </a:solidFill>
              <a:latin typeface="Arial"/>
              <a:ea typeface="DejaVu Sans"/>
            </a:endParaRPr>
          </a:p>
          <a:p>
            <a:r>
              <a:rPr lang="en-US" sz="1000" b="1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Retrieves Key shares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Pass through </a:t>
            </a:r>
            <a:r>
              <a:rPr lang="en-US" sz="1000" b="1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access control mechanisms </a:t>
            </a:r>
            <a:r>
              <a:rPr lang="en-US" sz="1000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of </a:t>
            </a:r>
            <a:r>
              <a:rPr lang="en-US" sz="1000" b="1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each HLF organization/peers</a:t>
            </a:r>
          </a:p>
        </p:txBody>
      </p:sp>
      <p:sp>
        <p:nvSpPr>
          <p:cNvPr id="771" name="Right Arrow 770"/>
          <p:cNvSpPr/>
          <p:nvPr/>
        </p:nvSpPr>
        <p:spPr>
          <a:xfrm>
            <a:off x="1174081" y="2878898"/>
            <a:ext cx="402252" cy="227344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200"/>
          </a:p>
        </p:txBody>
      </p:sp>
      <p:cxnSp>
        <p:nvCxnSpPr>
          <p:cNvPr id="791" name="Straight Connector 790"/>
          <p:cNvCxnSpPr/>
          <p:nvPr/>
        </p:nvCxnSpPr>
        <p:spPr>
          <a:xfrm flipV="1">
            <a:off x="5985557" y="3724036"/>
            <a:ext cx="4779151" cy="17024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6" name="Straight Connector 795"/>
          <p:cNvCxnSpPr/>
          <p:nvPr/>
        </p:nvCxnSpPr>
        <p:spPr>
          <a:xfrm>
            <a:off x="1719215" y="2071184"/>
            <a:ext cx="9052560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7" name="CustomShape 50">
            <a:extLst>
              <a:ext uri="{FF2B5EF4-FFF2-40B4-BE49-F238E27FC236}">
                <a16:creationId xmlns:a16="http://schemas.microsoft.com/office/drawing/2014/main" id="{BC97370D-2929-440D-AC58-C9D61EB0EF0B}"/>
              </a:ext>
            </a:extLst>
          </p:cNvPr>
          <p:cNvSpPr/>
          <p:nvPr/>
        </p:nvSpPr>
        <p:spPr>
          <a:xfrm>
            <a:off x="4266348" y="1749141"/>
            <a:ext cx="3659305" cy="296514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45000" rIns="0" bIns="45000" anchor="ctr">
            <a:noAutofit/>
          </a:bodyPr>
          <a:lstStyle/>
          <a:p>
            <a:pPr algn="ctr"/>
            <a:r>
              <a:rPr lang="en-US" b="1" kern="0" spc="-1" dirty="0">
                <a:solidFill>
                  <a:schemeClr val="accent6">
                    <a:lumMod val="75000"/>
                  </a:schemeClr>
                </a:solidFill>
                <a:latin typeface="Arial"/>
                <a:ea typeface="DejaVu Sans"/>
              </a:rPr>
              <a:t>Data Privacy and Accountability</a:t>
            </a:r>
          </a:p>
        </p:txBody>
      </p:sp>
      <p:sp>
        <p:nvSpPr>
          <p:cNvPr id="3" name="Rectangle 2"/>
          <p:cNvSpPr/>
          <p:nvPr/>
        </p:nvSpPr>
        <p:spPr>
          <a:xfrm>
            <a:off x="502311" y="1961593"/>
            <a:ext cx="947695" cy="2308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900" b="1" dirty="0">
                <a:solidFill>
                  <a:schemeClr val="lt1"/>
                </a:solidFill>
              </a:rPr>
              <a:t>GET Audit Log</a:t>
            </a:r>
            <a:endParaRPr lang="pt-PT" sz="900" b="1" dirty="0">
              <a:solidFill>
                <a:schemeClr val="lt1"/>
              </a:solidFill>
            </a:endParaRPr>
          </a:p>
        </p:txBody>
      </p:sp>
      <p:pic>
        <p:nvPicPr>
          <p:cNvPr id="98" name="Picture 97">
            <a:extLst>
              <a:ext uri="{FF2B5EF4-FFF2-40B4-BE49-F238E27FC236}">
                <a16:creationId xmlns:a16="http://schemas.microsoft.com/office/drawing/2014/main" id="{E2B62732-D3AE-FF49-9074-2CE2A2CD944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8113" y="818628"/>
            <a:ext cx="2361340" cy="778795"/>
          </a:xfrm>
          <a:prstGeom prst="rect">
            <a:avLst/>
          </a:prstGeom>
        </p:spPr>
      </p:pic>
      <p:sp>
        <p:nvSpPr>
          <p:cNvPr id="87" name="Rectangle 2">
            <a:extLst>
              <a:ext uri="{FF2B5EF4-FFF2-40B4-BE49-F238E27FC236}">
                <a16:creationId xmlns:a16="http://schemas.microsoft.com/office/drawing/2014/main" id="{F794755E-1F61-4C2F-BACF-8B47A519910D}"/>
              </a:ext>
            </a:extLst>
          </p:cNvPr>
          <p:cNvSpPr/>
          <p:nvPr/>
        </p:nvSpPr>
        <p:spPr>
          <a:xfrm>
            <a:off x="1747197" y="2385676"/>
            <a:ext cx="3015495" cy="8237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000" b="1" spc="-1" dirty="0">
                <a:solidFill>
                  <a:schemeClr val="bg1"/>
                </a:solidFill>
                <a:latin typeface="Arial"/>
                <a:ea typeface="DejaVu Sans"/>
              </a:rPr>
              <a:t>Query</a:t>
            </a:r>
            <a:r>
              <a:rPr lang="en-US" sz="1000" spc="-1" dirty="0">
                <a:solidFill>
                  <a:schemeClr val="bg1"/>
                </a:solidFill>
                <a:latin typeface="Arial"/>
                <a:ea typeface="DejaVu Sans"/>
              </a:rPr>
              <a:t> for </a:t>
            </a:r>
            <a:r>
              <a:rPr lang="en-US" sz="1000" b="1" spc="-1" dirty="0">
                <a:solidFill>
                  <a:schemeClr val="bg1"/>
                </a:solidFill>
                <a:latin typeface="Arial"/>
                <a:ea typeface="DejaVu Sans"/>
              </a:rPr>
              <a:t>audit log – Log reference</a:t>
            </a:r>
          </a:p>
          <a:p>
            <a:pPr>
              <a:lnSpc>
                <a:spcPct val="100000"/>
              </a:lnSpc>
            </a:pPr>
            <a:r>
              <a:rPr lang="en-US" sz="1000" strike="noStrike" spc="-1" dirty="0">
                <a:solidFill>
                  <a:schemeClr val="bg1"/>
                </a:solidFill>
                <a:latin typeface="Arial"/>
                <a:ea typeface="DejaVu Sans"/>
              </a:rPr>
              <a:t>Uses</a:t>
            </a:r>
            <a:r>
              <a:rPr lang="en-US" sz="1000" b="1" strike="noStrike" spc="-1" dirty="0">
                <a:solidFill>
                  <a:schemeClr val="bg1"/>
                </a:solidFill>
                <a:latin typeface="Arial"/>
                <a:ea typeface="DejaVu Sans"/>
              </a:rPr>
              <a:t> reference </a:t>
            </a:r>
            <a:r>
              <a:rPr lang="en-US" sz="1000" strike="noStrike" spc="-1" dirty="0">
                <a:solidFill>
                  <a:schemeClr val="bg1"/>
                </a:solidFill>
                <a:latin typeface="Arial"/>
                <a:ea typeface="DejaVu Sans"/>
              </a:rPr>
              <a:t>to request</a:t>
            </a:r>
            <a:r>
              <a:rPr lang="en-US" sz="1000" b="1" strike="noStrike" spc="-1" dirty="0">
                <a:solidFill>
                  <a:schemeClr val="bg1"/>
                </a:solidFill>
                <a:latin typeface="Arial"/>
                <a:ea typeface="DejaVu Sans"/>
              </a:rPr>
              <a:t> encrypted audit log</a:t>
            </a:r>
            <a:r>
              <a:rPr lang="en-US" sz="1000" strike="noStrike" spc="-1" dirty="0">
                <a:solidFill>
                  <a:schemeClr val="bg1"/>
                </a:solidFill>
                <a:latin typeface="Arial"/>
                <a:ea typeface="DejaVu Sans"/>
              </a:rPr>
              <a:t> from off-chain database</a:t>
            </a:r>
          </a:p>
          <a:p>
            <a:pPr>
              <a:lnSpc>
                <a:spcPct val="100000"/>
              </a:lnSpc>
            </a:pPr>
            <a:r>
              <a:rPr lang="en-US" sz="1000" b="1" strike="noStrike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Decrypts</a:t>
            </a:r>
            <a:r>
              <a:rPr lang="en-US" sz="1000" b="0" strike="noStrike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 audit data</a:t>
            </a:r>
            <a:endParaRPr lang="en-US" sz="1000" b="0" strike="noStrike" spc="-1" dirty="0">
              <a:solidFill>
                <a:schemeClr val="tx1">
                  <a:lumMod val="95000"/>
                </a:schemeClr>
              </a:solidFill>
              <a:latin typeface="Calibri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3900237" y="3306900"/>
            <a:ext cx="732222" cy="2055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Log Ref</a:t>
            </a:r>
            <a:endParaRPr lang="pt-PT" sz="1000" dirty="0"/>
          </a:p>
        </p:txBody>
      </p:sp>
      <p:grpSp>
        <p:nvGrpSpPr>
          <p:cNvPr id="92" name="Group 91"/>
          <p:cNvGrpSpPr/>
          <p:nvPr/>
        </p:nvGrpSpPr>
        <p:grpSpPr>
          <a:xfrm>
            <a:off x="6219112" y="2541345"/>
            <a:ext cx="1665490" cy="1057753"/>
            <a:chOff x="6219112" y="2541345"/>
            <a:chExt cx="1665490" cy="1057753"/>
          </a:xfrm>
        </p:grpSpPr>
        <p:grpSp>
          <p:nvGrpSpPr>
            <p:cNvPr id="93" name="Group 57">
              <a:extLst>
                <a:ext uri="{FF2B5EF4-FFF2-40B4-BE49-F238E27FC236}">
                  <a16:creationId xmlns:a16="http://schemas.microsoft.com/office/drawing/2014/main" id="{BDB37B7A-E1A9-43EC-978B-FB6D750AFC85}"/>
                </a:ext>
              </a:extLst>
            </p:cNvPr>
            <p:cNvGrpSpPr/>
            <p:nvPr/>
          </p:nvGrpSpPr>
          <p:grpSpPr>
            <a:xfrm>
              <a:off x="6219112" y="2541345"/>
              <a:ext cx="1665490" cy="1057753"/>
              <a:chOff x="7215480" y="3979081"/>
              <a:chExt cx="1832040" cy="1703519"/>
            </a:xfrm>
          </p:grpSpPr>
          <p:sp>
            <p:nvSpPr>
              <p:cNvPr id="97" name="Freeform 68">
                <a:extLst>
                  <a:ext uri="{FF2B5EF4-FFF2-40B4-BE49-F238E27FC236}">
                    <a16:creationId xmlns:a16="http://schemas.microsoft.com/office/drawing/2014/main" id="{475DB8C4-2E18-4F35-9FC2-FAC9DA857EBB}"/>
                  </a:ext>
                </a:extLst>
              </p:cNvPr>
              <p:cNvSpPr/>
              <p:nvPr/>
            </p:nvSpPr>
            <p:spPr>
              <a:xfrm>
                <a:off x="7215480" y="4377960"/>
                <a:ext cx="1832040" cy="1304640"/>
              </a:xfrm>
              <a:custGeom>
                <a:avLst/>
                <a:gdLst/>
                <a:ahLst/>
                <a:cxnLst/>
                <a:rect l="l" t="t" r="r" b="b"/>
                <a:pathLst>
                  <a:path w="1185334" h="776821">
                    <a:moveTo>
                      <a:pt x="0" y="0"/>
                    </a:moveTo>
                    <a:lnTo>
                      <a:pt x="1185333" y="0"/>
                    </a:lnTo>
                    <a:lnTo>
                      <a:pt x="1185333" y="539750"/>
                    </a:lnTo>
                    <a:lnTo>
                      <a:pt x="1185334" y="539754"/>
                    </a:lnTo>
                    <a:lnTo>
                      <a:pt x="1185333" y="539758"/>
                    </a:lnTo>
                    <a:lnTo>
                      <a:pt x="1185333" y="541866"/>
                    </a:lnTo>
                    <a:lnTo>
                      <a:pt x="1184802" y="541866"/>
                    </a:lnTo>
                    <a:lnTo>
                      <a:pt x="1173293" y="587531"/>
                    </a:lnTo>
                    <a:cubicBezTo>
                      <a:pt x="1118029" y="695558"/>
                      <a:pt x="879073" y="776821"/>
                      <a:pt x="592667" y="776821"/>
                    </a:cubicBezTo>
                    <a:cubicBezTo>
                      <a:pt x="306261" y="776821"/>
                      <a:pt x="67305" y="695558"/>
                      <a:pt x="12041" y="587531"/>
                    </a:cubicBezTo>
                    <a:lnTo>
                      <a:pt x="533" y="541866"/>
                    </a:lnTo>
                    <a:lnTo>
                      <a:pt x="0" y="541866"/>
                    </a:lnTo>
                    <a:lnTo>
                      <a:pt x="0" y="539754"/>
                    </a:lnTo>
                    <a:close/>
                  </a:path>
                </a:pathLst>
              </a:custGeom>
              <a:solidFill>
                <a:srgbClr val="546CB2">
                  <a:lumMod val="40000"/>
                  <a:lumOff val="60000"/>
                </a:srgbClr>
              </a:solidFill>
              <a:ln w="12700" cap="flat" cmpd="sng" algn="ctr">
                <a:solidFill>
                  <a:srgbClr val="5D3A75"/>
                </a:solidFill>
                <a:prstDash val="solid"/>
                <a:miter lim="800000"/>
              </a:ln>
              <a:effectLst/>
            </p:spPr>
          </p:sp>
          <p:sp>
            <p:nvSpPr>
              <p:cNvPr id="99" name="Oval 69">
                <a:extLst>
                  <a:ext uri="{FF2B5EF4-FFF2-40B4-BE49-F238E27FC236}">
                    <a16:creationId xmlns:a16="http://schemas.microsoft.com/office/drawing/2014/main" id="{B1A7A543-3C23-48AE-BCA7-DA58A8207943}"/>
                  </a:ext>
                </a:extLst>
              </p:cNvPr>
              <p:cNvSpPr/>
              <p:nvPr/>
            </p:nvSpPr>
            <p:spPr>
              <a:xfrm>
                <a:off x="7215480" y="3979081"/>
                <a:ext cx="1832040" cy="737640"/>
              </a:xfrm>
              <a:prstGeom prst="ellipse">
                <a:avLst/>
              </a:prstGeom>
              <a:solidFill>
                <a:srgbClr val="546CB2">
                  <a:lumMod val="40000"/>
                  <a:lumOff val="60000"/>
                </a:srgbClr>
              </a:solidFill>
              <a:ln w="12700" cap="flat" cmpd="sng" algn="ctr">
                <a:solidFill>
                  <a:srgbClr val="5D3A75"/>
                </a:solidFill>
                <a:prstDash val="solid"/>
                <a:miter lim="800000"/>
              </a:ln>
              <a:effectLst>
                <a:reflection blurRad="6350" stA="50000" endA="300" endPos="55500" dist="50800" dir="5400000" sy="-100000" algn="bl" rotWithShape="0"/>
              </a:effectLst>
            </p:spPr>
          </p:sp>
        </p:grpSp>
        <p:sp>
          <p:nvSpPr>
            <p:cNvPr id="94" name="Rounded Rectangle 37">
              <a:extLst>
                <a:ext uri="{FF2B5EF4-FFF2-40B4-BE49-F238E27FC236}">
                  <a16:creationId xmlns:a16="http://schemas.microsoft.com/office/drawing/2014/main" id="{137D3476-3072-437C-A08F-84DA7853CED4}"/>
                </a:ext>
              </a:extLst>
            </p:cNvPr>
            <p:cNvSpPr/>
            <p:nvPr/>
          </p:nvSpPr>
          <p:spPr>
            <a:xfrm>
              <a:off x="7044509" y="3152173"/>
              <a:ext cx="790436" cy="190474"/>
            </a:xfrm>
            <a:prstGeom prst="roundRect">
              <a:avLst>
                <a:gd name="adj" fmla="val 4167"/>
              </a:avLst>
            </a:prstGeom>
            <a:solidFill>
              <a:srgbClr val="838487"/>
            </a:solidFill>
            <a:ln w="28575" cap="flat" cmpd="sng" algn="ctr">
              <a:solidFill>
                <a:srgbClr val="546CB2"/>
              </a:solidFill>
              <a:prstDash val="solid"/>
              <a:miter lim="800000"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-1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DejaVu Sans"/>
                  <a:cs typeface="+mn-cs"/>
                </a:rPr>
                <a:t>Audit Log</a:t>
              </a:r>
              <a:endParaRPr kumimoji="0" lang="en-US" sz="1100" b="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5" name="Freeform 63">
              <a:extLst>
                <a:ext uri="{FF2B5EF4-FFF2-40B4-BE49-F238E27FC236}">
                  <a16:creationId xmlns:a16="http://schemas.microsoft.com/office/drawing/2014/main" id="{3829511D-39B6-403B-BB50-6F5853CE6CB4}"/>
                </a:ext>
              </a:extLst>
            </p:cNvPr>
            <p:cNvSpPr/>
            <p:nvPr/>
          </p:nvSpPr>
          <p:spPr>
            <a:xfrm>
              <a:off x="6947966" y="3122368"/>
              <a:ext cx="126655" cy="149031"/>
            </a:xfrm>
            <a:custGeom>
              <a:avLst/>
              <a:gdLst/>
              <a:ahLst/>
              <a:cxnLst/>
              <a:rect l="l" t="t" r="r" b="b"/>
              <a:pathLst>
                <a:path w="957836" h="1222897">
                  <a:moveTo>
                    <a:pt x="483972" y="63309"/>
                  </a:moveTo>
                  <a:cubicBezTo>
                    <a:pt x="337990" y="63309"/>
                    <a:pt x="216193" y="166648"/>
                    <a:pt x="188025" y="304023"/>
                  </a:cubicBezTo>
                  <a:lnTo>
                    <a:pt x="182354" y="360163"/>
                  </a:lnTo>
                  <a:lnTo>
                    <a:pt x="785591" y="360163"/>
                  </a:lnTo>
                  <a:lnTo>
                    <a:pt x="779920" y="304023"/>
                  </a:lnTo>
                  <a:cubicBezTo>
                    <a:pt x="751752" y="166648"/>
                    <a:pt x="629955" y="63309"/>
                    <a:pt x="483972" y="63309"/>
                  </a:cubicBezTo>
                  <a:close/>
                  <a:moveTo>
                    <a:pt x="483972" y="0"/>
                  </a:moveTo>
                  <a:cubicBezTo>
                    <a:pt x="660611" y="0"/>
                    <a:pt x="807986" y="125039"/>
                    <a:pt x="842069" y="291263"/>
                  </a:cubicBezTo>
                  <a:lnTo>
                    <a:pt x="849029" y="360163"/>
                  </a:lnTo>
                  <a:lnTo>
                    <a:pt x="957836" y="360163"/>
                  </a:lnTo>
                  <a:lnTo>
                    <a:pt x="957836" y="1222897"/>
                  </a:lnTo>
                  <a:lnTo>
                    <a:pt x="0" y="1222897"/>
                  </a:lnTo>
                  <a:lnTo>
                    <a:pt x="0" y="360163"/>
                  </a:lnTo>
                  <a:lnTo>
                    <a:pt x="118915" y="360163"/>
                  </a:lnTo>
                  <a:lnTo>
                    <a:pt x="125875" y="291263"/>
                  </a:lnTo>
                  <a:cubicBezTo>
                    <a:pt x="159959" y="125039"/>
                    <a:pt x="307333" y="0"/>
                    <a:pt x="483972" y="0"/>
                  </a:cubicBezTo>
                  <a:close/>
                </a:path>
              </a:pathLst>
            </a:custGeom>
            <a:solidFill>
              <a:srgbClr val="0070C0"/>
            </a:solidFill>
            <a:ln w="127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sp>
        <p:sp>
          <p:nvSpPr>
            <p:cNvPr id="96" name="Rectangle 95"/>
            <p:cNvSpPr/>
            <p:nvPr/>
          </p:nvSpPr>
          <p:spPr>
            <a:xfrm>
              <a:off x="6275934" y="3149324"/>
              <a:ext cx="648521" cy="20550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/>
                <a:t>Log Ref</a:t>
              </a:r>
              <a:endParaRPr lang="pt-PT" sz="1000" dirty="0"/>
            </a:p>
          </p:txBody>
        </p:sp>
      </p:grpSp>
      <p:sp>
        <p:nvSpPr>
          <p:cNvPr id="102" name="Rectangle 101">
            <a:extLst>
              <a:ext uri="{FF2B5EF4-FFF2-40B4-BE49-F238E27FC236}">
                <a16:creationId xmlns:a16="http://schemas.microsoft.com/office/drawing/2014/main" id="{E7F4CB06-1A48-4411-923C-8CB5E15BE8FE}"/>
              </a:ext>
            </a:extLst>
          </p:cNvPr>
          <p:cNvSpPr/>
          <p:nvPr/>
        </p:nvSpPr>
        <p:spPr>
          <a:xfrm>
            <a:off x="3900237" y="5556079"/>
            <a:ext cx="732222" cy="2055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Peers List</a:t>
            </a:r>
            <a:endParaRPr lang="pt-PT" sz="1000" dirty="0"/>
          </a:p>
        </p:txBody>
      </p:sp>
      <p:sp>
        <p:nvSpPr>
          <p:cNvPr id="106" name="Right Arrow 103">
            <a:extLst>
              <a:ext uri="{FF2B5EF4-FFF2-40B4-BE49-F238E27FC236}">
                <a16:creationId xmlns:a16="http://schemas.microsoft.com/office/drawing/2014/main" id="{F5B40F78-185C-4707-86DD-8E1D8A1EF389}"/>
              </a:ext>
            </a:extLst>
          </p:cNvPr>
          <p:cNvSpPr/>
          <p:nvPr/>
        </p:nvSpPr>
        <p:spPr>
          <a:xfrm rot="10800000">
            <a:off x="4842406" y="5557418"/>
            <a:ext cx="1057784" cy="227344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7" name="Rectangle 2">
            <a:extLst>
              <a:ext uri="{FF2B5EF4-FFF2-40B4-BE49-F238E27FC236}">
                <a16:creationId xmlns:a16="http://schemas.microsoft.com/office/drawing/2014/main" id="{C450DB75-F312-41A8-A354-0BE507825B87}"/>
              </a:ext>
            </a:extLst>
          </p:cNvPr>
          <p:cNvSpPr/>
          <p:nvPr/>
        </p:nvSpPr>
        <p:spPr>
          <a:xfrm>
            <a:off x="1747196" y="4047951"/>
            <a:ext cx="3015496" cy="8256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0" bIns="45000" anchor="t">
            <a:noAutofit/>
          </a:bodyPr>
          <a:lstStyle/>
          <a:p>
            <a:r>
              <a:rPr lang="en-US" sz="1000" b="1" spc="-1" dirty="0">
                <a:solidFill>
                  <a:schemeClr val="bg1"/>
                </a:solidFill>
                <a:latin typeface="Arial"/>
                <a:ea typeface="DejaVu Sans"/>
              </a:rPr>
              <a:t>Query</a:t>
            </a:r>
            <a:r>
              <a:rPr lang="en-US" sz="1000" spc="-1" dirty="0">
                <a:solidFill>
                  <a:schemeClr val="bg1"/>
                </a:solidFill>
                <a:latin typeface="Arial"/>
                <a:ea typeface="DejaVu Sans"/>
              </a:rPr>
              <a:t> for </a:t>
            </a:r>
            <a:r>
              <a:rPr lang="en-US" sz="1000" b="1" spc="-1" dirty="0">
                <a:solidFill>
                  <a:schemeClr val="bg1"/>
                </a:solidFill>
                <a:latin typeface="Arial"/>
                <a:ea typeface="DejaVu Sans"/>
              </a:rPr>
              <a:t>audit log</a:t>
            </a:r>
            <a:r>
              <a:rPr lang="en-US" sz="1000" spc="-1" dirty="0">
                <a:solidFill>
                  <a:schemeClr val="bg1"/>
                </a:solidFill>
                <a:latin typeface="Arial"/>
                <a:ea typeface="DejaVu Sans"/>
              </a:rPr>
              <a:t> – </a:t>
            </a:r>
            <a:r>
              <a:rPr lang="en-US" sz="1000" b="1" spc="-1" dirty="0">
                <a:solidFill>
                  <a:schemeClr val="bg1"/>
                </a:solidFill>
                <a:latin typeface="Arial"/>
                <a:ea typeface="DejaVu Sans"/>
              </a:rPr>
              <a:t>Peers list</a:t>
            </a:r>
          </a:p>
          <a:p>
            <a:r>
              <a:rPr lang="en-US" sz="1000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Gets at least k</a:t>
            </a:r>
            <a:r>
              <a:rPr lang="en-US" sz="1000" b="1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 decryption key shares</a:t>
            </a:r>
            <a:r>
              <a:rPr lang="en-US" sz="1000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 from blockchain</a:t>
            </a:r>
            <a:r>
              <a:rPr lang="en-US" sz="1000" b="1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 </a:t>
            </a:r>
            <a:endParaRPr lang="en-US" sz="1000" spc="-1" dirty="0">
              <a:solidFill>
                <a:schemeClr val="tx1">
                  <a:lumMod val="95000"/>
                </a:schemeClr>
              </a:solidFill>
              <a:latin typeface="Arial"/>
              <a:ea typeface="DejaVu Sans"/>
            </a:endParaRPr>
          </a:p>
          <a:p>
            <a:r>
              <a:rPr lang="en-US" sz="1000" b="1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Recovers</a:t>
            </a:r>
            <a:r>
              <a:rPr lang="en-US" sz="1000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 original </a:t>
            </a:r>
            <a:r>
              <a:rPr lang="en-US" sz="1000" b="1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key</a:t>
            </a:r>
            <a:endParaRPr lang="en-US" sz="1000" spc="-1" dirty="0">
              <a:solidFill>
                <a:schemeClr val="tx1">
                  <a:lumMod val="95000"/>
                </a:schemeClr>
              </a:solidFill>
              <a:latin typeface="Arial"/>
              <a:ea typeface="DejaVu Sans"/>
            </a:endParaRPr>
          </a:p>
        </p:txBody>
      </p:sp>
      <p:sp>
        <p:nvSpPr>
          <p:cNvPr id="100" name="Right Arrow 103">
            <a:extLst>
              <a:ext uri="{FF2B5EF4-FFF2-40B4-BE49-F238E27FC236}">
                <a16:creationId xmlns:a16="http://schemas.microsoft.com/office/drawing/2014/main" id="{A36B7042-765A-4A50-9A86-0F0165847879}"/>
              </a:ext>
            </a:extLst>
          </p:cNvPr>
          <p:cNvSpPr/>
          <p:nvPr/>
        </p:nvSpPr>
        <p:spPr>
          <a:xfrm rot="10800000">
            <a:off x="4845514" y="2873314"/>
            <a:ext cx="1057784" cy="227344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0C352AE1-6AE3-4EF4-84EC-1B6EE689CD52}"/>
              </a:ext>
            </a:extLst>
          </p:cNvPr>
          <p:cNvGrpSpPr/>
          <p:nvPr/>
        </p:nvGrpSpPr>
        <p:grpSpPr>
          <a:xfrm>
            <a:off x="2756181" y="3034300"/>
            <a:ext cx="1010050" cy="255960"/>
            <a:chOff x="3688304" y="1917208"/>
            <a:chExt cx="1010050" cy="255960"/>
          </a:xfrm>
        </p:grpSpPr>
        <p:sp>
          <p:nvSpPr>
            <p:cNvPr id="108" name="Rounded Rectangle 184">
              <a:extLst>
                <a:ext uri="{FF2B5EF4-FFF2-40B4-BE49-F238E27FC236}">
                  <a16:creationId xmlns:a16="http://schemas.microsoft.com/office/drawing/2014/main" id="{DB123E35-76D3-43C5-A9F4-6BD7EED85CDA}"/>
                </a:ext>
              </a:extLst>
            </p:cNvPr>
            <p:cNvSpPr/>
            <p:nvPr/>
          </p:nvSpPr>
          <p:spPr>
            <a:xfrm>
              <a:off x="3769676" y="1963648"/>
              <a:ext cx="928678" cy="209520"/>
            </a:xfrm>
            <a:prstGeom prst="roundRect">
              <a:avLst>
                <a:gd name="adj" fmla="val 4167"/>
              </a:avLst>
            </a:prstGeom>
            <a:solidFill>
              <a:srgbClr val="838487"/>
            </a:solidFill>
            <a:ln w="28575" cap="flat" cmpd="sng" algn="ctr">
              <a:solidFill>
                <a:srgbClr val="546CB2"/>
              </a:solidFill>
              <a:prstDash val="solid"/>
              <a:miter lim="800000"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-1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DejaVu Sans"/>
                  <a:cs typeface="+mn-cs"/>
                </a:rPr>
                <a:t>Audit Log</a:t>
              </a:r>
              <a:endParaRPr kumimoji="0" lang="en-US" sz="1100" b="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9" name="Freeform 63">
              <a:extLst>
                <a:ext uri="{FF2B5EF4-FFF2-40B4-BE49-F238E27FC236}">
                  <a16:creationId xmlns:a16="http://schemas.microsoft.com/office/drawing/2014/main" id="{9C1281B6-EE19-451B-A925-5CC7D6516142}"/>
                </a:ext>
              </a:extLst>
            </p:cNvPr>
            <p:cNvSpPr/>
            <p:nvPr/>
          </p:nvSpPr>
          <p:spPr>
            <a:xfrm>
              <a:off x="3688304" y="1917208"/>
              <a:ext cx="139320" cy="198360"/>
            </a:xfrm>
            <a:custGeom>
              <a:avLst/>
              <a:gdLst/>
              <a:ahLst/>
              <a:cxnLst/>
              <a:rect l="l" t="t" r="r" b="b"/>
              <a:pathLst>
                <a:path w="957836" h="1222897">
                  <a:moveTo>
                    <a:pt x="483972" y="63309"/>
                  </a:moveTo>
                  <a:cubicBezTo>
                    <a:pt x="337990" y="63309"/>
                    <a:pt x="216193" y="166648"/>
                    <a:pt x="188025" y="304023"/>
                  </a:cubicBezTo>
                  <a:lnTo>
                    <a:pt x="182354" y="360163"/>
                  </a:lnTo>
                  <a:lnTo>
                    <a:pt x="785591" y="360163"/>
                  </a:lnTo>
                  <a:lnTo>
                    <a:pt x="779920" y="304023"/>
                  </a:lnTo>
                  <a:cubicBezTo>
                    <a:pt x="751752" y="166648"/>
                    <a:pt x="629955" y="63309"/>
                    <a:pt x="483972" y="63309"/>
                  </a:cubicBezTo>
                  <a:close/>
                  <a:moveTo>
                    <a:pt x="483972" y="0"/>
                  </a:moveTo>
                  <a:cubicBezTo>
                    <a:pt x="660611" y="0"/>
                    <a:pt x="807986" y="125039"/>
                    <a:pt x="842069" y="291263"/>
                  </a:cubicBezTo>
                  <a:lnTo>
                    <a:pt x="849029" y="360163"/>
                  </a:lnTo>
                  <a:lnTo>
                    <a:pt x="957836" y="360163"/>
                  </a:lnTo>
                  <a:lnTo>
                    <a:pt x="957836" y="1222897"/>
                  </a:lnTo>
                  <a:lnTo>
                    <a:pt x="0" y="1222897"/>
                  </a:lnTo>
                  <a:lnTo>
                    <a:pt x="0" y="360163"/>
                  </a:lnTo>
                  <a:lnTo>
                    <a:pt x="118915" y="360163"/>
                  </a:lnTo>
                  <a:lnTo>
                    <a:pt x="125875" y="291263"/>
                  </a:lnTo>
                  <a:cubicBezTo>
                    <a:pt x="159959" y="125039"/>
                    <a:pt x="307333" y="0"/>
                    <a:pt x="483972" y="0"/>
                  </a:cubicBezTo>
                  <a:close/>
                </a:path>
              </a:pathLst>
            </a:custGeom>
            <a:solidFill>
              <a:srgbClr val="0070C0"/>
            </a:solidFill>
            <a:ln w="127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sp>
      </p:grpSp>
      <p:sp>
        <p:nvSpPr>
          <p:cNvPr id="110" name="Right Arrow 108">
            <a:extLst>
              <a:ext uri="{FF2B5EF4-FFF2-40B4-BE49-F238E27FC236}">
                <a16:creationId xmlns:a16="http://schemas.microsoft.com/office/drawing/2014/main" id="{D1462C6D-8F5C-48E0-B36C-08C8F8ED59D6}"/>
              </a:ext>
            </a:extLst>
          </p:cNvPr>
          <p:cNvSpPr/>
          <p:nvPr/>
        </p:nvSpPr>
        <p:spPr>
          <a:xfrm rot="13500000">
            <a:off x="4599081" y="3934431"/>
            <a:ext cx="1548701" cy="227344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A11FFEB1-1ACD-45D1-BB34-4A85805A57FC}"/>
              </a:ext>
            </a:extLst>
          </p:cNvPr>
          <p:cNvSpPr/>
          <p:nvPr/>
        </p:nvSpPr>
        <p:spPr>
          <a:xfrm>
            <a:off x="1145230" y="2609034"/>
            <a:ext cx="43274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tabLst>
                <a:tab pos="0" algn="l"/>
              </a:tabLst>
              <a:defRPr/>
            </a:pPr>
            <a:r>
              <a:rPr lang="en-US" sz="1200" kern="0" spc="-1" dirty="0">
                <a:solidFill>
                  <a:srgbClr val="414244"/>
                </a:solidFill>
                <a:latin typeface="Calibri"/>
              </a:rPr>
              <a:t>GET</a:t>
            </a:r>
            <a:endParaRPr lang="en-US" sz="1200" kern="0" spc="-1" dirty="0">
              <a:solidFill>
                <a:srgbClr val="838487"/>
              </a:solidFill>
              <a:latin typeface="Calibri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1F4AA481-DCFB-4BD3-94A4-1FC12404E8EC}"/>
              </a:ext>
            </a:extLst>
          </p:cNvPr>
          <p:cNvSpPr/>
          <p:nvPr/>
        </p:nvSpPr>
        <p:spPr>
          <a:xfrm>
            <a:off x="11159413" y="6307494"/>
            <a:ext cx="1032588" cy="5505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>
                    <a:lumMod val="85000"/>
                  </a:schemeClr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0898261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Rectangle 2">
            <a:extLst>
              <a:ext uri="{FF2B5EF4-FFF2-40B4-BE49-F238E27FC236}">
                <a16:creationId xmlns:a16="http://schemas.microsoft.com/office/drawing/2014/main" id="{F794755E-1F61-4C2F-BACF-8B47A519910D}"/>
              </a:ext>
            </a:extLst>
          </p:cNvPr>
          <p:cNvSpPr/>
          <p:nvPr/>
        </p:nvSpPr>
        <p:spPr>
          <a:xfrm>
            <a:off x="1749097" y="2393972"/>
            <a:ext cx="3024218" cy="1197197"/>
          </a:xfrm>
          <a:prstGeom prst="rect">
            <a:avLst/>
          </a:prstGeom>
          <a:solidFill>
            <a:schemeClr val="tx1"/>
          </a:solidFill>
          <a:ln w="6350">
            <a:solidFill>
              <a:schemeClr val="tx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en-US" sz="1000" b="0" strike="noStrike" spc="-1" dirty="0">
              <a:latin typeface="Calibri"/>
            </a:endParaRPr>
          </a:p>
        </p:txBody>
      </p:sp>
      <p:sp>
        <p:nvSpPr>
          <p:cNvPr id="772" name="Rectangle 2">
            <a:extLst>
              <a:ext uri="{FF2B5EF4-FFF2-40B4-BE49-F238E27FC236}">
                <a16:creationId xmlns:a16="http://schemas.microsoft.com/office/drawing/2014/main" id="{F794755E-1F61-4C2F-BACF-8B47A519910D}"/>
              </a:ext>
            </a:extLst>
          </p:cNvPr>
          <p:cNvSpPr/>
          <p:nvPr/>
        </p:nvSpPr>
        <p:spPr>
          <a:xfrm>
            <a:off x="5985555" y="2393288"/>
            <a:ext cx="4779155" cy="1212370"/>
          </a:xfrm>
          <a:prstGeom prst="rect">
            <a:avLst/>
          </a:prstGeom>
          <a:noFill/>
          <a:ln w="6350">
            <a:solidFill>
              <a:schemeClr val="tx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en-US" sz="1000" b="0" strike="noStrike" spc="-1" dirty="0">
              <a:latin typeface="Calibri"/>
            </a:endParaRPr>
          </a:p>
        </p:txBody>
      </p:sp>
      <p:sp>
        <p:nvSpPr>
          <p:cNvPr id="773" name="Rectangle 2">
            <a:extLst>
              <a:ext uri="{FF2B5EF4-FFF2-40B4-BE49-F238E27FC236}">
                <a16:creationId xmlns:a16="http://schemas.microsoft.com/office/drawing/2014/main" id="{F794755E-1F61-4C2F-BACF-8B47A519910D}"/>
              </a:ext>
            </a:extLst>
          </p:cNvPr>
          <p:cNvSpPr/>
          <p:nvPr/>
        </p:nvSpPr>
        <p:spPr>
          <a:xfrm>
            <a:off x="5974814" y="4069682"/>
            <a:ext cx="4779155" cy="1742811"/>
          </a:xfrm>
          <a:prstGeom prst="rect">
            <a:avLst/>
          </a:prstGeom>
          <a:noFill/>
          <a:ln w="6350">
            <a:solidFill>
              <a:schemeClr val="tx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en-US" sz="1000" b="0" strike="noStrike" spc="-1" dirty="0">
              <a:latin typeface="Calibri"/>
            </a:endParaRPr>
          </a:p>
        </p:txBody>
      </p:sp>
      <p:sp>
        <p:nvSpPr>
          <p:cNvPr id="774" name="Rectangle 2">
            <a:extLst>
              <a:ext uri="{FF2B5EF4-FFF2-40B4-BE49-F238E27FC236}">
                <a16:creationId xmlns:a16="http://schemas.microsoft.com/office/drawing/2014/main" id="{F794755E-1F61-4C2F-BACF-8B47A519910D}"/>
              </a:ext>
            </a:extLst>
          </p:cNvPr>
          <p:cNvSpPr/>
          <p:nvPr/>
        </p:nvSpPr>
        <p:spPr>
          <a:xfrm>
            <a:off x="1747639" y="4069683"/>
            <a:ext cx="3025676" cy="1742810"/>
          </a:xfrm>
          <a:prstGeom prst="rect">
            <a:avLst/>
          </a:prstGeom>
          <a:noFill/>
          <a:ln w="6350">
            <a:solidFill>
              <a:schemeClr val="tx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en-US" sz="1000" b="0" strike="noStrike" spc="-1" dirty="0"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Data Protection and Accountability</a:t>
            </a:r>
            <a:br>
              <a:rPr lang="en-US" dirty="0"/>
            </a:br>
            <a:r>
              <a:rPr lang="en-US" dirty="0"/>
              <a:t>Components – GET Audit Log</a:t>
            </a:r>
            <a:endParaRPr lang="pt-PT" dirty="0"/>
          </a:p>
        </p:txBody>
      </p:sp>
      <p:sp>
        <p:nvSpPr>
          <p:cNvPr id="163" name="CustomShape 50">
            <a:extLst>
              <a:ext uri="{FF2B5EF4-FFF2-40B4-BE49-F238E27FC236}">
                <a16:creationId xmlns:a16="http://schemas.microsoft.com/office/drawing/2014/main" id="{BC97370D-2929-440D-AC58-C9D61EB0EF0B}"/>
              </a:ext>
            </a:extLst>
          </p:cNvPr>
          <p:cNvSpPr/>
          <p:nvPr/>
        </p:nvSpPr>
        <p:spPr>
          <a:xfrm>
            <a:off x="1749097" y="2187522"/>
            <a:ext cx="3024219" cy="184112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0">
            <a:noFill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100" b="1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Decryption</a:t>
            </a:r>
            <a:endParaRPr lang="en-US" sz="1100" b="0" strike="noStrike" spc="-1" dirty="0">
              <a:latin typeface="Calibri"/>
            </a:endParaRPr>
          </a:p>
        </p:txBody>
      </p:sp>
      <p:sp>
        <p:nvSpPr>
          <p:cNvPr id="164" name="CustomShape 50">
            <a:extLst>
              <a:ext uri="{FF2B5EF4-FFF2-40B4-BE49-F238E27FC236}">
                <a16:creationId xmlns:a16="http://schemas.microsoft.com/office/drawing/2014/main" id="{BC97370D-2929-440D-AC58-C9D61EB0EF0B}"/>
              </a:ext>
            </a:extLst>
          </p:cNvPr>
          <p:cNvSpPr/>
          <p:nvPr/>
        </p:nvSpPr>
        <p:spPr>
          <a:xfrm>
            <a:off x="1749096" y="3848843"/>
            <a:ext cx="3024219" cy="184112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0">
            <a:noFill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100" b="1" spc="-1" dirty="0">
                <a:solidFill>
                  <a:srgbClr val="FFFFFF"/>
                </a:solidFill>
                <a:latin typeface="Calibri"/>
              </a:rPr>
              <a:t>(</a:t>
            </a:r>
            <a:r>
              <a:rPr lang="en-US" sz="1100" b="1" spc="-1" dirty="0" err="1">
                <a:solidFill>
                  <a:srgbClr val="FFFFFF"/>
                </a:solidFill>
                <a:latin typeface="Calibri"/>
              </a:rPr>
              <a:t>n,k</a:t>
            </a:r>
            <a:r>
              <a:rPr lang="en-US" sz="1100" b="1" spc="-1" dirty="0">
                <a:solidFill>
                  <a:srgbClr val="FFFFFF"/>
                </a:solidFill>
                <a:latin typeface="Calibri"/>
              </a:rPr>
              <a:t>) Key Sharing</a:t>
            </a:r>
            <a:endParaRPr lang="en-US" sz="1100" b="0" strike="noStrike" spc="-1" dirty="0">
              <a:latin typeface="Calibri"/>
            </a:endParaRPr>
          </a:p>
        </p:txBody>
      </p:sp>
      <p:sp>
        <p:nvSpPr>
          <p:cNvPr id="165" name="CustomShape 50">
            <a:extLst>
              <a:ext uri="{FF2B5EF4-FFF2-40B4-BE49-F238E27FC236}">
                <a16:creationId xmlns:a16="http://schemas.microsoft.com/office/drawing/2014/main" id="{BC97370D-2929-440D-AC58-C9D61EB0EF0B}"/>
              </a:ext>
            </a:extLst>
          </p:cNvPr>
          <p:cNvSpPr/>
          <p:nvPr/>
        </p:nvSpPr>
        <p:spPr>
          <a:xfrm>
            <a:off x="5985557" y="3848843"/>
            <a:ext cx="4779151" cy="184112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0">
            <a:noFill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100" b="1" spc="-1" dirty="0" err="1">
                <a:solidFill>
                  <a:srgbClr val="FFFFFF"/>
                </a:solidFill>
                <a:latin typeface="Calibri"/>
              </a:rPr>
              <a:t>Blockchain</a:t>
            </a:r>
            <a:endParaRPr lang="en-US" sz="1100" b="0" strike="noStrike" spc="-1" dirty="0">
              <a:latin typeface="Calibri"/>
            </a:endParaRPr>
          </a:p>
        </p:txBody>
      </p:sp>
      <p:sp>
        <p:nvSpPr>
          <p:cNvPr id="166" name="CustomShape 50">
            <a:extLst>
              <a:ext uri="{FF2B5EF4-FFF2-40B4-BE49-F238E27FC236}">
                <a16:creationId xmlns:a16="http://schemas.microsoft.com/office/drawing/2014/main" id="{BC97370D-2929-440D-AC58-C9D61EB0EF0B}"/>
              </a:ext>
            </a:extLst>
          </p:cNvPr>
          <p:cNvSpPr/>
          <p:nvPr/>
        </p:nvSpPr>
        <p:spPr>
          <a:xfrm>
            <a:off x="5985557" y="2187522"/>
            <a:ext cx="4779157" cy="184112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0">
            <a:noFill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100" b="1" spc="-1" dirty="0">
                <a:solidFill>
                  <a:srgbClr val="FFFFFF"/>
                </a:solidFill>
                <a:latin typeface="Calibri"/>
              </a:rPr>
              <a:t>Off-chain Database</a:t>
            </a:r>
            <a:endParaRPr lang="en-US" sz="1100" b="0" strike="noStrike" spc="-1" dirty="0">
              <a:latin typeface="Calibri"/>
            </a:endParaRPr>
          </a:p>
        </p:txBody>
      </p:sp>
      <p:sp>
        <p:nvSpPr>
          <p:cNvPr id="170" name="Rounded Rectangle 184">
            <a:extLst>
              <a:ext uri="{FF2B5EF4-FFF2-40B4-BE49-F238E27FC236}">
                <a16:creationId xmlns:a16="http://schemas.microsoft.com/office/drawing/2014/main" id="{254F52BB-F2B3-4B4A-A867-95DD8E39DD8D}"/>
              </a:ext>
            </a:extLst>
          </p:cNvPr>
          <p:cNvSpPr/>
          <p:nvPr/>
        </p:nvSpPr>
        <p:spPr>
          <a:xfrm>
            <a:off x="105239" y="2887810"/>
            <a:ext cx="900922" cy="209520"/>
          </a:xfrm>
          <a:prstGeom prst="roundRect">
            <a:avLst>
              <a:gd name="adj" fmla="val 4167"/>
            </a:avLst>
          </a:prstGeom>
          <a:solidFill>
            <a:srgbClr val="83848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Query</a:t>
            </a:r>
            <a:endParaRPr kumimoji="0" lang="en-US" sz="1100" b="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93" name="Group 792"/>
          <p:cNvGrpSpPr/>
          <p:nvPr/>
        </p:nvGrpSpPr>
        <p:grpSpPr>
          <a:xfrm>
            <a:off x="6296297" y="4309384"/>
            <a:ext cx="1776237" cy="1263407"/>
            <a:chOff x="6296297" y="4120004"/>
            <a:chExt cx="1776237" cy="1263407"/>
          </a:xfrm>
        </p:grpSpPr>
        <p:sp>
          <p:nvSpPr>
            <p:cNvPr id="182" name="Rectangle 113">
              <a:extLst>
                <a:ext uri="{FF2B5EF4-FFF2-40B4-BE49-F238E27FC236}">
                  <a16:creationId xmlns:a16="http://schemas.microsoft.com/office/drawing/2014/main" id="{18C187D5-BA64-40FB-BEBE-FCA54015211A}"/>
                </a:ext>
              </a:extLst>
            </p:cNvPr>
            <p:cNvSpPr/>
            <p:nvPr/>
          </p:nvSpPr>
          <p:spPr>
            <a:xfrm>
              <a:off x="6597495" y="4120004"/>
              <a:ext cx="853151" cy="197155"/>
            </a:xfrm>
            <a:prstGeom prst="rect">
              <a:avLst/>
            </a:prstGeom>
            <a:noFill/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000" i="0" u="none" strike="noStrike" kern="0" cap="none" spc="-1" normalizeH="0" baseline="0" noProof="0" dirty="0">
                  <a:ln>
                    <a:noFill/>
                  </a:ln>
                  <a:solidFill>
                    <a:srgbClr val="414244"/>
                  </a:solidFill>
                  <a:effectLst/>
                  <a:uLnTx/>
                  <a:uFillTx/>
                  <a:latin typeface="Calibri"/>
                  <a:ea typeface="DejaVu Sans"/>
                  <a:cs typeface="+mn-cs"/>
                </a:rPr>
                <a:t>peer0.org1</a:t>
              </a:r>
              <a:endPara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183" name="Group 182"/>
            <p:cNvGrpSpPr/>
            <p:nvPr/>
          </p:nvGrpSpPr>
          <p:grpSpPr>
            <a:xfrm>
              <a:off x="6864614" y="4314019"/>
              <a:ext cx="318913" cy="386777"/>
              <a:chOff x="7395464" y="3062136"/>
              <a:chExt cx="466920" cy="566280"/>
            </a:xfrm>
          </p:grpSpPr>
          <p:grpSp>
            <p:nvGrpSpPr>
              <p:cNvPr id="184" name="Group 140">
                <a:extLst>
                  <a:ext uri="{FF2B5EF4-FFF2-40B4-BE49-F238E27FC236}">
                    <a16:creationId xmlns:a16="http://schemas.microsoft.com/office/drawing/2014/main" id="{8A8CC44C-B01D-44DE-B89A-D38FAE743F1F}"/>
                  </a:ext>
                </a:extLst>
              </p:cNvPr>
              <p:cNvGrpSpPr/>
              <p:nvPr/>
            </p:nvGrpSpPr>
            <p:grpSpPr>
              <a:xfrm>
                <a:off x="7395464" y="3062136"/>
                <a:ext cx="466920" cy="566280"/>
                <a:chOff x="9698760" y="3480120"/>
                <a:chExt cx="466920" cy="566280"/>
              </a:xfrm>
            </p:grpSpPr>
            <p:sp>
              <p:nvSpPr>
                <p:cNvPr id="186" name="Rounded Rectangle 126">
                  <a:extLst>
                    <a:ext uri="{FF2B5EF4-FFF2-40B4-BE49-F238E27FC236}">
                      <a16:creationId xmlns:a16="http://schemas.microsoft.com/office/drawing/2014/main" id="{D4CAF9B7-3BCC-4AF9-9093-8D7EA6C31B0B}"/>
                    </a:ext>
                  </a:extLst>
                </p:cNvPr>
                <p:cNvSpPr/>
                <p:nvPr/>
              </p:nvSpPr>
              <p:spPr>
                <a:xfrm>
                  <a:off x="9698760" y="3480120"/>
                  <a:ext cx="466920" cy="566280"/>
                </a:xfrm>
                <a:prstGeom prst="roundRect">
                  <a:avLst>
                    <a:gd name="adj" fmla="val 16667"/>
                  </a:avLst>
                </a:prstGeom>
                <a:noFill/>
                <a:ln w="12700" cap="flat" cmpd="sng" algn="ctr">
                  <a:solidFill>
                    <a:srgbClr val="546CB2"/>
                  </a:solidFill>
                  <a:prstDash val="solid"/>
                  <a:miter lim="800000"/>
                </a:ln>
                <a:effectLst/>
              </p:spPr>
            </p:sp>
            <p:grpSp>
              <p:nvGrpSpPr>
                <p:cNvPr id="187" name="Group 92">
                  <a:extLst>
                    <a:ext uri="{FF2B5EF4-FFF2-40B4-BE49-F238E27FC236}">
                      <a16:creationId xmlns:a16="http://schemas.microsoft.com/office/drawing/2014/main" id="{2F33F6DA-2610-4735-BE70-5D8E6BA428DE}"/>
                    </a:ext>
                  </a:extLst>
                </p:cNvPr>
                <p:cNvGrpSpPr/>
                <p:nvPr/>
              </p:nvGrpSpPr>
              <p:grpSpPr>
                <a:xfrm>
                  <a:off x="9802800" y="3702960"/>
                  <a:ext cx="241200" cy="275400"/>
                  <a:chOff x="9802800" y="3702960"/>
                  <a:chExt cx="241200" cy="275400"/>
                </a:xfrm>
              </p:grpSpPr>
              <p:sp>
                <p:nvSpPr>
                  <p:cNvPr id="188" name="Rectangle 94">
                    <a:extLst>
                      <a:ext uri="{FF2B5EF4-FFF2-40B4-BE49-F238E27FC236}">
                        <a16:creationId xmlns:a16="http://schemas.microsoft.com/office/drawing/2014/main" id="{1A53C6D5-5A88-46BF-A21B-556121D6A113}"/>
                      </a:ext>
                    </a:extLst>
                  </p:cNvPr>
                  <p:cNvSpPr/>
                  <p:nvPr/>
                </p:nvSpPr>
                <p:spPr>
                  <a:xfrm>
                    <a:off x="9802800" y="3702960"/>
                    <a:ext cx="241200" cy="27540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  <p:grpSp>
                <p:nvGrpSpPr>
                  <p:cNvPr id="189" name="Group 95">
                    <a:extLst>
                      <a:ext uri="{FF2B5EF4-FFF2-40B4-BE49-F238E27FC236}">
                        <a16:creationId xmlns:a16="http://schemas.microsoft.com/office/drawing/2014/main" id="{DB6EE8B3-C661-417B-A881-B0AF027C15F7}"/>
                      </a:ext>
                    </a:extLst>
                  </p:cNvPr>
                  <p:cNvGrpSpPr/>
                  <p:nvPr/>
                </p:nvGrpSpPr>
                <p:grpSpPr>
                  <a:xfrm>
                    <a:off x="9836280" y="3804480"/>
                    <a:ext cx="79560" cy="38880"/>
                    <a:chOff x="9836280" y="3804480"/>
                    <a:chExt cx="79560" cy="38880"/>
                  </a:xfrm>
                </p:grpSpPr>
                <p:sp>
                  <p:nvSpPr>
                    <p:cNvPr id="196" name="Rectangle 102">
                      <a:extLst>
                        <a:ext uri="{FF2B5EF4-FFF2-40B4-BE49-F238E27FC236}">
                          <a16:creationId xmlns:a16="http://schemas.microsoft.com/office/drawing/2014/main" id="{2F57A5D6-48CA-47B0-B38E-FACA62186631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9833760" y="382680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97" name="Rectangle 103">
                      <a:extLst>
                        <a:ext uri="{FF2B5EF4-FFF2-40B4-BE49-F238E27FC236}">
                          <a16:creationId xmlns:a16="http://schemas.microsoft.com/office/drawing/2014/main" id="{86EDBB1C-29BA-408A-9757-668EE5A58230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9852480" y="382032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190" name="Group 96">
                    <a:extLst>
                      <a:ext uri="{FF2B5EF4-FFF2-40B4-BE49-F238E27FC236}">
                        <a16:creationId xmlns:a16="http://schemas.microsoft.com/office/drawing/2014/main" id="{1F7B4667-04DF-4A93-AC06-A24091394E82}"/>
                      </a:ext>
                    </a:extLst>
                  </p:cNvPr>
                  <p:cNvGrpSpPr/>
                  <p:nvPr/>
                </p:nvGrpSpPr>
                <p:grpSpPr>
                  <a:xfrm>
                    <a:off x="9837000" y="3879000"/>
                    <a:ext cx="51480" cy="51480"/>
                    <a:chOff x="9837000" y="3879000"/>
                    <a:chExt cx="51480" cy="51480"/>
                  </a:xfrm>
                </p:grpSpPr>
                <p:sp>
                  <p:nvSpPr>
                    <p:cNvPr id="194" name="Rectangle 100">
                      <a:extLst>
                        <a:ext uri="{FF2B5EF4-FFF2-40B4-BE49-F238E27FC236}">
                          <a16:creationId xmlns:a16="http://schemas.microsoft.com/office/drawing/2014/main" id="{F3D31E61-CD7C-4C01-AE1E-9606D4B6DDE8}"/>
                        </a:ext>
                      </a:extLst>
                    </p:cNvPr>
                    <p:cNvSpPr/>
                    <p:nvPr/>
                  </p:nvSpPr>
                  <p:spPr>
                    <a:xfrm rot="18900000">
                      <a:off x="9829440" y="390132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95" name="Rectangle 101">
                      <a:extLst>
                        <a:ext uri="{FF2B5EF4-FFF2-40B4-BE49-F238E27FC236}">
                          <a16:creationId xmlns:a16="http://schemas.microsoft.com/office/drawing/2014/main" id="{C6D65796-6D38-44F4-8178-EA8307E76E32}"/>
                        </a:ext>
                      </a:extLst>
                    </p:cNvPr>
                    <p:cNvSpPr/>
                    <p:nvPr/>
                  </p:nvSpPr>
                  <p:spPr>
                    <a:xfrm rot="13500000">
                      <a:off x="9833760" y="3901680"/>
                      <a:ext cx="60120" cy="720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191" name="Group 97">
                    <a:extLst>
                      <a:ext uri="{FF2B5EF4-FFF2-40B4-BE49-F238E27FC236}">
                        <a16:creationId xmlns:a16="http://schemas.microsoft.com/office/drawing/2014/main" id="{093FBC69-1879-47B6-871A-2CC98CAF8741}"/>
                      </a:ext>
                    </a:extLst>
                  </p:cNvPr>
                  <p:cNvGrpSpPr/>
                  <p:nvPr/>
                </p:nvGrpSpPr>
                <p:grpSpPr>
                  <a:xfrm>
                    <a:off x="9836280" y="3745440"/>
                    <a:ext cx="79560" cy="38880"/>
                    <a:chOff x="9836280" y="3745440"/>
                    <a:chExt cx="79560" cy="38880"/>
                  </a:xfrm>
                </p:grpSpPr>
                <p:sp>
                  <p:nvSpPr>
                    <p:cNvPr id="192" name="Rectangle 98">
                      <a:extLst>
                        <a:ext uri="{FF2B5EF4-FFF2-40B4-BE49-F238E27FC236}">
                          <a16:creationId xmlns:a16="http://schemas.microsoft.com/office/drawing/2014/main" id="{A03B00A6-932C-4F29-86D3-512B10F6A433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9833760" y="376740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93" name="Rectangle 99">
                      <a:extLst>
                        <a:ext uri="{FF2B5EF4-FFF2-40B4-BE49-F238E27FC236}">
                          <a16:creationId xmlns:a16="http://schemas.microsoft.com/office/drawing/2014/main" id="{160C501B-CCC9-446C-AF41-52ED92B8D981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9852480" y="376128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</p:grpSp>
          </p:grpSp>
          <p:sp>
            <p:nvSpPr>
              <p:cNvPr id="185" name="Freeform 79">
                <a:extLst>
                  <a:ext uri="{FF2B5EF4-FFF2-40B4-BE49-F238E27FC236}">
                    <a16:creationId xmlns:a16="http://schemas.microsoft.com/office/drawing/2014/main" id="{43C903C9-1086-4E35-936F-BE44BA5A2634}"/>
                  </a:ext>
                </a:extLst>
              </p:cNvPr>
              <p:cNvSpPr/>
              <p:nvPr/>
            </p:nvSpPr>
            <p:spPr>
              <a:xfrm>
                <a:off x="7509700" y="3136078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7F4F9F">
                  <a:lumMod val="40000"/>
                  <a:lumOff val="60000"/>
                </a:srgbClr>
              </a:solidFill>
              <a:ln w="12700" cap="flat" cmpd="sng" algn="ctr">
                <a:solidFill>
                  <a:srgbClr val="CCB6DB"/>
                </a:solidFill>
                <a:prstDash val="solid"/>
                <a:miter lim="800000"/>
              </a:ln>
              <a:effectLst/>
            </p:spPr>
          </p:sp>
        </p:grpSp>
        <p:sp>
          <p:nvSpPr>
            <p:cNvPr id="199" name="Rectangle 113">
              <a:extLst>
                <a:ext uri="{FF2B5EF4-FFF2-40B4-BE49-F238E27FC236}">
                  <a16:creationId xmlns:a16="http://schemas.microsoft.com/office/drawing/2014/main" id="{2436AE0A-7EE1-4E8A-9F50-0AE8E13250C6}"/>
                </a:ext>
              </a:extLst>
            </p:cNvPr>
            <p:cNvSpPr/>
            <p:nvPr/>
          </p:nvSpPr>
          <p:spPr>
            <a:xfrm>
              <a:off x="7219383" y="4516141"/>
              <a:ext cx="853151" cy="197155"/>
            </a:xfrm>
            <a:prstGeom prst="rect">
              <a:avLst/>
            </a:prstGeom>
            <a:noFill/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000" i="0" u="none" strike="noStrike" kern="0" cap="none" spc="-1" normalizeH="0" baseline="0" noProof="0" dirty="0">
                  <a:ln>
                    <a:noFill/>
                  </a:ln>
                  <a:solidFill>
                    <a:srgbClr val="414244"/>
                  </a:solidFill>
                  <a:effectLst/>
                  <a:uLnTx/>
                  <a:uFillTx/>
                  <a:latin typeface="Calibri"/>
                  <a:ea typeface="DejaVu Sans"/>
                  <a:cs typeface="+mn-cs"/>
                </a:rPr>
                <a:t>peer0.org2</a:t>
              </a:r>
              <a:endPara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200" name="Group 199"/>
            <p:cNvGrpSpPr/>
            <p:nvPr/>
          </p:nvGrpSpPr>
          <p:grpSpPr>
            <a:xfrm>
              <a:off x="7490996" y="4710156"/>
              <a:ext cx="318913" cy="386777"/>
              <a:chOff x="8102943" y="3741075"/>
              <a:chExt cx="466920" cy="566280"/>
            </a:xfrm>
          </p:grpSpPr>
          <p:grpSp>
            <p:nvGrpSpPr>
              <p:cNvPr id="201" name="Group 126">
                <a:extLst>
                  <a:ext uri="{FF2B5EF4-FFF2-40B4-BE49-F238E27FC236}">
                    <a16:creationId xmlns:a16="http://schemas.microsoft.com/office/drawing/2014/main" id="{76C8C88F-C24A-4378-A795-E42D3C57B5C9}"/>
                  </a:ext>
                </a:extLst>
              </p:cNvPr>
              <p:cNvGrpSpPr/>
              <p:nvPr/>
            </p:nvGrpSpPr>
            <p:grpSpPr>
              <a:xfrm>
                <a:off x="8102943" y="3741075"/>
                <a:ext cx="466920" cy="566280"/>
                <a:chOff x="9707400" y="4267800"/>
                <a:chExt cx="466920" cy="566280"/>
              </a:xfrm>
            </p:grpSpPr>
            <p:sp>
              <p:nvSpPr>
                <p:cNvPr id="203" name="Rounded Rectangle 126">
                  <a:extLst>
                    <a:ext uri="{FF2B5EF4-FFF2-40B4-BE49-F238E27FC236}">
                      <a16:creationId xmlns:a16="http://schemas.microsoft.com/office/drawing/2014/main" id="{29ABE8AA-9E58-438C-82FD-89F89536C282}"/>
                    </a:ext>
                  </a:extLst>
                </p:cNvPr>
                <p:cNvSpPr/>
                <p:nvPr/>
              </p:nvSpPr>
              <p:spPr>
                <a:xfrm>
                  <a:off x="9707400" y="4267800"/>
                  <a:ext cx="466920" cy="566280"/>
                </a:xfrm>
                <a:prstGeom prst="roundRect">
                  <a:avLst>
                    <a:gd name="adj" fmla="val 16667"/>
                  </a:avLst>
                </a:prstGeom>
                <a:noFill/>
                <a:ln w="12700" cap="flat" cmpd="sng" algn="ctr">
                  <a:solidFill>
                    <a:srgbClr val="546CB2"/>
                  </a:solidFill>
                  <a:prstDash val="solid"/>
                  <a:miter lim="800000"/>
                </a:ln>
                <a:effectLst/>
              </p:spPr>
            </p:sp>
            <p:grpSp>
              <p:nvGrpSpPr>
                <p:cNvPr id="204" name="Group 92">
                  <a:extLst>
                    <a:ext uri="{FF2B5EF4-FFF2-40B4-BE49-F238E27FC236}">
                      <a16:creationId xmlns:a16="http://schemas.microsoft.com/office/drawing/2014/main" id="{635A83B2-2E94-4F24-8FE5-17B9CB21FA6F}"/>
                    </a:ext>
                  </a:extLst>
                </p:cNvPr>
                <p:cNvGrpSpPr/>
                <p:nvPr/>
              </p:nvGrpSpPr>
              <p:grpSpPr>
                <a:xfrm>
                  <a:off x="9811440" y="4490640"/>
                  <a:ext cx="241200" cy="275400"/>
                  <a:chOff x="9811440" y="4490640"/>
                  <a:chExt cx="241200" cy="275400"/>
                </a:xfrm>
              </p:grpSpPr>
              <p:sp>
                <p:nvSpPr>
                  <p:cNvPr id="205" name="Rectangle 94">
                    <a:extLst>
                      <a:ext uri="{FF2B5EF4-FFF2-40B4-BE49-F238E27FC236}">
                        <a16:creationId xmlns:a16="http://schemas.microsoft.com/office/drawing/2014/main" id="{AC6064F2-CF12-46E5-9510-6EED3CB7B0F2}"/>
                      </a:ext>
                    </a:extLst>
                  </p:cNvPr>
                  <p:cNvSpPr/>
                  <p:nvPr/>
                </p:nvSpPr>
                <p:spPr>
                  <a:xfrm>
                    <a:off x="9811440" y="4490640"/>
                    <a:ext cx="241200" cy="27540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  <p:grpSp>
                <p:nvGrpSpPr>
                  <p:cNvPr id="206" name="Group 95">
                    <a:extLst>
                      <a:ext uri="{FF2B5EF4-FFF2-40B4-BE49-F238E27FC236}">
                        <a16:creationId xmlns:a16="http://schemas.microsoft.com/office/drawing/2014/main" id="{611D1C73-2010-46D0-858B-412A082BDC32}"/>
                      </a:ext>
                    </a:extLst>
                  </p:cNvPr>
                  <p:cNvGrpSpPr/>
                  <p:nvPr/>
                </p:nvGrpSpPr>
                <p:grpSpPr>
                  <a:xfrm>
                    <a:off x="9845280" y="4592160"/>
                    <a:ext cx="79200" cy="38880"/>
                    <a:chOff x="9845280" y="4592160"/>
                    <a:chExt cx="79200" cy="38880"/>
                  </a:xfrm>
                </p:grpSpPr>
                <p:sp>
                  <p:nvSpPr>
                    <p:cNvPr id="213" name="Rectangle 102">
                      <a:extLst>
                        <a:ext uri="{FF2B5EF4-FFF2-40B4-BE49-F238E27FC236}">
                          <a16:creationId xmlns:a16="http://schemas.microsoft.com/office/drawing/2014/main" id="{6249FD3C-8A06-47F1-95C5-54C36A56322A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9842760" y="461412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214" name="Rectangle 103">
                      <a:extLst>
                        <a:ext uri="{FF2B5EF4-FFF2-40B4-BE49-F238E27FC236}">
                          <a16:creationId xmlns:a16="http://schemas.microsoft.com/office/drawing/2014/main" id="{8DFEFA16-D6E7-441A-9643-4C328BBDA058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9861120" y="460800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207" name="Group 96">
                    <a:extLst>
                      <a:ext uri="{FF2B5EF4-FFF2-40B4-BE49-F238E27FC236}">
                        <a16:creationId xmlns:a16="http://schemas.microsoft.com/office/drawing/2014/main" id="{FE13DD97-899A-4D9A-BA3B-A89DE9642EEB}"/>
                      </a:ext>
                    </a:extLst>
                  </p:cNvPr>
                  <p:cNvGrpSpPr/>
                  <p:nvPr/>
                </p:nvGrpSpPr>
                <p:grpSpPr>
                  <a:xfrm>
                    <a:off x="9845640" y="4666320"/>
                    <a:ext cx="51480" cy="51480"/>
                    <a:chOff x="9845640" y="4666320"/>
                    <a:chExt cx="51480" cy="51480"/>
                  </a:xfrm>
                </p:grpSpPr>
                <p:sp>
                  <p:nvSpPr>
                    <p:cNvPr id="211" name="Rectangle 100">
                      <a:extLst>
                        <a:ext uri="{FF2B5EF4-FFF2-40B4-BE49-F238E27FC236}">
                          <a16:creationId xmlns:a16="http://schemas.microsoft.com/office/drawing/2014/main" id="{19356A0B-2F24-4C07-B44A-6864C1303CDE}"/>
                        </a:ext>
                      </a:extLst>
                    </p:cNvPr>
                    <p:cNvSpPr/>
                    <p:nvPr/>
                  </p:nvSpPr>
                  <p:spPr>
                    <a:xfrm rot="18900000">
                      <a:off x="9838080" y="468864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212" name="Rectangle 101">
                      <a:extLst>
                        <a:ext uri="{FF2B5EF4-FFF2-40B4-BE49-F238E27FC236}">
                          <a16:creationId xmlns:a16="http://schemas.microsoft.com/office/drawing/2014/main" id="{029A9F94-D401-46D9-86B6-D1449B5944D2}"/>
                        </a:ext>
                      </a:extLst>
                    </p:cNvPr>
                    <p:cNvSpPr/>
                    <p:nvPr/>
                  </p:nvSpPr>
                  <p:spPr>
                    <a:xfrm rot="13500000">
                      <a:off x="9842760" y="4689000"/>
                      <a:ext cx="60120" cy="720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208" name="Group 97">
                    <a:extLst>
                      <a:ext uri="{FF2B5EF4-FFF2-40B4-BE49-F238E27FC236}">
                        <a16:creationId xmlns:a16="http://schemas.microsoft.com/office/drawing/2014/main" id="{505903D0-5BB7-4782-9DBE-9A2AD9E38075}"/>
                      </a:ext>
                    </a:extLst>
                  </p:cNvPr>
                  <p:cNvGrpSpPr/>
                  <p:nvPr/>
                </p:nvGrpSpPr>
                <p:grpSpPr>
                  <a:xfrm>
                    <a:off x="9845280" y="4533120"/>
                    <a:ext cx="79200" cy="38880"/>
                    <a:chOff x="9845280" y="4533120"/>
                    <a:chExt cx="79200" cy="38880"/>
                  </a:xfrm>
                </p:grpSpPr>
                <p:sp>
                  <p:nvSpPr>
                    <p:cNvPr id="209" name="Rectangle 98">
                      <a:extLst>
                        <a:ext uri="{FF2B5EF4-FFF2-40B4-BE49-F238E27FC236}">
                          <a16:creationId xmlns:a16="http://schemas.microsoft.com/office/drawing/2014/main" id="{951B1085-A645-4A92-9556-6A78FB6EDADB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9842760" y="455508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210" name="Rectangle 99">
                      <a:extLst>
                        <a:ext uri="{FF2B5EF4-FFF2-40B4-BE49-F238E27FC236}">
                          <a16:creationId xmlns:a16="http://schemas.microsoft.com/office/drawing/2014/main" id="{20A84622-5B98-4096-A898-F1495DFA91B7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9861120" y="454896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</p:grpSp>
          </p:grpSp>
          <p:sp>
            <p:nvSpPr>
              <p:cNvPr id="202" name="Freeform 79">
                <a:extLst>
                  <a:ext uri="{FF2B5EF4-FFF2-40B4-BE49-F238E27FC236}">
                    <a16:creationId xmlns:a16="http://schemas.microsoft.com/office/drawing/2014/main" id="{7EEF8F24-2D47-45C6-AEC1-F87F0BB02EFA}"/>
                  </a:ext>
                </a:extLst>
              </p:cNvPr>
              <p:cNvSpPr/>
              <p:nvPr/>
            </p:nvSpPr>
            <p:spPr>
              <a:xfrm>
                <a:off x="8221341" y="3819067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546CB2">
                  <a:lumMod val="60000"/>
                  <a:lumOff val="40000"/>
                </a:srgbClr>
              </a:solidFill>
              <a:ln w="12700" cap="flat" cmpd="sng" algn="ctr">
                <a:solidFill>
                  <a:srgbClr val="98A7D1"/>
                </a:solidFill>
                <a:prstDash val="solid"/>
                <a:miter lim="800000"/>
              </a:ln>
              <a:effectLst/>
            </p:spPr>
          </p:sp>
        </p:grpSp>
        <p:sp>
          <p:nvSpPr>
            <p:cNvPr id="216" name="Rectangle 113">
              <a:extLst>
                <a:ext uri="{FF2B5EF4-FFF2-40B4-BE49-F238E27FC236}">
                  <a16:creationId xmlns:a16="http://schemas.microsoft.com/office/drawing/2014/main" id="{81D5A4EE-CB7B-419B-9D3F-218D93A33163}"/>
                </a:ext>
              </a:extLst>
            </p:cNvPr>
            <p:cNvSpPr/>
            <p:nvPr/>
          </p:nvSpPr>
          <p:spPr>
            <a:xfrm>
              <a:off x="6296297" y="4802619"/>
              <a:ext cx="853151" cy="197155"/>
            </a:xfrm>
            <a:prstGeom prst="rect">
              <a:avLst/>
            </a:prstGeom>
            <a:noFill/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000" i="0" u="none" strike="noStrike" kern="0" cap="none" spc="-1" normalizeH="0" baseline="0" noProof="0" dirty="0">
                  <a:ln>
                    <a:noFill/>
                  </a:ln>
                  <a:solidFill>
                    <a:srgbClr val="414244"/>
                  </a:solidFill>
                  <a:effectLst/>
                  <a:uLnTx/>
                  <a:uFillTx/>
                  <a:latin typeface="Calibri"/>
                  <a:ea typeface="DejaVu Sans"/>
                  <a:cs typeface="+mn-cs"/>
                </a:rPr>
                <a:t>peer0.org3</a:t>
              </a:r>
              <a:endPara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217" name="Group 216"/>
            <p:cNvGrpSpPr/>
            <p:nvPr/>
          </p:nvGrpSpPr>
          <p:grpSpPr>
            <a:xfrm>
              <a:off x="6569877" y="4996634"/>
              <a:ext cx="318913" cy="386777"/>
              <a:chOff x="8683326" y="4400213"/>
              <a:chExt cx="466920" cy="566280"/>
            </a:xfrm>
          </p:grpSpPr>
          <p:grpSp>
            <p:nvGrpSpPr>
              <p:cNvPr id="218" name="Group 205">
                <a:extLst>
                  <a:ext uri="{FF2B5EF4-FFF2-40B4-BE49-F238E27FC236}">
                    <a16:creationId xmlns:a16="http://schemas.microsoft.com/office/drawing/2014/main" id="{ACB6D0DF-1D70-4E38-AAFE-D5D8F063273D}"/>
                  </a:ext>
                </a:extLst>
              </p:cNvPr>
              <p:cNvGrpSpPr/>
              <p:nvPr/>
            </p:nvGrpSpPr>
            <p:grpSpPr>
              <a:xfrm>
                <a:off x="8683326" y="4400213"/>
                <a:ext cx="466920" cy="566280"/>
                <a:chOff x="10696680" y="3481200"/>
                <a:chExt cx="466920" cy="566280"/>
              </a:xfrm>
            </p:grpSpPr>
            <p:sp>
              <p:nvSpPr>
                <p:cNvPr id="220" name="Rounded Rectangle 126">
                  <a:extLst>
                    <a:ext uri="{FF2B5EF4-FFF2-40B4-BE49-F238E27FC236}">
                      <a16:creationId xmlns:a16="http://schemas.microsoft.com/office/drawing/2014/main" id="{BC6EEFDE-99AE-4595-A1D4-0F36AD97651F}"/>
                    </a:ext>
                  </a:extLst>
                </p:cNvPr>
                <p:cNvSpPr/>
                <p:nvPr/>
              </p:nvSpPr>
              <p:spPr>
                <a:xfrm>
                  <a:off x="10696680" y="3481200"/>
                  <a:ext cx="466920" cy="566280"/>
                </a:xfrm>
                <a:prstGeom prst="roundRect">
                  <a:avLst>
                    <a:gd name="adj" fmla="val 16667"/>
                  </a:avLst>
                </a:prstGeom>
                <a:noFill/>
                <a:ln w="12700" cap="flat" cmpd="sng" algn="ctr">
                  <a:solidFill>
                    <a:srgbClr val="546CB2"/>
                  </a:solidFill>
                  <a:prstDash val="solid"/>
                  <a:miter lim="800000"/>
                </a:ln>
                <a:effectLst/>
              </p:spPr>
            </p:sp>
            <p:grpSp>
              <p:nvGrpSpPr>
                <p:cNvPr id="221" name="Group 92">
                  <a:extLst>
                    <a:ext uri="{FF2B5EF4-FFF2-40B4-BE49-F238E27FC236}">
                      <a16:creationId xmlns:a16="http://schemas.microsoft.com/office/drawing/2014/main" id="{44F5CBCE-688E-48A3-A4A1-5F58E5779DC6}"/>
                    </a:ext>
                  </a:extLst>
                </p:cNvPr>
                <p:cNvGrpSpPr/>
                <p:nvPr/>
              </p:nvGrpSpPr>
              <p:grpSpPr>
                <a:xfrm>
                  <a:off x="10800720" y="3704040"/>
                  <a:ext cx="241200" cy="275400"/>
                  <a:chOff x="10800720" y="3704040"/>
                  <a:chExt cx="241200" cy="275400"/>
                </a:xfrm>
              </p:grpSpPr>
              <p:sp>
                <p:nvSpPr>
                  <p:cNvPr id="222" name="Rectangle 94">
                    <a:extLst>
                      <a:ext uri="{FF2B5EF4-FFF2-40B4-BE49-F238E27FC236}">
                        <a16:creationId xmlns:a16="http://schemas.microsoft.com/office/drawing/2014/main" id="{34DAAE08-404A-4660-9036-D7C19763429E}"/>
                      </a:ext>
                    </a:extLst>
                  </p:cNvPr>
                  <p:cNvSpPr/>
                  <p:nvPr/>
                </p:nvSpPr>
                <p:spPr>
                  <a:xfrm>
                    <a:off x="10800720" y="3704040"/>
                    <a:ext cx="241200" cy="27540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  <p:grpSp>
                <p:nvGrpSpPr>
                  <p:cNvPr id="223" name="Group 95">
                    <a:extLst>
                      <a:ext uri="{FF2B5EF4-FFF2-40B4-BE49-F238E27FC236}">
                        <a16:creationId xmlns:a16="http://schemas.microsoft.com/office/drawing/2014/main" id="{7568FA38-7E5F-4C3E-96CB-3B23716A8A08}"/>
                      </a:ext>
                    </a:extLst>
                  </p:cNvPr>
                  <p:cNvGrpSpPr/>
                  <p:nvPr/>
                </p:nvGrpSpPr>
                <p:grpSpPr>
                  <a:xfrm>
                    <a:off x="10834200" y="3805560"/>
                    <a:ext cx="79560" cy="38880"/>
                    <a:chOff x="10834200" y="3805560"/>
                    <a:chExt cx="79560" cy="38880"/>
                  </a:xfrm>
                </p:grpSpPr>
                <p:sp>
                  <p:nvSpPr>
                    <p:cNvPr id="230" name="Rectangle 102">
                      <a:extLst>
                        <a:ext uri="{FF2B5EF4-FFF2-40B4-BE49-F238E27FC236}">
                          <a16:creationId xmlns:a16="http://schemas.microsoft.com/office/drawing/2014/main" id="{57DB6559-5719-4334-AC68-A6B9DFB917A1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10831680" y="382752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231" name="Rectangle 103">
                      <a:extLst>
                        <a:ext uri="{FF2B5EF4-FFF2-40B4-BE49-F238E27FC236}">
                          <a16:creationId xmlns:a16="http://schemas.microsoft.com/office/drawing/2014/main" id="{DA55B10F-0225-42A9-8DA8-E9475D42FB77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10850400" y="382140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224" name="Group 96">
                    <a:extLst>
                      <a:ext uri="{FF2B5EF4-FFF2-40B4-BE49-F238E27FC236}">
                        <a16:creationId xmlns:a16="http://schemas.microsoft.com/office/drawing/2014/main" id="{8C761DF6-F6A9-48F2-BD1C-3692E6E2F12E}"/>
                      </a:ext>
                    </a:extLst>
                  </p:cNvPr>
                  <p:cNvGrpSpPr/>
                  <p:nvPr/>
                </p:nvGrpSpPr>
                <p:grpSpPr>
                  <a:xfrm>
                    <a:off x="10834920" y="3879720"/>
                    <a:ext cx="51480" cy="51480"/>
                    <a:chOff x="10834920" y="3879720"/>
                    <a:chExt cx="51480" cy="51480"/>
                  </a:xfrm>
                </p:grpSpPr>
                <p:sp>
                  <p:nvSpPr>
                    <p:cNvPr id="228" name="Rectangle 100">
                      <a:extLst>
                        <a:ext uri="{FF2B5EF4-FFF2-40B4-BE49-F238E27FC236}">
                          <a16:creationId xmlns:a16="http://schemas.microsoft.com/office/drawing/2014/main" id="{A0AFC0E9-082C-4415-96E5-2F3888D2969F}"/>
                        </a:ext>
                      </a:extLst>
                    </p:cNvPr>
                    <p:cNvSpPr/>
                    <p:nvPr/>
                  </p:nvSpPr>
                  <p:spPr>
                    <a:xfrm rot="18900000">
                      <a:off x="10827360" y="390204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229" name="Rectangle 101">
                      <a:extLst>
                        <a:ext uri="{FF2B5EF4-FFF2-40B4-BE49-F238E27FC236}">
                          <a16:creationId xmlns:a16="http://schemas.microsoft.com/office/drawing/2014/main" id="{26109A62-7979-402F-9B41-2EC52FF3CA57}"/>
                        </a:ext>
                      </a:extLst>
                    </p:cNvPr>
                    <p:cNvSpPr/>
                    <p:nvPr/>
                  </p:nvSpPr>
                  <p:spPr>
                    <a:xfrm rot="13500000">
                      <a:off x="10831680" y="3902400"/>
                      <a:ext cx="60120" cy="720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225" name="Group 97">
                    <a:extLst>
                      <a:ext uri="{FF2B5EF4-FFF2-40B4-BE49-F238E27FC236}">
                        <a16:creationId xmlns:a16="http://schemas.microsoft.com/office/drawing/2014/main" id="{B4B5EBE3-EE33-427E-AC22-B6132078B7F0}"/>
                      </a:ext>
                    </a:extLst>
                  </p:cNvPr>
                  <p:cNvGrpSpPr/>
                  <p:nvPr/>
                </p:nvGrpSpPr>
                <p:grpSpPr>
                  <a:xfrm>
                    <a:off x="10834200" y="3746520"/>
                    <a:ext cx="79560" cy="38880"/>
                    <a:chOff x="10834200" y="3746520"/>
                    <a:chExt cx="79560" cy="38880"/>
                  </a:xfrm>
                </p:grpSpPr>
                <p:sp>
                  <p:nvSpPr>
                    <p:cNvPr id="226" name="Rectangle 98">
                      <a:extLst>
                        <a:ext uri="{FF2B5EF4-FFF2-40B4-BE49-F238E27FC236}">
                          <a16:creationId xmlns:a16="http://schemas.microsoft.com/office/drawing/2014/main" id="{24932BD0-6615-4F88-8461-9B141F995F3D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10831680" y="376848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227" name="Rectangle 99">
                      <a:extLst>
                        <a:ext uri="{FF2B5EF4-FFF2-40B4-BE49-F238E27FC236}">
                          <a16:creationId xmlns:a16="http://schemas.microsoft.com/office/drawing/2014/main" id="{611B32F3-1824-47CE-9EB9-621A7C15C3FE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10850400" y="376236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</p:grpSp>
          </p:grpSp>
          <p:sp>
            <p:nvSpPr>
              <p:cNvPr id="219" name="Freeform 79">
                <a:extLst>
                  <a:ext uri="{FF2B5EF4-FFF2-40B4-BE49-F238E27FC236}">
                    <a16:creationId xmlns:a16="http://schemas.microsoft.com/office/drawing/2014/main" id="{A1806FC7-2F09-4580-8CC3-0CC4F7A5874D}"/>
                  </a:ext>
                </a:extLst>
              </p:cNvPr>
              <p:cNvSpPr/>
              <p:nvPr/>
            </p:nvSpPr>
            <p:spPr>
              <a:xfrm>
                <a:off x="8789726" y="4475972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7F4F9F">
                  <a:lumMod val="50000"/>
                </a:srgbClr>
              </a:solidFill>
              <a:ln w="12700" cap="flat" cmpd="sng" algn="ctr">
                <a:solidFill>
                  <a:srgbClr val="3F274F"/>
                </a:solidFill>
                <a:prstDash val="solid"/>
                <a:miter lim="800000"/>
              </a:ln>
              <a:effectLst/>
            </p:spPr>
          </p:sp>
        </p:grpSp>
      </p:grpSp>
      <p:sp>
        <p:nvSpPr>
          <p:cNvPr id="758" name="Rectangle 2">
            <a:extLst>
              <a:ext uri="{FF2B5EF4-FFF2-40B4-BE49-F238E27FC236}">
                <a16:creationId xmlns:a16="http://schemas.microsoft.com/office/drawing/2014/main" id="{F794755E-1F61-4C2F-BACF-8B47A519910D}"/>
              </a:ext>
            </a:extLst>
          </p:cNvPr>
          <p:cNvSpPr/>
          <p:nvPr/>
        </p:nvSpPr>
        <p:spPr>
          <a:xfrm>
            <a:off x="8439678" y="2406254"/>
            <a:ext cx="2269836" cy="11678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000" spc="-1" dirty="0">
                <a:solidFill>
                  <a:schemeClr val="bg1"/>
                </a:solidFill>
                <a:latin typeface="Arial"/>
                <a:ea typeface="DejaVu Sans"/>
              </a:rPr>
              <a:t>Searches</a:t>
            </a:r>
            <a:r>
              <a:rPr lang="en-US" sz="1000" b="1" spc="-1" dirty="0">
                <a:solidFill>
                  <a:schemeClr val="bg1"/>
                </a:solidFill>
                <a:latin typeface="Arial"/>
                <a:ea typeface="DejaVu Sans"/>
              </a:rPr>
              <a:t> encrypted data</a:t>
            </a:r>
            <a:r>
              <a:rPr lang="en-US" sz="1000" spc="-1" dirty="0">
                <a:solidFill>
                  <a:schemeClr val="bg1"/>
                </a:solidFill>
                <a:latin typeface="Arial"/>
                <a:ea typeface="DejaVu Sans"/>
              </a:rPr>
              <a:t> from </a:t>
            </a:r>
            <a:r>
              <a:rPr lang="en-US" sz="1000" b="1" spc="-1" dirty="0">
                <a:solidFill>
                  <a:schemeClr val="bg1"/>
                </a:solidFill>
                <a:latin typeface="Arial"/>
                <a:ea typeface="DejaVu Sans"/>
              </a:rPr>
              <a:t>reference</a:t>
            </a:r>
            <a:r>
              <a:rPr lang="en-US" sz="1000" spc="-1" dirty="0">
                <a:solidFill>
                  <a:schemeClr val="bg1"/>
                </a:solidFill>
                <a:latin typeface="Arial"/>
                <a:ea typeface="DejaVu Sans"/>
              </a:rPr>
              <a:t>.</a:t>
            </a:r>
            <a:endParaRPr lang="en-US" sz="1000" b="0" strike="noStrike" spc="-1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759" name="Rectangle 2">
            <a:extLst>
              <a:ext uri="{FF2B5EF4-FFF2-40B4-BE49-F238E27FC236}">
                <a16:creationId xmlns:a16="http://schemas.microsoft.com/office/drawing/2014/main" id="{F794755E-1F61-4C2F-BACF-8B47A519910D}"/>
              </a:ext>
            </a:extLst>
          </p:cNvPr>
          <p:cNvSpPr/>
          <p:nvPr/>
        </p:nvSpPr>
        <p:spPr>
          <a:xfrm>
            <a:off x="8151458" y="4047213"/>
            <a:ext cx="2602512" cy="17652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r>
              <a:rPr lang="en-US" sz="1000" spc="-1" dirty="0">
                <a:solidFill>
                  <a:schemeClr val="bg1"/>
                </a:solidFill>
                <a:latin typeface="Arial"/>
                <a:ea typeface="DejaVu Sans"/>
              </a:rPr>
              <a:t>Retrieves </a:t>
            </a:r>
            <a:r>
              <a:rPr lang="en-US" sz="1000" b="1" spc="-1" dirty="0">
                <a:solidFill>
                  <a:schemeClr val="bg1"/>
                </a:solidFill>
                <a:latin typeface="Arial"/>
                <a:ea typeface="DejaVu Sans"/>
              </a:rPr>
              <a:t>Log references</a:t>
            </a:r>
            <a:r>
              <a:rPr lang="en-US" sz="1000" spc="-1" dirty="0">
                <a:solidFill>
                  <a:schemeClr val="bg1"/>
                </a:solidFill>
                <a:latin typeface="Arial"/>
                <a:ea typeface="DejaVu Sans"/>
              </a:rPr>
              <a:t> and key sharing </a:t>
            </a:r>
            <a:r>
              <a:rPr lang="en-US" sz="1000" b="1" spc="-1" dirty="0">
                <a:solidFill>
                  <a:schemeClr val="bg1"/>
                </a:solidFill>
                <a:latin typeface="Arial"/>
                <a:ea typeface="DejaVu Sans"/>
              </a:rPr>
              <a:t>peers list </a:t>
            </a:r>
            <a:r>
              <a:rPr lang="en-US" sz="1000" spc="-1" dirty="0">
                <a:solidFill>
                  <a:schemeClr val="bg1"/>
                </a:solidFill>
                <a:latin typeface="Arial"/>
                <a:ea typeface="DejaVu Sans"/>
              </a:rPr>
              <a:t>for requested audit log</a:t>
            </a:r>
          </a:p>
          <a:p>
            <a:endParaRPr lang="en-US" sz="1000" b="1" spc="-1" dirty="0">
              <a:solidFill>
                <a:schemeClr val="tx1">
                  <a:lumMod val="95000"/>
                </a:schemeClr>
              </a:solidFill>
              <a:latin typeface="Arial"/>
              <a:ea typeface="DejaVu Sans"/>
            </a:endParaRPr>
          </a:p>
          <a:p>
            <a:r>
              <a:rPr lang="en-US" sz="1000" b="1" spc="-1" dirty="0">
                <a:solidFill>
                  <a:schemeClr val="bg1"/>
                </a:solidFill>
                <a:latin typeface="Arial"/>
                <a:ea typeface="DejaVu Sans"/>
              </a:rPr>
              <a:t>Retrieves Key shares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spc="-1" dirty="0">
                <a:solidFill>
                  <a:schemeClr val="bg1"/>
                </a:solidFill>
                <a:latin typeface="Arial"/>
                <a:ea typeface="DejaVu Sans"/>
              </a:rPr>
              <a:t>Pass through </a:t>
            </a:r>
            <a:r>
              <a:rPr lang="en-US" sz="1000" b="1" spc="-1" dirty="0">
                <a:solidFill>
                  <a:schemeClr val="bg1"/>
                </a:solidFill>
                <a:latin typeface="Arial"/>
                <a:ea typeface="DejaVu Sans"/>
              </a:rPr>
              <a:t>access control mechanisms </a:t>
            </a:r>
            <a:r>
              <a:rPr lang="en-US" sz="1000" spc="-1" dirty="0">
                <a:solidFill>
                  <a:schemeClr val="bg1"/>
                </a:solidFill>
                <a:latin typeface="Arial"/>
                <a:ea typeface="DejaVu Sans"/>
              </a:rPr>
              <a:t>of </a:t>
            </a:r>
            <a:r>
              <a:rPr lang="en-US" sz="1000" b="1" spc="-1" dirty="0">
                <a:solidFill>
                  <a:schemeClr val="bg1"/>
                </a:solidFill>
                <a:latin typeface="Arial"/>
                <a:ea typeface="DejaVu Sans"/>
              </a:rPr>
              <a:t>each HLF organization/peers</a:t>
            </a:r>
          </a:p>
        </p:txBody>
      </p:sp>
      <p:sp>
        <p:nvSpPr>
          <p:cNvPr id="771" name="Right Arrow 770"/>
          <p:cNvSpPr/>
          <p:nvPr/>
        </p:nvSpPr>
        <p:spPr>
          <a:xfrm>
            <a:off x="1174081" y="2878898"/>
            <a:ext cx="402252" cy="227344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200"/>
          </a:p>
        </p:txBody>
      </p:sp>
      <p:cxnSp>
        <p:nvCxnSpPr>
          <p:cNvPr id="791" name="Straight Connector 790"/>
          <p:cNvCxnSpPr/>
          <p:nvPr/>
        </p:nvCxnSpPr>
        <p:spPr>
          <a:xfrm flipV="1">
            <a:off x="5985557" y="3724036"/>
            <a:ext cx="4779151" cy="17024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6" name="Straight Connector 795"/>
          <p:cNvCxnSpPr/>
          <p:nvPr/>
        </p:nvCxnSpPr>
        <p:spPr>
          <a:xfrm>
            <a:off x="1719215" y="2071184"/>
            <a:ext cx="9052560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7" name="CustomShape 50">
            <a:extLst>
              <a:ext uri="{FF2B5EF4-FFF2-40B4-BE49-F238E27FC236}">
                <a16:creationId xmlns:a16="http://schemas.microsoft.com/office/drawing/2014/main" id="{BC97370D-2929-440D-AC58-C9D61EB0EF0B}"/>
              </a:ext>
            </a:extLst>
          </p:cNvPr>
          <p:cNvSpPr/>
          <p:nvPr/>
        </p:nvSpPr>
        <p:spPr>
          <a:xfrm>
            <a:off x="4266348" y="1749141"/>
            <a:ext cx="3659305" cy="296514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45000" rIns="0" bIns="45000" anchor="ctr">
            <a:noAutofit/>
          </a:bodyPr>
          <a:lstStyle/>
          <a:p>
            <a:pPr algn="ctr"/>
            <a:r>
              <a:rPr lang="en-US" b="1" kern="0" spc="-1" dirty="0">
                <a:solidFill>
                  <a:schemeClr val="accent6">
                    <a:lumMod val="75000"/>
                  </a:schemeClr>
                </a:solidFill>
                <a:latin typeface="Arial"/>
                <a:ea typeface="DejaVu Sans"/>
              </a:rPr>
              <a:t>Data Privacy and Accountability</a:t>
            </a:r>
          </a:p>
        </p:txBody>
      </p:sp>
      <p:sp>
        <p:nvSpPr>
          <p:cNvPr id="3" name="Rectangle 2"/>
          <p:cNvSpPr/>
          <p:nvPr/>
        </p:nvSpPr>
        <p:spPr>
          <a:xfrm>
            <a:off x="502311" y="1961593"/>
            <a:ext cx="947695" cy="2308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900" b="1" dirty="0">
                <a:solidFill>
                  <a:schemeClr val="lt1"/>
                </a:solidFill>
              </a:rPr>
              <a:t>GET Audit Log</a:t>
            </a:r>
            <a:endParaRPr lang="pt-PT" sz="900" b="1" dirty="0">
              <a:solidFill>
                <a:schemeClr val="lt1"/>
              </a:solidFill>
            </a:endParaRPr>
          </a:p>
        </p:txBody>
      </p:sp>
      <p:pic>
        <p:nvPicPr>
          <p:cNvPr id="98" name="Picture 97">
            <a:extLst>
              <a:ext uri="{FF2B5EF4-FFF2-40B4-BE49-F238E27FC236}">
                <a16:creationId xmlns:a16="http://schemas.microsoft.com/office/drawing/2014/main" id="{E2B62732-D3AE-FF49-9074-2CE2A2CD944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8113" y="818628"/>
            <a:ext cx="2361340" cy="778795"/>
          </a:xfrm>
          <a:prstGeom prst="rect">
            <a:avLst/>
          </a:prstGeom>
        </p:spPr>
      </p:pic>
      <p:sp>
        <p:nvSpPr>
          <p:cNvPr id="88" name="Rectangle 87"/>
          <p:cNvSpPr/>
          <p:nvPr/>
        </p:nvSpPr>
        <p:spPr>
          <a:xfrm>
            <a:off x="3900237" y="3306900"/>
            <a:ext cx="732222" cy="2055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Log Ref</a:t>
            </a:r>
            <a:endParaRPr lang="pt-PT" sz="1000" dirty="0"/>
          </a:p>
        </p:txBody>
      </p:sp>
      <p:grpSp>
        <p:nvGrpSpPr>
          <p:cNvPr id="92" name="Group 91"/>
          <p:cNvGrpSpPr/>
          <p:nvPr/>
        </p:nvGrpSpPr>
        <p:grpSpPr>
          <a:xfrm>
            <a:off x="6219112" y="2541345"/>
            <a:ext cx="1665490" cy="1057753"/>
            <a:chOff x="6219112" y="2541345"/>
            <a:chExt cx="1665490" cy="1057753"/>
          </a:xfrm>
        </p:grpSpPr>
        <p:grpSp>
          <p:nvGrpSpPr>
            <p:cNvPr id="93" name="Group 57">
              <a:extLst>
                <a:ext uri="{FF2B5EF4-FFF2-40B4-BE49-F238E27FC236}">
                  <a16:creationId xmlns:a16="http://schemas.microsoft.com/office/drawing/2014/main" id="{BDB37B7A-E1A9-43EC-978B-FB6D750AFC85}"/>
                </a:ext>
              </a:extLst>
            </p:cNvPr>
            <p:cNvGrpSpPr/>
            <p:nvPr/>
          </p:nvGrpSpPr>
          <p:grpSpPr>
            <a:xfrm>
              <a:off x="6219112" y="2541345"/>
              <a:ext cx="1665490" cy="1057753"/>
              <a:chOff x="7215480" y="3979081"/>
              <a:chExt cx="1832040" cy="1703519"/>
            </a:xfrm>
          </p:grpSpPr>
          <p:sp>
            <p:nvSpPr>
              <p:cNvPr id="97" name="Freeform 68">
                <a:extLst>
                  <a:ext uri="{FF2B5EF4-FFF2-40B4-BE49-F238E27FC236}">
                    <a16:creationId xmlns:a16="http://schemas.microsoft.com/office/drawing/2014/main" id="{475DB8C4-2E18-4F35-9FC2-FAC9DA857EBB}"/>
                  </a:ext>
                </a:extLst>
              </p:cNvPr>
              <p:cNvSpPr/>
              <p:nvPr/>
            </p:nvSpPr>
            <p:spPr>
              <a:xfrm>
                <a:off x="7215480" y="4377960"/>
                <a:ext cx="1832040" cy="1304640"/>
              </a:xfrm>
              <a:custGeom>
                <a:avLst/>
                <a:gdLst/>
                <a:ahLst/>
                <a:cxnLst/>
                <a:rect l="l" t="t" r="r" b="b"/>
                <a:pathLst>
                  <a:path w="1185334" h="776821">
                    <a:moveTo>
                      <a:pt x="0" y="0"/>
                    </a:moveTo>
                    <a:lnTo>
                      <a:pt x="1185333" y="0"/>
                    </a:lnTo>
                    <a:lnTo>
                      <a:pt x="1185333" y="539750"/>
                    </a:lnTo>
                    <a:lnTo>
                      <a:pt x="1185334" y="539754"/>
                    </a:lnTo>
                    <a:lnTo>
                      <a:pt x="1185333" y="539758"/>
                    </a:lnTo>
                    <a:lnTo>
                      <a:pt x="1185333" y="541866"/>
                    </a:lnTo>
                    <a:lnTo>
                      <a:pt x="1184802" y="541866"/>
                    </a:lnTo>
                    <a:lnTo>
                      <a:pt x="1173293" y="587531"/>
                    </a:lnTo>
                    <a:cubicBezTo>
                      <a:pt x="1118029" y="695558"/>
                      <a:pt x="879073" y="776821"/>
                      <a:pt x="592667" y="776821"/>
                    </a:cubicBezTo>
                    <a:cubicBezTo>
                      <a:pt x="306261" y="776821"/>
                      <a:pt x="67305" y="695558"/>
                      <a:pt x="12041" y="587531"/>
                    </a:cubicBezTo>
                    <a:lnTo>
                      <a:pt x="533" y="541866"/>
                    </a:lnTo>
                    <a:lnTo>
                      <a:pt x="0" y="541866"/>
                    </a:lnTo>
                    <a:lnTo>
                      <a:pt x="0" y="539754"/>
                    </a:lnTo>
                    <a:close/>
                  </a:path>
                </a:pathLst>
              </a:custGeom>
              <a:solidFill>
                <a:srgbClr val="546CB2">
                  <a:lumMod val="40000"/>
                  <a:lumOff val="60000"/>
                </a:srgbClr>
              </a:solidFill>
              <a:ln w="12700" cap="flat" cmpd="sng" algn="ctr">
                <a:solidFill>
                  <a:srgbClr val="5D3A75"/>
                </a:solidFill>
                <a:prstDash val="solid"/>
                <a:miter lim="800000"/>
              </a:ln>
              <a:effectLst/>
            </p:spPr>
          </p:sp>
          <p:sp>
            <p:nvSpPr>
              <p:cNvPr id="99" name="Oval 69">
                <a:extLst>
                  <a:ext uri="{FF2B5EF4-FFF2-40B4-BE49-F238E27FC236}">
                    <a16:creationId xmlns:a16="http://schemas.microsoft.com/office/drawing/2014/main" id="{B1A7A543-3C23-48AE-BCA7-DA58A8207943}"/>
                  </a:ext>
                </a:extLst>
              </p:cNvPr>
              <p:cNvSpPr/>
              <p:nvPr/>
            </p:nvSpPr>
            <p:spPr>
              <a:xfrm>
                <a:off x="7215480" y="3979081"/>
                <a:ext cx="1832040" cy="737640"/>
              </a:xfrm>
              <a:prstGeom prst="ellipse">
                <a:avLst/>
              </a:prstGeom>
              <a:solidFill>
                <a:srgbClr val="546CB2">
                  <a:lumMod val="40000"/>
                  <a:lumOff val="60000"/>
                </a:srgbClr>
              </a:solidFill>
              <a:ln w="12700" cap="flat" cmpd="sng" algn="ctr">
                <a:solidFill>
                  <a:srgbClr val="5D3A75"/>
                </a:solidFill>
                <a:prstDash val="solid"/>
                <a:miter lim="800000"/>
              </a:ln>
              <a:effectLst>
                <a:reflection blurRad="6350" stA="50000" endA="300" endPos="55500" dist="50800" dir="5400000" sy="-100000" algn="bl" rotWithShape="0"/>
              </a:effectLst>
            </p:spPr>
          </p:sp>
        </p:grpSp>
        <p:sp>
          <p:nvSpPr>
            <p:cNvPr id="94" name="Rounded Rectangle 37">
              <a:extLst>
                <a:ext uri="{FF2B5EF4-FFF2-40B4-BE49-F238E27FC236}">
                  <a16:creationId xmlns:a16="http://schemas.microsoft.com/office/drawing/2014/main" id="{137D3476-3072-437C-A08F-84DA7853CED4}"/>
                </a:ext>
              </a:extLst>
            </p:cNvPr>
            <p:cNvSpPr/>
            <p:nvPr/>
          </p:nvSpPr>
          <p:spPr>
            <a:xfrm>
              <a:off x="7044509" y="3152173"/>
              <a:ext cx="790436" cy="190474"/>
            </a:xfrm>
            <a:prstGeom prst="roundRect">
              <a:avLst>
                <a:gd name="adj" fmla="val 4167"/>
              </a:avLst>
            </a:prstGeom>
            <a:solidFill>
              <a:srgbClr val="838487"/>
            </a:solidFill>
            <a:ln w="28575" cap="flat" cmpd="sng" algn="ctr">
              <a:solidFill>
                <a:srgbClr val="546CB2"/>
              </a:solidFill>
              <a:prstDash val="solid"/>
              <a:miter lim="800000"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-1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DejaVu Sans"/>
                  <a:cs typeface="+mn-cs"/>
                </a:rPr>
                <a:t>Audit Log</a:t>
              </a:r>
              <a:endParaRPr kumimoji="0" lang="en-US" sz="1100" b="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5" name="Freeform 63">
              <a:extLst>
                <a:ext uri="{FF2B5EF4-FFF2-40B4-BE49-F238E27FC236}">
                  <a16:creationId xmlns:a16="http://schemas.microsoft.com/office/drawing/2014/main" id="{3829511D-39B6-403B-BB50-6F5853CE6CB4}"/>
                </a:ext>
              </a:extLst>
            </p:cNvPr>
            <p:cNvSpPr/>
            <p:nvPr/>
          </p:nvSpPr>
          <p:spPr>
            <a:xfrm>
              <a:off x="6947966" y="3122368"/>
              <a:ext cx="126655" cy="149031"/>
            </a:xfrm>
            <a:custGeom>
              <a:avLst/>
              <a:gdLst/>
              <a:ahLst/>
              <a:cxnLst/>
              <a:rect l="l" t="t" r="r" b="b"/>
              <a:pathLst>
                <a:path w="957836" h="1222897">
                  <a:moveTo>
                    <a:pt x="483972" y="63309"/>
                  </a:moveTo>
                  <a:cubicBezTo>
                    <a:pt x="337990" y="63309"/>
                    <a:pt x="216193" y="166648"/>
                    <a:pt x="188025" y="304023"/>
                  </a:cubicBezTo>
                  <a:lnTo>
                    <a:pt x="182354" y="360163"/>
                  </a:lnTo>
                  <a:lnTo>
                    <a:pt x="785591" y="360163"/>
                  </a:lnTo>
                  <a:lnTo>
                    <a:pt x="779920" y="304023"/>
                  </a:lnTo>
                  <a:cubicBezTo>
                    <a:pt x="751752" y="166648"/>
                    <a:pt x="629955" y="63309"/>
                    <a:pt x="483972" y="63309"/>
                  </a:cubicBezTo>
                  <a:close/>
                  <a:moveTo>
                    <a:pt x="483972" y="0"/>
                  </a:moveTo>
                  <a:cubicBezTo>
                    <a:pt x="660611" y="0"/>
                    <a:pt x="807986" y="125039"/>
                    <a:pt x="842069" y="291263"/>
                  </a:cubicBezTo>
                  <a:lnTo>
                    <a:pt x="849029" y="360163"/>
                  </a:lnTo>
                  <a:lnTo>
                    <a:pt x="957836" y="360163"/>
                  </a:lnTo>
                  <a:lnTo>
                    <a:pt x="957836" y="1222897"/>
                  </a:lnTo>
                  <a:lnTo>
                    <a:pt x="0" y="1222897"/>
                  </a:lnTo>
                  <a:lnTo>
                    <a:pt x="0" y="360163"/>
                  </a:lnTo>
                  <a:lnTo>
                    <a:pt x="118915" y="360163"/>
                  </a:lnTo>
                  <a:lnTo>
                    <a:pt x="125875" y="291263"/>
                  </a:lnTo>
                  <a:cubicBezTo>
                    <a:pt x="159959" y="125039"/>
                    <a:pt x="307333" y="0"/>
                    <a:pt x="483972" y="0"/>
                  </a:cubicBezTo>
                  <a:close/>
                </a:path>
              </a:pathLst>
            </a:custGeom>
            <a:solidFill>
              <a:srgbClr val="0070C0"/>
            </a:solidFill>
            <a:ln w="127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sp>
        <p:sp>
          <p:nvSpPr>
            <p:cNvPr id="96" name="Rectangle 95"/>
            <p:cNvSpPr/>
            <p:nvPr/>
          </p:nvSpPr>
          <p:spPr>
            <a:xfrm>
              <a:off x="6275934" y="3149324"/>
              <a:ext cx="648521" cy="20550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/>
                <a:t>Log Ref</a:t>
              </a:r>
              <a:endParaRPr lang="pt-PT" sz="1000" dirty="0"/>
            </a:p>
          </p:txBody>
        </p:sp>
      </p:grpSp>
      <p:sp>
        <p:nvSpPr>
          <p:cNvPr id="102" name="Rectangle 101">
            <a:extLst>
              <a:ext uri="{FF2B5EF4-FFF2-40B4-BE49-F238E27FC236}">
                <a16:creationId xmlns:a16="http://schemas.microsoft.com/office/drawing/2014/main" id="{E7F4CB06-1A48-4411-923C-8CB5E15BE8FE}"/>
              </a:ext>
            </a:extLst>
          </p:cNvPr>
          <p:cNvSpPr/>
          <p:nvPr/>
        </p:nvSpPr>
        <p:spPr>
          <a:xfrm>
            <a:off x="3900237" y="5556079"/>
            <a:ext cx="732222" cy="2055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Peers List</a:t>
            </a:r>
            <a:endParaRPr lang="pt-PT" sz="1000" dirty="0"/>
          </a:p>
        </p:txBody>
      </p:sp>
      <p:sp>
        <p:nvSpPr>
          <p:cNvPr id="107" name="Rectangle 2">
            <a:extLst>
              <a:ext uri="{FF2B5EF4-FFF2-40B4-BE49-F238E27FC236}">
                <a16:creationId xmlns:a16="http://schemas.microsoft.com/office/drawing/2014/main" id="{C450DB75-F312-41A8-A354-0BE507825B87}"/>
              </a:ext>
            </a:extLst>
          </p:cNvPr>
          <p:cNvSpPr/>
          <p:nvPr/>
        </p:nvSpPr>
        <p:spPr>
          <a:xfrm>
            <a:off x="1747196" y="4047951"/>
            <a:ext cx="3015496" cy="8256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0" bIns="45000" anchor="t">
            <a:noAutofit/>
          </a:bodyPr>
          <a:lstStyle/>
          <a:p>
            <a:r>
              <a:rPr lang="en-US" sz="1000" b="1" spc="-1" dirty="0">
                <a:solidFill>
                  <a:schemeClr val="bg1"/>
                </a:solidFill>
                <a:latin typeface="Arial"/>
                <a:ea typeface="DejaVu Sans"/>
              </a:rPr>
              <a:t>Query</a:t>
            </a:r>
            <a:r>
              <a:rPr lang="en-US" sz="1000" spc="-1" dirty="0">
                <a:solidFill>
                  <a:schemeClr val="bg1"/>
                </a:solidFill>
                <a:latin typeface="Arial"/>
                <a:ea typeface="DejaVu Sans"/>
              </a:rPr>
              <a:t> for </a:t>
            </a:r>
            <a:r>
              <a:rPr lang="en-US" sz="1000" b="1" spc="-1" dirty="0">
                <a:solidFill>
                  <a:schemeClr val="bg1"/>
                </a:solidFill>
                <a:latin typeface="Arial"/>
                <a:ea typeface="DejaVu Sans"/>
              </a:rPr>
              <a:t>audit log</a:t>
            </a:r>
            <a:r>
              <a:rPr lang="en-US" sz="1000" spc="-1" dirty="0">
                <a:solidFill>
                  <a:schemeClr val="bg1"/>
                </a:solidFill>
                <a:latin typeface="Arial"/>
                <a:ea typeface="DejaVu Sans"/>
              </a:rPr>
              <a:t> – </a:t>
            </a:r>
            <a:r>
              <a:rPr lang="en-US" sz="1000" b="1" spc="-1" dirty="0">
                <a:solidFill>
                  <a:schemeClr val="bg1"/>
                </a:solidFill>
                <a:latin typeface="Arial"/>
                <a:ea typeface="DejaVu Sans"/>
              </a:rPr>
              <a:t>Peers list</a:t>
            </a:r>
          </a:p>
          <a:p>
            <a:r>
              <a:rPr lang="en-US" sz="1000" spc="-1" dirty="0">
                <a:solidFill>
                  <a:schemeClr val="bg1"/>
                </a:solidFill>
                <a:latin typeface="Arial"/>
                <a:ea typeface="DejaVu Sans"/>
              </a:rPr>
              <a:t>Gets at least k</a:t>
            </a:r>
            <a:r>
              <a:rPr lang="en-US" sz="1000" b="1" spc="-1" dirty="0">
                <a:solidFill>
                  <a:schemeClr val="bg1"/>
                </a:solidFill>
                <a:latin typeface="Arial"/>
                <a:ea typeface="DejaVu Sans"/>
              </a:rPr>
              <a:t> decryption key shares</a:t>
            </a:r>
            <a:r>
              <a:rPr lang="en-US" sz="1000" spc="-1" dirty="0">
                <a:solidFill>
                  <a:schemeClr val="bg1"/>
                </a:solidFill>
                <a:latin typeface="Arial"/>
                <a:ea typeface="DejaVu Sans"/>
              </a:rPr>
              <a:t> from blockchain</a:t>
            </a:r>
            <a:r>
              <a:rPr lang="en-US" sz="1000" b="1" spc="-1" dirty="0">
                <a:solidFill>
                  <a:schemeClr val="bg1"/>
                </a:solidFill>
                <a:latin typeface="Arial"/>
                <a:ea typeface="DejaVu Sans"/>
              </a:rPr>
              <a:t> </a:t>
            </a:r>
            <a:endParaRPr lang="en-US" sz="1000" spc="-1" dirty="0">
              <a:solidFill>
                <a:schemeClr val="bg1"/>
              </a:solidFill>
              <a:latin typeface="Arial"/>
              <a:ea typeface="DejaVu Sans"/>
            </a:endParaRPr>
          </a:p>
          <a:p>
            <a:r>
              <a:rPr lang="en-US" sz="1000" b="1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Recovers</a:t>
            </a:r>
            <a:r>
              <a:rPr lang="en-US" sz="1000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 original </a:t>
            </a:r>
            <a:r>
              <a:rPr lang="en-US" sz="1000" b="1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key</a:t>
            </a:r>
            <a:endParaRPr lang="en-US" sz="1000" spc="-1" dirty="0">
              <a:solidFill>
                <a:schemeClr val="tx1">
                  <a:lumMod val="95000"/>
                </a:schemeClr>
              </a:solidFill>
              <a:latin typeface="Arial"/>
              <a:ea typeface="DejaVu Sans"/>
            </a:endParaRP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582E49E7-6783-477C-ADA7-B46F75930121}"/>
              </a:ext>
            </a:extLst>
          </p:cNvPr>
          <p:cNvGrpSpPr/>
          <p:nvPr/>
        </p:nvGrpSpPr>
        <p:grpSpPr>
          <a:xfrm>
            <a:off x="6296297" y="4309384"/>
            <a:ext cx="1776237" cy="1263407"/>
            <a:chOff x="6296297" y="4120004"/>
            <a:chExt cx="1776237" cy="1263407"/>
          </a:xfrm>
        </p:grpSpPr>
        <p:sp>
          <p:nvSpPr>
            <p:cNvPr id="86" name="Rectangle 113">
              <a:extLst>
                <a:ext uri="{FF2B5EF4-FFF2-40B4-BE49-F238E27FC236}">
                  <a16:creationId xmlns:a16="http://schemas.microsoft.com/office/drawing/2014/main" id="{154DD62F-C54D-4D59-86AF-9BA67CB7B296}"/>
                </a:ext>
              </a:extLst>
            </p:cNvPr>
            <p:cNvSpPr/>
            <p:nvPr/>
          </p:nvSpPr>
          <p:spPr>
            <a:xfrm>
              <a:off x="6597495" y="4120004"/>
              <a:ext cx="853151" cy="197155"/>
            </a:xfrm>
            <a:prstGeom prst="rect">
              <a:avLst/>
            </a:prstGeom>
            <a:noFill/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000" i="0" u="none" strike="noStrike" kern="0" cap="none" spc="-1" normalizeH="0" baseline="0" noProof="0" dirty="0">
                  <a:ln>
                    <a:noFill/>
                  </a:ln>
                  <a:solidFill>
                    <a:srgbClr val="414244"/>
                  </a:solidFill>
                  <a:effectLst/>
                  <a:uLnTx/>
                  <a:uFillTx/>
                  <a:latin typeface="Calibri"/>
                  <a:ea typeface="DejaVu Sans"/>
                  <a:cs typeface="+mn-cs"/>
                </a:rPr>
                <a:t>peer0.org1</a:t>
              </a:r>
              <a:endPara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84B6BB64-6426-4E97-A330-3EB70DDF975E}"/>
                </a:ext>
              </a:extLst>
            </p:cNvPr>
            <p:cNvGrpSpPr/>
            <p:nvPr/>
          </p:nvGrpSpPr>
          <p:grpSpPr>
            <a:xfrm>
              <a:off x="6864614" y="4314019"/>
              <a:ext cx="318913" cy="386777"/>
              <a:chOff x="7395464" y="3062136"/>
              <a:chExt cx="466920" cy="566280"/>
            </a:xfrm>
          </p:grpSpPr>
          <p:grpSp>
            <p:nvGrpSpPr>
              <p:cNvPr id="137" name="Group 140">
                <a:extLst>
                  <a:ext uri="{FF2B5EF4-FFF2-40B4-BE49-F238E27FC236}">
                    <a16:creationId xmlns:a16="http://schemas.microsoft.com/office/drawing/2014/main" id="{BBA8C747-7E2F-4CC7-BC25-B70480A0B5B9}"/>
                  </a:ext>
                </a:extLst>
              </p:cNvPr>
              <p:cNvGrpSpPr/>
              <p:nvPr/>
            </p:nvGrpSpPr>
            <p:grpSpPr>
              <a:xfrm>
                <a:off x="7395464" y="3062136"/>
                <a:ext cx="466920" cy="566280"/>
                <a:chOff x="9698760" y="3480120"/>
                <a:chExt cx="466920" cy="566280"/>
              </a:xfrm>
            </p:grpSpPr>
            <p:sp>
              <p:nvSpPr>
                <p:cNvPr id="139" name="Rounded Rectangle 126">
                  <a:extLst>
                    <a:ext uri="{FF2B5EF4-FFF2-40B4-BE49-F238E27FC236}">
                      <a16:creationId xmlns:a16="http://schemas.microsoft.com/office/drawing/2014/main" id="{58F50ADF-9469-414F-A51A-25909427B49C}"/>
                    </a:ext>
                  </a:extLst>
                </p:cNvPr>
                <p:cNvSpPr/>
                <p:nvPr/>
              </p:nvSpPr>
              <p:spPr>
                <a:xfrm>
                  <a:off x="9698760" y="3480120"/>
                  <a:ext cx="466920" cy="566280"/>
                </a:xfrm>
                <a:prstGeom prst="roundRect">
                  <a:avLst>
                    <a:gd name="adj" fmla="val 16667"/>
                  </a:avLst>
                </a:prstGeom>
                <a:noFill/>
                <a:ln w="12700" cap="flat" cmpd="sng" algn="ctr">
                  <a:solidFill>
                    <a:srgbClr val="546CB2"/>
                  </a:solidFill>
                  <a:prstDash val="solid"/>
                  <a:miter lim="800000"/>
                </a:ln>
                <a:effectLst/>
              </p:spPr>
            </p:sp>
            <p:grpSp>
              <p:nvGrpSpPr>
                <p:cNvPr id="140" name="Group 92">
                  <a:extLst>
                    <a:ext uri="{FF2B5EF4-FFF2-40B4-BE49-F238E27FC236}">
                      <a16:creationId xmlns:a16="http://schemas.microsoft.com/office/drawing/2014/main" id="{160B49B1-79E5-404D-8D0E-101F1CC3A8D0}"/>
                    </a:ext>
                  </a:extLst>
                </p:cNvPr>
                <p:cNvGrpSpPr/>
                <p:nvPr/>
              </p:nvGrpSpPr>
              <p:grpSpPr>
                <a:xfrm>
                  <a:off x="9802800" y="3702960"/>
                  <a:ext cx="241200" cy="275400"/>
                  <a:chOff x="9802800" y="3702960"/>
                  <a:chExt cx="241200" cy="275400"/>
                </a:xfrm>
              </p:grpSpPr>
              <p:sp>
                <p:nvSpPr>
                  <p:cNvPr id="141" name="Rectangle 94">
                    <a:extLst>
                      <a:ext uri="{FF2B5EF4-FFF2-40B4-BE49-F238E27FC236}">
                        <a16:creationId xmlns:a16="http://schemas.microsoft.com/office/drawing/2014/main" id="{BAF2EE0C-D6D5-4AC6-9EA6-269D5EDFC9D7}"/>
                      </a:ext>
                    </a:extLst>
                  </p:cNvPr>
                  <p:cNvSpPr/>
                  <p:nvPr/>
                </p:nvSpPr>
                <p:spPr>
                  <a:xfrm>
                    <a:off x="9802800" y="3702960"/>
                    <a:ext cx="241200" cy="27540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  <p:grpSp>
                <p:nvGrpSpPr>
                  <p:cNvPr id="142" name="Group 95">
                    <a:extLst>
                      <a:ext uri="{FF2B5EF4-FFF2-40B4-BE49-F238E27FC236}">
                        <a16:creationId xmlns:a16="http://schemas.microsoft.com/office/drawing/2014/main" id="{8B38820D-F1D6-4882-A40C-4E6FF367FB71}"/>
                      </a:ext>
                    </a:extLst>
                  </p:cNvPr>
                  <p:cNvGrpSpPr/>
                  <p:nvPr/>
                </p:nvGrpSpPr>
                <p:grpSpPr>
                  <a:xfrm>
                    <a:off x="9836280" y="3804480"/>
                    <a:ext cx="79560" cy="38880"/>
                    <a:chOff x="9836280" y="3804480"/>
                    <a:chExt cx="79560" cy="38880"/>
                  </a:xfrm>
                </p:grpSpPr>
                <p:sp>
                  <p:nvSpPr>
                    <p:cNvPr id="149" name="Rectangle 102">
                      <a:extLst>
                        <a:ext uri="{FF2B5EF4-FFF2-40B4-BE49-F238E27FC236}">
                          <a16:creationId xmlns:a16="http://schemas.microsoft.com/office/drawing/2014/main" id="{A7BA9873-E84F-44DE-9D08-9D8C83F87602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9833760" y="382680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50" name="Rectangle 103">
                      <a:extLst>
                        <a:ext uri="{FF2B5EF4-FFF2-40B4-BE49-F238E27FC236}">
                          <a16:creationId xmlns:a16="http://schemas.microsoft.com/office/drawing/2014/main" id="{44E59009-37FB-4AF1-8D52-3C266C5744F4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9852480" y="382032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143" name="Group 96">
                    <a:extLst>
                      <a:ext uri="{FF2B5EF4-FFF2-40B4-BE49-F238E27FC236}">
                        <a16:creationId xmlns:a16="http://schemas.microsoft.com/office/drawing/2014/main" id="{6EE5F10A-E74C-4DE8-9DCF-692344CB75B3}"/>
                      </a:ext>
                    </a:extLst>
                  </p:cNvPr>
                  <p:cNvGrpSpPr/>
                  <p:nvPr/>
                </p:nvGrpSpPr>
                <p:grpSpPr>
                  <a:xfrm>
                    <a:off x="9837000" y="3879000"/>
                    <a:ext cx="51480" cy="51480"/>
                    <a:chOff x="9837000" y="3879000"/>
                    <a:chExt cx="51480" cy="51480"/>
                  </a:xfrm>
                </p:grpSpPr>
                <p:sp>
                  <p:nvSpPr>
                    <p:cNvPr id="147" name="Rectangle 100">
                      <a:extLst>
                        <a:ext uri="{FF2B5EF4-FFF2-40B4-BE49-F238E27FC236}">
                          <a16:creationId xmlns:a16="http://schemas.microsoft.com/office/drawing/2014/main" id="{6813A06A-0E6A-4F1A-A2DA-091A30C17888}"/>
                        </a:ext>
                      </a:extLst>
                    </p:cNvPr>
                    <p:cNvSpPr/>
                    <p:nvPr/>
                  </p:nvSpPr>
                  <p:spPr>
                    <a:xfrm rot="18900000">
                      <a:off x="9829440" y="390132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48" name="Rectangle 101">
                      <a:extLst>
                        <a:ext uri="{FF2B5EF4-FFF2-40B4-BE49-F238E27FC236}">
                          <a16:creationId xmlns:a16="http://schemas.microsoft.com/office/drawing/2014/main" id="{EA739588-C41E-4421-95F7-D326C58D027B}"/>
                        </a:ext>
                      </a:extLst>
                    </p:cNvPr>
                    <p:cNvSpPr/>
                    <p:nvPr/>
                  </p:nvSpPr>
                  <p:spPr>
                    <a:xfrm rot="13500000">
                      <a:off x="9833760" y="3901680"/>
                      <a:ext cx="60120" cy="720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144" name="Group 97">
                    <a:extLst>
                      <a:ext uri="{FF2B5EF4-FFF2-40B4-BE49-F238E27FC236}">
                        <a16:creationId xmlns:a16="http://schemas.microsoft.com/office/drawing/2014/main" id="{4B99E01D-D1D1-41EC-8517-E527F2174DBA}"/>
                      </a:ext>
                    </a:extLst>
                  </p:cNvPr>
                  <p:cNvGrpSpPr/>
                  <p:nvPr/>
                </p:nvGrpSpPr>
                <p:grpSpPr>
                  <a:xfrm>
                    <a:off x="9836280" y="3745440"/>
                    <a:ext cx="79560" cy="38880"/>
                    <a:chOff x="9836280" y="3745440"/>
                    <a:chExt cx="79560" cy="38880"/>
                  </a:xfrm>
                </p:grpSpPr>
                <p:sp>
                  <p:nvSpPr>
                    <p:cNvPr id="145" name="Rectangle 98">
                      <a:extLst>
                        <a:ext uri="{FF2B5EF4-FFF2-40B4-BE49-F238E27FC236}">
                          <a16:creationId xmlns:a16="http://schemas.microsoft.com/office/drawing/2014/main" id="{7FE649FC-DEA5-495F-94C1-06A21151E11D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9833760" y="376740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46" name="Rectangle 99">
                      <a:extLst>
                        <a:ext uri="{FF2B5EF4-FFF2-40B4-BE49-F238E27FC236}">
                          <a16:creationId xmlns:a16="http://schemas.microsoft.com/office/drawing/2014/main" id="{A239B3B7-01CA-4B20-B989-056C514018B5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9852480" y="376128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</p:grpSp>
          </p:grpSp>
          <p:sp>
            <p:nvSpPr>
              <p:cNvPr id="138" name="Freeform 79">
                <a:extLst>
                  <a:ext uri="{FF2B5EF4-FFF2-40B4-BE49-F238E27FC236}">
                    <a16:creationId xmlns:a16="http://schemas.microsoft.com/office/drawing/2014/main" id="{B1038537-C59F-4A35-8A72-8CFDB2831FBC}"/>
                  </a:ext>
                </a:extLst>
              </p:cNvPr>
              <p:cNvSpPr/>
              <p:nvPr/>
            </p:nvSpPr>
            <p:spPr>
              <a:xfrm>
                <a:off x="7509700" y="3136078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7F4F9F">
                  <a:lumMod val="40000"/>
                  <a:lumOff val="60000"/>
                </a:srgbClr>
              </a:solidFill>
              <a:ln w="12700" cap="flat" cmpd="sng" algn="ctr">
                <a:solidFill>
                  <a:srgbClr val="CCB6DB"/>
                </a:solidFill>
                <a:prstDash val="solid"/>
                <a:miter lim="800000"/>
              </a:ln>
              <a:effectLst/>
            </p:spPr>
          </p:sp>
        </p:grpSp>
        <p:sp>
          <p:nvSpPr>
            <p:cNvPr id="101" name="Rectangle 113">
              <a:extLst>
                <a:ext uri="{FF2B5EF4-FFF2-40B4-BE49-F238E27FC236}">
                  <a16:creationId xmlns:a16="http://schemas.microsoft.com/office/drawing/2014/main" id="{E2A12056-1C08-4F35-8981-A0EA25F6FD0B}"/>
                </a:ext>
              </a:extLst>
            </p:cNvPr>
            <p:cNvSpPr/>
            <p:nvPr/>
          </p:nvSpPr>
          <p:spPr>
            <a:xfrm>
              <a:off x="7219383" y="4516141"/>
              <a:ext cx="853151" cy="197155"/>
            </a:xfrm>
            <a:prstGeom prst="rect">
              <a:avLst/>
            </a:prstGeom>
            <a:noFill/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000" i="0" u="none" strike="noStrike" kern="0" cap="none" spc="-1" normalizeH="0" baseline="0" noProof="0" dirty="0">
                  <a:ln>
                    <a:noFill/>
                  </a:ln>
                  <a:solidFill>
                    <a:srgbClr val="414244"/>
                  </a:solidFill>
                  <a:effectLst/>
                  <a:uLnTx/>
                  <a:uFillTx/>
                  <a:latin typeface="Calibri"/>
                  <a:ea typeface="DejaVu Sans"/>
                  <a:cs typeface="+mn-cs"/>
                </a:rPr>
                <a:t>peer0.org2</a:t>
              </a:r>
              <a:endPara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2651D4F2-9E73-4F8B-A7A0-BCF9C86159E4}"/>
                </a:ext>
              </a:extLst>
            </p:cNvPr>
            <p:cNvGrpSpPr/>
            <p:nvPr/>
          </p:nvGrpSpPr>
          <p:grpSpPr>
            <a:xfrm>
              <a:off x="7490996" y="4710156"/>
              <a:ext cx="318913" cy="386777"/>
              <a:chOff x="8102943" y="3741075"/>
              <a:chExt cx="466920" cy="566280"/>
            </a:xfrm>
          </p:grpSpPr>
          <p:grpSp>
            <p:nvGrpSpPr>
              <p:cNvPr id="123" name="Group 126">
                <a:extLst>
                  <a:ext uri="{FF2B5EF4-FFF2-40B4-BE49-F238E27FC236}">
                    <a16:creationId xmlns:a16="http://schemas.microsoft.com/office/drawing/2014/main" id="{6A692A80-F6EE-4A32-84A5-4E241259FAB6}"/>
                  </a:ext>
                </a:extLst>
              </p:cNvPr>
              <p:cNvGrpSpPr/>
              <p:nvPr/>
            </p:nvGrpSpPr>
            <p:grpSpPr>
              <a:xfrm>
                <a:off x="8102943" y="3741075"/>
                <a:ext cx="466920" cy="566280"/>
                <a:chOff x="9707400" y="4267800"/>
                <a:chExt cx="466920" cy="566280"/>
              </a:xfrm>
            </p:grpSpPr>
            <p:sp>
              <p:nvSpPr>
                <p:cNvPr id="125" name="Rounded Rectangle 126">
                  <a:extLst>
                    <a:ext uri="{FF2B5EF4-FFF2-40B4-BE49-F238E27FC236}">
                      <a16:creationId xmlns:a16="http://schemas.microsoft.com/office/drawing/2014/main" id="{7F3DC74C-624C-49C7-A832-ED7BE7185DB6}"/>
                    </a:ext>
                  </a:extLst>
                </p:cNvPr>
                <p:cNvSpPr/>
                <p:nvPr/>
              </p:nvSpPr>
              <p:spPr>
                <a:xfrm>
                  <a:off x="9707400" y="4267800"/>
                  <a:ext cx="466920" cy="566280"/>
                </a:xfrm>
                <a:prstGeom prst="roundRect">
                  <a:avLst>
                    <a:gd name="adj" fmla="val 16667"/>
                  </a:avLst>
                </a:prstGeom>
                <a:noFill/>
                <a:ln w="12700" cap="flat" cmpd="sng" algn="ctr">
                  <a:solidFill>
                    <a:srgbClr val="546CB2"/>
                  </a:solidFill>
                  <a:prstDash val="solid"/>
                  <a:miter lim="800000"/>
                </a:ln>
                <a:effectLst/>
              </p:spPr>
            </p:sp>
            <p:grpSp>
              <p:nvGrpSpPr>
                <p:cNvPr id="126" name="Group 92">
                  <a:extLst>
                    <a:ext uri="{FF2B5EF4-FFF2-40B4-BE49-F238E27FC236}">
                      <a16:creationId xmlns:a16="http://schemas.microsoft.com/office/drawing/2014/main" id="{CFE326AF-3E83-46A1-A962-06C6B12EC292}"/>
                    </a:ext>
                  </a:extLst>
                </p:cNvPr>
                <p:cNvGrpSpPr/>
                <p:nvPr/>
              </p:nvGrpSpPr>
              <p:grpSpPr>
                <a:xfrm>
                  <a:off x="9811440" y="4490640"/>
                  <a:ext cx="241200" cy="275400"/>
                  <a:chOff x="9811440" y="4490640"/>
                  <a:chExt cx="241200" cy="275400"/>
                </a:xfrm>
              </p:grpSpPr>
              <p:sp>
                <p:nvSpPr>
                  <p:cNvPr id="127" name="Rectangle 94">
                    <a:extLst>
                      <a:ext uri="{FF2B5EF4-FFF2-40B4-BE49-F238E27FC236}">
                        <a16:creationId xmlns:a16="http://schemas.microsoft.com/office/drawing/2014/main" id="{D84D8B46-BFEC-483B-961E-F4712295FACB}"/>
                      </a:ext>
                    </a:extLst>
                  </p:cNvPr>
                  <p:cNvSpPr/>
                  <p:nvPr/>
                </p:nvSpPr>
                <p:spPr>
                  <a:xfrm>
                    <a:off x="9811440" y="4490640"/>
                    <a:ext cx="241200" cy="27540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  <p:grpSp>
                <p:nvGrpSpPr>
                  <p:cNvPr id="128" name="Group 95">
                    <a:extLst>
                      <a:ext uri="{FF2B5EF4-FFF2-40B4-BE49-F238E27FC236}">
                        <a16:creationId xmlns:a16="http://schemas.microsoft.com/office/drawing/2014/main" id="{E7CD68BE-D7EB-4A36-8EC5-23E3806820C4}"/>
                      </a:ext>
                    </a:extLst>
                  </p:cNvPr>
                  <p:cNvGrpSpPr/>
                  <p:nvPr/>
                </p:nvGrpSpPr>
                <p:grpSpPr>
                  <a:xfrm>
                    <a:off x="9845280" y="4592160"/>
                    <a:ext cx="79200" cy="38880"/>
                    <a:chOff x="9845280" y="4592160"/>
                    <a:chExt cx="79200" cy="38880"/>
                  </a:xfrm>
                </p:grpSpPr>
                <p:sp>
                  <p:nvSpPr>
                    <p:cNvPr id="135" name="Rectangle 102">
                      <a:extLst>
                        <a:ext uri="{FF2B5EF4-FFF2-40B4-BE49-F238E27FC236}">
                          <a16:creationId xmlns:a16="http://schemas.microsoft.com/office/drawing/2014/main" id="{9232747E-EC31-44B8-9B0D-8DAD53192A38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9842760" y="461412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36" name="Rectangle 103">
                      <a:extLst>
                        <a:ext uri="{FF2B5EF4-FFF2-40B4-BE49-F238E27FC236}">
                          <a16:creationId xmlns:a16="http://schemas.microsoft.com/office/drawing/2014/main" id="{2F5ECD99-DB9B-4E10-BDDD-AD4187E17544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9861120" y="460800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129" name="Group 96">
                    <a:extLst>
                      <a:ext uri="{FF2B5EF4-FFF2-40B4-BE49-F238E27FC236}">
                        <a16:creationId xmlns:a16="http://schemas.microsoft.com/office/drawing/2014/main" id="{69078DA8-1222-4F0E-9362-7A472B6AF3F2}"/>
                      </a:ext>
                    </a:extLst>
                  </p:cNvPr>
                  <p:cNvGrpSpPr/>
                  <p:nvPr/>
                </p:nvGrpSpPr>
                <p:grpSpPr>
                  <a:xfrm>
                    <a:off x="9845640" y="4666320"/>
                    <a:ext cx="51480" cy="51480"/>
                    <a:chOff x="9845640" y="4666320"/>
                    <a:chExt cx="51480" cy="51480"/>
                  </a:xfrm>
                </p:grpSpPr>
                <p:sp>
                  <p:nvSpPr>
                    <p:cNvPr id="133" name="Rectangle 100">
                      <a:extLst>
                        <a:ext uri="{FF2B5EF4-FFF2-40B4-BE49-F238E27FC236}">
                          <a16:creationId xmlns:a16="http://schemas.microsoft.com/office/drawing/2014/main" id="{7BAB0578-9072-402C-8B5F-62018356B493}"/>
                        </a:ext>
                      </a:extLst>
                    </p:cNvPr>
                    <p:cNvSpPr/>
                    <p:nvPr/>
                  </p:nvSpPr>
                  <p:spPr>
                    <a:xfrm rot="18900000">
                      <a:off x="9838080" y="468864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34" name="Rectangle 101">
                      <a:extLst>
                        <a:ext uri="{FF2B5EF4-FFF2-40B4-BE49-F238E27FC236}">
                          <a16:creationId xmlns:a16="http://schemas.microsoft.com/office/drawing/2014/main" id="{EDCBBC6B-2964-429C-B69A-C9D60C9C75E6}"/>
                        </a:ext>
                      </a:extLst>
                    </p:cNvPr>
                    <p:cNvSpPr/>
                    <p:nvPr/>
                  </p:nvSpPr>
                  <p:spPr>
                    <a:xfrm rot="13500000">
                      <a:off x="9842760" y="4689000"/>
                      <a:ext cx="60120" cy="720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130" name="Group 97">
                    <a:extLst>
                      <a:ext uri="{FF2B5EF4-FFF2-40B4-BE49-F238E27FC236}">
                        <a16:creationId xmlns:a16="http://schemas.microsoft.com/office/drawing/2014/main" id="{B859C228-977F-4BDB-87A0-3B49A5C91B1B}"/>
                      </a:ext>
                    </a:extLst>
                  </p:cNvPr>
                  <p:cNvGrpSpPr/>
                  <p:nvPr/>
                </p:nvGrpSpPr>
                <p:grpSpPr>
                  <a:xfrm>
                    <a:off x="9845280" y="4533120"/>
                    <a:ext cx="79200" cy="38880"/>
                    <a:chOff x="9845280" y="4533120"/>
                    <a:chExt cx="79200" cy="38880"/>
                  </a:xfrm>
                </p:grpSpPr>
                <p:sp>
                  <p:nvSpPr>
                    <p:cNvPr id="131" name="Rectangle 98">
                      <a:extLst>
                        <a:ext uri="{FF2B5EF4-FFF2-40B4-BE49-F238E27FC236}">
                          <a16:creationId xmlns:a16="http://schemas.microsoft.com/office/drawing/2014/main" id="{EFC37A02-71E9-4D39-B66D-14ADBEAD3259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9842760" y="455508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32" name="Rectangle 99">
                      <a:extLst>
                        <a:ext uri="{FF2B5EF4-FFF2-40B4-BE49-F238E27FC236}">
                          <a16:creationId xmlns:a16="http://schemas.microsoft.com/office/drawing/2014/main" id="{81E5CF7F-531D-4925-ADFF-ADF230CDEA11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9861120" y="454896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</p:grpSp>
          </p:grpSp>
          <p:sp>
            <p:nvSpPr>
              <p:cNvPr id="124" name="Freeform 79">
                <a:extLst>
                  <a:ext uri="{FF2B5EF4-FFF2-40B4-BE49-F238E27FC236}">
                    <a16:creationId xmlns:a16="http://schemas.microsoft.com/office/drawing/2014/main" id="{C6F904D9-F82F-46E5-A38D-DE959D655EBE}"/>
                  </a:ext>
                </a:extLst>
              </p:cNvPr>
              <p:cNvSpPr/>
              <p:nvPr/>
            </p:nvSpPr>
            <p:spPr>
              <a:xfrm>
                <a:off x="8221341" y="3819067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546CB2">
                  <a:lumMod val="60000"/>
                  <a:lumOff val="40000"/>
                </a:srgbClr>
              </a:solidFill>
              <a:ln w="12700" cap="flat" cmpd="sng" algn="ctr">
                <a:solidFill>
                  <a:srgbClr val="98A7D1"/>
                </a:solidFill>
                <a:prstDash val="solid"/>
                <a:miter lim="800000"/>
              </a:ln>
              <a:effectLst/>
            </p:spPr>
          </p:sp>
        </p:grpSp>
        <p:sp>
          <p:nvSpPr>
            <p:cNvPr id="104" name="Rectangle 113">
              <a:extLst>
                <a:ext uri="{FF2B5EF4-FFF2-40B4-BE49-F238E27FC236}">
                  <a16:creationId xmlns:a16="http://schemas.microsoft.com/office/drawing/2014/main" id="{6E4B3B86-CE11-4A43-AE1B-527AA2B41FDB}"/>
                </a:ext>
              </a:extLst>
            </p:cNvPr>
            <p:cNvSpPr/>
            <p:nvPr/>
          </p:nvSpPr>
          <p:spPr>
            <a:xfrm>
              <a:off x="6296297" y="4802619"/>
              <a:ext cx="853151" cy="197155"/>
            </a:xfrm>
            <a:prstGeom prst="rect">
              <a:avLst/>
            </a:prstGeom>
            <a:noFill/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000" i="0" u="none" strike="noStrike" kern="0" cap="none" spc="-1" normalizeH="0" baseline="0" noProof="0" dirty="0">
                  <a:ln>
                    <a:noFill/>
                  </a:ln>
                  <a:solidFill>
                    <a:srgbClr val="414244"/>
                  </a:solidFill>
                  <a:effectLst/>
                  <a:uLnTx/>
                  <a:uFillTx/>
                  <a:latin typeface="Calibri"/>
                  <a:ea typeface="DejaVu Sans"/>
                  <a:cs typeface="+mn-cs"/>
                </a:rPr>
                <a:t>peer0.org3</a:t>
              </a:r>
              <a:endPara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14D931FC-FC6C-40A5-A211-4B488E3C5A20}"/>
                </a:ext>
              </a:extLst>
            </p:cNvPr>
            <p:cNvGrpSpPr/>
            <p:nvPr/>
          </p:nvGrpSpPr>
          <p:grpSpPr>
            <a:xfrm>
              <a:off x="6569877" y="4996634"/>
              <a:ext cx="318913" cy="386777"/>
              <a:chOff x="8683326" y="4400213"/>
              <a:chExt cx="466920" cy="566280"/>
            </a:xfrm>
          </p:grpSpPr>
          <p:grpSp>
            <p:nvGrpSpPr>
              <p:cNvPr id="109" name="Group 205">
                <a:extLst>
                  <a:ext uri="{FF2B5EF4-FFF2-40B4-BE49-F238E27FC236}">
                    <a16:creationId xmlns:a16="http://schemas.microsoft.com/office/drawing/2014/main" id="{32141787-7F05-4AE2-A25C-123463EEBF80}"/>
                  </a:ext>
                </a:extLst>
              </p:cNvPr>
              <p:cNvGrpSpPr/>
              <p:nvPr/>
            </p:nvGrpSpPr>
            <p:grpSpPr>
              <a:xfrm>
                <a:off x="8683326" y="4400213"/>
                <a:ext cx="466920" cy="566280"/>
                <a:chOff x="10696680" y="3481200"/>
                <a:chExt cx="466920" cy="566280"/>
              </a:xfrm>
            </p:grpSpPr>
            <p:sp>
              <p:nvSpPr>
                <p:cNvPr id="111" name="Rounded Rectangle 126">
                  <a:extLst>
                    <a:ext uri="{FF2B5EF4-FFF2-40B4-BE49-F238E27FC236}">
                      <a16:creationId xmlns:a16="http://schemas.microsoft.com/office/drawing/2014/main" id="{F1112385-9171-4EEB-AB68-3862132C81B3}"/>
                    </a:ext>
                  </a:extLst>
                </p:cNvPr>
                <p:cNvSpPr/>
                <p:nvPr/>
              </p:nvSpPr>
              <p:spPr>
                <a:xfrm>
                  <a:off x="10696680" y="3481200"/>
                  <a:ext cx="466920" cy="566280"/>
                </a:xfrm>
                <a:prstGeom prst="roundRect">
                  <a:avLst>
                    <a:gd name="adj" fmla="val 16667"/>
                  </a:avLst>
                </a:prstGeom>
                <a:noFill/>
                <a:ln w="12700" cap="flat" cmpd="sng" algn="ctr">
                  <a:solidFill>
                    <a:srgbClr val="546CB2"/>
                  </a:solidFill>
                  <a:prstDash val="solid"/>
                  <a:miter lim="800000"/>
                </a:ln>
                <a:effectLst/>
              </p:spPr>
            </p:sp>
            <p:grpSp>
              <p:nvGrpSpPr>
                <p:cNvPr id="112" name="Group 92">
                  <a:extLst>
                    <a:ext uri="{FF2B5EF4-FFF2-40B4-BE49-F238E27FC236}">
                      <a16:creationId xmlns:a16="http://schemas.microsoft.com/office/drawing/2014/main" id="{FF1F1AA9-97B1-4460-9D21-8B118C2C321C}"/>
                    </a:ext>
                  </a:extLst>
                </p:cNvPr>
                <p:cNvGrpSpPr/>
                <p:nvPr/>
              </p:nvGrpSpPr>
              <p:grpSpPr>
                <a:xfrm>
                  <a:off x="10800720" y="3704040"/>
                  <a:ext cx="241200" cy="275400"/>
                  <a:chOff x="10800720" y="3704040"/>
                  <a:chExt cx="241200" cy="275400"/>
                </a:xfrm>
              </p:grpSpPr>
              <p:sp>
                <p:nvSpPr>
                  <p:cNvPr id="113" name="Rectangle 94">
                    <a:extLst>
                      <a:ext uri="{FF2B5EF4-FFF2-40B4-BE49-F238E27FC236}">
                        <a16:creationId xmlns:a16="http://schemas.microsoft.com/office/drawing/2014/main" id="{8AD6BEA0-4B46-42BE-A4BC-F7C072940C01}"/>
                      </a:ext>
                    </a:extLst>
                  </p:cNvPr>
                  <p:cNvSpPr/>
                  <p:nvPr/>
                </p:nvSpPr>
                <p:spPr>
                  <a:xfrm>
                    <a:off x="10800720" y="3704040"/>
                    <a:ext cx="241200" cy="27540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  <p:grpSp>
                <p:nvGrpSpPr>
                  <p:cNvPr id="114" name="Group 95">
                    <a:extLst>
                      <a:ext uri="{FF2B5EF4-FFF2-40B4-BE49-F238E27FC236}">
                        <a16:creationId xmlns:a16="http://schemas.microsoft.com/office/drawing/2014/main" id="{7DA28733-4B06-46FD-8115-E05A9EBE4C17}"/>
                      </a:ext>
                    </a:extLst>
                  </p:cNvPr>
                  <p:cNvGrpSpPr/>
                  <p:nvPr/>
                </p:nvGrpSpPr>
                <p:grpSpPr>
                  <a:xfrm>
                    <a:off x="10834200" y="3805560"/>
                    <a:ext cx="79560" cy="38880"/>
                    <a:chOff x="10834200" y="3805560"/>
                    <a:chExt cx="79560" cy="38880"/>
                  </a:xfrm>
                </p:grpSpPr>
                <p:sp>
                  <p:nvSpPr>
                    <p:cNvPr id="121" name="Rectangle 102">
                      <a:extLst>
                        <a:ext uri="{FF2B5EF4-FFF2-40B4-BE49-F238E27FC236}">
                          <a16:creationId xmlns:a16="http://schemas.microsoft.com/office/drawing/2014/main" id="{AF2FA0DB-AFEE-44B1-BEC4-2D0F6FC323DF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10831680" y="382752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22" name="Rectangle 103">
                      <a:extLst>
                        <a:ext uri="{FF2B5EF4-FFF2-40B4-BE49-F238E27FC236}">
                          <a16:creationId xmlns:a16="http://schemas.microsoft.com/office/drawing/2014/main" id="{3FBDCBCE-7BAB-4FC0-B469-F8A9936A14CC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10850400" y="382140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115" name="Group 96">
                    <a:extLst>
                      <a:ext uri="{FF2B5EF4-FFF2-40B4-BE49-F238E27FC236}">
                        <a16:creationId xmlns:a16="http://schemas.microsoft.com/office/drawing/2014/main" id="{5D05B21B-AD12-428A-8398-F8EFD9920260}"/>
                      </a:ext>
                    </a:extLst>
                  </p:cNvPr>
                  <p:cNvGrpSpPr/>
                  <p:nvPr/>
                </p:nvGrpSpPr>
                <p:grpSpPr>
                  <a:xfrm>
                    <a:off x="10834920" y="3879720"/>
                    <a:ext cx="51480" cy="51480"/>
                    <a:chOff x="10834920" y="3879720"/>
                    <a:chExt cx="51480" cy="51480"/>
                  </a:xfrm>
                </p:grpSpPr>
                <p:sp>
                  <p:nvSpPr>
                    <p:cNvPr id="119" name="Rectangle 100">
                      <a:extLst>
                        <a:ext uri="{FF2B5EF4-FFF2-40B4-BE49-F238E27FC236}">
                          <a16:creationId xmlns:a16="http://schemas.microsoft.com/office/drawing/2014/main" id="{2C658D51-406D-45DC-8676-E61AB666065C}"/>
                        </a:ext>
                      </a:extLst>
                    </p:cNvPr>
                    <p:cNvSpPr/>
                    <p:nvPr/>
                  </p:nvSpPr>
                  <p:spPr>
                    <a:xfrm rot="18900000">
                      <a:off x="10827360" y="390204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20" name="Rectangle 101">
                      <a:extLst>
                        <a:ext uri="{FF2B5EF4-FFF2-40B4-BE49-F238E27FC236}">
                          <a16:creationId xmlns:a16="http://schemas.microsoft.com/office/drawing/2014/main" id="{4F76CAD4-CE3B-47A0-9FA1-88B165A8D532}"/>
                        </a:ext>
                      </a:extLst>
                    </p:cNvPr>
                    <p:cNvSpPr/>
                    <p:nvPr/>
                  </p:nvSpPr>
                  <p:spPr>
                    <a:xfrm rot="13500000">
                      <a:off x="10831680" y="3902400"/>
                      <a:ext cx="60120" cy="720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116" name="Group 97">
                    <a:extLst>
                      <a:ext uri="{FF2B5EF4-FFF2-40B4-BE49-F238E27FC236}">
                        <a16:creationId xmlns:a16="http://schemas.microsoft.com/office/drawing/2014/main" id="{AAC3269F-A406-4DEA-9A7A-BD7F9D807090}"/>
                      </a:ext>
                    </a:extLst>
                  </p:cNvPr>
                  <p:cNvGrpSpPr/>
                  <p:nvPr/>
                </p:nvGrpSpPr>
                <p:grpSpPr>
                  <a:xfrm>
                    <a:off x="10834200" y="3746520"/>
                    <a:ext cx="79560" cy="38880"/>
                    <a:chOff x="10834200" y="3746520"/>
                    <a:chExt cx="79560" cy="38880"/>
                  </a:xfrm>
                </p:grpSpPr>
                <p:sp>
                  <p:nvSpPr>
                    <p:cNvPr id="117" name="Rectangle 98">
                      <a:extLst>
                        <a:ext uri="{FF2B5EF4-FFF2-40B4-BE49-F238E27FC236}">
                          <a16:creationId xmlns:a16="http://schemas.microsoft.com/office/drawing/2014/main" id="{0FF5E089-683B-486A-AE4C-0D4066833A62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10831680" y="376848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18" name="Rectangle 99">
                      <a:extLst>
                        <a:ext uri="{FF2B5EF4-FFF2-40B4-BE49-F238E27FC236}">
                          <a16:creationId xmlns:a16="http://schemas.microsoft.com/office/drawing/2014/main" id="{4C24729B-48E8-411D-838E-13659A97CC49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10850400" y="376236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</p:grpSp>
          </p:grpSp>
          <p:sp>
            <p:nvSpPr>
              <p:cNvPr id="110" name="Freeform 79">
                <a:extLst>
                  <a:ext uri="{FF2B5EF4-FFF2-40B4-BE49-F238E27FC236}">
                    <a16:creationId xmlns:a16="http://schemas.microsoft.com/office/drawing/2014/main" id="{A54A1368-1B21-4BF8-958F-320C0094D2E9}"/>
                  </a:ext>
                </a:extLst>
              </p:cNvPr>
              <p:cNvSpPr/>
              <p:nvPr/>
            </p:nvSpPr>
            <p:spPr>
              <a:xfrm>
                <a:off x="8789726" y="4475972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7F4F9F">
                  <a:lumMod val="50000"/>
                </a:srgbClr>
              </a:solidFill>
              <a:ln w="12700" cap="flat" cmpd="sng" algn="ctr">
                <a:solidFill>
                  <a:srgbClr val="3F274F"/>
                </a:solidFill>
                <a:prstDash val="solid"/>
                <a:miter lim="800000"/>
              </a:ln>
              <a:effectLst/>
            </p:spPr>
          </p:sp>
        </p:grpSp>
      </p:grpSp>
      <p:cxnSp>
        <p:nvCxnSpPr>
          <p:cNvPr id="151" name="Straight Arrow Connector 150">
            <a:extLst>
              <a:ext uri="{FF2B5EF4-FFF2-40B4-BE49-F238E27FC236}">
                <a16:creationId xmlns:a16="http://schemas.microsoft.com/office/drawing/2014/main" id="{659D52A0-E768-41A6-BF33-9DF5D5EF048B}"/>
              </a:ext>
            </a:extLst>
          </p:cNvPr>
          <p:cNvCxnSpPr>
            <a:endCxn id="139" idx="1"/>
          </p:cNvCxnSpPr>
          <p:nvPr/>
        </p:nvCxnSpPr>
        <p:spPr>
          <a:xfrm flipV="1">
            <a:off x="3680415" y="4696788"/>
            <a:ext cx="3184199" cy="461355"/>
          </a:xfrm>
          <a:prstGeom prst="straightConnector1">
            <a:avLst/>
          </a:prstGeom>
          <a:ln>
            <a:solidFill>
              <a:schemeClr val="accent3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>
            <a:extLst>
              <a:ext uri="{FF2B5EF4-FFF2-40B4-BE49-F238E27FC236}">
                <a16:creationId xmlns:a16="http://schemas.microsoft.com/office/drawing/2014/main" id="{DC7724F5-DE2D-4465-BAB5-63372B492DD7}"/>
              </a:ext>
            </a:extLst>
          </p:cNvPr>
          <p:cNvCxnSpPr>
            <a:endCxn id="125" idx="1"/>
          </p:cNvCxnSpPr>
          <p:nvPr/>
        </p:nvCxnSpPr>
        <p:spPr>
          <a:xfrm flipV="1">
            <a:off x="3665103" y="5092925"/>
            <a:ext cx="3825893" cy="227999"/>
          </a:xfrm>
          <a:prstGeom prst="straightConnector1">
            <a:avLst/>
          </a:prstGeom>
          <a:ln>
            <a:solidFill>
              <a:schemeClr val="accent3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Arrow Connector 152">
            <a:extLst>
              <a:ext uri="{FF2B5EF4-FFF2-40B4-BE49-F238E27FC236}">
                <a16:creationId xmlns:a16="http://schemas.microsoft.com/office/drawing/2014/main" id="{E6B07EED-93E8-4BA6-951F-C3A243F3BF4A}"/>
              </a:ext>
            </a:extLst>
          </p:cNvPr>
          <p:cNvCxnSpPr>
            <a:endCxn id="111" idx="1"/>
          </p:cNvCxnSpPr>
          <p:nvPr/>
        </p:nvCxnSpPr>
        <p:spPr>
          <a:xfrm flipV="1">
            <a:off x="3686757" y="5379403"/>
            <a:ext cx="2883120" cy="132298"/>
          </a:xfrm>
          <a:prstGeom prst="straightConnector1">
            <a:avLst/>
          </a:prstGeom>
          <a:ln>
            <a:solidFill>
              <a:schemeClr val="accent3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0812B42E-B3F6-45C1-A9C2-857BE37B10D6}"/>
              </a:ext>
            </a:extLst>
          </p:cNvPr>
          <p:cNvGrpSpPr/>
          <p:nvPr/>
        </p:nvGrpSpPr>
        <p:grpSpPr>
          <a:xfrm>
            <a:off x="3396676" y="5135655"/>
            <a:ext cx="290081" cy="413846"/>
            <a:chOff x="6718231" y="4780728"/>
            <a:chExt cx="290081" cy="413846"/>
          </a:xfrm>
        </p:grpSpPr>
        <p:sp>
          <p:nvSpPr>
            <p:cNvPr id="155" name="Freeform 79">
              <a:extLst>
                <a:ext uri="{FF2B5EF4-FFF2-40B4-BE49-F238E27FC236}">
                  <a16:creationId xmlns:a16="http://schemas.microsoft.com/office/drawing/2014/main" id="{9A0397F9-8DF6-43BE-BA44-8E5F0700A168}"/>
                </a:ext>
              </a:extLst>
            </p:cNvPr>
            <p:cNvSpPr/>
            <p:nvPr/>
          </p:nvSpPr>
          <p:spPr>
            <a:xfrm>
              <a:off x="6718231" y="4780728"/>
              <a:ext cx="222840" cy="75600"/>
            </a:xfrm>
            <a:custGeom>
              <a:avLst/>
              <a:gdLst/>
              <a:ahLst/>
              <a:cxnLst/>
              <a:rect l="l" t="t" r="r" b="b"/>
              <a:pathLst>
                <a:path w="2427231" h="914400">
                  <a:moveTo>
                    <a:pt x="233965" y="366746"/>
                  </a:moveTo>
                  <a:cubicBezTo>
                    <a:pt x="184008" y="366746"/>
                    <a:pt x="143510" y="407244"/>
                    <a:pt x="143510" y="457201"/>
                  </a:cubicBezTo>
                  <a:cubicBezTo>
                    <a:pt x="143510" y="507158"/>
                    <a:pt x="184008" y="547656"/>
                    <a:pt x="233965" y="547656"/>
                  </a:cubicBezTo>
                  <a:cubicBezTo>
                    <a:pt x="283922" y="547656"/>
                    <a:pt x="324420" y="507158"/>
                    <a:pt x="324420" y="457201"/>
                  </a:cubicBezTo>
                  <a:cubicBezTo>
                    <a:pt x="324420" y="407244"/>
                    <a:pt x="283922" y="366746"/>
                    <a:pt x="233965" y="366746"/>
                  </a:cubicBezTo>
                  <a:close/>
                  <a:moveTo>
                    <a:pt x="457200" y="0"/>
                  </a:moveTo>
                  <a:cubicBezTo>
                    <a:pt x="615016" y="0"/>
                    <a:pt x="754156" y="79959"/>
                    <a:pt x="836318" y="201575"/>
                  </a:cubicBezTo>
                  <a:lnTo>
                    <a:pt x="866368" y="256939"/>
                  </a:lnTo>
                  <a:lnTo>
                    <a:pt x="2226970" y="256939"/>
                  </a:lnTo>
                  <a:lnTo>
                    <a:pt x="2427231" y="457201"/>
                  </a:lnTo>
                  <a:lnTo>
                    <a:pt x="2226970" y="657462"/>
                  </a:lnTo>
                  <a:lnTo>
                    <a:pt x="2106661" y="657462"/>
                  </a:lnTo>
                  <a:lnTo>
                    <a:pt x="1975716" y="505956"/>
                  </a:lnTo>
                  <a:lnTo>
                    <a:pt x="1844772" y="657462"/>
                  </a:lnTo>
                  <a:lnTo>
                    <a:pt x="1773422" y="657462"/>
                  </a:lnTo>
                  <a:lnTo>
                    <a:pt x="1642477" y="505956"/>
                  </a:lnTo>
                  <a:lnTo>
                    <a:pt x="1511533" y="657462"/>
                  </a:lnTo>
                  <a:lnTo>
                    <a:pt x="1414780" y="657462"/>
                  </a:lnTo>
                  <a:lnTo>
                    <a:pt x="1283835" y="505956"/>
                  </a:lnTo>
                  <a:lnTo>
                    <a:pt x="1152891" y="657462"/>
                  </a:lnTo>
                  <a:lnTo>
                    <a:pt x="866368" y="657462"/>
                  </a:lnTo>
                  <a:lnTo>
                    <a:pt x="836318" y="712825"/>
                  </a:lnTo>
                  <a:cubicBezTo>
                    <a:pt x="754156" y="834441"/>
                    <a:pt x="615016" y="914400"/>
                    <a:pt x="457200" y="914400"/>
                  </a:cubicBezTo>
                  <a:cubicBezTo>
                    <a:pt x="204695" y="914400"/>
                    <a:pt x="0" y="709705"/>
                    <a:pt x="0" y="457200"/>
                  </a:cubicBezTo>
                  <a:cubicBezTo>
                    <a:pt x="0" y="204695"/>
                    <a:pt x="204695" y="0"/>
                    <a:pt x="457200" y="0"/>
                  </a:cubicBezTo>
                  <a:close/>
                </a:path>
              </a:pathLst>
            </a:custGeom>
            <a:solidFill>
              <a:srgbClr val="7F4F9F">
                <a:lumMod val="40000"/>
                <a:lumOff val="60000"/>
              </a:srgbClr>
            </a:solidFill>
            <a:ln w="12700" cap="flat" cmpd="sng" algn="ctr">
              <a:solidFill>
                <a:srgbClr val="CCB6DB"/>
              </a:solidFill>
              <a:prstDash val="solid"/>
              <a:miter lim="800000"/>
            </a:ln>
            <a:effectLst/>
          </p:spPr>
        </p:sp>
        <p:sp>
          <p:nvSpPr>
            <p:cNvPr id="156" name="Freeform 79">
              <a:extLst>
                <a:ext uri="{FF2B5EF4-FFF2-40B4-BE49-F238E27FC236}">
                  <a16:creationId xmlns:a16="http://schemas.microsoft.com/office/drawing/2014/main" id="{272B3768-9436-4AFD-8257-6D96E02531C9}"/>
                </a:ext>
              </a:extLst>
            </p:cNvPr>
            <p:cNvSpPr/>
            <p:nvPr/>
          </p:nvSpPr>
          <p:spPr>
            <a:xfrm>
              <a:off x="6718231" y="5118974"/>
              <a:ext cx="222840" cy="75600"/>
            </a:xfrm>
            <a:custGeom>
              <a:avLst/>
              <a:gdLst/>
              <a:ahLst/>
              <a:cxnLst/>
              <a:rect l="l" t="t" r="r" b="b"/>
              <a:pathLst>
                <a:path w="2427231" h="914400">
                  <a:moveTo>
                    <a:pt x="233965" y="366746"/>
                  </a:moveTo>
                  <a:cubicBezTo>
                    <a:pt x="184008" y="366746"/>
                    <a:pt x="143510" y="407244"/>
                    <a:pt x="143510" y="457201"/>
                  </a:cubicBezTo>
                  <a:cubicBezTo>
                    <a:pt x="143510" y="507158"/>
                    <a:pt x="184008" y="547656"/>
                    <a:pt x="233965" y="547656"/>
                  </a:cubicBezTo>
                  <a:cubicBezTo>
                    <a:pt x="283922" y="547656"/>
                    <a:pt x="324420" y="507158"/>
                    <a:pt x="324420" y="457201"/>
                  </a:cubicBezTo>
                  <a:cubicBezTo>
                    <a:pt x="324420" y="407244"/>
                    <a:pt x="283922" y="366746"/>
                    <a:pt x="233965" y="366746"/>
                  </a:cubicBezTo>
                  <a:close/>
                  <a:moveTo>
                    <a:pt x="457200" y="0"/>
                  </a:moveTo>
                  <a:cubicBezTo>
                    <a:pt x="615016" y="0"/>
                    <a:pt x="754156" y="79959"/>
                    <a:pt x="836318" y="201575"/>
                  </a:cubicBezTo>
                  <a:lnTo>
                    <a:pt x="866368" y="256939"/>
                  </a:lnTo>
                  <a:lnTo>
                    <a:pt x="2226970" y="256939"/>
                  </a:lnTo>
                  <a:lnTo>
                    <a:pt x="2427231" y="457201"/>
                  </a:lnTo>
                  <a:lnTo>
                    <a:pt x="2226970" y="657462"/>
                  </a:lnTo>
                  <a:lnTo>
                    <a:pt x="2106661" y="657462"/>
                  </a:lnTo>
                  <a:lnTo>
                    <a:pt x="1975716" y="505956"/>
                  </a:lnTo>
                  <a:lnTo>
                    <a:pt x="1844772" y="657462"/>
                  </a:lnTo>
                  <a:lnTo>
                    <a:pt x="1773422" y="657462"/>
                  </a:lnTo>
                  <a:lnTo>
                    <a:pt x="1642477" y="505956"/>
                  </a:lnTo>
                  <a:lnTo>
                    <a:pt x="1511533" y="657462"/>
                  </a:lnTo>
                  <a:lnTo>
                    <a:pt x="1414780" y="657462"/>
                  </a:lnTo>
                  <a:lnTo>
                    <a:pt x="1283835" y="505956"/>
                  </a:lnTo>
                  <a:lnTo>
                    <a:pt x="1152891" y="657462"/>
                  </a:lnTo>
                  <a:lnTo>
                    <a:pt x="866368" y="657462"/>
                  </a:lnTo>
                  <a:lnTo>
                    <a:pt x="836318" y="712825"/>
                  </a:lnTo>
                  <a:cubicBezTo>
                    <a:pt x="754156" y="834441"/>
                    <a:pt x="615016" y="914400"/>
                    <a:pt x="457200" y="914400"/>
                  </a:cubicBezTo>
                  <a:cubicBezTo>
                    <a:pt x="204695" y="914400"/>
                    <a:pt x="0" y="709705"/>
                    <a:pt x="0" y="457200"/>
                  </a:cubicBezTo>
                  <a:cubicBezTo>
                    <a:pt x="0" y="204695"/>
                    <a:pt x="204695" y="0"/>
                    <a:pt x="457200" y="0"/>
                  </a:cubicBezTo>
                  <a:close/>
                </a:path>
              </a:pathLst>
            </a:custGeom>
            <a:solidFill>
              <a:srgbClr val="7F4F9F">
                <a:lumMod val="50000"/>
              </a:srgbClr>
            </a:solidFill>
            <a:ln w="12700" cap="flat" cmpd="sng" algn="ctr">
              <a:solidFill>
                <a:srgbClr val="3F274F"/>
              </a:solidFill>
              <a:prstDash val="solid"/>
              <a:miter lim="800000"/>
            </a:ln>
            <a:effectLst/>
          </p:spPr>
        </p:sp>
        <p:sp>
          <p:nvSpPr>
            <p:cNvPr id="157" name="Freeform 79">
              <a:extLst>
                <a:ext uri="{FF2B5EF4-FFF2-40B4-BE49-F238E27FC236}">
                  <a16:creationId xmlns:a16="http://schemas.microsoft.com/office/drawing/2014/main" id="{507AB041-73A3-426F-B6F8-821C572333F6}"/>
                </a:ext>
              </a:extLst>
            </p:cNvPr>
            <p:cNvSpPr/>
            <p:nvPr/>
          </p:nvSpPr>
          <p:spPr>
            <a:xfrm>
              <a:off x="6718231" y="4949851"/>
              <a:ext cx="222840" cy="75600"/>
            </a:xfrm>
            <a:custGeom>
              <a:avLst/>
              <a:gdLst/>
              <a:ahLst/>
              <a:cxnLst/>
              <a:rect l="l" t="t" r="r" b="b"/>
              <a:pathLst>
                <a:path w="2427231" h="914400">
                  <a:moveTo>
                    <a:pt x="233965" y="366746"/>
                  </a:moveTo>
                  <a:cubicBezTo>
                    <a:pt x="184008" y="366746"/>
                    <a:pt x="143510" y="407244"/>
                    <a:pt x="143510" y="457201"/>
                  </a:cubicBezTo>
                  <a:cubicBezTo>
                    <a:pt x="143510" y="507158"/>
                    <a:pt x="184008" y="547656"/>
                    <a:pt x="233965" y="547656"/>
                  </a:cubicBezTo>
                  <a:cubicBezTo>
                    <a:pt x="283922" y="547656"/>
                    <a:pt x="324420" y="507158"/>
                    <a:pt x="324420" y="457201"/>
                  </a:cubicBezTo>
                  <a:cubicBezTo>
                    <a:pt x="324420" y="407244"/>
                    <a:pt x="283922" y="366746"/>
                    <a:pt x="233965" y="366746"/>
                  </a:cubicBezTo>
                  <a:close/>
                  <a:moveTo>
                    <a:pt x="457200" y="0"/>
                  </a:moveTo>
                  <a:cubicBezTo>
                    <a:pt x="615016" y="0"/>
                    <a:pt x="754156" y="79959"/>
                    <a:pt x="836318" y="201575"/>
                  </a:cubicBezTo>
                  <a:lnTo>
                    <a:pt x="866368" y="256939"/>
                  </a:lnTo>
                  <a:lnTo>
                    <a:pt x="2226970" y="256939"/>
                  </a:lnTo>
                  <a:lnTo>
                    <a:pt x="2427231" y="457201"/>
                  </a:lnTo>
                  <a:lnTo>
                    <a:pt x="2226970" y="657462"/>
                  </a:lnTo>
                  <a:lnTo>
                    <a:pt x="2106661" y="657462"/>
                  </a:lnTo>
                  <a:lnTo>
                    <a:pt x="1975716" y="505956"/>
                  </a:lnTo>
                  <a:lnTo>
                    <a:pt x="1844772" y="657462"/>
                  </a:lnTo>
                  <a:lnTo>
                    <a:pt x="1773422" y="657462"/>
                  </a:lnTo>
                  <a:lnTo>
                    <a:pt x="1642477" y="505956"/>
                  </a:lnTo>
                  <a:lnTo>
                    <a:pt x="1511533" y="657462"/>
                  </a:lnTo>
                  <a:lnTo>
                    <a:pt x="1414780" y="657462"/>
                  </a:lnTo>
                  <a:lnTo>
                    <a:pt x="1283835" y="505956"/>
                  </a:lnTo>
                  <a:lnTo>
                    <a:pt x="1152891" y="657462"/>
                  </a:lnTo>
                  <a:lnTo>
                    <a:pt x="866368" y="657462"/>
                  </a:lnTo>
                  <a:lnTo>
                    <a:pt x="836318" y="712825"/>
                  </a:lnTo>
                  <a:cubicBezTo>
                    <a:pt x="754156" y="834441"/>
                    <a:pt x="615016" y="914400"/>
                    <a:pt x="457200" y="914400"/>
                  </a:cubicBezTo>
                  <a:cubicBezTo>
                    <a:pt x="204695" y="914400"/>
                    <a:pt x="0" y="709705"/>
                    <a:pt x="0" y="457200"/>
                  </a:cubicBezTo>
                  <a:cubicBezTo>
                    <a:pt x="0" y="204695"/>
                    <a:pt x="204695" y="0"/>
                    <a:pt x="457200" y="0"/>
                  </a:cubicBezTo>
                  <a:close/>
                </a:path>
              </a:pathLst>
            </a:custGeom>
            <a:solidFill>
              <a:srgbClr val="546CB2">
                <a:lumMod val="60000"/>
                <a:lumOff val="40000"/>
              </a:srgbClr>
            </a:solidFill>
            <a:ln w="12700" cap="flat" cmpd="sng" algn="ctr">
              <a:solidFill>
                <a:srgbClr val="98A7D1"/>
              </a:solidFill>
              <a:prstDash val="solid"/>
              <a:miter lim="800000"/>
            </a:ln>
            <a:effectLst/>
          </p:spPr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8354D3F2-A78A-4AE1-B7E8-F825A3AB828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65004" y="4796874"/>
              <a:ext cx="43308" cy="433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ABF1CDD7-7C66-4938-B0B2-2592D639954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65004" y="4965997"/>
              <a:ext cx="43308" cy="433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60" name="Oval 159">
              <a:extLst>
                <a:ext uri="{FF2B5EF4-FFF2-40B4-BE49-F238E27FC236}">
                  <a16:creationId xmlns:a16="http://schemas.microsoft.com/office/drawing/2014/main" id="{A9C7A1E1-7872-4614-A835-E1A77D091E0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65004" y="5135120"/>
              <a:ext cx="43308" cy="433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161" name="Rectangle 2">
            <a:extLst>
              <a:ext uri="{FF2B5EF4-FFF2-40B4-BE49-F238E27FC236}">
                <a16:creationId xmlns:a16="http://schemas.microsoft.com/office/drawing/2014/main" id="{75526FFE-ECF8-45D6-887C-E7FB38278541}"/>
              </a:ext>
            </a:extLst>
          </p:cNvPr>
          <p:cNvSpPr/>
          <p:nvPr/>
        </p:nvSpPr>
        <p:spPr>
          <a:xfrm>
            <a:off x="1747197" y="2385676"/>
            <a:ext cx="3015495" cy="8237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000" b="1" spc="-1" dirty="0">
                <a:solidFill>
                  <a:schemeClr val="bg1"/>
                </a:solidFill>
                <a:latin typeface="Arial"/>
                <a:ea typeface="DejaVu Sans"/>
              </a:rPr>
              <a:t>Query</a:t>
            </a:r>
            <a:r>
              <a:rPr lang="en-US" sz="1000" spc="-1" dirty="0">
                <a:solidFill>
                  <a:schemeClr val="bg1"/>
                </a:solidFill>
                <a:latin typeface="Arial"/>
                <a:ea typeface="DejaVu Sans"/>
              </a:rPr>
              <a:t> for </a:t>
            </a:r>
            <a:r>
              <a:rPr lang="en-US" sz="1000" b="1" spc="-1" dirty="0">
                <a:solidFill>
                  <a:schemeClr val="bg1"/>
                </a:solidFill>
                <a:latin typeface="Arial"/>
                <a:ea typeface="DejaVu Sans"/>
              </a:rPr>
              <a:t>audit log – Log reference</a:t>
            </a:r>
          </a:p>
          <a:p>
            <a:pPr>
              <a:lnSpc>
                <a:spcPct val="100000"/>
              </a:lnSpc>
            </a:pPr>
            <a:r>
              <a:rPr lang="en-US" sz="1000" spc="-1" dirty="0">
                <a:solidFill>
                  <a:schemeClr val="bg1"/>
                </a:solidFill>
                <a:latin typeface="Arial"/>
                <a:ea typeface="DejaVu Sans"/>
              </a:rPr>
              <a:t>Uses</a:t>
            </a:r>
            <a:r>
              <a:rPr lang="en-US" sz="1000" b="1" spc="-1" dirty="0">
                <a:solidFill>
                  <a:schemeClr val="bg1"/>
                </a:solidFill>
                <a:latin typeface="Arial"/>
                <a:ea typeface="DejaVu Sans"/>
              </a:rPr>
              <a:t> reference </a:t>
            </a:r>
            <a:r>
              <a:rPr lang="en-US" sz="1000" spc="-1" dirty="0">
                <a:solidFill>
                  <a:schemeClr val="bg1"/>
                </a:solidFill>
                <a:latin typeface="Arial"/>
                <a:ea typeface="DejaVu Sans"/>
              </a:rPr>
              <a:t>to request</a:t>
            </a:r>
            <a:r>
              <a:rPr lang="en-US" sz="1000" b="1" spc="-1" dirty="0">
                <a:solidFill>
                  <a:schemeClr val="bg1"/>
                </a:solidFill>
                <a:latin typeface="Arial"/>
                <a:ea typeface="DejaVu Sans"/>
              </a:rPr>
              <a:t> encrypted audit log</a:t>
            </a:r>
            <a:r>
              <a:rPr lang="en-US" sz="1000" spc="-1" dirty="0">
                <a:solidFill>
                  <a:schemeClr val="bg1"/>
                </a:solidFill>
                <a:latin typeface="Arial"/>
                <a:ea typeface="DejaVu Sans"/>
              </a:rPr>
              <a:t> from off-chain database</a:t>
            </a:r>
          </a:p>
          <a:p>
            <a:pPr>
              <a:lnSpc>
                <a:spcPct val="100000"/>
              </a:lnSpc>
            </a:pPr>
            <a:r>
              <a:rPr lang="en-US" sz="1000" b="1" strike="noStrike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Decrypts</a:t>
            </a:r>
            <a:r>
              <a:rPr lang="en-US" sz="1000" b="0" strike="noStrike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 audit data</a:t>
            </a:r>
            <a:endParaRPr lang="en-US" sz="1000" b="0" strike="noStrike" spc="-1" dirty="0">
              <a:solidFill>
                <a:schemeClr val="tx1">
                  <a:lumMod val="95000"/>
                </a:schemeClr>
              </a:solidFill>
              <a:latin typeface="Calibri"/>
            </a:endParaRPr>
          </a:p>
        </p:txBody>
      </p:sp>
      <p:sp>
        <p:nvSpPr>
          <p:cNvPr id="162" name="Right Arrow 103">
            <a:extLst>
              <a:ext uri="{FF2B5EF4-FFF2-40B4-BE49-F238E27FC236}">
                <a16:creationId xmlns:a16="http://schemas.microsoft.com/office/drawing/2014/main" id="{4ADE450F-2DBB-45B3-AEF6-73148D8D66FB}"/>
              </a:ext>
            </a:extLst>
          </p:cNvPr>
          <p:cNvSpPr/>
          <p:nvPr/>
        </p:nvSpPr>
        <p:spPr>
          <a:xfrm rot="10800000">
            <a:off x="4842406" y="5557418"/>
            <a:ext cx="1057784" cy="227344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68" name="Right Arrow 108">
            <a:extLst>
              <a:ext uri="{FF2B5EF4-FFF2-40B4-BE49-F238E27FC236}">
                <a16:creationId xmlns:a16="http://schemas.microsoft.com/office/drawing/2014/main" id="{5392F19C-DA54-41D7-A487-058DF0C09BB2}"/>
              </a:ext>
            </a:extLst>
          </p:cNvPr>
          <p:cNvSpPr/>
          <p:nvPr/>
        </p:nvSpPr>
        <p:spPr>
          <a:xfrm rot="13500000">
            <a:off x="4599081" y="3934431"/>
            <a:ext cx="1548701" cy="227344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A502B447-161E-4025-9736-FEDA5D7987D3}"/>
              </a:ext>
            </a:extLst>
          </p:cNvPr>
          <p:cNvGrpSpPr/>
          <p:nvPr/>
        </p:nvGrpSpPr>
        <p:grpSpPr>
          <a:xfrm>
            <a:off x="2756181" y="3034300"/>
            <a:ext cx="1010050" cy="255960"/>
            <a:chOff x="3688304" y="1917208"/>
            <a:chExt cx="1010050" cy="255960"/>
          </a:xfrm>
        </p:grpSpPr>
        <p:sp>
          <p:nvSpPr>
            <p:cNvPr id="172" name="Rounded Rectangle 184">
              <a:extLst>
                <a:ext uri="{FF2B5EF4-FFF2-40B4-BE49-F238E27FC236}">
                  <a16:creationId xmlns:a16="http://schemas.microsoft.com/office/drawing/2014/main" id="{C9D3E59F-F2E1-49C7-B312-EDEA68E98C32}"/>
                </a:ext>
              </a:extLst>
            </p:cNvPr>
            <p:cNvSpPr/>
            <p:nvPr/>
          </p:nvSpPr>
          <p:spPr>
            <a:xfrm>
              <a:off x="3769676" y="1963648"/>
              <a:ext cx="928678" cy="209520"/>
            </a:xfrm>
            <a:prstGeom prst="roundRect">
              <a:avLst>
                <a:gd name="adj" fmla="val 4167"/>
              </a:avLst>
            </a:prstGeom>
            <a:solidFill>
              <a:srgbClr val="838487"/>
            </a:solidFill>
            <a:ln w="28575" cap="flat" cmpd="sng" algn="ctr">
              <a:solidFill>
                <a:srgbClr val="546CB2"/>
              </a:solidFill>
              <a:prstDash val="solid"/>
              <a:miter lim="800000"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-1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DejaVu Sans"/>
                  <a:cs typeface="+mn-cs"/>
                </a:rPr>
                <a:t>Audit Log</a:t>
              </a:r>
              <a:endParaRPr kumimoji="0" lang="en-US" sz="1100" b="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3" name="Freeform 63">
              <a:extLst>
                <a:ext uri="{FF2B5EF4-FFF2-40B4-BE49-F238E27FC236}">
                  <a16:creationId xmlns:a16="http://schemas.microsoft.com/office/drawing/2014/main" id="{8E7C2483-861C-4E82-A3A5-B72C1515C172}"/>
                </a:ext>
              </a:extLst>
            </p:cNvPr>
            <p:cNvSpPr/>
            <p:nvPr/>
          </p:nvSpPr>
          <p:spPr>
            <a:xfrm>
              <a:off x="3688304" y="1917208"/>
              <a:ext cx="139320" cy="198360"/>
            </a:xfrm>
            <a:custGeom>
              <a:avLst/>
              <a:gdLst/>
              <a:ahLst/>
              <a:cxnLst/>
              <a:rect l="l" t="t" r="r" b="b"/>
              <a:pathLst>
                <a:path w="957836" h="1222897">
                  <a:moveTo>
                    <a:pt x="483972" y="63309"/>
                  </a:moveTo>
                  <a:cubicBezTo>
                    <a:pt x="337990" y="63309"/>
                    <a:pt x="216193" y="166648"/>
                    <a:pt x="188025" y="304023"/>
                  </a:cubicBezTo>
                  <a:lnTo>
                    <a:pt x="182354" y="360163"/>
                  </a:lnTo>
                  <a:lnTo>
                    <a:pt x="785591" y="360163"/>
                  </a:lnTo>
                  <a:lnTo>
                    <a:pt x="779920" y="304023"/>
                  </a:lnTo>
                  <a:cubicBezTo>
                    <a:pt x="751752" y="166648"/>
                    <a:pt x="629955" y="63309"/>
                    <a:pt x="483972" y="63309"/>
                  </a:cubicBezTo>
                  <a:close/>
                  <a:moveTo>
                    <a:pt x="483972" y="0"/>
                  </a:moveTo>
                  <a:cubicBezTo>
                    <a:pt x="660611" y="0"/>
                    <a:pt x="807986" y="125039"/>
                    <a:pt x="842069" y="291263"/>
                  </a:cubicBezTo>
                  <a:lnTo>
                    <a:pt x="849029" y="360163"/>
                  </a:lnTo>
                  <a:lnTo>
                    <a:pt x="957836" y="360163"/>
                  </a:lnTo>
                  <a:lnTo>
                    <a:pt x="957836" y="1222897"/>
                  </a:lnTo>
                  <a:lnTo>
                    <a:pt x="0" y="1222897"/>
                  </a:lnTo>
                  <a:lnTo>
                    <a:pt x="0" y="360163"/>
                  </a:lnTo>
                  <a:lnTo>
                    <a:pt x="118915" y="360163"/>
                  </a:lnTo>
                  <a:lnTo>
                    <a:pt x="125875" y="291263"/>
                  </a:lnTo>
                  <a:cubicBezTo>
                    <a:pt x="159959" y="125039"/>
                    <a:pt x="307333" y="0"/>
                    <a:pt x="483972" y="0"/>
                  </a:cubicBezTo>
                  <a:close/>
                </a:path>
              </a:pathLst>
            </a:custGeom>
            <a:solidFill>
              <a:srgbClr val="0070C0"/>
            </a:solidFill>
            <a:ln w="127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sp>
      </p:grpSp>
      <p:sp>
        <p:nvSpPr>
          <p:cNvPr id="178" name="Right Arrow 103">
            <a:extLst>
              <a:ext uri="{FF2B5EF4-FFF2-40B4-BE49-F238E27FC236}">
                <a16:creationId xmlns:a16="http://schemas.microsoft.com/office/drawing/2014/main" id="{8CD4E173-01D2-416E-84AF-EAD761D9F1C6}"/>
              </a:ext>
            </a:extLst>
          </p:cNvPr>
          <p:cNvSpPr/>
          <p:nvPr/>
        </p:nvSpPr>
        <p:spPr>
          <a:xfrm rot="10800000">
            <a:off x="4845514" y="2873314"/>
            <a:ext cx="1057784" cy="227344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D8D850F9-ED22-49ED-ADBB-324378479775}"/>
              </a:ext>
            </a:extLst>
          </p:cNvPr>
          <p:cNvSpPr/>
          <p:nvPr/>
        </p:nvSpPr>
        <p:spPr>
          <a:xfrm>
            <a:off x="1145230" y="2609034"/>
            <a:ext cx="43274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tabLst>
                <a:tab pos="0" algn="l"/>
              </a:tabLst>
              <a:defRPr/>
            </a:pPr>
            <a:r>
              <a:rPr lang="en-US" sz="1200" kern="0" spc="-1" dirty="0">
                <a:solidFill>
                  <a:srgbClr val="414244"/>
                </a:solidFill>
                <a:latin typeface="Calibri"/>
              </a:rPr>
              <a:t>GET</a:t>
            </a:r>
            <a:endParaRPr lang="en-US" sz="1200" kern="0" spc="-1" dirty="0">
              <a:solidFill>
                <a:srgbClr val="838487"/>
              </a:solidFill>
              <a:latin typeface="Calibri"/>
            </a:endParaRPr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B64A6985-1272-4388-BD67-D703A93E7D4D}"/>
              </a:ext>
            </a:extLst>
          </p:cNvPr>
          <p:cNvSpPr/>
          <p:nvPr/>
        </p:nvSpPr>
        <p:spPr>
          <a:xfrm>
            <a:off x="11159413" y="6307494"/>
            <a:ext cx="1032588" cy="5505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>
                    <a:lumMod val="85000"/>
                  </a:schemeClr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9781776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Rectangle 2">
            <a:extLst>
              <a:ext uri="{FF2B5EF4-FFF2-40B4-BE49-F238E27FC236}">
                <a16:creationId xmlns:a16="http://schemas.microsoft.com/office/drawing/2014/main" id="{F794755E-1F61-4C2F-BACF-8B47A519910D}"/>
              </a:ext>
            </a:extLst>
          </p:cNvPr>
          <p:cNvSpPr/>
          <p:nvPr/>
        </p:nvSpPr>
        <p:spPr>
          <a:xfrm>
            <a:off x="1749097" y="2393972"/>
            <a:ext cx="3024218" cy="1197197"/>
          </a:xfrm>
          <a:prstGeom prst="rect">
            <a:avLst/>
          </a:prstGeom>
          <a:solidFill>
            <a:schemeClr val="tx1"/>
          </a:solidFill>
          <a:ln w="6350">
            <a:solidFill>
              <a:schemeClr val="tx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en-US" sz="1000" b="0" strike="noStrike" spc="-1" dirty="0">
              <a:latin typeface="Calibri"/>
            </a:endParaRPr>
          </a:p>
        </p:txBody>
      </p:sp>
      <p:sp>
        <p:nvSpPr>
          <p:cNvPr id="772" name="Rectangle 2">
            <a:extLst>
              <a:ext uri="{FF2B5EF4-FFF2-40B4-BE49-F238E27FC236}">
                <a16:creationId xmlns:a16="http://schemas.microsoft.com/office/drawing/2014/main" id="{F794755E-1F61-4C2F-BACF-8B47A519910D}"/>
              </a:ext>
            </a:extLst>
          </p:cNvPr>
          <p:cNvSpPr/>
          <p:nvPr/>
        </p:nvSpPr>
        <p:spPr>
          <a:xfrm>
            <a:off x="5985555" y="2393288"/>
            <a:ext cx="4779155" cy="1212370"/>
          </a:xfrm>
          <a:prstGeom prst="rect">
            <a:avLst/>
          </a:prstGeom>
          <a:noFill/>
          <a:ln w="6350">
            <a:solidFill>
              <a:schemeClr val="tx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en-US" sz="1000" b="0" strike="noStrike" spc="-1" dirty="0">
              <a:latin typeface="Calibri"/>
            </a:endParaRPr>
          </a:p>
        </p:txBody>
      </p:sp>
      <p:sp>
        <p:nvSpPr>
          <p:cNvPr id="773" name="Rectangle 2">
            <a:extLst>
              <a:ext uri="{FF2B5EF4-FFF2-40B4-BE49-F238E27FC236}">
                <a16:creationId xmlns:a16="http://schemas.microsoft.com/office/drawing/2014/main" id="{F794755E-1F61-4C2F-BACF-8B47A519910D}"/>
              </a:ext>
            </a:extLst>
          </p:cNvPr>
          <p:cNvSpPr/>
          <p:nvPr/>
        </p:nvSpPr>
        <p:spPr>
          <a:xfrm>
            <a:off x="5974814" y="4069682"/>
            <a:ext cx="4779155" cy="1742811"/>
          </a:xfrm>
          <a:prstGeom prst="rect">
            <a:avLst/>
          </a:prstGeom>
          <a:noFill/>
          <a:ln w="6350">
            <a:solidFill>
              <a:schemeClr val="tx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en-US" sz="1000" b="0" strike="noStrike" spc="-1" dirty="0">
              <a:latin typeface="Calibri"/>
            </a:endParaRPr>
          </a:p>
        </p:txBody>
      </p:sp>
      <p:sp>
        <p:nvSpPr>
          <p:cNvPr id="774" name="Rectangle 2">
            <a:extLst>
              <a:ext uri="{FF2B5EF4-FFF2-40B4-BE49-F238E27FC236}">
                <a16:creationId xmlns:a16="http://schemas.microsoft.com/office/drawing/2014/main" id="{F794755E-1F61-4C2F-BACF-8B47A519910D}"/>
              </a:ext>
            </a:extLst>
          </p:cNvPr>
          <p:cNvSpPr/>
          <p:nvPr/>
        </p:nvSpPr>
        <p:spPr>
          <a:xfrm>
            <a:off x="1747639" y="4069683"/>
            <a:ext cx="3025676" cy="1742810"/>
          </a:xfrm>
          <a:prstGeom prst="rect">
            <a:avLst/>
          </a:prstGeom>
          <a:noFill/>
          <a:ln w="6350">
            <a:solidFill>
              <a:schemeClr val="tx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en-US" sz="1000" b="0" strike="noStrike" spc="-1" dirty="0"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Data Protection and Accountability</a:t>
            </a:r>
            <a:br>
              <a:rPr lang="en-US" dirty="0"/>
            </a:br>
            <a:r>
              <a:rPr lang="en-US" dirty="0"/>
              <a:t>Components – GET Audit Log</a:t>
            </a:r>
            <a:endParaRPr lang="pt-PT" dirty="0"/>
          </a:p>
        </p:txBody>
      </p:sp>
      <p:sp>
        <p:nvSpPr>
          <p:cNvPr id="163" name="CustomShape 50">
            <a:extLst>
              <a:ext uri="{FF2B5EF4-FFF2-40B4-BE49-F238E27FC236}">
                <a16:creationId xmlns:a16="http://schemas.microsoft.com/office/drawing/2014/main" id="{BC97370D-2929-440D-AC58-C9D61EB0EF0B}"/>
              </a:ext>
            </a:extLst>
          </p:cNvPr>
          <p:cNvSpPr/>
          <p:nvPr/>
        </p:nvSpPr>
        <p:spPr>
          <a:xfrm>
            <a:off x="1749097" y="2187522"/>
            <a:ext cx="3024219" cy="184112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0">
            <a:noFill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100" b="1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Decryption</a:t>
            </a:r>
            <a:endParaRPr lang="en-US" sz="1100" b="0" strike="noStrike" spc="-1" dirty="0">
              <a:latin typeface="Calibri"/>
            </a:endParaRPr>
          </a:p>
        </p:txBody>
      </p:sp>
      <p:sp>
        <p:nvSpPr>
          <p:cNvPr id="164" name="CustomShape 50">
            <a:extLst>
              <a:ext uri="{FF2B5EF4-FFF2-40B4-BE49-F238E27FC236}">
                <a16:creationId xmlns:a16="http://schemas.microsoft.com/office/drawing/2014/main" id="{BC97370D-2929-440D-AC58-C9D61EB0EF0B}"/>
              </a:ext>
            </a:extLst>
          </p:cNvPr>
          <p:cNvSpPr/>
          <p:nvPr/>
        </p:nvSpPr>
        <p:spPr>
          <a:xfrm>
            <a:off x="1749096" y="3848843"/>
            <a:ext cx="3024219" cy="184112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0">
            <a:noFill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100" b="1" spc="-1" dirty="0">
                <a:solidFill>
                  <a:srgbClr val="FFFFFF"/>
                </a:solidFill>
                <a:latin typeface="Calibri"/>
              </a:rPr>
              <a:t>(</a:t>
            </a:r>
            <a:r>
              <a:rPr lang="en-US" sz="1100" b="1" spc="-1" dirty="0" err="1">
                <a:solidFill>
                  <a:srgbClr val="FFFFFF"/>
                </a:solidFill>
                <a:latin typeface="Calibri"/>
              </a:rPr>
              <a:t>n,k</a:t>
            </a:r>
            <a:r>
              <a:rPr lang="en-US" sz="1100" b="1" spc="-1" dirty="0">
                <a:solidFill>
                  <a:srgbClr val="FFFFFF"/>
                </a:solidFill>
                <a:latin typeface="Calibri"/>
              </a:rPr>
              <a:t>) Key Sharing</a:t>
            </a:r>
            <a:endParaRPr lang="en-US" sz="1100" b="0" strike="noStrike" spc="-1" dirty="0">
              <a:latin typeface="Calibri"/>
            </a:endParaRPr>
          </a:p>
        </p:txBody>
      </p:sp>
      <p:sp>
        <p:nvSpPr>
          <p:cNvPr id="165" name="CustomShape 50">
            <a:extLst>
              <a:ext uri="{FF2B5EF4-FFF2-40B4-BE49-F238E27FC236}">
                <a16:creationId xmlns:a16="http://schemas.microsoft.com/office/drawing/2014/main" id="{BC97370D-2929-440D-AC58-C9D61EB0EF0B}"/>
              </a:ext>
            </a:extLst>
          </p:cNvPr>
          <p:cNvSpPr/>
          <p:nvPr/>
        </p:nvSpPr>
        <p:spPr>
          <a:xfrm>
            <a:off x="5985557" y="3848843"/>
            <a:ext cx="4779151" cy="184112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0">
            <a:noFill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100" b="1" spc="-1" dirty="0" err="1">
                <a:solidFill>
                  <a:srgbClr val="FFFFFF"/>
                </a:solidFill>
                <a:latin typeface="Calibri"/>
              </a:rPr>
              <a:t>Blockchain</a:t>
            </a:r>
            <a:endParaRPr lang="en-US" sz="1100" b="0" strike="noStrike" spc="-1" dirty="0">
              <a:latin typeface="Calibri"/>
            </a:endParaRPr>
          </a:p>
        </p:txBody>
      </p:sp>
      <p:sp>
        <p:nvSpPr>
          <p:cNvPr id="166" name="CustomShape 50">
            <a:extLst>
              <a:ext uri="{FF2B5EF4-FFF2-40B4-BE49-F238E27FC236}">
                <a16:creationId xmlns:a16="http://schemas.microsoft.com/office/drawing/2014/main" id="{BC97370D-2929-440D-AC58-C9D61EB0EF0B}"/>
              </a:ext>
            </a:extLst>
          </p:cNvPr>
          <p:cNvSpPr/>
          <p:nvPr/>
        </p:nvSpPr>
        <p:spPr>
          <a:xfrm>
            <a:off x="5985557" y="2187522"/>
            <a:ext cx="4779157" cy="184112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0">
            <a:noFill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100" b="1" spc="-1" dirty="0">
                <a:solidFill>
                  <a:srgbClr val="FFFFFF"/>
                </a:solidFill>
                <a:latin typeface="Calibri"/>
              </a:rPr>
              <a:t>Off-chain Database</a:t>
            </a:r>
            <a:endParaRPr lang="en-US" sz="1100" b="0" strike="noStrike" spc="-1" dirty="0">
              <a:latin typeface="Calibri"/>
            </a:endParaRPr>
          </a:p>
        </p:txBody>
      </p:sp>
      <p:sp>
        <p:nvSpPr>
          <p:cNvPr id="170" name="Rounded Rectangle 184">
            <a:extLst>
              <a:ext uri="{FF2B5EF4-FFF2-40B4-BE49-F238E27FC236}">
                <a16:creationId xmlns:a16="http://schemas.microsoft.com/office/drawing/2014/main" id="{254F52BB-F2B3-4B4A-A867-95DD8E39DD8D}"/>
              </a:ext>
            </a:extLst>
          </p:cNvPr>
          <p:cNvSpPr/>
          <p:nvPr/>
        </p:nvSpPr>
        <p:spPr>
          <a:xfrm>
            <a:off x="105239" y="2887810"/>
            <a:ext cx="900922" cy="209520"/>
          </a:xfrm>
          <a:prstGeom prst="roundRect">
            <a:avLst>
              <a:gd name="adj" fmla="val 4167"/>
            </a:avLst>
          </a:prstGeom>
          <a:solidFill>
            <a:srgbClr val="83848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Query</a:t>
            </a:r>
            <a:endParaRPr kumimoji="0" lang="en-US" sz="1100" b="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93" name="Group 792"/>
          <p:cNvGrpSpPr/>
          <p:nvPr/>
        </p:nvGrpSpPr>
        <p:grpSpPr>
          <a:xfrm>
            <a:off x="6296297" y="4309384"/>
            <a:ext cx="1776237" cy="1263407"/>
            <a:chOff x="6296297" y="4120004"/>
            <a:chExt cx="1776237" cy="1263407"/>
          </a:xfrm>
        </p:grpSpPr>
        <p:sp>
          <p:nvSpPr>
            <p:cNvPr id="182" name="Rectangle 113">
              <a:extLst>
                <a:ext uri="{FF2B5EF4-FFF2-40B4-BE49-F238E27FC236}">
                  <a16:creationId xmlns:a16="http://schemas.microsoft.com/office/drawing/2014/main" id="{18C187D5-BA64-40FB-BEBE-FCA54015211A}"/>
                </a:ext>
              </a:extLst>
            </p:cNvPr>
            <p:cNvSpPr/>
            <p:nvPr/>
          </p:nvSpPr>
          <p:spPr>
            <a:xfrm>
              <a:off x="6597495" y="4120004"/>
              <a:ext cx="853151" cy="197155"/>
            </a:xfrm>
            <a:prstGeom prst="rect">
              <a:avLst/>
            </a:prstGeom>
            <a:noFill/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000" i="0" u="none" strike="noStrike" kern="0" cap="none" spc="-1" normalizeH="0" baseline="0" noProof="0" dirty="0">
                  <a:ln>
                    <a:noFill/>
                  </a:ln>
                  <a:solidFill>
                    <a:srgbClr val="414244"/>
                  </a:solidFill>
                  <a:effectLst/>
                  <a:uLnTx/>
                  <a:uFillTx/>
                  <a:latin typeface="Calibri"/>
                  <a:ea typeface="DejaVu Sans"/>
                  <a:cs typeface="+mn-cs"/>
                </a:rPr>
                <a:t>peer0.org1</a:t>
              </a:r>
              <a:endPara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183" name="Group 182"/>
            <p:cNvGrpSpPr/>
            <p:nvPr/>
          </p:nvGrpSpPr>
          <p:grpSpPr>
            <a:xfrm>
              <a:off x="6864614" y="4314019"/>
              <a:ext cx="318913" cy="386777"/>
              <a:chOff x="7395464" y="3062136"/>
              <a:chExt cx="466920" cy="566280"/>
            </a:xfrm>
          </p:grpSpPr>
          <p:grpSp>
            <p:nvGrpSpPr>
              <p:cNvPr id="184" name="Group 140">
                <a:extLst>
                  <a:ext uri="{FF2B5EF4-FFF2-40B4-BE49-F238E27FC236}">
                    <a16:creationId xmlns:a16="http://schemas.microsoft.com/office/drawing/2014/main" id="{8A8CC44C-B01D-44DE-B89A-D38FAE743F1F}"/>
                  </a:ext>
                </a:extLst>
              </p:cNvPr>
              <p:cNvGrpSpPr/>
              <p:nvPr/>
            </p:nvGrpSpPr>
            <p:grpSpPr>
              <a:xfrm>
                <a:off x="7395464" y="3062136"/>
                <a:ext cx="466920" cy="566280"/>
                <a:chOff x="9698760" y="3480120"/>
                <a:chExt cx="466920" cy="566280"/>
              </a:xfrm>
            </p:grpSpPr>
            <p:sp>
              <p:nvSpPr>
                <p:cNvPr id="186" name="Rounded Rectangle 126">
                  <a:extLst>
                    <a:ext uri="{FF2B5EF4-FFF2-40B4-BE49-F238E27FC236}">
                      <a16:creationId xmlns:a16="http://schemas.microsoft.com/office/drawing/2014/main" id="{D4CAF9B7-3BCC-4AF9-9093-8D7EA6C31B0B}"/>
                    </a:ext>
                  </a:extLst>
                </p:cNvPr>
                <p:cNvSpPr/>
                <p:nvPr/>
              </p:nvSpPr>
              <p:spPr>
                <a:xfrm>
                  <a:off x="9698760" y="3480120"/>
                  <a:ext cx="466920" cy="566280"/>
                </a:xfrm>
                <a:prstGeom prst="roundRect">
                  <a:avLst>
                    <a:gd name="adj" fmla="val 16667"/>
                  </a:avLst>
                </a:prstGeom>
                <a:noFill/>
                <a:ln w="12700" cap="flat" cmpd="sng" algn="ctr">
                  <a:solidFill>
                    <a:srgbClr val="546CB2"/>
                  </a:solidFill>
                  <a:prstDash val="solid"/>
                  <a:miter lim="800000"/>
                </a:ln>
                <a:effectLst/>
              </p:spPr>
            </p:sp>
            <p:grpSp>
              <p:nvGrpSpPr>
                <p:cNvPr id="187" name="Group 92">
                  <a:extLst>
                    <a:ext uri="{FF2B5EF4-FFF2-40B4-BE49-F238E27FC236}">
                      <a16:creationId xmlns:a16="http://schemas.microsoft.com/office/drawing/2014/main" id="{2F33F6DA-2610-4735-BE70-5D8E6BA428DE}"/>
                    </a:ext>
                  </a:extLst>
                </p:cNvPr>
                <p:cNvGrpSpPr/>
                <p:nvPr/>
              </p:nvGrpSpPr>
              <p:grpSpPr>
                <a:xfrm>
                  <a:off x="9802800" y="3702960"/>
                  <a:ext cx="241200" cy="275400"/>
                  <a:chOff x="9802800" y="3702960"/>
                  <a:chExt cx="241200" cy="275400"/>
                </a:xfrm>
              </p:grpSpPr>
              <p:sp>
                <p:nvSpPr>
                  <p:cNvPr id="188" name="Rectangle 94">
                    <a:extLst>
                      <a:ext uri="{FF2B5EF4-FFF2-40B4-BE49-F238E27FC236}">
                        <a16:creationId xmlns:a16="http://schemas.microsoft.com/office/drawing/2014/main" id="{1A53C6D5-5A88-46BF-A21B-556121D6A113}"/>
                      </a:ext>
                    </a:extLst>
                  </p:cNvPr>
                  <p:cNvSpPr/>
                  <p:nvPr/>
                </p:nvSpPr>
                <p:spPr>
                  <a:xfrm>
                    <a:off x="9802800" y="3702960"/>
                    <a:ext cx="241200" cy="27540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  <p:grpSp>
                <p:nvGrpSpPr>
                  <p:cNvPr id="189" name="Group 95">
                    <a:extLst>
                      <a:ext uri="{FF2B5EF4-FFF2-40B4-BE49-F238E27FC236}">
                        <a16:creationId xmlns:a16="http://schemas.microsoft.com/office/drawing/2014/main" id="{DB6EE8B3-C661-417B-A881-B0AF027C15F7}"/>
                      </a:ext>
                    </a:extLst>
                  </p:cNvPr>
                  <p:cNvGrpSpPr/>
                  <p:nvPr/>
                </p:nvGrpSpPr>
                <p:grpSpPr>
                  <a:xfrm>
                    <a:off x="9836280" y="3804480"/>
                    <a:ext cx="79560" cy="38880"/>
                    <a:chOff x="9836280" y="3804480"/>
                    <a:chExt cx="79560" cy="38880"/>
                  </a:xfrm>
                </p:grpSpPr>
                <p:sp>
                  <p:nvSpPr>
                    <p:cNvPr id="196" name="Rectangle 102">
                      <a:extLst>
                        <a:ext uri="{FF2B5EF4-FFF2-40B4-BE49-F238E27FC236}">
                          <a16:creationId xmlns:a16="http://schemas.microsoft.com/office/drawing/2014/main" id="{2F57A5D6-48CA-47B0-B38E-FACA62186631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9833760" y="382680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97" name="Rectangle 103">
                      <a:extLst>
                        <a:ext uri="{FF2B5EF4-FFF2-40B4-BE49-F238E27FC236}">
                          <a16:creationId xmlns:a16="http://schemas.microsoft.com/office/drawing/2014/main" id="{86EDBB1C-29BA-408A-9757-668EE5A58230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9852480" y="382032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190" name="Group 96">
                    <a:extLst>
                      <a:ext uri="{FF2B5EF4-FFF2-40B4-BE49-F238E27FC236}">
                        <a16:creationId xmlns:a16="http://schemas.microsoft.com/office/drawing/2014/main" id="{1F7B4667-04DF-4A93-AC06-A24091394E82}"/>
                      </a:ext>
                    </a:extLst>
                  </p:cNvPr>
                  <p:cNvGrpSpPr/>
                  <p:nvPr/>
                </p:nvGrpSpPr>
                <p:grpSpPr>
                  <a:xfrm>
                    <a:off x="9837000" y="3879000"/>
                    <a:ext cx="51480" cy="51480"/>
                    <a:chOff x="9837000" y="3879000"/>
                    <a:chExt cx="51480" cy="51480"/>
                  </a:xfrm>
                </p:grpSpPr>
                <p:sp>
                  <p:nvSpPr>
                    <p:cNvPr id="194" name="Rectangle 100">
                      <a:extLst>
                        <a:ext uri="{FF2B5EF4-FFF2-40B4-BE49-F238E27FC236}">
                          <a16:creationId xmlns:a16="http://schemas.microsoft.com/office/drawing/2014/main" id="{F3D31E61-CD7C-4C01-AE1E-9606D4B6DDE8}"/>
                        </a:ext>
                      </a:extLst>
                    </p:cNvPr>
                    <p:cNvSpPr/>
                    <p:nvPr/>
                  </p:nvSpPr>
                  <p:spPr>
                    <a:xfrm rot="18900000">
                      <a:off x="9829440" y="390132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95" name="Rectangle 101">
                      <a:extLst>
                        <a:ext uri="{FF2B5EF4-FFF2-40B4-BE49-F238E27FC236}">
                          <a16:creationId xmlns:a16="http://schemas.microsoft.com/office/drawing/2014/main" id="{C6D65796-6D38-44F4-8178-EA8307E76E32}"/>
                        </a:ext>
                      </a:extLst>
                    </p:cNvPr>
                    <p:cNvSpPr/>
                    <p:nvPr/>
                  </p:nvSpPr>
                  <p:spPr>
                    <a:xfrm rot="13500000">
                      <a:off x="9833760" y="3901680"/>
                      <a:ext cx="60120" cy="720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191" name="Group 97">
                    <a:extLst>
                      <a:ext uri="{FF2B5EF4-FFF2-40B4-BE49-F238E27FC236}">
                        <a16:creationId xmlns:a16="http://schemas.microsoft.com/office/drawing/2014/main" id="{093FBC69-1879-47B6-871A-2CC98CAF8741}"/>
                      </a:ext>
                    </a:extLst>
                  </p:cNvPr>
                  <p:cNvGrpSpPr/>
                  <p:nvPr/>
                </p:nvGrpSpPr>
                <p:grpSpPr>
                  <a:xfrm>
                    <a:off x="9836280" y="3745440"/>
                    <a:ext cx="79560" cy="38880"/>
                    <a:chOff x="9836280" y="3745440"/>
                    <a:chExt cx="79560" cy="38880"/>
                  </a:xfrm>
                </p:grpSpPr>
                <p:sp>
                  <p:nvSpPr>
                    <p:cNvPr id="192" name="Rectangle 98">
                      <a:extLst>
                        <a:ext uri="{FF2B5EF4-FFF2-40B4-BE49-F238E27FC236}">
                          <a16:creationId xmlns:a16="http://schemas.microsoft.com/office/drawing/2014/main" id="{A03B00A6-932C-4F29-86D3-512B10F6A433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9833760" y="376740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93" name="Rectangle 99">
                      <a:extLst>
                        <a:ext uri="{FF2B5EF4-FFF2-40B4-BE49-F238E27FC236}">
                          <a16:creationId xmlns:a16="http://schemas.microsoft.com/office/drawing/2014/main" id="{160C501B-CCC9-446C-AF41-52ED92B8D981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9852480" y="376128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</p:grpSp>
          </p:grpSp>
          <p:sp>
            <p:nvSpPr>
              <p:cNvPr id="185" name="Freeform 79">
                <a:extLst>
                  <a:ext uri="{FF2B5EF4-FFF2-40B4-BE49-F238E27FC236}">
                    <a16:creationId xmlns:a16="http://schemas.microsoft.com/office/drawing/2014/main" id="{43C903C9-1086-4E35-936F-BE44BA5A2634}"/>
                  </a:ext>
                </a:extLst>
              </p:cNvPr>
              <p:cNvSpPr/>
              <p:nvPr/>
            </p:nvSpPr>
            <p:spPr>
              <a:xfrm>
                <a:off x="7509700" y="3136078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7F4F9F">
                  <a:lumMod val="40000"/>
                  <a:lumOff val="60000"/>
                </a:srgbClr>
              </a:solidFill>
              <a:ln w="12700" cap="flat" cmpd="sng" algn="ctr">
                <a:solidFill>
                  <a:srgbClr val="CCB6DB"/>
                </a:solidFill>
                <a:prstDash val="solid"/>
                <a:miter lim="800000"/>
              </a:ln>
              <a:effectLst/>
            </p:spPr>
          </p:sp>
        </p:grpSp>
        <p:sp>
          <p:nvSpPr>
            <p:cNvPr id="199" name="Rectangle 113">
              <a:extLst>
                <a:ext uri="{FF2B5EF4-FFF2-40B4-BE49-F238E27FC236}">
                  <a16:creationId xmlns:a16="http://schemas.microsoft.com/office/drawing/2014/main" id="{2436AE0A-7EE1-4E8A-9F50-0AE8E13250C6}"/>
                </a:ext>
              </a:extLst>
            </p:cNvPr>
            <p:cNvSpPr/>
            <p:nvPr/>
          </p:nvSpPr>
          <p:spPr>
            <a:xfrm>
              <a:off x="7219383" y="4516141"/>
              <a:ext cx="853151" cy="197155"/>
            </a:xfrm>
            <a:prstGeom prst="rect">
              <a:avLst/>
            </a:prstGeom>
            <a:noFill/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000" i="0" u="none" strike="noStrike" kern="0" cap="none" spc="-1" normalizeH="0" baseline="0" noProof="0" dirty="0">
                  <a:ln>
                    <a:noFill/>
                  </a:ln>
                  <a:solidFill>
                    <a:srgbClr val="414244"/>
                  </a:solidFill>
                  <a:effectLst/>
                  <a:uLnTx/>
                  <a:uFillTx/>
                  <a:latin typeface="Calibri"/>
                  <a:ea typeface="DejaVu Sans"/>
                  <a:cs typeface="+mn-cs"/>
                </a:rPr>
                <a:t>peer0.org2</a:t>
              </a:r>
              <a:endPara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200" name="Group 199"/>
            <p:cNvGrpSpPr/>
            <p:nvPr/>
          </p:nvGrpSpPr>
          <p:grpSpPr>
            <a:xfrm>
              <a:off x="7490996" y="4710156"/>
              <a:ext cx="318913" cy="386777"/>
              <a:chOff x="8102943" y="3741075"/>
              <a:chExt cx="466920" cy="566280"/>
            </a:xfrm>
          </p:grpSpPr>
          <p:grpSp>
            <p:nvGrpSpPr>
              <p:cNvPr id="201" name="Group 126">
                <a:extLst>
                  <a:ext uri="{FF2B5EF4-FFF2-40B4-BE49-F238E27FC236}">
                    <a16:creationId xmlns:a16="http://schemas.microsoft.com/office/drawing/2014/main" id="{76C8C88F-C24A-4378-A795-E42D3C57B5C9}"/>
                  </a:ext>
                </a:extLst>
              </p:cNvPr>
              <p:cNvGrpSpPr/>
              <p:nvPr/>
            </p:nvGrpSpPr>
            <p:grpSpPr>
              <a:xfrm>
                <a:off x="8102943" y="3741075"/>
                <a:ext cx="466920" cy="566280"/>
                <a:chOff x="9707400" y="4267800"/>
                <a:chExt cx="466920" cy="566280"/>
              </a:xfrm>
            </p:grpSpPr>
            <p:sp>
              <p:nvSpPr>
                <p:cNvPr id="203" name="Rounded Rectangle 126">
                  <a:extLst>
                    <a:ext uri="{FF2B5EF4-FFF2-40B4-BE49-F238E27FC236}">
                      <a16:creationId xmlns:a16="http://schemas.microsoft.com/office/drawing/2014/main" id="{29ABE8AA-9E58-438C-82FD-89F89536C282}"/>
                    </a:ext>
                  </a:extLst>
                </p:cNvPr>
                <p:cNvSpPr/>
                <p:nvPr/>
              </p:nvSpPr>
              <p:spPr>
                <a:xfrm>
                  <a:off x="9707400" y="4267800"/>
                  <a:ext cx="466920" cy="566280"/>
                </a:xfrm>
                <a:prstGeom prst="roundRect">
                  <a:avLst>
                    <a:gd name="adj" fmla="val 16667"/>
                  </a:avLst>
                </a:prstGeom>
                <a:noFill/>
                <a:ln w="12700" cap="flat" cmpd="sng" algn="ctr">
                  <a:solidFill>
                    <a:srgbClr val="546CB2"/>
                  </a:solidFill>
                  <a:prstDash val="solid"/>
                  <a:miter lim="800000"/>
                </a:ln>
                <a:effectLst/>
              </p:spPr>
            </p:sp>
            <p:grpSp>
              <p:nvGrpSpPr>
                <p:cNvPr id="204" name="Group 92">
                  <a:extLst>
                    <a:ext uri="{FF2B5EF4-FFF2-40B4-BE49-F238E27FC236}">
                      <a16:creationId xmlns:a16="http://schemas.microsoft.com/office/drawing/2014/main" id="{635A83B2-2E94-4F24-8FE5-17B9CB21FA6F}"/>
                    </a:ext>
                  </a:extLst>
                </p:cNvPr>
                <p:cNvGrpSpPr/>
                <p:nvPr/>
              </p:nvGrpSpPr>
              <p:grpSpPr>
                <a:xfrm>
                  <a:off x="9811440" y="4490640"/>
                  <a:ext cx="241200" cy="275400"/>
                  <a:chOff x="9811440" y="4490640"/>
                  <a:chExt cx="241200" cy="275400"/>
                </a:xfrm>
              </p:grpSpPr>
              <p:sp>
                <p:nvSpPr>
                  <p:cNvPr id="205" name="Rectangle 94">
                    <a:extLst>
                      <a:ext uri="{FF2B5EF4-FFF2-40B4-BE49-F238E27FC236}">
                        <a16:creationId xmlns:a16="http://schemas.microsoft.com/office/drawing/2014/main" id="{AC6064F2-CF12-46E5-9510-6EED3CB7B0F2}"/>
                      </a:ext>
                    </a:extLst>
                  </p:cNvPr>
                  <p:cNvSpPr/>
                  <p:nvPr/>
                </p:nvSpPr>
                <p:spPr>
                  <a:xfrm>
                    <a:off x="9811440" y="4490640"/>
                    <a:ext cx="241200" cy="27540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  <p:grpSp>
                <p:nvGrpSpPr>
                  <p:cNvPr id="206" name="Group 95">
                    <a:extLst>
                      <a:ext uri="{FF2B5EF4-FFF2-40B4-BE49-F238E27FC236}">
                        <a16:creationId xmlns:a16="http://schemas.microsoft.com/office/drawing/2014/main" id="{611D1C73-2010-46D0-858B-412A082BDC32}"/>
                      </a:ext>
                    </a:extLst>
                  </p:cNvPr>
                  <p:cNvGrpSpPr/>
                  <p:nvPr/>
                </p:nvGrpSpPr>
                <p:grpSpPr>
                  <a:xfrm>
                    <a:off x="9845280" y="4592160"/>
                    <a:ext cx="79200" cy="38880"/>
                    <a:chOff x="9845280" y="4592160"/>
                    <a:chExt cx="79200" cy="38880"/>
                  </a:xfrm>
                </p:grpSpPr>
                <p:sp>
                  <p:nvSpPr>
                    <p:cNvPr id="213" name="Rectangle 102">
                      <a:extLst>
                        <a:ext uri="{FF2B5EF4-FFF2-40B4-BE49-F238E27FC236}">
                          <a16:creationId xmlns:a16="http://schemas.microsoft.com/office/drawing/2014/main" id="{6249FD3C-8A06-47F1-95C5-54C36A56322A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9842760" y="461412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214" name="Rectangle 103">
                      <a:extLst>
                        <a:ext uri="{FF2B5EF4-FFF2-40B4-BE49-F238E27FC236}">
                          <a16:creationId xmlns:a16="http://schemas.microsoft.com/office/drawing/2014/main" id="{8DFEFA16-D6E7-441A-9643-4C328BBDA058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9861120" y="460800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207" name="Group 96">
                    <a:extLst>
                      <a:ext uri="{FF2B5EF4-FFF2-40B4-BE49-F238E27FC236}">
                        <a16:creationId xmlns:a16="http://schemas.microsoft.com/office/drawing/2014/main" id="{FE13DD97-899A-4D9A-BA3B-A89DE9642EEB}"/>
                      </a:ext>
                    </a:extLst>
                  </p:cNvPr>
                  <p:cNvGrpSpPr/>
                  <p:nvPr/>
                </p:nvGrpSpPr>
                <p:grpSpPr>
                  <a:xfrm>
                    <a:off x="9845640" y="4666320"/>
                    <a:ext cx="51480" cy="51480"/>
                    <a:chOff x="9845640" y="4666320"/>
                    <a:chExt cx="51480" cy="51480"/>
                  </a:xfrm>
                </p:grpSpPr>
                <p:sp>
                  <p:nvSpPr>
                    <p:cNvPr id="211" name="Rectangle 100">
                      <a:extLst>
                        <a:ext uri="{FF2B5EF4-FFF2-40B4-BE49-F238E27FC236}">
                          <a16:creationId xmlns:a16="http://schemas.microsoft.com/office/drawing/2014/main" id="{19356A0B-2F24-4C07-B44A-6864C1303CDE}"/>
                        </a:ext>
                      </a:extLst>
                    </p:cNvPr>
                    <p:cNvSpPr/>
                    <p:nvPr/>
                  </p:nvSpPr>
                  <p:spPr>
                    <a:xfrm rot="18900000">
                      <a:off x="9838080" y="468864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212" name="Rectangle 101">
                      <a:extLst>
                        <a:ext uri="{FF2B5EF4-FFF2-40B4-BE49-F238E27FC236}">
                          <a16:creationId xmlns:a16="http://schemas.microsoft.com/office/drawing/2014/main" id="{029A9F94-D401-46D9-86B6-D1449B5944D2}"/>
                        </a:ext>
                      </a:extLst>
                    </p:cNvPr>
                    <p:cNvSpPr/>
                    <p:nvPr/>
                  </p:nvSpPr>
                  <p:spPr>
                    <a:xfrm rot="13500000">
                      <a:off x="9842760" y="4689000"/>
                      <a:ext cx="60120" cy="720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208" name="Group 97">
                    <a:extLst>
                      <a:ext uri="{FF2B5EF4-FFF2-40B4-BE49-F238E27FC236}">
                        <a16:creationId xmlns:a16="http://schemas.microsoft.com/office/drawing/2014/main" id="{505903D0-5BB7-4782-9DBE-9A2AD9E38075}"/>
                      </a:ext>
                    </a:extLst>
                  </p:cNvPr>
                  <p:cNvGrpSpPr/>
                  <p:nvPr/>
                </p:nvGrpSpPr>
                <p:grpSpPr>
                  <a:xfrm>
                    <a:off x="9845280" y="4533120"/>
                    <a:ext cx="79200" cy="38880"/>
                    <a:chOff x="9845280" y="4533120"/>
                    <a:chExt cx="79200" cy="38880"/>
                  </a:xfrm>
                </p:grpSpPr>
                <p:sp>
                  <p:nvSpPr>
                    <p:cNvPr id="209" name="Rectangle 98">
                      <a:extLst>
                        <a:ext uri="{FF2B5EF4-FFF2-40B4-BE49-F238E27FC236}">
                          <a16:creationId xmlns:a16="http://schemas.microsoft.com/office/drawing/2014/main" id="{951B1085-A645-4A92-9556-6A78FB6EDADB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9842760" y="455508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210" name="Rectangle 99">
                      <a:extLst>
                        <a:ext uri="{FF2B5EF4-FFF2-40B4-BE49-F238E27FC236}">
                          <a16:creationId xmlns:a16="http://schemas.microsoft.com/office/drawing/2014/main" id="{20A84622-5B98-4096-A898-F1495DFA91B7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9861120" y="454896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</p:grpSp>
          </p:grpSp>
          <p:sp>
            <p:nvSpPr>
              <p:cNvPr id="202" name="Freeform 79">
                <a:extLst>
                  <a:ext uri="{FF2B5EF4-FFF2-40B4-BE49-F238E27FC236}">
                    <a16:creationId xmlns:a16="http://schemas.microsoft.com/office/drawing/2014/main" id="{7EEF8F24-2D47-45C6-AEC1-F87F0BB02EFA}"/>
                  </a:ext>
                </a:extLst>
              </p:cNvPr>
              <p:cNvSpPr/>
              <p:nvPr/>
            </p:nvSpPr>
            <p:spPr>
              <a:xfrm>
                <a:off x="8221341" y="3819067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546CB2">
                  <a:lumMod val="60000"/>
                  <a:lumOff val="40000"/>
                </a:srgbClr>
              </a:solidFill>
              <a:ln w="12700" cap="flat" cmpd="sng" algn="ctr">
                <a:solidFill>
                  <a:srgbClr val="98A7D1"/>
                </a:solidFill>
                <a:prstDash val="solid"/>
                <a:miter lim="800000"/>
              </a:ln>
              <a:effectLst/>
            </p:spPr>
          </p:sp>
        </p:grpSp>
        <p:sp>
          <p:nvSpPr>
            <p:cNvPr id="216" name="Rectangle 113">
              <a:extLst>
                <a:ext uri="{FF2B5EF4-FFF2-40B4-BE49-F238E27FC236}">
                  <a16:creationId xmlns:a16="http://schemas.microsoft.com/office/drawing/2014/main" id="{81D5A4EE-CB7B-419B-9D3F-218D93A33163}"/>
                </a:ext>
              </a:extLst>
            </p:cNvPr>
            <p:cNvSpPr/>
            <p:nvPr/>
          </p:nvSpPr>
          <p:spPr>
            <a:xfrm>
              <a:off x="6296297" y="4802619"/>
              <a:ext cx="853151" cy="197155"/>
            </a:xfrm>
            <a:prstGeom prst="rect">
              <a:avLst/>
            </a:prstGeom>
            <a:noFill/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000" i="0" u="none" strike="noStrike" kern="0" cap="none" spc="-1" normalizeH="0" baseline="0" noProof="0" dirty="0">
                  <a:ln>
                    <a:noFill/>
                  </a:ln>
                  <a:solidFill>
                    <a:srgbClr val="414244"/>
                  </a:solidFill>
                  <a:effectLst/>
                  <a:uLnTx/>
                  <a:uFillTx/>
                  <a:latin typeface="Calibri"/>
                  <a:ea typeface="DejaVu Sans"/>
                  <a:cs typeface="+mn-cs"/>
                </a:rPr>
                <a:t>peer0.org3</a:t>
              </a:r>
              <a:endPara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217" name="Group 216"/>
            <p:cNvGrpSpPr/>
            <p:nvPr/>
          </p:nvGrpSpPr>
          <p:grpSpPr>
            <a:xfrm>
              <a:off x="6569877" y="4996634"/>
              <a:ext cx="318913" cy="386777"/>
              <a:chOff x="8683326" y="4400213"/>
              <a:chExt cx="466920" cy="566280"/>
            </a:xfrm>
          </p:grpSpPr>
          <p:grpSp>
            <p:nvGrpSpPr>
              <p:cNvPr id="218" name="Group 205">
                <a:extLst>
                  <a:ext uri="{FF2B5EF4-FFF2-40B4-BE49-F238E27FC236}">
                    <a16:creationId xmlns:a16="http://schemas.microsoft.com/office/drawing/2014/main" id="{ACB6D0DF-1D70-4E38-AAFE-D5D8F063273D}"/>
                  </a:ext>
                </a:extLst>
              </p:cNvPr>
              <p:cNvGrpSpPr/>
              <p:nvPr/>
            </p:nvGrpSpPr>
            <p:grpSpPr>
              <a:xfrm>
                <a:off x="8683326" y="4400213"/>
                <a:ext cx="466920" cy="566280"/>
                <a:chOff x="10696680" y="3481200"/>
                <a:chExt cx="466920" cy="566280"/>
              </a:xfrm>
            </p:grpSpPr>
            <p:sp>
              <p:nvSpPr>
                <p:cNvPr id="220" name="Rounded Rectangle 126">
                  <a:extLst>
                    <a:ext uri="{FF2B5EF4-FFF2-40B4-BE49-F238E27FC236}">
                      <a16:creationId xmlns:a16="http://schemas.microsoft.com/office/drawing/2014/main" id="{BC6EEFDE-99AE-4595-A1D4-0F36AD97651F}"/>
                    </a:ext>
                  </a:extLst>
                </p:cNvPr>
                <p:cNvSpPr/>
                <p:nvPr/>
              </p:nvSpPr>
              <p:spPr>
                <a:xfrm>
                  <a:off x="10696680" y="3481200"/>
                  <a:ext cx="466920" cy="566280"/>
                </a:xfrm>
                <a:prstGeom prst="roundRect">
                  <a:avLst>
                    <a:gd name="adj" fmla="val 16667"/>
                  </a:avLst>
                </a:prstGeom>
                <a:noFill/>
                <a:ln w="12700" cap="flat" cmpd="sng" algn="ctr">
                  <a:solidFill>
                    <a:srgbClr val="546CB2"/>
                  </a:solidFill>
                  <a:prstDash val="solid"/>
                  <a:miter lim="800000"/>
                </a:ln>
                <a:effectLst/>
              </p:spPr>
            </p:sp>
            <p:grpSp>
              <p:nvGrpSpPr>
                <p:cNvPr id="221" name="Group 92">
                  <a:extLst>
                    <a:ext uri="{FF2B5EF4-FFF2-40B4-BE49-F238E27FC236}">
                      <a16:creationId xmlns:a16="http://schemas.microsoft.com/office/drawing/2014/main" id="{44F5CBCE-688E-48A3-A4A1-5F58E5779DC6}"/>
                    </a:ext>
                  </a:extLst>
                </p:cNvPr>
                <p:cNvGrpSpPr/>
                <p:nvPr/>
              </p:nvGrpSpPr>
              <p:grpSpPr>
                <a:xfrm>
                  <a:off x="10800720" y="3704040"/>
                  <a:ext cx="241200" cy="275400"/>
                  <a:chOff x="10800720" y="3704040"/>
                  <a:chExt cx="241200" cy="275400"/>
                </a:xfrm>
              </p:grpSpPr>
              <p:sp>
                <p:nvSpPr>
                  <p:cNvPr id="222" name="Rectangle 94">
                    <a:extLst>
                      <a:ext uri="{FF2B5EF4-FFF2-40B4-BE49-F238E27FC236}">
                        <a16:creationId xmlns:a16="http://schemas.microsoft.com/office/drawing/2014/main" id="{34DAAE08-404A-4660-9036-D7C19763429E}"/>
                      </a:ext>
                    </a:extLst>
                  </p:cNvPr>
                  <p:cNvSpPr/>
                  <p:nvPr/>
                </p:nvSpPr>
                <p:spPr>
                  <a:xfrm>
                    <a:off x="10800720" y="3704040"/>
                    <a:ext cx="241200" cy="27540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  <p:grpSp>
                <p:nvGrpSpPr>
                  <p:cNvPr id="223" name="Group 95">
                    <a:extLst>
                      <a:ext uri="{FF2B5EF4-FFF2-40B4-BE49-F238E27FC236}">
                        <a16:creationId xmlns:a16="http://schemas.microsoft.com/office/drawing/2014/main" id="{7568FA38-7E5F-4C3E-96CB-3B23716A8A08}"/>
                      </a:ext>
                    </a:extLst>
                  </p:cNvPr>
                  <p:cNvGrpSpPr/>
                  <p:nvPr/>
                </p:nvGrpSpPr>
                <p:grpSpPr>
                  <a:xfrm>
                    <a:off x="10834200" y="3805560"/>
                    <a:ext cx="79560" cy="38880"/>
                    <a:chOff x="10834200" y="3805560"/>
                    <a:chExt cx="79560" cy="38880"/>
                  </a:xfrm>
                </p:grpSpPr>
                <p:sp>
                  <p:nvSpPr>
                    <p:cNvPr id="230" name="Rectangle 102">
                      <a:extLst>
                        <a:ext uri="{FF2B5EF4-FFF2-40B4-BE49-F238E27FC236}">
                          <a16:creationId xmlns:a16="http://schemas.microsoft.com/office/drawing/2014/main" id="{57DB6559-5719-4334-AC68-A6B9DFB917A1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10831680" y="382752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231" name="Rectangle 103">
                      <a:extLst>
                        <a:ext uri="{FF2B5EF4-FFF2-40B4-BE49-F238E27FC236}">
                          <a16:creationId xmlns:a16="http://schemas.microsoft.com/office/drawing/2014/main" id="{DA55B10F-0225-42A9-8DA8-E9475D42FB77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10850400" y="382140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224" name="Group 96">
                    <a:extLst>
                      <a:ext uri="{FF2B5EF4-FFF2-40B4-BE49-F238E27FC236}">
                        <a16:creationId xmlns:a16="http://schemas.microsoft.com/office/drawing/2014/main" id="{8C761DF6-F6A9-48F2-BD1C-3692E6E2F12E}"/>
                      </a:ext>
                    </a:extLst>
                  </p:cNvPr>
                  <p:cNvGrpSpPr/>
                  <p:nvPr/>
                </p:nvGrpSpPr>
                <p:grpSpPr>
                  <a:xfrm>
                    <a:off x="10834920" y="3879720"/>
                    <a:ext cx="51480" cy="51480"/>
                    <a:chOff x="10834920" y="3879720"/>
                    <a:chExt cx="51480" cy="51480"/>
                  </a:xfrm>
                </p:grpSpPr>
                <p:sp>
                  <p:nvSpPr>
                    <p:cNvPr id="228" name="Rectangle 100">
                      <a:extLst>
                        <a:ext uri="{FF2B5EF4-FFF2-40B4-BE49-F238E27FC236}">
                          <a16:creationId xmlns:a16="http://schemas.microsoft.com/office/drawing/2014/main" id="{A0AFC0E9-082C-4415-96E5-2F3888D2969F}"/>
                        </a:ext>
                      </a:extLst>
                    </p:cNvPr>
                    <p:cNvSpPr/>
                    <p:nvPr/>
                  </p:nvSpPr>
                  <p:spPr>
                    <a:xfrm rot="18900000">
                      <a:off x="10827360" y="390204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229" name="Rectangle 101">
                      <a:extLst>
                        <a:ext uri="{FF2B5EF4-FFF2-40B4-BE49-F238E27FC236}">
                          <a16:creationId xmlns:a16="http://schemas.microsoft.com/office/drawing/2014/main" id="{26109A62-7979-402F-9B41-2EC52FF3CA57}"/>
                        </a:ext>
                      </a:extLst>
                    </p:cNvPr>
                    <p:cNvSpPr/>
                    <p:nvPr/>
                  </p:nvSpPr>
                  <p:spPr>
                    <a:xfrm rot="13500000">
                      <a:off x="10831680" y="3902400"/>
                      <a:ext cx="60120" cy="720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225" name="Group 97">
                    <a:extLst>
                      <a:ext uri="{FF2B5EF4-FFF2-40B4-BE49-F238E27FC236}">
                        <a16:creationId xmlns:a16="http://schemas.microsoft.com/office/drawing/2014/main" id="{B4B5EBE3-EE33-427E-AC22-B6132078B7F0}"/>
                      </a:ext>
                    </a:extLst>
                  </p:cNvPr>
                  <p:cNvGrpSpPr/>
                  <p:nvPr/>
                </p:nvGrpSpPr>
                <p:grpSpPr>
                  <a:xfrm>
                    <a:off x="10834200" y="3746520"/>
                    <a:ext cx="79560" cy="38880"/>
                    <a:chOff x="10834200" y="3746520"/>
                    <a:chExt cx="79560" cy="38880"/>
                  </a:xfrm>
                </p:grpSpPr>
                <p:sp>
                  <p:nvSpPr>
                    <p:cNvPr id="226" name="Rectangle 98">
                      <a:extLst>
                        <a:ext uri="{FF2B5EF4-FFF2-40B4-BE49-F238E27FC236}">
                          <a16:creationId xmlns:a16="http://schemas.microsoft.com/office/drawing/2014/main" id="{24932BD0-6615-4F88-8461-9B141F995F3D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10831680" y="376848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227" name="Rectangle 99">
                      <a:extLst>
                        <a:ext uri="{FF2B5EF4-FFF2-40B4-BE49-F238E27FC236}">
                          <a16:creationId xmlns:a16="http://schemas.microsoft.com/office/drawing/2014/main" id="{611B32F3-1824-47CE-9EB9-621A7C15C3FE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10850400" y="376236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</p:grpSp>
          </p:grpSp>
          <p:sp>
            <p:nvSpPr>
              <p:cNvPr id="219" name="Freeform 79">
                <a:extLst>
                  <a:ext uri="{FF2B5EF4-FFF2-40B4-BE49-F238E27FC236}">
                    <a16:creationId xmlns:a16="http://schemas.microsoft.com/office/drawing/2014/main" id="{A1806FC7-2F09-4580-8CC3-0CC4F7A5874D}"/>
                  </a:ext>
                </a:extLst>
              </p:cNvPr>
              <p:cNvSpPr/>
              <p:nvPr/>
            </p:nvSpPr>
            <p:spPr>
              <a:xfrm>
                <a:off x="8789726" y="4475972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7F4F9F">
                  <a:lumMod val="50000"/>
                </a:srgbClr>
              </a:solidFill>
              <a:ln w="12700" cap="flat" cmpd="sng" algn="ctr">
                <a:solidFill>
                  <a:srgbClr val="3F274F"/>
                </a:solidFill>
                <a:prstDash val="solid"/>
                <a:miter lim="800000"/>
              </a:ln>
              <a:effectLst/>
            </p:spPr>
          </p:sp>
        </p:grpSp>
      </p:grpSp>
      <p:sp>
        <p:nvSpPr>
          <p:cNvPr id="758" name="Rectangle 2">
            <a:extLst>
              <a:ext uri="{FF2B5EF4-FFF2-40B4-BE49-F238E27FC236}">
                <a16:creationId xmlns:a16="http://schemas.microsoft.com/office/drawing/2014/main" id="{F794755E-1F61-4C2F-BACF-8B47A519910D}"/>
              </a:ext>
            </a:extLst>
          </p:cNvPr>
          <p:cNvSpPr/>
          <p:nvPr/>
        </p:nvSpPr>
        <p:spPr>
          <a:xfrm>
            <a:off x="8439678" y="2406254"/>
            <a:ext cx="2269836" cy="11678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000" spc="-1" dirty="0">
                <a:solidFill>
                  <a:schemeClr val="bg1"/>
                </a:solidFill>
                <a:latin typeface="Arial"/>
                <a:ea typeface="DejaVu Sans"/>
              </a:rPr>
              <a:t>Searches</a:t>
            </a:r>
            <a:r>
              <a:rPr lang="en-US" sz="1000" b="1" spc="-1" dirty="0">
                <a:solidFill>
                  <a:schemeClr val="bg1"/>
                </a:solidFill>
                <a:latin typeface="Arial"/>
                <a:ea typeface="DejaVu Sans"/>
              </a:rPr>
              <a:t> encrypted data</a:t>
            </a:r>
            <a:r>
              <a:rPr lang="en-US" sz="1000" spc="-1" dirty="0">
                <a:solidFill>
                  <a:schemeClr val="bg1"/>
                </a:solidFill>
                <a:latin typeface="Arial"/>
                <a:ea typeface="DejaVu Sans"/>
              </a:rPr>
              <a:t> from </a:t>
            </a:r>
            <a:r>
              <a:rPr lang="en-US" sz="1000" b="1" spc="-1" dirty="0">
                <a:solidFill>
                  <a:schemeClr val="bg1"/>
                </a:solidFill>
                <a:latin typeface="Arial"/>
                <a:ea typeface="DejaVu Sans"/>
              </a:rPr>
              <a:t>reference</a:t>
            </a:r>
            <a:r>
              <a:rPr lang="en-US" sz="1000" spc="-1" dirty="0">
                <a:solidFill>
                  <a:schemeClr val="bg1"/>
                </a:solidFill>
                <a:latin typeface="Arial"/>
                <a:ea typeface="DejaVu Sans"/>
              </a:rPr>
              <a:t>.</a:t>
            </a:r>
            <a:endParaRPr lang="en-US" sz="1000" b="0" strike="noStrike" spc="-1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771" name="Right Arrow 770"/>
          <p:cNvSpPr/>
          <p:nvPr/>
        </p:nvSpPr>
        <p:spPr>
          <a:xfrm>
            <a:off x="1174081" y="2878898"/>
            <a:ext cx="402252" cy="227344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200"/>
          </a:p>
        </p:txBody>
      </p:sp>
      <p:cxnSp>
        <p:nvCxnSpPr>
          <p:cNvPr id="791" name="Straight Connector 790"/>
          <p:cNvCxnSpPr/>
          <p:nvPr/>
        </p:nvCxnSpPr>
        <p:spPr>
          <a:xfrm flipV="1">
            <a:off x="5985557" y="3724036"/>
            <a:ext cx="4779151" cy="17024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6" name="Straight Connector 795"/>
          <p:cNvCxnSpPr/>
          <p:nvPr/>
        </p:nvCxnSpPr>
        <p:spPr>
          <a:xfrm>
            <a:off x="1719215" y="2071184"/>
            <a:ext cx="9052560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7" name="CustomShape 50">
            <a:extLst>
              <a:ext uri="{FF2B5EF4-FFF2-40B4-BE49-F238E27FC236}">
                <a16:creationId xmlns:a16="http://schemas.microsoft.com/office/drawing/2014/main" id="{BC97370D-2929-440D-AC58-C9D61EB0EF0B}"/>
              </a:ext>
            </a:extLst>
          </p:cNvPr>
          <p:cNvSpPr/>
          <p:nvPr/>
        </p:nvSpPr>
        <p:spPr>
          <a:xfrm>
            <a:off x="4266348" y="1749141"/>
            <a:ext cx="3659305" cy="296514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45000" rIns="0" bIns="45000" anchor="ctr">
            <a:noAutofit/>
          </a:bodyPr>
          <a:lstStyle/>
          <a:p>
            <a:pPr algn="ctr"/>
            <a:r>
              <a:rPr lang="en-US" b="1" kern="0" spc="-1" dirty="0">
                <a:solidFill>
                  <a:schemeClr val="accent6">
                    <a:lumMod val="75000"/>
                  </a:schemeClr>
                </a:solidFill>
                <a:latin typeface="Arial"/>
                <a:ea typeface="DejaVu Sans"/>
              </a:rPr>
              <a:t>Data Privacy and Accountability</a:t>
            </a:r>
          </a:p>
        </p:txBody>
      </p:sp>
      <p:sp>
        <p:nvSpPr>
          <p:cNvPr id="3" name="Rectangle 2"/>
          <p:cNvSpPr/>
          <p:nvPr/>
        </p:nvSpPr>
        <p:spPr>
          <a:xfrm>
            <a:off x="502311" y="1961593"/>
            <a:ext cx="947695" cy="2308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900" b="1" dirty="0">
                <a:solidFill>
                  <a:schemeClr val="lt1"/>
                </a:solidFill>
              </a:rPr>
              <a:t>GET Audit Log</a:t>
            </a:r>
            <a:endParaRPr lang="pt-PT" sz="900" b="1" dirty="0">
              <a:solidFill>
                <a:schemeClr val="lt1"/>
              </a:solidFill>
            </a:endParaRPr>
          </a:p>
        </p:txBody>
      </p:sp>
      <p:pic>
        <p:nvPicPr>
          <p:cNvPr id="98" name="Picture 97">
            <a:extLst>
              <a:ext uri="{FF2B5EF4-FFF2-40B4-BE49-F238E27FC236}">
                <a16:creationId xmlns:a16="http://schemas.microsoft.com/office/drawing/2014/main" id="{E2B62732-D3AE-FF49-9074-2CE2A2CD944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8113" y="818628"/>
            <a:ext cx="2361340" cy="778795"/>
          </a:xfrm>
          <a:prstGeom prst="rect">
            <a:avLst/>
          </a:prstGeom>
        </p:spPr>
      </p:pic>
      <p:sp>
        <p:nvSpPr>
          <p:cNvPr id="88" name="Rectangle 87"/>
          <p:cNvSpPr/>
          <p:nvPr/>
        </p:nvSpPr>
        <p:spPr>
          <a:xfrm>
            <a:off x="3900237" y="3306900"/>
            <a:ext cx="732222" cy="2055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Log Ref</a:t>
            </a:r>
            <a:endParaRPr lang="pt-PT" sz="1000" dirty="0"/>
          </a:p>
        </p:txBody>
      </p:sp>
      <p:grpSp>
        <p:nvGrpSpPr>
          <p:cNvPr id="92" name="Group 91"/>
          <p:cNvGrpSpPr/>
          <p:nvPr/>
        </p:nvGrpSpPr>
        <p:grpSpPr>
          <a:xfrm>
            <a:off x="6219112" y="2541345"/>
            <a:ext cx="1665490" cy="1057753"/>
            <a:chOff x="6219112" y="2541345"/>
            <a:chExt cx="1665490" cy="1057753"/>
          </a:xfrm>
        </p:grpSpPr>
        <p:grpSp>
          <p:nvGrpSpPr>
            <p:cNvPr id="93" name="Group 57">
              <a:extLst>
                <a:ext uri="{FF2B5EF4-FFF2-40B4-BE49-F238E27FC236}">
                  <a16:creationId xmlns:a16="http://schemas.microsoft.com/office/drawing/2014/main" id="{BDB37B7A-E1A9-43EC-978B-FB6D750AFC85}"/>
                </a:ext>
              </a:extLst>
            </p:cNvPr>
            <p:cNvGrpSpPr/>
            <p:nvPr/>
          </p:nvGrpSpPr>
          <p:grpSpPr>
            <a:xfrm>
              <a:off x="6219112" y="2541345"/>
              <a:ext cx="1665490" cy="1057753"/>
              <a:chOff x="7215480" y="3979081"/>
              <a:chExt cx="1832040" cy="1703519"/>
            </a:xfrm>
          </p:grpSpPr>
          <p:sp>
            <p:nvSpPr>
              <p:cNvPr id="97" name="Freeform 68">
                <a:extLst>
                  <a:ext uri="{FF2B5EF4-FFF2-40B4-BE49-F238E27FC236}">
                    <a16:creationId xmlns:a16="http://schemas.microsoft.com/office/drawing/2014/main" id="{475DB8C4-2E18-4F35-9FC2-FAC9DA857EBB}"/>
                  </a:ext>
                </a:extLst>
              </p:cNvPr>
              <p:cNvSpPr/>
              <p:nvPr/>
            </p:nvSpPr>
            <p:spPr>
              <a:xfrm>
                <a:off x="7215480" y="4377960"/>
                <a:ext cx="1832040" cy="1304640"/>
              </a:xfrm>
              <a:custGeom>
                <a:avLst/>
                <a:gdLst/>
                <a:ahLst/>
                <a:cxnLst/>
                <a:rect l="l" t="t" r="r" b="b"/>
                <a:pathLst>
                  <a:path w="1185334" h="776821">
                    <a:moveTo>
                      <a:pt x="0" y="0"/>
                    </a:moveTo>
                    <a:lnTo>
                      <a:pt x="1185333" y="0"/>
                    </a:lnTo>
                    <a:lnTo>
                      <a:pt x="1185333" y="539750"/>
                    </a:lnTo>
                    <a:lnTo>
                      <a:pt x="1185334" y="539754"/>
                    </a:lnTo>
                    <a:lnTo>
                      <a:pt x="1185333" y="539758"/>
                    </a:lnTo>
                    <a:lnTo>
                      <a:pt x="1185333" y="541866"/>
                    </a:lnTo>
                    <a:lnTo>
                      <a:pt x="1184802" y="541866"/>
                    </a:lnTo>
                    <a:lnTo>
                      <a:pt x="1173293" y="587531"/>
                    </a:lnTo>
                    <a:cubicBezTo>
                      <a:pt x="1118029" y="695558"/>
                      <a:pt x="879073" y="776821"/>
                      <a:pt x="592667" y="776821"/>
                    </a:cubicBezTo>
                    <a:cubicBezTo>
                      <a:pt x="306261" y="776821"/>
                      <a:pt x="67305" y="695558"/>
                      <a:pt x="12041" y="587531"/>
                    </a:cubicBezTo>
                    <a:lnTo>
                      <a:pt x="533" y="541866"/>
                    </a:lnTo>
                    <a:lnTo>
                      <a:pt x="0" y="541866"/>
                    </a:lnTo>
                    <a:lnTo>
                      <a:pt x="0" y="539754"/>
                    </a:lnTo>
                    <a:close/>
                  </a:path>
                </a:pathLst>
              </a:custGeom>
              <a:solidFill>
                <a:srgbClr val="546CB2">
                  <a:lumMod val="40000"/>
                  <a:lumOff val="60000"/>
                </a:srgbClr>
              </a:solidFill>
              <a:ln w="12700" cap="flat" cmpd="sng" algn="ctr">
                <a:solidFill>
                  <a:srgbClr val="5D3A75"/>
                </a:solidFill>
                <a:prstDash val="solid"/>
                <a:miter lim="800000"/>
              </a:ln>
              <a:effectLst/>
            </p:spPr>
          </p:sp>
          <p:sp>
            <p:nvSpPr>
              <p:cNvPr id="99" name="Oval 69">
                <a:extLst>
                  <a:ext uri="{FF2B5EF4-FFF2-40B4-BE49-F238E27FC236}">
                    <a16:creationId xmlns:a16="http://schemas.microsoft.com/office/drawing/2014/main" id="{B1A7A543-3C23-48AE-BCA7-DA58A8207943}"/>
                  </a:ext>
                </a:extLst>
              </p:cNvPr>
              <p:cNvSpPr/>
              <p:nvPr/>
            </p:nvSpPr>
            <p:spPr>
              <a:xfrm>
                <a:off x="7215480" y="3979081"/>
                <a:ext cx="1832040" cy="737640"/>
              </a:xfrm>
              <a:prstGeom prst="ellipse">
                <a:avLst/>
              </a:prstGeom>
              <a:solidFill>
                <a:srgbClr val="546CB2">
                  <a:lumMod val="40000"/>
                  <a:lumOff val="60000"/>
                </a:srgbClr>
              </a:solidFill>
              <a:ln w="12700" cap="flat" cmpd="sng" algn="ctr">
                <a:solidFill>
                  <a:srgbClr val="5D3A75"/>
                </a:solidFill>
                <a:prstDash val="solid"/>
                <a:miter lim="800000"/>
              </a:ln>
              <a:effectLst>
                <a:reflection blurRad="6350" stA="50000" endA="300" endPos="55500" dist="50800" dir="5400000" sy="-100000" algn="bl" rotWithShape="0"/>
              </a:effectLst>
            </p:spPr>
          </p:sp>
        </p:grpSp>
        <p:sp>
          <p:nvSpPr>
            <p:cNvPr id="94" name="Rounded Rectangle 37">
              <a:extLst>
                <a:ext uri="{FF2B5EF4-FFF2-40B4-BE49-F238E27FC236}">
                  <a16:creationId xmlns:a16="http://schemas.microsoft.com/office/drawing/2014/main" id="{137D3476-3072-437C-A08F-84DA7853CED4}"/>
                </a:ext>
              </a:extLst>
            </p:cNvPr>
            <p:cNvSpPr/>
            <p:nvPr/>
          </p:nvSpPr>
          <p:spPr>
            <a:xfrm>
              <a:off x="7044509" y="3152173"/>
              <a:ext cx="790436" cy="190474"/>
            </a:xfrm>
            <a:prstGeom prst="roundRect">
              <a:avLst>
                <a:gd name="adj" fmla="val 4167"/>
              </a:avLst>
            </a:prstGeom>
            <a:solidFill>
              <a:srgbClr val="838487"/>
            </a:solidFill>
            <a:ln w="28575" cap="flat" cmpd="sng" algn="ctr">
              <a:solidFill>
                <a:srgbClr val="546CB2"/>
              </a:solidFill>
              <a:prstDash val="solid"/>
              <a:miter lim="800000"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-1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DejaVu Sans"/>
                  <a:cs typeface="+mn-cs"/>
                </a:rPr>
                <a:t>Audit Log</a:t>
              </a:r>
              <a:endParaRPr kumimoji="0" lang="en-US" sz="1100" b="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5" name="Freeform 63">
              <a:extLst>
                <a:ext uri="{FF2B5EF4-FFF2-40B4-BE49-F238E27FC236}">
                  <a16:creationId xmlns:a16="http://schemas.microsoft.com/office/drawing/2014/main" id="{3829511D-39B6-403B-BB50-6F5853CE6CB4}"/>
                </a:ext>
              </a:extLst>
            </p:cNvPr>
            <p:cNvSpPr/>
            <p:nvPr/>
          </p:nvSpPr>
          <p:spPr>
            <a:xfrm>
              <a:off x="6947966" y="3122368"/>
              <a:ext cx="126655" cy="149031"/>
            </a:xfrm>
            <a:custGeom>
              <a:avLst/>
              <a:gdLst/>
              <a:ahLst/>
              <a:cxnLst/>
              <a:rect l="l" t="t" r="r" b="b"/>
              <a:pathLst>
                <a:path w="957836" h="1222897">
                  <a:moveTo>
                    <a:pt x="483972" y="63309"/>
                  </a:moveTo>
                  <a:cubicBezTo>
                    <a:pt x="337990" y="63309"/>
                    <a:pt x="216193" y="166648"/>
                    <a:pt x="188025" y="304023"/>
                  </a:cubicBezTo>
                  <a:lnTo>
                    <a:pt x="182354" y="360163"/>
                  </a:lnTo>
                  <a:lnTo>
                    <a:pt x="785591" y="360163"/>
                  </a:lnTo>
                  <a:lnTo>
                    <a:pt x="779920" y="304023"/>
                  </a:lnTo>
                  <a:cubicBezTo>
                    <a:pt x="751752" y="166648"/>
                    <a:pt x="629955" y="63309"/>
                    <a:pt x="483972" y="63309"/>
                  </a:cubicBezTo>
                  <a:close/>
                  <a:moveTo>
                    <a:pt x="483972" y="0"/>
                  </a:moveTo>
                  <a:cubicBezTo>
                    <a:pt x="660611" y="0"/>
                    <a:pt x="807986" y="125039"/>
                    <a:pt x="842069" y="291263"/>
                  </a:cubicBezTo>
                  <a:lnTo>
                    <a:pt x="849029" y="360163"/>
                  </a:lnTo>
                  <a:lnTo>
                    <a:pt x="957836" y="360163"/>
                  </a:lnTo>
                  <a:lnTo>
                    <a:pt x="957836" y="1222897"/>
                  </a:lnTo>
                  <a:lnTo>
                    <a:pt x="0" y="1222897"/>
                  </a:lnTo>
                  <a:lnTo>
                    <a:pt x="0" y="360163"/>
                  </a:lnTo>
                  <a:lnTo>
                    <a:pt x="118915" y="360163"/>
                  </a:lnTo>
                  <a:lnTo>
                    <a:pt x="125875" y="291263"/>
                  </a:lnTo>
                  <a:cubicBezTo>
                    <a:pt x="159959" y="125039"/>
                    <a:pt x="307333" y="0"/>
                    <a:pt x="483972" y="0"/>
                  </a:cubicBezTo>
                  <a:close/>
                </a:path>
              </a:pathLst>
            </a:custGeom>
            <a:solidFill>
              <a:srgbClr val="0070C0"/>
            </a:solidFill>
            <a:ln w="127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sp>
        <p:sp>
          <p:nvSpPr>
            <p:cNvPr id="96" name="Rectangle 95"/>
            <p:cNvSpPr/>
            <p:nvPr/>
          </p:nvSpPr>
          <p:spPr>
            <a:xfrm>
              <a:off x="6275934" y="3149324"/>
              <a:ext cx="648521" cy="20550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/>
                <a:t>Log Ref</a:t>
              </a:r>
              <a:endParaRPr lang="pt-PT" sz="1000" dirty="0"/>
            </a:p>
          </p:txBody>
        </p:sp>
      </p:grpSp>
      <p:sp>
        <p:nvSpPr>
          <p:cNvPr id="102" name="Rectangle 101">
            <a:extLst>
              <a:ext uri="{FF2B5EF4-FFF2-40B4-BE49-F238E27FC236}">
                <a16:creationId xmlns:a16="http://schemas.microsoft.com/office/drawing/2014/main" id="{E7F4CB06-1A48-4411-923C-8CB5E15BE8FE}"/>
              </a:ext>
            </a:extLst>
          </p:cNvPr>
          <p:cNvSpPr/>
          <p:nvPr/>
        </p:nvSpPr>
        <p:spPr>
          <a:xfrm>
            <a:off x="3900237" y="5556079"/>
            <a:ext cx="732222" cy="2055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Peers List</a:t>
            </a:r>
            <a:endParaRPr lang="pt-PT" sz="1000" dirty="0"/>
          </a:p>
        </p:txBody>
      </p:sp>
      <p:sp>
        <p:nvSpPr>
          <p:cNvPr id="107" name="Rectangle 2">
            <a:extLst>
              <a:ext uri="{FF2B5EF4-FFF2-40B4-BE49-F238E27FC236}">
                <a16:creationId xmlns:a16="http://schemas.microsoft.com/office/drawing/2014/main" id="{C450DB75-F312-41A8-A354-0BE507825B87}"/>
              </a:ext>
            </a:extLst>
          </p:cNvPr>
          <p:cNvSpPr/>
          <p:nvPr/>
        </p:nvSpPr>
        <p:spPr>
          <a:xfrm>
            <a:off x="1747196" y="4047951"/>
            <a:ext cx="3015496" cy="8256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0" bIns="45000" anchor="t">
            <a:noAutofit/>
          </a:bodyPr>
          <a:lstStyle/>
          <a:p>
            <a:r>
              <a:rPr lang="en-US" sz="1000" b="1" spc="-1" dirty="0">
                <a:solidFill>
                  <a:schemeClr val="bg1"/>
                </a:solidFill>
                <a:latin typeface="Arial"/>
                <a:ea typeface="DejaVu Sans"/>
              </a:rPr>
              <a:t>Query</a:t>
            </a:r>
            <a:r>
              <a:rPr lang="en-US" sz="1000" spc="-1" dirty="0">
                <a:solidFill>
                  <a:schemeClr val="bg1"/>
                </a:solidFill>
                <a:latin typeface="Arial"/>
                <a:ea typeface="DejaVu Sans"/>
              </a:rPr>
              <a:t> for </a:t>
            </a:r>
            <a:r>
              <a:rPr lang="en-US" sz="1000" b="1" spc="-1" dirty="0">
                <a:solidFill>
                  <a:schemeClr val="bg1"/>
                </a:solidFill>
                <a:latin typeface="Arial"/>
                <a:ea typeface="DejaVu Sans"/>
              </a:rPr>
              <a:t>audit log</a:t>
            </a:r>
            <a:r>
              <a:rPr lang="en-US" sz="1000" spc="-1" dirty="0">
                <a:solidFill>
                  <a:schemeClr val="bg1"/>
                </a:solidFill>
                <a:latin typeface="Arial"/>
                <a:ea typeface="DejaVu Sans"/>
              </a:rPr>
              <a:t> – </a:t>
            </a:r>
            <a:r>
              <a:rPr lang="en-US" sz="1000" b="1" spc="-1" dirty="0">
                <a:solidFill>
                  <a:schemeClr val="bg1"/>
                </a:solidFill>
                <a:latin typeface="Arial"/>
                <a:ea typeface="DejaVu Sans"/>
              </a:rPr>
              <a:t>Peers list</a:t>
            </a:r>
          </a:p>
          <a:p>
            <a:r>
              <a:rPr lang="en-US" sz="1000" spc="-1" dirty="0">
                <a:solidFill>
                  <a:schemeClr val="bg1"/>
                </a:solidFill>
                <a:latin typeface="Arial"/>
                <a:ea typeface="DejaVu Sans"/>
              </a:rPr>
              <a:t>Gets at least k</a:t>
            </a:r>
            <a:r>
              <a:rPr lang="en-US" sz="1000" b="1" spc="-1" dirty="0">
                <a:solidFill>
                  <a:schemeClr val="bg1"/>
                </a:solidFill>
                <a:latin typeface="Arial"/>
                <a:ea typeface="DejaVu Sans"/>
              </a:rPr>
              <a:t> decryption key shares</a:t>
            </a:r>
            <a:r>
              <a:rPr lang="en-US" sz="1000" spc="-1" dirty="0">
                <a:solidFill>
                  <a:schemeClr val="bg1"/>
                </a:solidFill>
                <a:latin typeface="Arial"/>
                <a:ea typeface="DejaVu Sans"/>
              </a:rPr>
              <a:t> from blockchain</a:t>
            </a:r>
            <a:r>
              <a:rPr lang="en-US" sz="1000" b="1" spc="-1" dirty="0">
                <a:solidFill>
                  <a:schemeClr val="bg1"/>
                </a:solidFill>
                <a:latin typeface="Arial"/>
                <a:ea typeface="DejaVu Sans"/>
              </a:rPr>
              <a:t> </a:t>
            </a:r>
            <a:endParaRPr lang="en-US" sz="1000" spc="-1" dirty="0">
              <a:solidFill>
                <a:schemeClr val="bg1"/>
              </a:solidFill>
              <a:latin typeface="Arial"/>
              <a:ea typeface="DejaVu Sans"/>
            </a:endParaRPr>
          </a:p>
          <a:p>
            <a:r>
              <a:rPr lang="en-US" sz="1000" b="1" spc="-1" dirty="0">
                <a:solidFill>
                  <a:schemeClr val="bg1"/>
                </a:solidFill>
                <a:latin typeface="Arial"/>
                <a:ea typeface="DejaVu Sans"/>
              </a:rPr>
              <a:t>Recovers </a:t>
            </a:r>
            <a:r>
              <a:rPr lang="en-US" sz="1000" spc="-1" dirty="0">
                <a:solidFill>
                  <a:schemeClr val="bg1"/>
                </a:solidFill>
                <a:latin typeface="Arial"/>
                <a:ea typeface="DejaVu Sans"/>
              </a:rPr>
              <a:t>original </a:t>
            </a:r>
            <a:r>
              <a:rPr lang="en-US" sz="1000" b="1" spc="-1" dirty="0">
                <a:solidFill>
                  <a:schemeClr val="bg1"/>
                </a:solidFill>
                <a:latin typeface="Arial"/>
                <a:ea typeface="DejaVu Sans"/>
              </a:rPr>
              <a:t>key</a:t>
            </a:r>
            <a:endParaRPr lang="en-US" sz="1000" spc="-1" dirty="0">
              <a:solidFill>
                <a:schemeClr val="bg1"/>
              </a:solidFill>
              <a:latin typeface="Arial"/>
              <a:ea typeface="DejaVu Sans"/>
            </a:endParaRP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582E49E7-6783-477C-ADA7-B46F75930121}"/>
              </a:ext>
            </a:extLst>
          </p:cNvPr>
          <p:cNvGrpSpPr/>
          <p:nvPr/>
        </p:nvGrpSpPr>
        <p:grpSpPr>
          <a:xfrm>
            <a:off x="6296297" y="4309384"/>
            <a:ext cx="1776237" cy="1263407"/>
            <a:chOff x="6296297" y="4120004"/>
            <a:chExt cx="1776237" cy="1263407"/>
          </a:xfrm>
        </p:grpSpPr>
        <p:sp>
          <p:nvSpPr>
            <p:cNvPr id="86" name="Rectangle 113">
              <a:extLst>
                <a:ext uri="{FF2B5EF4-FFF2-40B4-BE49-F238E27FC236}">
                  <a16:creationId xmlns:a16="http://schemas.microsoft.com/office/drawing/2014/main" id="{154DD62F-C54D-4D59-86AF-9BA67CB7B296}"/>
                </a:ext>
              </a:extLst>
            </p:cNvPr>
            <p:cNvSpPr/>
            <p:nvPr/>
          </p:nvSpPr>
          <p:spPr>
            <a:xfrm>
              <a:off x="6597495" y="4120004"/>
              <a:ext cx="853151" cy="197155"/>
            </a:xfrm>
            <a:prstGeom prst="rect">
              <a:avLst/>
            </a:prstGeom>
            <a:noFill/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000" i="0" u="none" strike="noStrike" kern="0" cap="none" spc="-1" normalizeH="0" baseline="0" noProof="0" dirty="0">
                  <a:ln>
                    <a:noFill/>
                  </a:ln>
                  <a:solidFill>
                    <a:srgbClr val="414244"/>
                  </a:solidFill>
                  <a:effectLst/>
                  <a:uLnTx/>
                  <a:uFillTx/>
                  <a:latin typeface="Calibri"/>
                  <a:ea typeface="DejaVu Sans"/>
                  <a:cs typeface="+mn-cs"/>
                </a:rPr>
                <a:t>peer0.org1</a:t>
              </a:r>
              <a:endPara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84B6BB64-6426-4E97-A330-3EB70DDF975E}"/>
                </a:ext>
              </a:extLst>
            </p:cNvPr>
            <p:cNvGrpSpPr/>
            <p:nvPr/>
          </p:nvGrpSpPr>
          <p:grpSpPr>
            <a:xfrm>
              <a:off x="6864614" y="4314019"/>
              <a:ext cx="318913" cy="386777"/>
              <a:chOff x="7395464" y="3062136"/>
              <a:chExt cx="466920" cy="566280"/>
            </a:xfrm>
          </p:grpSpPr>
          <p:grpSp>
            <p:nvGrpSpPr>
              <p:cNvPr id="137" name="Group 140">
                <a:extLst>
                  <a:ext uri="{FF2B5EF4-FFF2-40B4-BE49-F238E27FC236}">
                    <a16:creationId xmlns:a16="http://schemas.microsoft.com/office/drawing/2014/main" id="{BBA8C747-7E2F-4CC7-BC25-B70480A0B5B9}"/>
                  </a:ext>
                </a:extLst>
              </p:cNvPr>
              <p:cNvGrpSpPr/>
              <p:nvPr/>
            </p:nvGrpSpPr>
            <p:grpSpPr>
              <a:xfrm>
                <a:off x="7395464" y="3062136"/>
                <a:ext cx="466920" cy="566280"/>
                <a:chOff x="9698760" y="3480120"/>
                <a:chExt cx="466920" cy="566280"/>
              </a:xfrm>
            </p:grpSpPr>
            <p:sp>
              <p:nvSpPr>
                <p:cNvPr id="139" name="Rounded Rectangle 126">
                  <a:extLst>
                    <a:ext uri="{FF2B5EF4-FFF2-40B4-BE49-F238E27FC236}">
                      <a16:creationId xmlns:a16="http://schemas.microsoft.com/office/drawing/2014/main" id="{58F50ADF-9469-414F-A51A-25909427B49C}"/>
                    </a:ext>
                  </a:extLst>
                </p:cNvPr>
                <p:cNvSpPr/>
                <p:nvPr/>
              </p:nvSpPr>
              <p:spPr>
                <a:xfrm>
                  <a:off x="9698760" y="3480120"/>
                  <a:ext cx="466920" cy="566280"/>
                </a:xfrm>
                <a:prstGeom prst="roundRect">
                  <a:avLst>
                    <a:gd name="adj" fmla="val 16667"/>
                  </a:avLst>
                </a:prstGeom>
                <a:noFill/>
                <a:ln w="12700" cap="flat" cmpd="sng" algn="ctr">
                  <a:solidFill>
                    <a:srgbClr val="546CB2"/>
                  </a:solidFill>
                  <a:prstDash val="solid"/>
                  <a:miter lim="800000"/>
                </a:ln>
                <a:effectLst/>
              </p:spPr>
            </p:sp>
            <p:grpSp>
              <p:nvGrpSpPr>
                <p:cNvPr id="140" name="Group 92">
                  <a:extLst>
                    <a:ext uri="{FF2B5EF4-FFF2-40B4-BE49-F238E27FC236}">
                      <a16:creationId xmlns:a16="http://schemas.microsoft.com/office/drawing/2014/main" id="{160B49B1-79E5-404D-8D0E-101F1CC3A8D0}"/>
                    </a:ext>
                  </a:extLst>
                </p:cNvPr>
                <p:cNvGrpSpPr/>
                <p:nvPr/>
              </p:nvGrpSpPr>
              <p:grpSpPr>
                <a:xfrm>
                  <a:off x="9802800" y="3702960"/>
                  <a:ext cx="241200" cy="275400"/>
                  <a:chOff x="9802800" y="3702960"/>
                  <a:chExt cx="241200" cy="275400"/>
                </a:xfrm>
              </p:grpSpPr>
              <p:sp>
                <p:nvSpPr>
                  <p:cNvPr id="141" name="Rectangle 94">
                    <a:extLst>
                      <a:ext uri="{FF2B5EF4-FFF2-40B4-BE49-F238E27FC236}">
                        <a16:creationId xmlns:a16="http://schemas.microsoft.com/office/drawing/2014/main" id="{BAF2EE0C-D6D5-4AC6-9EA6-269D5EDFC9D7}"/>
                      </a:ext>
                    </a:extLst>
                  </p:cNvPr>
                  <p:cNvSpPr/>
                  <p:nvPr/>
                </p:nvSpPr>
                <p:spPr>
                  <a:xfrm>
                    <a:off x="9802800" y="3702960"/>
                    <a:ext cx="241200" cy="27540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  <p:grpSp>
                <p:nvGrpSpPr>
                  <p:cNvPr id="142" name="Group 95">
                    <a:extLst>
                      <a:ext uri="{FF2B5EF4-FFF2-40B4-BE49-F238E27FC236}">
                        <a16:creationId xmlns:a16="http://schemas.microsoft.com/office/drawing/2014/main" id="{8B38820D-F1D6-4882-A40C-4E6FF367FB71}"/>
                      </a:ext>
                    </a:extLst>
                  </p:cNvPr>
                  <p:cNvGrpSpPr/>
                  <p:nvPr/>
                </p:nvGrpSpPr>
                <p:grpSpPr>
                  <a:xfrm>
                    <a:off x="9836280" y="3804480"/>
                    <a:ext cx="79560" cy="38880"/>
                    <a:chOff x="9836280" y="3804480"/>
                    <a:chExt cx="79560" cy="38880"/>
                  </a:xfrm>
                </p:grpSpPr>
                <p:sp>
                  <p:nvSpPr>
                    <p:cNvPr id="149" name="Rectangle 102">
                      <a:extLst>
                        <a:ext uri="{FF2B5EF4-FFF2-40B4-BE49-F238E27FC236}">
                          <a16:creationId xmlns:a16="http://schemas.microsoft.com/office/drawing/2014/main" id="{A7BA9873-E84F-44DE-9D08-9D8C83F87602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9833760" y="382680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50" name="Rectangle 103">
                      <a:extLst>
                        <a:ext uri="{FF2B5EF4-FFF2-40B4-BE49-F238E27FC236}">
                          <a16:creationId xmlns:a16="http://schemas.microsoft.com/office/drawing/2014/main" id="{44E59009-37FB-4AF1-8D52-3C266C5744F4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9852480" y="382032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143" name="Group 96">
                    <a:extLst>
                      <a:ext uri="{FF2B5EF4-FFF2-40B4-BE49-F238E27FC236}">
                        <a16:creationId xmlns:a16="http://schemas.microsoft.com/office/drawing/2014/main" id="{6EE5F10A-E74C-4DE8-9DCF-692344CB75B3}"/>
                      </a:ext>
                    </a:extLst>
                  </p:cNvPr>
                  <p:cNvGrpSpPr/>
                  <p:nvPr/>
                </p:nvGrpSpPr>
                <p:grpSpPr>
                  <a:xfrm>
                    <a:off x="9837000" y="3879000"/>
                    <a:ext cx="51480" cy="51480"/>
                    <a:chOff x="9837000" y="3879000"/>
                    <a:chExt cx="51480" cy="51480"/>
                  </a:xfrm>
                </p:grpSpPr>
                <p:sp>
                  <p:nvSpPr>
                    <p:cNvPr id="147" name="Rectangle 100">
                      <a:extLst>
                        <a:ext uri="{FF2B5EF4-FFF2-40B4-BE49-F238E27FC236}">
                          <a16:creationId xmlns:a16="http://schemas.microsoft.com/office/drawing/2014/main" id="{6813A06A-0E6A-4F1A-A2DA-091A30C17888}"/>
                        </a:ext>
                      </a:extLst>
                    </p:cNvPr>
                    <p:cNvSpPr/>
                    <p:nvPr/>
                  </p:nvSpPr>
                  <p:spPr>
                    <a:xfrm rot="18900000">
                      <a:off x="9829440" y="390132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48" name="Rectangle 101">
                      <a:extLst>
                        <a:ext uri="{FF2B5EF4-FFF2-40B4-BE49-F238E27FC236}">
                          <a16:creationId xmlns:a16="http://schemas.microsoft.com/office/drawing/2014/main" id="{EA739588-C41E-4421-95F7-D326C58D027B}"/>
                        </a:ext>
                      </a:extLst>
                    </p:cNvPr>
                    <p:cNvSpPr/>
                    <p:nvPr/>
                  </p:nvSpPr>
                  <p:spPr>
                    <a:xfrm rot="13500000">
                      <a:off x="9833760" y="3901680"/>
                      <a:ext cx="60120" cy="720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144" name="Group 97">
                    <a:extLst>
                      <a:ext uri="{FF2B5EF4-FFF2-40B4-BE49-F238E27FC236}">
                        <a16:creationId xmlns:a16="http://schemas.microsoft.com/office/drawing/2014/main" id="{4B99E01D-D1D1-41EC-8517-E527F2174DBA}"/>
                      </a:ext>
                    </a:extLst>
                  </p:cNvPr>
                  <p:cNvGrpSpPr/>
                  <p:nvPr/>
                </p:nvGrpSpPr>
                <p:grpSpPr>
                  <a:xfrm>
                    <a:off x="9836280" y="3745440"/>
                    <a:ext cx="79560" cy="38880"/>
                    <a:chOff x="9836280" y="3745440"/>
                    <a:chExt cx="79560" cy="38880"/>
                  </a:xfrm>
                </p:grpSpPr>
                <p:sp>
                  <p:nvSpPr>
                    <p:cNvPr id="145" name="Rectangle 98">
                      <a:extLst>
                        <a:ext uri="{FF2B5EF4-FFF2-40B4-BE49-F238E27FC236}">
                          <a16:creationId xmlns:a16="http://schemas.microsoft.com/office/drawing/2014/main" id="{7FE649FC-DEA5-495F-94C1-06A21151E11D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9833760" y="376740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46" name="Rectangle 99">
                      <a:extLst>
                        <a:ext uri="{FF2B5EF4-FFF2-40B4-BE49-F238E27FC236}">
                          <a16:creationId xmlns:a16="http://schemas.microsoft.com/office/drawing/2014/main" id="{A239B3B7-01CA-4B20-B989-056C514018B5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9852480" y="376128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</p:grpSp>
          </p:grpSp>
          <p:sp>
            <p:nvSpPr>
              <p:cNvPr id="138" name="Freeform 79">
                <a:extLst>
                  <a:ext uri="{FF2B5EF4-FFF2-40B4-BE49-F238E27FC236}">
                    <a16:creationId xmlns:a16="http://schemas.microsoft.com/office/drawing/2014/main" id="{B1038537-C59F-4A35-8A72-8CFDB2831FBC}"/>
                  </a:ext>
                </a:extLst>
              </p:cNvPr>
              <p:cNvSpPr/>
              <p:nvPr/>
            </p:nvSpPr>
            <p:spPr>
              <a:xfrm>
                <a:off x="7509700" y="3136078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7F4F9F">
                  <a:lumMod val="40000"/>
                  <a:lumOff val="60000"/>
                </a:srgbClr>
              </a:solidFill>
              <a:ln w="12700" cap="flat" cmpd="sng" algn="ctr">
                <a:solidFill>
                  <a:srgbClr val="CCB6DB"/>
                </a:solidFill>
                <a:prstDash val="solid"/>
                <a:miter lim="800000"/>
              </a:ln>
              <a:effectLst/>
            </p:spPr>
          </p:sp>
        </p:grpSp>
        <p:sp>
          <p:nvSpPr>
            <p:cNvPr id="101" name="Rectangle 113">
              <a:extLst>
                <a:ext uri="{FF2B5EF4-FFF2-40B4-BE49-F238E27FC236}">
                  <a16:creationId xmlns:a16="http://schemas.microsoft.com/office/drawing/2014/main" id="{E2A12056-1C08-4F35-8981-A0EA25F6FD0B}"/>
                </a:ext>
              </a:extLst>
            </p:cNvPr>
            <p:cNvSpPr/>
            <p:nvPr/>
          </p:nvSpPr>
          <p:spPr>
            <a:xfrm>
              <a:off x="7219383" y="4516141"/>
              <a:ext cx="853151" cy="197155"/>
            </a:xfrm>
            <a:prstGeom prst="rect">
              <a:avLst/>
            </a:prstGeom>
            <a:noFill/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000" i="0" u="none" strike="noStrike" kern="0" cap="none" spc="-1" normalizeH="0" baseline="0" noProof="0" dirty="0">
                  <a:ln>
                    <a:noFill/>
                  </a:ln>
                  <a:solidFill>
                    <a:srgbClr val="414244"/>
                  </a:solidFill>
                  <a:effectLst/>
                  <a:uLnTx/>
                  <a:uFillTx/>
                  <a:latin typeface="Calibri"/>
                  <a:ea typeface="DejaVu Sans"/>
                  <a:cs typeface="+mn-cs"/>
                </a:rPr>
                <a:t>peer0.org2</a:t>
              </a:r>
              <a:endPara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2651D4F2-9E73-4F8B-A7A0-BCF9C86159E4}"/>
                </a:ext>
              </a:extLst>
            </p:cNvPr>
            <p:cNvGrpSpPr/>
            <p:nvPr/>
          </p:nvGrpSpPr>
          <p:grpSpPr>
            <a:xfrm>
              <a:off x="7490996" y="4710156"/>
              <a:ext cx="318913" cy="386777"/>
              <a:chOff x="8102943" y="3741075"/>
              <a:chExt cx="466920" cy="566280"/>
            </a:xfrm>
          </p:grpSpPr>
          <p:grpSp>
            <p:nvGrpSpPr>
              <p:cNvPr id="123" name="Group 126">
                <a:extLst>
                  <a:ext uri="{FF2B5EF4-FFF2-40B4-BE49-F238E27FC236}">
                    <a16:creationId xmlns:a16="http://schemas.microsoft.com/office/drawing/2014/main" id="{6A692A80-F6EE-4A32-84A5-4E241259FAB6}"/>
                  </a:ext>
                </a:extLst>
              </p:cNvPr>
              <p:cNvGrpSpPr/>
              <p:nvPr/>
            </p:nvGrpSpPr>
            <p:grpSpPr>
              <a:xfrm>
                <a:off x="8102943" y="3741075"/>
                <a:ext cx="466920" cy="566280"/>
                <a:chOff x="9707400" y="4267800"/>
                <a:chExt cx="466920" cy="566280"/>
              </a:xfrm>
            </p:grpSpPr>
            <p:sp>
              <p:nvSpPr>
                <p:cNvPr id="125" name="Rounded Rectangle 126">
                  <a:extLst>
                    <a:ext uri="{FF2B5EF4-FFF2-40B4-BE49-F238E27FC236}">
                      <a16:creationId xmlns:a16="http://schemas.microsoft.com/office/drawing/2014/main" id="{7F3DC74C-624C-49C7-A832-ED7BE7185DB6}"/>
                    </a:ext>
                  </a:extLst>
                </p:cNvPr>
                <p:cNvSpPr/>
                <p:nvPr/>
              </p:nvSpPr>
              <p:spPr>
                <a:xfrm>
                  <a:off x="9707400" y="4267800"/>
                  <a:ext cx="466920" cy="566280"/>
                </a:xfrm>
                <a:prstGeom prst="roundRect">
                  <a:avLst>
                    <a:gd name="adj" fmla="val 16667"/>
                  </a:avLst>
                </a:prstGeom>
                <a:noFill/>
                <a:ln w="12700" cap="flat" cmpd="sng" algn="ctr">
                  <a:solidFill>
                    <a:srgbClr val="546CB2"/>
                  </a:solidFill>
                  <a:prstDash val="solid"/>
                  <a:miter lim="800000"/>
                </a:ln>
                <a:effectLst/>
              </p:spPr>
            </p:sp>
            <p:grpSp>
              <p:nvGrpSpPr>
                <p:cNvPr id="126" name="Group 92">
                  <a:extLst>
                    <a:ext uri="{FF2B5EF4-FFF2-40B4-BE49-F238E27FC236}">
                      <a16:creationId xmlns:a16="http://schemas.microsoft.com/office/drawing/2014/main" id="{CFE326AF-3E83-46A1-A962-06C6B12EC292}"/>
                    </a:ext>
                  </a:extLst>
                </p:cNvPr>
                <p:cNvGrpSpPr/>
                <p:nvPr/>
              </p:nvGrpSpPr>
              <p:grpSpPr>
                <a:xfrm>
                  <a:off x="9811440" y="4490640"/>
                  <a:ext cx="241200" cy="275400"/>
                  <a:chOff x="9811440" y="4490640"/>
                  <a:chExt cx="241200" cy="275400"/>
                </a:xfrm>
              </p:grpSpPr>
              <p:sp>
                <p:nvSpPr>
                  <p:cNvPr id="127" name="Rectangle 94">
                    <a:extLst>
                      <a:ext uri="{FF2B5EF4-FFF2-40B4-BE49-F238E27FC236}">
                        <a16:creationId xmlns:a16="http://schemas.microsoft.com/office/drawing/2014/main" id="{D84D8B46-BFEC-483B-961E-F4712295FACB}"/>
                      </a:ext>
                    </a:extLst>
                  </p:cNvPr>
                  <p:cNvSpPr/>
                  <p:nvPr/>
                </p:nvSpPr>
                <p:spPr>
                  <a:xfrm>
                    <a:off x="9811440" y="4490640"/>
                    <a:ext cx="241200" cy="27540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  <p:grpSp>
                <p:nvGrpSpPr>
                  <p:cNvPr id="128" name="Group 95">
                    <a:extLst>
                      <a:ext uri="{FF2B5EF4-FFF2-40B4-BE49-F238E27FC236}">
                        <a16:creationId xmlns:a16="http://schemas.microsoft.com/office/drawing/2014/main" id="{E7CD68BE-D7EB-4A36-8EC5-23E3806820C4}"/>
                      </a:ext>
                    </a:extLst>
                  </p:cNvPr>
                  <p:cNvGrpSpPr/>
                  <p:nvPr/>
                </p:nvGrpSpPr>
                <p:grpSpPr>
                  <a:xfrm>
                    <a:off x="9845280" y="4592160"/>
                    <a:ext cx="79200" cy="38880"/>
                    <a:chOff x="9845280" y="4592160"/>
                    <a:chExt cx="79200" cy="38880"/>
                  </a:xfrm>
                </p:grpSpPr>
                <p:sp>
                  <p:nvSpPr>
                    <p:cNvPr id="135" name="Rectangle 102">
                      <a:extLst>
                        <a:ext uri="{FF2B5EF4-FFF2-40B4-BE49-F238E27FC236}">
                          <a16:creationId xmlns:a16="http://schemas.microsoft.com/office/drawing/2014/main" id="{9232747E-EC31-44B8-9B0D-8DAD53192A38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9842760" y="461412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36" name="Rectangle 103">
                      <a:extLst>
                        <a:ext uri="{FF2B5EF4-FFF2-40B4-BE49-F238E27FC236}">
                          <a16:creationId xmlns:a16="http://schemas.microsoft.com/office/drawing/2014/main" id="{2F5ECD99-DB9B-4E10-BDDD-AD4187E17544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9861120" y="460800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129" name="Group 96">
                    <a:extLst>
                      <a:ext uri="{FF2B5EF4-FFF2-40B4-BE49-F238E27FC236}">
                        <a16:creationId xmlns:a16="http://schemas.microsoft.com/office/drawing/2014/main" id="{69078DA8-1222-4F0E-9362-7A472B6AF3F2}"/>
                      </a:ext>
                    </a:extLst>
                  </p:cNvPr>
                  <p:cNvGrpSpPr/>
                  <p:nvPr/>
                </p:nvGrpSpPr>
                <p:grpSpPr>
                  <a:xfrm>
                    <a:off x="9845640" y="4666320"/>
                    <a:ext cx="51480" cy="51480"/>
                    <a:chOff x="9845640" y="4666320"/>
                    <a:chExt cx="51480" cy="51480"/>
                  </a:xfrm>
                </p:grpSpPr>
                <p:sp>
                  <p:nvSpPr>
                    <p:cNvPr id="133" name="Rectangle 100">
                      <a:extLst>
                        <a:ext uri="{FF2B5EF4-FFF2-40B4-BE49-F238E27FC236}">
                          <a16:creationId xmlns:a16="http://schemas.microsoft.com/office/drawing/2014/main" id="{7BAB0578-9072-402C-8B5F-62018356B493}"/>
                        </a:ext>
                      </a:extLst>
                    </p:cNvPr>
                    <p:cNvSpPr/>
                    <p:nvPr/>
                  </p:nvSpPr>
                  <p:spPr>
                    <a:xfrm rot="18900000">
                      <a:off x="9838080" y="468864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34" name="Rectangle 101">
                      <a:extLst>
                        <a:ext uri="{FF2B5EF4-FFF2-40B4-BE49-F238E27FC236}">
                          <a16:creationId xmlns:a16="http://schemas.microsoft.com/office/drawing/2014/main" id="{EDCBBC6B-2964-429C-B69A-C9D60C9C75E6}"/>
                        </a:ext>
                      </a:extLst>
                    </p:cNvPr>
                    <p:cNvSpPr/>
                    <p:nvPr/>
                  </p:nvSpPr>
                  <p:spPr>
                    <a:xfrm rot="13500000">
                      <a:off x="9842760" y="4689000"/>
                      <a:ext cx="60120" cy="720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130" name="Group 97">
                    <a:extLst>
                      <a:ext uri="{FF2B5EF4-FFF2-40B4-BE49-F238E27FC236}">
                        <a16:creationId xmlns:a16="http://schemas.microsoft.com/office/drawing/2014/main" id="{B859C228-977F-4BDB-87A0-3B49A5C91B1B}"/>
                      </a:ext>
                    </a:extLst>
                  </p:cNvPr>
                  <p:cNvGrpSpPr/>
                  <p:nvPr/>
                </p:nvGrpSpPr>
                <p:grpSpPr>
                  <a:xfrm>
                    <a:off x="9845280" y="4533120"/>
                    <a:ext cx="79200" cy="38880"/>
                    <a:chOff x="9845280" y="4533120"/>
                    <a:chExt cx="79200" cy="38880"/>
                  </a:xfrm>
                </p:grpSpPr>
                <p:sp>
                  <p:nvSpPr>
                    <p:cNvPr id="131" name="Rectangle 98">
                      <a:extLst>
                        <a:ext uri="{FF2B5EF4-FFF2-40B4-BE49-F238E27FC236}">
                          <a16:creationId xmlns:a16="http://schemas.microsoft.com/office/drawing/2014/main" id="{EFC37A02-71E9-4D39-B66D-14ADBEAD3259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9842760" y="455508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32" name="Rectangle 99">
                      <a:extLst>
                        <a:ext uri="{FF2B5EF4-FFF2-40B4-BE49-F238E27FC236}">
                          <a16:creationId xmlns:a16="http://schemas.microsoft.com/office/drawing/2014/main" id="{81E5CF7F-531D-4925-ADFF-ADF230CDEA11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9861120" y="454896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</p:grpSp>
          </p:grpSp>
          <p:sp>
            <p:nvSpPr>
              <p:cNvPr id="124" name="Freeform 79">
                <a:extLst>
                  <a:ext uri="{FF2B5EF4-FFF2-40B4-BE49-F238E27FC236}">
                    <a16:creationId xmlns:a16="http://schemas.microsoft.com/office/drawing/2014/main" id="{C6F904D9-F82F-46E5-A38D-DE959D655EBE}"/>
                  </a:ext>
                </a:extLst>
              </p:cNvPr>
              <p:cNvSpPr/>
              <p:nvPr/>
            </p:nvSpPr>
            <p:spPr>
              <a:xfrm>
                <a:off x="8221341" y="3819067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546CB2">
                  <a:lumMod val="60000"/>
                  <a:lumOff val="40000"/>
                </a:srgbClr>
              </a:solidFill>
              <a:ln w="12700" cap="flat" cmpd="sng" algn="ctr">
                <a:solidFill>
                  <a:srgbClr val="98A7D1"/>
                </a:solidFill>
                <a:prstDash val="solid"/>
                <a:miter lim="800000"/>
              </a:ln>
              <a:effectLst/>
            </p:spPr>
          </p:sp>
        </p:grpSp>
        <p:sp>
          <p:nvSpPr>
            <p:cNvPr id="104" name="Rectangle 113">
              <a:extLst>
                <a:ext uri="{FF2B5EF4-FFF2-40B4-BE49-F238E27FC236}">
                  <a16:creationId xmlns:a16="http://schemas.microsoft.com/office/drawing/2014/main" id="{6E4B3B86-CE11-4A43-AE1B-527AA2B41FDB}"/>
                </a:ext>
              </a:extLst>
            </p:cNvPr>
            <p:cNvSpPr/>
            <p:nvPr/>
          </p:nvSpPr>
          <p:spPr>
            <a:xfrm>
              <a:off x="6296297" y="4802619"/>
              <a:ext cx="853151" cy="197155"/>
            </a:xfrm>
            <a:prstGeom prst="rect">
              <a:avLst/>
            </a:prstGeom>
            <a:noFill/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000" i="0" u="none" strike="noStrike" kern="0" cap="none" spc="-1" normalizeH="0" baseline="0" noProof="0" dirty="0">
                  <a:ln>
                    <a:noFill/>
                  </a:ln>
                  <a:solidFill>
                    <a:srgbClr val="414244"/>
                  </a:solidFill>
                  <a:effectLst/>
                  <a:uLnTx/>
                  <a:uFillTx/>
                  <a:latin typeface="Calibri"/>
                  <a:ea typeface="DejaVu Sans"/>
                  <a:cs typeface="+mn-cs"/>
                </a:rPr>
                <a:t>peer0.org3</a:t>
              </a:r>
              <a:endPara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14D931FC-FC6C-40A5-A211-4B488E3C5A20}"/>
                </a:ext>
              </a:extLst>
            </p:cNvPr>
            <p:cNvGrpSpPr/>
            <p:nvPr/>
          </p:nvGrpSpPr>
          <p:grpSpPr>
            <a:xfrm>
              <a:off x="6569877" y="4996634"/>
              <a:ext cx="318913" cy="386777"/>
              <a:chOff x="8683326" y="4400213"/>
              <a:chExt cx="466920" cy="566280"/>
            </a:xfrm>
          </p:grpSpPr>
          <p:grpSp>
            <p:nvGrpSpPr>
              <p:cNvPr id="109" name="Group 205">
                <a:extLst>
                  <a:ext uri="{FF2B5EF4-FFF2-40B4-BE49-F238E27FC236}">
                    <a16:creationId xmlns:a16="http://schemas.microsoft.com/office/drawing/2014/main" id="{32141787-7F05-4AE2-A25C-123463EEBF80}"/>
                  </a:ext>
                </a:extLst>
              </p:cNvPr>
              <p:cNvGrpSpPr/>
              <p:nvPr/>
            </p:nvGrpSpPr>
            <p:grpSpPr>
              <a:xfrm>
                <a:off x="8683326" y="4400213"/>
                <a:ext cx="466920" cy="566280"/>
                <a:chOff x="10696680" y="3481200"/>
                <a:chExt cx="466920" cy="566280"/>
              </a:xfrm>
            </p:grpSpPr>
            <p:sp>
              <p:nvSpPr>
                <p:cNvPr id="111" name="Rounded Rectangle 126">
                  <a:extLst>
                    <a:ext uri="{FF2B5EF4-FFF2-40B4-BE49-F238E27FC236}">
                      <a16:creationId xmlns:a16="http://schemas.microsoft.com/office/drawing/2014/main" id="{F1112385-9171-4EEB-AB68-3862132C81B3}"/>
                    </a:ext>
                  </a:extLst>
                </p:cNvPr>
                <p:cNvSpPr/>
                <p:nvPr/>
              </p:nvSpPr>
              <p:spPr>
                <a:xfrm>
                  <a:off x="10696680" y="3481200"/>
                  <a:ext cx="466920" cy="566280"/>
                </a:xfrm>
                <a:prstGeom prst="roundRect">
                  <a:avLst>
                    <a:gd name="adj" fmla="val 16667"/>
                  </a:avLst>
                </a:prstGeom>
                <a:noFill/>
                <a:ln w="12700" cap="flat" cmpd="sng" algn="ctr">
                  <a:solidFill>
                    <a:srgbClr val="546CB2"/>
                  </a:solidFill>
                  <a:prstDash val="solid"/>
                  <a:miter lim="800000"/>
                </a:ln>
                <a:effectLst/>
              </p:spPr>
            </p:sp>
            <p:grpSp>
              <p:nvGrpSpPr>
                <p:cNvPr id="112" name="Group 92">
                  <a:extLst>
                    <a:ext uri="{FF2B5EF4-FFF2-40B4-BE49-F238E27FC236}">
                      <a16:creationId xmlns:a16="http://schemas.microsoft.com/office/drawing/2014/main" id="{FF1F1AA9-97B1-4460-9D21-8B118C2C321C}"/>
                    </a:ext>
                  </a:extLst>
                </p:cNvPr>
                <p:cNvGrpSpPr/>
                <p:nvPr/>
              </p:nvGrpSpPr>
              <p:grpSpPr>
                <a:xfrm>
                  <a:off x="10800720" y="3704040"/>
                  <a:ext cx="241200" cy="275400"/>
                  <a:chOff x="10800720" y="3704040"/>
                  <a:chExt cx="241200" cy="275400"/>
                </a:xfrm>
              </p:grpSpPr>
              <p:sp>
                <p:nvSpPr>
                  <p:cNvPr id="113" name="Rectangle 94">
                    <a:extLst>
                      <a:ext uri="{FF2B5EF4-FFF2-40B4-BE49-F238E27FC236}">
                        <a16:creationId xmlns:a16="http://schemas.microsoft.com/office/drawing/2014/main" id="{8AD6BEA0-4B46-42BE-A4BC-F7C072940C01}"/>
                      </a:ext>
                    </a:extLst>
                  </p:cNvPr>
                  <p:cNvSpPr/>
                  <p:nvPr/>
                </p:nvSpPr>
                <p:spPr>
                  <a:xfrm>
                    <a:off x="10800720" y="3704040"/>
                    <a:ext cx="241200" cy="27540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  <p:grpSp>
                <p:nvGrpSpPr>
                  <p:cNvPr id="114" name="Group 95">
                    <a:extLst>
                      <a:ext uri="{FF2B5EF4-FFF2-40B4-BE49-F238E27FC236}">
                        <a16:creationId xmlns:a16="http://schemas.microsoft.com/office/drawing/2014/main" id="{7DA28733-4B06-46FD-8115-E05A9EBE4C17}"/>
                      </a:ext>
                    </a:extLst>
                  </p:cNvPr>
                  <p:cNvGrpSpPr/>
                  <p:nvPr/>
                </p:nvGrpSpPr>
                <p:grpSpPr>
                  <a:xfrm>
                    <a:off x="10834200" y="3805560"/>
                    <a:ext cx="79560" cy="38880"/>
                    <a:chOff x="10834200" y="3805560"/>
                    <a:chExt cx="79560" cy="38880"/>
                  </a:xfrm>
                </p:grpSpPr>
                <p:sp>
                  <p:nvSpPr>
                    <p:cNvPr id="121" name="Rectangle 102">
                      <a:extLst>
                        <a:ext uri="{FF2B5EF4-FFF2-40B4-BE49-F238E27FC236}">
                          <a16:creationId xmlns:a16="http://schemas.microsoft.com/office/drawing/2014/main" id="{AF2FA0DB-AFEE-44B1-BEC4-2D0F6FC323DF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10831680" y="382752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22" name="Rectangle 103">
                      <a:extLst>
                        <a:ext uri="{FF2B5EF4-FFF2-40B4-BE49-F238E27FC236}">
                          <a16:creationId xmlns:a16="http://schemas.microsoft.com/office/drawing/2014/main" id="{3FBDCBCE-7BAB-4FC0-B469-F8A9936A14CC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10850400" y="382140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115" name="Group 96">
                    <a:extLst>
                      <a:ext uri="{FF2B5EF4-FFF2-40B4-BE49-F238E27FC236}">
                        <a16:creationId xmlns:a16="http://schemas.microsoft.com/office/drawing/2014/main" id="{5D05B21B-AD12-428A-8398-F8EFD9920260}"/>
                      </a:ext>
                    </a:extLst>
                  </p:cNvPr>
                  <p:cNvGrpSpPr/>
                  <p:nvPr/>
                </p:nvGrpSpPr>
                <p:grpSpPr>
                  <a:xfrm>
                    <a:off x="10834920" y="3879720"/>
                    <a:ext cx="51480" cy="51480"/>
                    <a:chOff x="10834920" y="3879720"/>
                    <a:chExt cx="51480" cy="51480"/>
                  </a:xfrm>
                </p:grpSpPr>
                <p:sp>
                  <p:nvSpPr>
                    <p:cNvPr id="119" name="Rectangle 100">
                      <a:extLst>
                        <a:ext uri="{FF2B5EF4-FFF2-40B4-BE49-F238E27FC236}">
                          <a16:creationId xmlns:a16="http://schemas.microsoft.com/office/drawing/2014/main" id="{2C658D51-406D-45DC-8676-E61AB666065C}"/>
                        </a:ext>
                      </a:extLst>
                    </p:cNvPr>
                    <p:cNvSpPr/>
                    <p:nvPr/>
                  </p:nvSpPr>
                  <p:spPr>
                    <a:xfrm rot="18900000">
                      <a:off x="10827360" y="390204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20" name="Rectangle 101">
                      <a:extLst>
                        <a:ext uri="{FF2B5EF4-FFF2-40B4-BE49-F238E27FC236}">
                          <a16:creationId xmlns:a16="http://schemas.microsoft.com/office/drawing/2014/main" id="{4F76CAD4-CE3B-47A0-9FA1-88B165A8D532}"/>
                        </a:ext>
                      </a:extLst>
                    </p:cNvPr>
                    <p:cNvSpPr/>
                    <p:nvPr/>
                  </p:nvSpPr>
                  <p:spPr>
                    <a:xfrm rot="13500000">
                      <a:off x="10831680" y="3902400"/>
                      <a:ext cx="60120" cy="720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116" name="Group 97">
                    <a:extLst>
                      <a:ext uri="{FF2B5EF4-FFF2-40B4-BE49-F238E27FC236}">
                        <a16:creationId xmlns:a16="http://schemas.microsoft.com/office/drawing/2014/main" id="{AAC3269F-A406-4DEA-9A7A-BD7F9D807090}"/>
                      </a:ext>
                    </a:extLst>
                  </p:cNvPr>
                  <p:cNvGrpSpPr/>
                  <p:nvPr/>
                </p:nvGrpSpPr>
                <p:grpSpPr>
                  <a:xfrm>
                    <a:off x="10834200" y="3746520"/>
                    <a:ext cx="79560" cy="38880"/>
                    <a:chOff x="10834200" y="3746520"/>
                    <a:chExt cx="79560" cy="38880"/>
                  </a:xfrm>
                </p:grpSpPr>
                <p:sp>
                  <p:nvSpPr>
                    <p:cNvPr id="117" name="Rectangle 98">
                      <a:extLst>
                        <a:ext uri="{FF2B5EF4-FFF2-40B4-BE49-F238E27FC236}">
                          <a16:creationId xmlns:a16="http://schemas.microsoft.com/office/drawing/2014/main" id="{0FF5E089-683B-486A-AE4C-0D4066833A62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10831680" y="376848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18" name="Rectangle 99">
                      <a:extLst>
                        <a:ext uri="{FF2B5EF4-FFF2-40B4-BE49-F238E27FC236}">
                          <a16:creationId xmlns:a16="http://schemas.microsoft.com/office/drawing/2014/main" id="{4C24729B-48E8-411D-838E-13659A97CC49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10850400" y="376236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</p:grpSp>
          </p:grpSp>
          <p:sp>
            <p:nvSpPr>
              <p:cNvPr id="110" name="Freeform 79">
                <a:extLst>
                  <a:ext uri="{FF2B5EF4-FFF2-40B4-BE49-F238E27FC236}">
                    <a16:creationId xmlns:a16="http://schemas.microsoft.com/office/drawing/2014/main" id="{A54A1368-1B21-4BF8-958F-320C0094D2E9}"/>
                  </a:ext>
                </a:extLst>
              </p:cNvPr>
              <p:cNvSpPr/>
              <p:nvPr/>
            </p:nvSpPr>
            <p:spPr>
              <a:xfrm>
                <a:off x="8789726" y="4475972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7F4F9F">
                  <a:lumMod val="50000"/>
                </a:srgbClr>
              </a:solidFill>
              <a:ln w="12700" cap="flat" cmpd="sng" algn="ctr">
                <a:solidFill>
                  <a:srgbClr val="3F274F"/>
                </a:solidFill>
                <a:prstDash val="solid"/>
                <a:miter lim="800000"/>
              </a:ln>
              <a:effectLst/>
            </p:spPr>
          </p:sp>
        </p:grpSp>
      </p:grpSp>
      <p:cxnSp>
        <p:nvCxnSpPr>
          <p:cNvPr id="151" name="Straight Arrow Connector 150">
            <a:extLst>
              <a:ext uri="{FF2B5EF4-FFF2-40B4-BE49-F238E27FC236}">
                <a16:creationId xmlns:a16="http://schemas.microsoft.com/office/drawing/2014/main" id="{659D52A0-E768-41A6-BF33-9DF5D5EF048B}"/>
              </a:ext>
            </a:extLst>
          </p:cNvPr>
          <p:cNvCxnSpPr>
            <a:endCxn id="139" idx="1"/>
          </p:cNvCxnSpPr>
          <p:nvPr/>
        </p:nvCxnSpPr>
        <p:spPr>
          <a:xfrm flipV="1">
            <a:off x="3680415" y="4696788"/>
            <a:ext cx="3184199" cy="461355"/>
          </a:xfrm>
          <a:prstGeom prst="straightConnector1">
            <a:avLst/>
          </a:prstGeom>
          <a:ln>
            <a:solidFill>
              <a:schemeClr val="accent3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>
            <a:extLst>
              <a:ext uri="{FF2B5EF4-FFF2-40B4-BE49-F238E27FC236}">
                <a16:creationId xmlns:a16="http://schemas.microsoft.com/office/drawing/2014/main" id="{DC7724F5-DE2D-4465-BAB5-63372B492DD7}"/>
              </a:ext>
            </a:extLst>
          </p:cNvPr>
          <p:cNvCxnSpPr>
            <a:endCxn id="125" idx="1"/>
          </p:cNvCxnSpPr>
          <p:nvPr/>
        </p:nvCxnSpPr>
        <p:spPr>
          <a:xfrm flipV="1">
            <a:off x="3665103" y="5092925"/>
            <a:ext cx="3825893" cy="227999"/>
          </a:xfrm>
          <a:prstGeom prst="straightConnector1">
            <a:avLst/>
          </a:prstGeom>
          <a:ln>
            <a:solidFill>
              <a:schemeClr val="accent3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Arrow Connector 152">
            <a:extLst>
              <a:ext uri="{FF2B5EF4-FFF2-40B4-BE49-F238E27FC236}">
                <a16:creationId xmlns:a16="http://schemas.microsoft.com/office/drawing/2014/main" id="{E6B07EED-93E8-4BA6-951F-C3A243F3BF4A}"/>
              </a:ext>
            </a:extLst>
          </p:cNvPr>
          <p:cNvCxnSpPr>
            <a:endCxn id="111" idx="1"/>
          </p:cNvCxnSpPr>
          <p:nvPr/>
        </p:nvCxnSpPr>
        <p:spPr>
          <a:xfrm flipV="1">
            <a:off x="3686757" y="5379403"/>
            <a:ext cx="2883120" cy="132298"/>
          </a:xfrm>
          <a:prstGeom prst="straightConnector1">
            <a:avLst/>
          </a:prstGeom>
          <a:ln>
            <a:solidFill>
              <a:schemeClr val="accent3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0812B42E-B3F6-45C1-A9C2-857BE37B10D6}"/>
              </a:ext>
            </a:extLst>
          </p:cNvPr>
          <p:cNvGrpSpPr/>
          <p:nvPr/>
        </p:nvGrpSpPr>
        <p:grpSpPr>
          <a:xfrm>
            <a:off x="3396676" y="5135655"/>
            <a:ext cx="290081" cy="413846"/>
            <a:chOff x="6718231" y="4780728"/>
            <a:chExt cx="290081" cy="413846"/>
          </a:xfrm>
        </p:grpSpPr>
        <p:sp>
          <p:nvSpPr>
            <p:cNvPr id="155" name="Freeform 79">
              <a:extLst>
                <a:ext uri="{FF2B5EF4-FFF2-40B4-BE49-F238E27FC236}">
                  <a16:creationId xmlns:a16="http://schemas.microsoft.com/office/drawing/2014/main" id="{9A0397F9-8DF6-43BE-BA44-8E5F0700A168}"/>
                </a:ext>
              </a:extLst>
            </p:cNvPr>
            <p:cNvSpPr/>
            <p:nvPr/>
          </p:nvSpPr>
          <p:spPr>
            <a:xfrm>
              <a:off x="6718231" y="4780728"/>
              <a:ext cx="222840" cy="75600"/>
            </a:xfrm>
            <a:custGeom>
              <a:avLst/>
              <a:gdLst/>
              <a:ahLst/>
              <a:cxnLst/>
              <a:rect l="l" t="t" r="r" b="b"/>
              <a:pathLst>
                <a:path w="2427231" h="914400">
                  <a:moveTo>
                    <a:pt x="233965" y="366746"/>
                  </a:moveTo>
                  <a:cubicBezTo>
                    <a:pt x="184008" y="366746"/>
                    <a:pt x="143510" y="407244"/>
                    <a:pt x="143510" y="457201"/>
                  </a:cubicBezTo>
                  <a:cubicBezTo>
                    <a:pt x="143510" y="507158"/>
                    <a:pt x="184008" y="547656"/>
                    <a:pt x="233965" y="547656"/>
                  </a:cubicBezTo>
                  <a:cubicBezTo>
                    <a:pt x="283922" y="547656"/>
                    <a:pt x="324420" y="507158"/>
                    <a:pt x="324420" y="457201"/>
                  </a:cubicBezTo>
                  <a:cubicBezTo>
                    <a:pt x="324420" y="407244"/>
                    <a:pt x="283922" y="366746"/>
                    <a:pt x="233965" y="366746"/>
                  </a:cubicBezTo>
                  <a:close/>
                  <a:moveTo>
                    <a:pt x="457200" y="0"/>
                  </a:moveTo>
                  <a:cubicBezTo>
                    <a:pt x="615016" y="0"/>
                    <a:pt x="754156" y="79959"/>
                    <a:pt x="836318" y="201575"/>
                  </a:cubicBezTo>
                  <a:lnTo>
                    <a:pt x="866368" y="256939"/>
                  </a:lnTo>
                  <a:lnTo>
                    <a:pt x="2226970" y="256939"/>
                  </a:lnTo>
                  <a:lnTo>
                    <a:pt x="2427231" y="457201"/>
                  </a:lnTo>
                  <a:lnTo>
                    <a:pt x="2226970" y="657462"/>
                  </a:lnTo>
                  <a:lnTo>
                    <a:pt x="2106661" y="657462"/>
                  </a:lnTo>
                  <a:lnTo>
                    <a:pt x="1975716" y="505956"/>
                  </a:lnTo>
                  <a:lnTo>
                    <a:pt x="1844772" y="657462"/>
                  </a:lnTo>
                  <a:lnTo>
                    <a:pt x="1773422" y="657462"/>
                  </a:lnTo>
                  <a:lnTo>
                    <a:pt x="1642477" y="505956"/>
                  </a:lnTo>
                  <a:lnTo>
                    <a:pt x="1511533" y="657462"/>
                  </a:lnTo>
                  <a:lnTo>
                    <a:pt x="1414780" y="657462"/>
                  </a:lnTo>
                  <a:lnTo>
                    <a:pt x="1283835" y="505956"/>
                  </a:lnTo>
                  <a:lnTo>
                    <a:pt x="1152891" y="657462"/>
                  </a:lnTo>
                  <a:lnTo>
                    <a:pt x="866368" y="657462"/>
                  </a:lnTo>
                  <a:lnTo>
                    <a:pt x="836318" y="712825"/>
                  </a:lnTo>
                  <a:cubicBezTo>
                    <a:pt x="754156" y="834441"/>
                    <a:pt x="615016" y="914400"/>
                    <a:pt x="457200" y="914400"/>
                  </a:cubicBezTo>
                  <a:cubicBezTo>
                    <a:pt x="204695" y="914400"/>
                    <a:pt x="0" y="709705"/>
                    <a:pt x="0" y="457200"/>
                  </a:cubicBezTo>
                  <a:cubicBezTo>
                    <a:pt x="0" y="204695"/>
                    <a:pt x="204695" y="0"/>
                    <a:pt x="457200" y="0"/>
                  </a:cubicBezTo>
                  <a:close/>
                </a:path>
              </a:pathLst>
            </a:custGeom>
            <a:solidFill>
              <a:srgbClr val="7F4F9F">
                <a:lumMod val="40000"/>
                <a:lumOff val="60000"/>
              </a:srgbClr>
            </a:solidFill>
            <a:ln w="12700" cap="flat" cmpd="sng" algn="ctr">
              <a:solidFill>
                <a:srgbClr val="CCB6DB"/>
              </a:solidFill>
              <a:prstDash val="solid"/>
              <a:miter lim="800000"/>
            </a:ln>
            <a:effectLst/>
          </p:spPr>
        </p:sp>
        <p:sp>
          <p:nvSpPr>
            <p:cNvPr id="156" name="Freeform 79">
              <a:extLst>
                <a:ext uri="{FF2B5EF4-FFF2-40B4-BE49-F238E27FC236}">
                  <a16:creationId xmlns:a16="http://schemas.microsoft.com/office/drawing/2014/main" id="{272B3768-9436-4AFD-8257-6D96E02531C9}"/>
                </a:ext>
              </a:extLst>
            </p:cNvPr>
            <p:cNvSpPr/>
            <p:nvPr/>
          </p:nvSpPr>
          <p:spPr>
            <a:xfrm>
              <a:off x="6718231" y="5118974"/>
              <a:ext cx="222840" cy="75600"/>
            </a:xfrm>
            <a:custGeom>
              <a:avLst/>
              <a:gdLst/>
              <a:ahLst/>
              <a:cxnLst/>
              <a:rect l="l" t="t" r="r" b="b"/>
              <a:pathLst>
                <a:path w="2427231" h="914400">
                  <a:moveTo>
                    <a:pt x="233965" y="366746"/>
                  </a:moveTo>
                  <a:cubicBezTo>
                    <a:pt x="184008" y="366746"/>
                    <a:pt x="143510" y="407244"/>
                    <a:pt x="143510" y="457201"/>
                  </a:cubicBezTo>
                  <a:cubicBezTo>
                    <a:pt x="143510" y="507158"/>
                    <a:pt x="184008" y="547656"/>
                    <a:pt x="233965" y="547656"/>
                  </a:cubicBezTo>
                  <a:cubicBezTo>
                    <a:pt x="283922" y="547656"/>
                    <a:pt x="324420" y="507158"/>
                    <a:pt x="324420" y="457201"/>
                  </a:cubicBezTo>
                  <a:cubicBezTo>
                    <a:pt x="324420" y="407244"/>
                    <a:pt x="283922" y="366746"/>
                    <a:pt x="233965" y="366746"/>
                  </a:cubicBezTo>
                  <a:close/>
                  <a:moveTo>
                    <a:pt x="457200" y="0"/>
                  </a:moveTo>
                  <a:cubicBezTo>
                    <a:pt x="615016" y="0"/>
                    <a:pt x="754156" y="79959"/>
                    <a:pt x="836318" y="201575"/>
                  </a:cubicBezTo>
                  <a:lnTo>
                    <a:pt x="866368" y="256939"/>
                  </a:lnTo>
                  <a:lnTo>
                    <a:pt x="2226970" y="256939"/>
                  </a:lnTo>
                  <a:lnTo>
                    <a:pt x="2427231" y="457201"/>
                  </a:lnTo>
                  <a:lnTo>
                    <a:pt x="2226970" y="657462"/>
                  </a:lnTo>
                  <a:lnTo>
                    <a:pt x="2106661" y="657462"/>
                  </a:lnTo>
                  <a:lnTo>
                    <a:pt x="1975716" y="505956"/>
                  </a:lnTo>
                  <a:lnTo>
                    <a:pt x="1844772" y="657462"/>
                  </a:lnTo>
                  <a:lnTo>
                    <a:pt x="1773422" y="657462"/>
                  </a:lnTo>
                  <a:lnTo>
                    <a:pt x="1642477" y="505956"/>
                  </a:lnTo>
                  <a:lnTo>
                    <a:pt x="1511533" y="657462"/>
                  </a:lnTo>
                  <a:lnTo>
                    <a:pt x="1414780" y="657462"/>
                  </a:lnTo>
                  <a:lnTo>
                    <a:pt x="1283835" y="505956"/>
                  </a:lnTo>
                  <a:lnTo>
                    <a:pt x="1152891" y="657462"/>
                  </a:lnTo>
                  <a:lnTo>
                    <a:pt x="866368" y="657462"/>
                  </a:lnTo>
                  <a:lnTo>
                    <a:pt x="836318" y="712825"/>
                  </a:lnTo>
                  <a:cubicBezTo>
                    <a:pt x="754156" y="834441"/>
                    <a:pt x="615016" y="914400"/>
                    <a:pt x="457200" y="914400"/>
                  </a:cubicBezTo>
                  <a:cubicBezTo>
                    <a:pt x="204695" y="914400"/>
                    <a:pt x="0" y="709705"/>
                    <a:pt x="0" y="457200"/>
                  </a:cubicBezTo>
                  <a:cubicBezTo>
                    <a:pt x="0" y="204695"/>
                    <a:pt x="204695" y="0"/>
                    <a:pt x="457200" y="0"/>
                  </a:cubicBezTo>
                  <a:close/>
                </a:path>
              </a:pathLst>
            </a:custGeom>
            <a:solidFill>
              <a:srgbClr val="7F4F9F">
                <a:lumMod val="50000"/>
              </a:srgbClr>
            </a:solidFill>
            <a:ln w="12700" cap="flat" cmpd="sng" algn="ctr">
              <a:solidFill>
                <a:srgbClr val="3F274F"/>
              </a:solidFill>
              <a:prstDash val="solid"/>
              <a:miter lim="800000"/>
            </a:ln>
            <a:effectLst/>
          </p:spPr>
        </p:sp>
        <p:sp>
          <p:nvSpPr>
            <p:cNvPr id="157" name="Freeform 79">
              <a:extLst>
                <a:ext uri="{FF2B5EF4-FFF2-40B4-BE49-F238E27FC236}">
                  <a16:creationId xmlns:a16="http://schemas.microsoft.com/office/drawing/2014/main" id="{507AB041-73A3-426F-B6F8-821C572333F6}"/>
                </a:ext>
              </a:extLst>
            </p:cNvPr>
            <p:cNvSpPr/>
            <p:nvPr/>
          </p:nvSpPr>
          <p:spPr>
            <a:xfrm>
              <a:off x="6718231" y="4949851"/>
              <a:ext cx="222840" cy="75600"/>
            </a:xfrm>
            <a:custGeom>
              <a:avLst/>
              <a:gdLst/>
              <a:ahLst/>
              <a:cxnLst/>
              <a:rect l="l" t="t" r="r" b="b"/>
              <a:pathLst>
                <a:path w="2427231" h="914400">
                  <a:moveTo>
                    <a:pt x="233965" y="366746"/>
                  </a:moveTo>
                  <a:cubicBezTo>
                    <a:pt x="184008" y="366746"/>
                    <a:pt x="143510" y="407244"/>
                    <a:pt x="143510" y="457201"/>
                  </a:cubicBezTo>
                  <a:cubicBezTo>
                    <a:pt x="143510" y="507158"/>
                    <a:pt x="184008" y="547656"/>
                    <a:pt x="233965" y="547656"/>
                  </a:cubicBezTo>
                  <a:cubicBezTo>
                    <a:pt x="283922" y="547656"/>
                    <a:pt x="324420" y="507158"/>
                    <a:pt x="324420" y="457201"/>
                  </a:cubicBezTo>
                  <a:cubicBezTo>
                    <a:pt x="324420" y="407244"/>
                    <a:pt x="283922" y="366746"/>
                    <a:pt x="233965" y="366746"/>
                  </a:cubicBezTo>
                  <a:close/>
                  <a:moveTo>
                    <a:pt x="457200" y="0"/>
                  </a:moveTo>
                  <a:cubicBezTo>
                    <a:pt x="615016" y="0"/>
                    <a:pt x="754156" y="79959"/>
                    <a:pt x="836318" y="201575"/>
                  </a:cubicBezTo>
                  <a:lnTo>
                    <a:pt x="866368" y="256939"/>
                  </a:lnTo>
                  <a:lnTo>
                    <a:pt x="2226970" y="256939"/>
                  </a:lnTo>
                  <a:lnTo>
                    <a:pt x="2427231" y="457201"/>
                  </a:lnTo>
                  <a:lnTo>
                    <a:pt x="2226970" y="657462"/>
                  </a:lnTo>
                  <a:lnTo>
                    <a:pt x="2106661" y="657462"/>
                  </a:lnTo>
                  <a:lnTo>
                    <a:pt x="1975716" y="505956"/>
                  </a:lnTo>
                  <a:lnTo>
                    <a:pt x="1844772" y="657462"/>
                  </a:lnTo>
                  <a:lnTo>
                    <a:pt x="1773422" y="657462"/>
                  </a:lnTo>
                  <a:lnTo>
                    <a:pt x="1642477" y="505956"/>
                  </a:lnTo>
                  <a:lnTo>
                    <a:pt x="1511533" y="657462"/>
                  </a:lnTo>
                  <a:lnTo>
                    <a:pt x="1414780" y="657462"/>
                  </a:lnTo>
                  <a:lnTo>
                    <a:pt x="1283835" y="505956"/>
                  </a:lnTo>
                  <a:lnTo>
                    <a:pt x="1152891" y="657462"/>
                  </a:lnTo>
                  <a:lnTo>
                    <a:pt x="866368" y="657462"/>
                  </a:lnTo>
                  <a:lnTo>
                    <a:pt x="836318" y="712825"/>
                  </a:lnTo>
                  <a:cubicBezTo>
                    <a:pt x="754156" y="834441"/>
                    <a:pt x="615016" y="914400"/>
                    <a:pt x="457200" y="914400"/>
                  </a:cubicBezTo>
                  <a:cubicBezTo>
                    <a:pt x="204695" y="914400"/>
                    <a:pt x="0" y="709705"/>
                    <a:pt x="0" y="457200"/>
                  </a:cubicBezTo>
                  <a:cubicBezTo>
                    <a:pt x="0" y="204695"/>
                    <a:pt x="204695" y="0"/>
                    <a:pt x="457200" y="0"/>
                  </a:cubicBezTo>
                  <a:close/>
                </a:path>
              </a:pathLst>
            </a:custGeom>
            <a:solidFill>
              <a:srgbClr val="546CB2">
                <a:lumMod val="60000"/>
                <a:lumOff val="40000"/>
              </a:srgbClr>
            </a:solidFill>
            <a:ln w="12700" cap="flat" cmpd="sng" algn="ctr">
              <a:solidFill>
                <a:srgbClr val="98A7D1"/>
              </a:solidFill>
              <a:prstDash val="solid"/>
              <a:miter lim="800000"/>
            </a:ln>
            <a:effectLst/>
          </p:spPr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8354D3F2-A78A-4AE1-B7E8-F825A3AB828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65004" y="4796874"/>
              <a:ext cx="43308" cy="433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ABF1CDD7-7C66-4938-B0B2-2592D639954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65004" y="4965997"/>
              <a:ext cx="43308" cy="433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60" name="Oval 159">
              <a:extLst>
                <a:ext uri="{FF2B5EF4-FFF2-40B4-BE49-F238E27FC236}">
                  <a16:creationId xmlns:a16="http://schemas.microsoft.com/office/drawing/2014/main" id="{A9C7A1E1-7872-4614-A835-E1A77D091E0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65004" y="5135120"/>
              <a:ext cx="43308" cy="433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161" name="Rectangle 2">
            <a:extLst>
              <a:ext uri="{FF2B5EF4-FFF2-40B4-BE49-F238E27FC236}">
                <a16:creationId xmlns:a16="http://schemas.microsoft.com/office/drawing/2014/main" id="{75526FFE-ECF8-45D6-887C-E7FB38278541}"/>
              </a:ext>
            </a:extLst>
          </p:cNvPr>
          <p:cNvSpPr/>
          <p:nvPr/>
        </p:nvSpPr>
        <p:spPr>
          <a:xfrm>
            <a:off x="1747197" y="2385676"/>
            <a:ext cx="3015495" cy="8237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000" b="1" spc="-1" dirty="0">
                <a:solidFill>
                  <a:schemeClr val="bg1"/>
                </a:solidFill>
                <a:latin typeface="Arial"/>
                <a:ea typeface="DejaVu Sans"/>
              </a:rPr>
              <a:t>Query</a:t>
            </a:r>
            <a:r>
              <a:rPr lang="en-US" sz="1000" spc="-1" dirty="0">
                <a:solidFill>
                  <a:schemeClr val="bg1"/>
                </a:solidFill>
                <a:latin typeface="Arial"/>
                <a:ea typeface="DejaVu Sans"/>
              </a:rPr>
              <a:t> for </a:t>
            </a:r>
            <a:r>
              <a:rPr lang="en-US" sz="1000" b="1" spc="-1" dirty="0">
                <a:solidFill>
                  <a:schemeClr val="bg1"/>
                </a:solidFill>
                <a:latin typeface="Arial"/>
                <a:ea typeface="DejaVu Sans"/>
              </a:rPr>
              <a:t>audit log – Log reference</a:t>
            </a:r>
          </a:p>
          <a:p>
            <a:pPr>
              <a:lnSpc>
                <a:spcPct val="100000"/>
              </a:lnSpc>
            </a:pPr>
            <a:r>
              <a:rPr lang="en-US" sz="1000" spc="-1" dirty="0">
                <a:solidFill>
                  <a:schemeClr val="bg1"/>
                </a:solidFill>
                <a:latin typeface="Arial"/>
                <a:ea typeface="DejaVu Sans"/>
              </a:rPr>
              <a:t>Uses</a:t>
            </a:r>
            <a:r>
              <a:rPr lang="en-US" sz="1000" b="1" spc="-1" dirty="0">
                <a:solidFill>
                  <a:schemeClr val="bg1"/>
                </a:solidFill>
                <a:latin typeface="Arial"/>
                <a:ea typeface="DejaVu Sans"/>
              </a:rPr>
              <a:t> reference </a:t>
            </a:r>
            <a:r>
              <a:rPr lang="en-US" sz="1000" spc="-1" dirty="0">
                <a:solidFill>
                  <a:schemeClr val="bg1"/>
                </a:solidFill>
                <a:latin typeface="Arial"/>
                <a:ea typeface="DejaVu Sans"/>
              </a:rPr>
              <a:t>to request</a:t>
            </a:r>
            <a:r>
              <a:rPr lang="en-US" sz="1000" b="1" spc="-1" dirty="0">
                <a:solidFill>
                  <a:schemeClr val="bg1"/>
                </a:solidFill>
                <a:latin typeface="Arial"/>
                <a:ea typeface="DejaVu Sans"/>
              </a:rPr>
              <a:t> encrypted audit log</a:t>
            </a:r>
            <a:r>
              <a:rPr lang="en-US" sz="1000" spc="-1" dirty="0">
                <a:solidFill>
                  <a:schemeClr val="bg1"/>
                </a:solidFill>
                <a:latin typeface="Arial"/>
                <a:ea typeface="DejaVu Sans"/>
              </a:rPr>
              <a:t> from off-chain database</a:t>
            </a:r>
          </a:p>
          <a:p>
            <a:pPr>
              <a:lnSpc>
                <a:spcPct val="100000"/>
              </a:lnSpc>
            </a:pPr>
            <a:r>
              <a:rPr lang="en-US" sz="1000" b="1" strike="noStrike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Decrypts</a:t>
            </a:r>
            <a:r>
              <a:rPr lang="en-US" sz="1000" b="0" strike="noStrike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 audit data</a:t>
            </a:r>
            <a:endParaRPr lang="en-US" sz="1000" b="0" strike="noStrike" spc="-1" dirty="0">
              <a:solidFill>
                <a:schemeClr val="tx1">
                  <a:lumMod val="95000"/>
                </a:schemeClr>
              </a:solidFill>
              <a:latin typeface="Calibri"/>
            </a:endParaRPr>
          </a:p>
        </p:txBody>
      </p:sp>
      <p:sp>
        <p:nvSpPr>
          <p:cNvPr id="162" name="Right Arrow 103">
            <a:extLst>
              <a:ext uri="{FF2B5EF4-FFF2-40B4-BE49-F238E27FC236}">
                <a16:creationId xmlns:a16="http://schemas.microsoft.com/office/drawing/2014/main" id="{4ADE450F-2DBB-45B3-AEF6-73148D8D66FB}"/>
              </a:ext>
            </a:extLst>
          </p:cNvPr>
          <p:cNvSpPr/>
          <p:nvPr/>
        </p:nvSpPr>
        <p:spPr>
          <a:xfrm rot="10800000">
            <a:off x="4842406" y="5557418"/>
            <a:ext cx="1057784" cy="227344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68" name="Right Arrow 108">
            <a:extLst>
              <a:ext uri="{FF2B5EF4-FFF2-40B4-BE49-F238E27FC236}">
                <a16:creationId xmlns:a16="http://schemas.microsoft.com/office/drawing/2014/main" id="{5392F19C-DA54-41D7-A487-058DF0C09BB2}"/>
              </a:ext>
            </a:extLst>
          </p:cNvPr>
          <p:cNvSpPr/>
          <p:nvPr/>
        </p:nvSpPr>
        <p:spPr>
          <a:xfrm rot="13500000">
            <a:off x="4599081" y="3934431"/>
            <a:ext cx="1548701" cy="227344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A502B447-161E-4025-9736-FEDA5D7987D3}"/>
              </a:ext>
            </a:extLst>
          </p:cNvPr>
          <p:cNvGrpSpPr/>
          <p:nvPr/>
        </p:nvGrpSpPr>
        <p:grpSpPr>
          <a:xfrm>
            <a:off x="2756181" y="3034300"/>
            <a:ext cx="1010050" cy="255960"/>
            <a:chOff x="3688304" y="1917208"/>
            <a:chExt cx="1010050" cy="255960"/>
          </a:xfrm>
        </p:grpSpPr>
        <p:sp>
          <p:nvSpPr>
            <p:cNvPr id="172" name="Rounded Rectangle 184">
              <a:extLst>
                <a:ext uri="{FF2B5EF4-FFF2-40B4-BE49-F238E27FC236}">
                  <a16:creationId xmlns:a16="http://schemas.microsoft.com/office/drawing/2014/main" id="{C9D3E59F-F2E1-49C7-B312-EDEA68E98C32}"/>
                </a:ext>
              </a:extLst>
            </p:cNvPr>
            <p:cNvSpPr/>
            <p:nvPr/>
          </p:nvSpPr>
          <p:spPr>
            <a:xfrm>
              <a:off x="3769676" y="1963648"/>
              <a:ext cx="928678" cy="209520"/>
            </a:xfrm>
            <a:prstGeom prst="roundRect">
              <a:avLst>
                <a:gd name="adj" fmla="val 4167"/>
              </a:avLst>
            </a:prstGeom>
            <a:solidFill>
              <a:srgbClr val="838487"/>
            </a:solidFill>
            <a:ln w="28575" cap="flat" cmpd="sng" algn="ctr">
              <a:solidFill>
                <a:srgbClr val="546CB2"/>
              </a:solidFill>
              <a:prstDash val="solid"/>
              <a:miter lim="800000"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-1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DejaVu Sans"/>
                  <a:cs typeface="+mn-cs"/>
                </a:rPr>
                <a:t>Audit Log</a:t>
              </a:r>
              <a:endParaRPr kumimoji="0" lang="en-US" sz="1100" b="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3" name="Freeform 63">
              <a:extLst>
                <a:ext uri="{FF2B5EF4-FFF2-40B4-BE49-F238E27FC236}">
                  <a16:creationId xmlns:a16="http://schemas.microsoft.com/office/drawing/2014/main" id="{8E7C2483-861C-4E82-A3A5-B72C1515C172}"/>
                </a:ext>
              </a:extLst>
            </p:cNvPr>
            <p:cNvSpPr/>
            <p:nvPr/>
          </p:nvSpPr>
          <p:spPr>
            <a:xfrm>
              <a:off x="3688304" y="1917208"/>
              <a:ext cx="139320" cy="198360"/>
            </a:xfrm>
            <a:custGeom>
              <a:avLst/>
              <a:gdLst/>
              <a:ahLst/>
              <a:cxnLst/>
              <a:rect l="l" t="t" r="r" b="b"/>
              <a:pathLst>
                <a:path w="957836" h="1222897">
                  <a:moveTo>
                    <a:pt x="483972" y="63309"/>
                  </a:moveTo>
                  <a:cubicBezTo>
                    <a:pt x="337990" y="63309"/>
                    <a:pt x="216193" y="166648"/>
                    <a:pt x="188025" y="304023"/>
                  </a:cubicBezTo>
                  <a:lnTo>
                    <a:pt x="182354" y="360163"/>
                  </a:lnTo>
                  <a:lnTo>
                    <a:pt x="785591" y="360163"/>
                  </a:lnTo>
                  <a:lnTo>
                    <a:pt x="779920" y="304023"/>
                  </a:lnTo>
                  <a:cubicBezTo>
                    <a:pt x="751752" y="166648"/>
                    <a:pt x="629955" y="63309"/>
                    <a:pt x="483972" y="63309"/>
                  </a:cubicBezTo>
                  <a:close/>
                  <a:moveTo>
                    <a:pt x="483972" y="0"/>
                  </a:moveTo>
                  <a:cubicBezTo>
                    <a:pt x="660611" y="0"/>
                    <a:pt x="807986" y="125039"/>
                    <a:pt x="842069" y="291263"/>
                  </a:cubicBezTo>
                  <a:lnTo>
                    <a:pt x="849029" y="360163"/>
                  </a:lnTo>
                  <a:lnTo>
                    <a:pt x="957836" y="360163"/>
                  </a:lnTo>
                  <a:lnTo>
                    <a:pt x="957836" y="1222897"/>
                  </a:lnTo>
                  <a:lnTo>
                    <a:pt x="0" y="1222897"/>
                  </a:lnTo>
                  <a:lnTo>
                    <a:pt x="0" y="360163"/>
                  </a:lnTo>
                  <a:lnTo>
                    <a:pt x="118915" y="360163"/>
                  </a:lnTo>
                  <a:lnTo>
                    <a:pt x="125875" y="291263"/>
                  </a:lnTo>
                  <a:cubicBezTo>
                    <a:pt x="159959" y="125039"/>
                    <a:pt x="307333" y="0"/>
                    <a:pt x="483972" y="0"/>
                  </a:cubicBezTo>
                  <a:close/>
                </a:path>
              </a:pathLst>
            </a:custGeom>
            <a:solidFill>
              <a:srgbClr val="0070C0"/>
            </a:solidFill>
            <a:ln w="127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sp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796E4213-F88B-4AAD-8B04-C571A8582CF6}"/>
              </a:ext>
            </a:extLst>
          </p:cNvPr>
          <p:cNvGrpSpPr/>
          <p:nvPr/>
        </p:nvGrpSpPr>
        <p:grpSpPr>
          <a:xfrm>
            <a:off x="2835654" y="5086008"/>
            <a:ext cx="851103" cy="556447"/>
            <a:chOff x="2906077" y="4369592"/>
            <a:chExt cx="851103" cy="556447"/>
          </a:xfrm>
        </p:grpSpPr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970C412D-FFFE-4104-99C8-AE9C4D8A6278}"/>
                </a:ext>
              </a:extLst>
            </p:cNvPr>
            <p:cNvGrpSpPr/>
            <p:nvPr/>
          </p:nvGrpSpPr>
          <p:grpSpPr>
            <a:xfrm>
              <a:off x="3467099" y="4419239"/>
              <a:ext cx="290081" cy="413846"/>
              <a:chOff x="6718231" y="4780728"/>
              <a:chExt cx="290081" cy="413846"/>
            </a:xfrm>
          </p:grpSpPr>
          <p:sp>
            <p:nvSpPr>
              <p:cNvPr id="178" name="Freeform 79">
                <a:extLst>
                  <a:ext uri="{FF2B5EF4-FFF2-40B4-BE49-F238E27FC236}">
                    <a16:creationId xmlns:a16="http://schemas.microsoft.com/office/drawing/2014/main" id="{C44484ED-5D81-4602-84DD-4902945DC6CD}"/>
                  </a:ext>
                </a:extLst>
              </p:cNvPr>
              <p:cNvSpPr/>
              <p:nvPr/>
            </p:nvSpPr>
            <p:spPr>
              <a:xfrm>
                <a:off x="6718231" y="4780728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7F4F9F">
                  <a:lumMod val="40000"/>
                  <a:lumOff val="60000"/>
                </a:srgbClr>
              </a:solidFill>
              <a:ln w="12700" cap="flat" cmpd="sng" algn="ctr">
                <a:solidFill>
                  <a:srgbClr val="CCB6DB"/>
                </a:solidFill>
                <a:prstDash val="solid"/>
                <a:miter lim="800000"/>
              </a:ln>
              <a:effectLst/>
            </p:spPr>
          </p:sp>
          <p:sp>
            <p:nvSpPr>
              <p:cNvPr id="179" name="Freeform 79">
                <a:extLst>
                  <a:ext uri="{FF2B5EF4-FFF2-40B4-BE49-F238E27FC236}">
                    <a16:creationId xmlns:a16="http://schemas.microsoft.com/office/drawing/2014/main" id="{DE746A2A-8C45-47B3-B264-787EFFDF1B43}"/>
                  </a:ext>
                </a:extLst>
              </p:cNvPr>
              <p:cNvSpPr/>
              <p:nvPr/>
            </p:nvSpPr>
            <p:spPr>
              <a:xfrm>
                <a:off x="6718231" y="5118974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7F4F9F">
                  <a:lumMod val="50000"/>
                </a:srgbClr>
              </a:solidFill>
              <a:ln w="12700" cap="flat" cmpd="sng" algn="ctr">
                <a:solidFill>
                  <a:srgbClr val="3F274F"/>
                </a:solidFill>
                <a:prstDash val="solid"/>
                <a:miter lim="800000"/>
              </a:ln>
              <a:effectLst/>
            </p:spPr>
          </p:sp>
          <p:sp>
            <p:nvSpPr>
              <p:cNvPr id="180" name="Freeform 79">
                <a:extLst>
                  <a:ext uri="{FF2B5EF4-FFF2-40B4-BE49-F238E27FC236}">
                    <a16:creationId xmlns:a16="http://schemas.microsoft.com/office/drawing/2014/main" id="{9E67A184-641A-492B-B9AE-E9D6F8DE4939}"/>
                  </a:ext>
                </a:extLst>
              </p:cNvPr>
              <p:cNvSpPr/>
              <p:nvPr/>
            </p:nvSpPr>
            <p:spPr>
              <a:xfrm>
                <a:off x="6718231" y="4949851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546CB2">
                  <a:lumMod val="60000"/>
                  <a:lumOff val="40000"/>
                </a:srgbClr>
              </a:solidFill>
              <a:ln w="12700" cap="flat" cmpd="sng" algn="ctr">
                <a:solidFill>
                  <a:srgbClr val="98A7D1"/>
                </a:solidFill>
                <a:prstDash val="solid"/>
                <a:miter lim="800000"/>
              </a:ln>
              <a:effectLst/>
            </p:spPr>
          </p:sp>
          <p:sp>
            <p:nvSpPr>
              <p:cNvPr id="181" name="Oval 180">
                <a:extLst>
                  <a:ext uri="{FF2B5EF4-FFF2-40B4-BE49-F238E27FC236}">
                    <a16:creationId xmlns:a16="http://schemas.microsoft.com/office/drawing/2014/main" id="{B8978C7B-7A1D-4D70-B06E-2FE58F3FCFE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965004" y="4796874"/>
                <a:ext cx="43308" cy="433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198" name="Oval 197">
                <a:extLst>
                  <a:ext uri="{FF2B5EF4-FFF2-40B4-BE49-F238E27FC236}">
                    <a16:creationId xmlns:a16="http://schemas.microsoft.com/office/drawing/2014/main" id="{D3FC5EA0-B7B9-4B9C-A881-110B8216CEB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965004" y="4965997"/>
                <a:ext cx="43308" cy="433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15" name="Oval 214">
                <a:extLst>
                  <a:ext uri="{FF2B5EF4-FFF2-40B4-BE49-F238E27FC236}">
                    <a16:creationId xmlns:a16="http://schemas.microsoft.com/office/drawing/2014/main" id="{21DD3DE4-9902-4BAE-B86F-6FD04134D28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965004" y="5135120"/>
                <a:ext cx="43308" cy="433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  <p:sp>
          <p:nvSpPr>
            <p:cNvPr id="176" name="Left Brace 175">
              <a:extLst>
                <a:ext uri="{FF2B5EF4-FFF2-40B4-BE49-F238E27FC236}">
                  <a16:creationId xmlns:a16="http://schemas.microsoft.com/office/drawing/2014/main" id="{8C009D10-71A2-4D6C-A756-DAF521B7A90F}"/>
                </a:ext>
              </a:extLst>
            </p:cNvPr>
            <p:cNvSpPr/>
            <p:nvPr/>
          </p:nvSpPr>
          <p:spPr>
            <a:xfrm>
              <a:off x="3198362" y="4369592"/>
              <a:ext cx="199292" cy="556447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77" name="Freeform 79">
              <a:extLst>
                <a:ext uri="{FF2B5EF4-FFF2-40B4-BE49-F238E27FC236}">
                  <a16:creationId xmlns:a16="http://schemas.microsoft.com/office/drawing/2014/main" id="{2E76930D-2636-4AB5-AE5A-7D153C238C8C}"/>
                </a:ext>
              </a:extLst>
            </p:cNvPr>
            <p:cNvSpPr/>
            <p:nvPr/>
          </p:nvSpPr>
          <p:spPr>
            <a:xfrm>
              <a:off x="2906077" y="4614211"/>
              <a:ext cx="222840" cy="75600"/>
            </a:xfrm>
            <a:custGeom>
              <a:avLst/>
              <a:gdLst/>
              <a:ahLst/>
              <a:cxnLst/>
              <a:rect l="l" t="t" r="r" b="b"/>
              <a:pathLst>
                <a:path w="2427231" h="914400">
                  <a:moveTo>
                    <a:pt x="233965" y="366746"/>
                  </a:moveTo>
                  <a:cubicBezTo>
                    <a:pt x="184008" y="366746"/>
                    <a:pt x="143510" y="407244"/>
                    <a:pt x="143510" y="457201"/>
                  </a:cubicBezTo>
                  <a:cubicBezTo>
                    <a:pt x="143510" y="507158"/>
                    <a:pt x="184008" y="547656"/>
                    <a:pt x="233965" y="547656"/>
                  </a:cubicBezTo>
                  <a:cubicBezTo>
                    <a:pt x="283922" y="547656"/>
                    <a:pt x="324420" y="507158"/>
                    <a:pt x="324420" y="457201"/>
                  </a:cubicBezTo>
                  <a:cubicBezTo>
                    <a:pt x="324420" y="407244"/>
                    <a:pt x="283922" y="366746"/>
                    <a:pt x="233965" y="366746"/>
                  </a:cubicBezTo>
                  <a:close/>
                  <a:moveTo>
                    <a:pt x="457200" y="0"/>
                  </a:moveTo>
                  <a:cubicBezTo>
                    <a:pt x="615016" y="0"/>
                    <a:pt x="754156" y="79959"/>
                    <a:pt x="836318" y="201575"/>
                  </a:cubicBezTo>
                  <a:lnTo>
                    <a:pt x="866368" y="256939"/>
                  </a:lnTo>
                  <a:lnTo>
                    <a:pt x="2226970" y="256939"/>
                  </a:lnTo>
                  <a:lnTo>
                    <a:pt x="2427231" y="457201"/>
                  </a:lnTo>
                  <a:lnTo>
                    <a:pt x="2226970" y="657462"/>
                  </a:lnTo>
                  <a:lnTo>
                    <a:pt x="2106661" y="657462"/>
                  </a:lnTo>
                  <a:lnTo>
                    <a:pt x="1975716" y="505956"/>
                  </a:lnTo>
                  <a:lnTo>
                    <a:pt x="1844772" y="657462"/>
                  </a:lnTo>
                  <a:lnTo>
                    <a:pt x="1773422" y="657462"/>
                  </a:lnTo>
                  <a:lnTo>
                    <a:pt x="1642477" y="505956"/>
                  </a:lnTo>
                  <a:lnTo>
                    <a:pt x="1511533" y="657462"/>
                  </a:lnTo>
                  <a:lnTo>
                    <a:pt x="1414780" y="657462"/>
                  </a:lnTo>
                  <a:lnTo>
                    <a:pt x="1283835" y="505956"/>
                  </a:lnTo>
                  <a:lnTo>
                    <a:pt x="1152891" y="657462"/>
                  </a:lnTo>
                  <a:lnTo>
                    <a:pt x="866368" y="657462"/>
                  </a:lnTo>
                  <a:lnTo>
                    <a:pt x="836318" y="712825"/>
                  </a:lnTo>
                  <a:cubicBezTo>
                    <a:pt x="754156" y="834441"/>
                    <a:pt x="615016" y="914400"/>
                    <a:pt x="457200" y="914400"/>
                  </a:cubicBezTo>
                  <a:cubicBezTo>
                    <a:pt x="204695" y="914400"/>
                    <a:pt x="0" y="709705"/>
                    <a:pt x="0" y="457200"/>
                  </a:cubicBezTo>
                  <a:cubicBezTo>
                    <a:pt x="0" y="204695"/>
                    <a:pt x="204695" y="0"/>
                    <a:pt x="457200" y="0"/>
                  </a:cubicBezTo>
                  <a:close/>
                </a:path>
              </a:pathLst>
            </a:custGeom>
            <a:solidFill>
              <a:srgbClr val="0070C0"/>
            </a:solidFill>
            <a:ln w="127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sp>
      </p:grpSp>
      <p:sp>
        <p:nvSpPr>
          <p:cNvPr id="232" name="Freeform 79">
            <a:extLst>
              <a:ext uri="{FF2B5EF4-FFF2-40B4-BE49-F238E27FC236}">
                <a16:creationId xmlns:a16="http://schemas.microsoft.com/office/drawing/2014/main" id="{6EFB7370-85E5-47D5-AD02-EFF3D02C4116}"/>
              </a:ext>
            </a:extLst>
          </p:cNvPr>
          <p:cNvSpPr/>
          <p:nvPr/>
        </p:nvSpPr>
        <p:spPr>
          <a:xfrm>
            <a:off x="3149786" y="3411250"/>
            <a:ext cx="222840" cy="75600"/>
          </a:xfrm>
          <a:custGeom>
            <a:avLst/>
            <a:gdLst/>
            <a:ahLst/>
            <a:cxnLst/>
            <a:rect l="l" t="t" r="r" b="b"/>
            <a:pathLst>
              <a:path w="2427231" h="914400">
                <a:moveTo>
                  <a:pt x="233965" y="366746"/>
                </a:moveTo>
                <a:cubicBezTo>
                  <a:pt x="184008" y="366746"/>
                  <a:pt x="143510" y="407244"/>
                  <a:pt x="143510" y="457201"/>
                </a:cubicBezTo>
                <a:cubicBezTo>
                  <a:pt x="143510" y="507158"/>
                  <a:pt x="184008" y="547656"/>
                  <a:pt x="233965" y="547656"/>
                </a:cubicBezTo>
                <a:cubicBezTo>
                  <a:pt x="283922" y="547656"/>
                  <a:pt x="324420" y="507158"/>
                  <a:pt x="324420" y="457201"/>
                </a:cubicBezTo>
                <a:cubicBezTo>
                  <a:pt x="324420" y="407244"/>
                  <a:pt x="283922" y="366746"/>
                  <a:pt x="233965" y="366746"/>
                </a:cubicBezTo>
                <a:close/>
                <a:moveTo>
                  <a:pt x="457200" y="0"/>
                </a:moveTo>
                <a:cubicBezTo>
                  <a:pt x="615016" y="0"/>
                  <a:pt x="754156" y="79959"/>
                  <a:pt x="836318" y="201575"/>
                </a:cubicBezTo>
                <a:lnTo>
                  <a:pt x="866368" y="256939"/>
                </a:lnTo>
                <a:lnTo>
                  <a:pt x="2226970" y="256939"/>
                </a:lnTo>
                <a:lnTo>
                  <a:pt x="2427231" y="457201"/>
                </a:lnTo>
                <a:lnTo>
                  <a:pt x="2226970" y="657462"/>
                </a:lnTo>
                <a:lnTo>
                  <a:pt x="2106661" y="657462"/>
                </a:lnTo>
                <a:lnTo>
                  <a:pt x="1975716" y="505956"/>
                </a:lnTo>
                <a:lnTo>
                  <a:pt x="1844772" y="657462"/>
                </a:lnTo>
                <a:lnTo>
                  <a:pt x="1773422" y="657462"/>
                </a:lnTo>
                <a:lnTo>
                  <a:pt x="1642477" y="505956"/>
                </a:lnTo>
                <a:lnTo>
                  <a:pt x="1511533" y="657462"/>
                </a:lnTo>
                <a:lnTo>
                  <a:pt x="1414780" y="657462"/>
                </a:lnTo>
                <a:lnTo>
                  <a:pt x="1283835" y="505956"/>
                </a:lnTo>
                <a:lnTo>
                  <a:pt x="1152891" y="657462"/>
                </a:lnTo>
                <a:lnTo>
                  <a:pt x="866368" y="657462"/>
                </a:lnTo>
                <a:lnTo>
                  <a:pt x="836318" y="712825"/>
                </a:lnTo>
                <a:cubicBezTo>
                  <a:pt x="754156" y="834441"/>
                  <a:pt x="615016" y="914400"/>
                  <a:pt x="457200" y="914400"/>
                </a:cubicBezTo>
                <a:cubicBezTo>
                  <a:pt x="204695" y="914400"/>
                  <a:pt x="0" y="709705"/>
                  <a:pt x="0" y="457200"/>
                </a:cubicBezTo>
                <a:cubicBezTo>
                  <a:pt x="0" y="204695"/>
                  <a:pt x="204695" y="0"/>
                  <a:pt x="457200" y="0"/>
                </a:cubicBezTo>
                <a:close/>
              </a:path>
            </a:pathLst>
          </a:custGeom>
          <a:solidFill>
            <a:srgbClr val="0070C0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</p:sp>
      <p:sp>
        <p:nvSpPr>
          <p:cNvPr id="233" name="Right Arrow 762">
            <a:extLst>
              <a:ext uri="{FF2B5EF4-FFF2-40B4-BE49-F238E27FC236}">
                <a16:creationId xmlns:a16="http://schemas.microsoft.com/office/drawing/2014/main" id="{3CAEAC1A-8865-47F9-91E4-134B42A3E552}"/>
              </a:ext>
            </a:extLst>
          </p:cNvPr>
          <p:cNvSpPr/>
          <p:nvPr/>
        </p:nvSpPr>
        <p:spPr>
          <a:xfrm rot="16200000">
            <a:off x="3162906" y="3614335"/>
            <a:ext cx="196600" cy="227344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200"/>
          </a:p>
        </p:txBody>
      </p:sp>
      <p:sp>
        <p:nvSpPr>
          <p:cNvPr id="234" name="Rectangle 2">
            <a:extLst>
              <a:ext uri="{FF2B5EF4-FFF2-40B4-BE49-F238E27FC236}">
                <a16:creationId xmlns:a16="http://schemas.microsoft.com/office/drawing/2014/main" id="{80430FDD-9B2C-4815-B20A-4DD962728E7C}"/>
              </a:ext>
            </a:extLst>
          </p:cNvPr>
          <p:cNvSpPr/>
          <p:nvPr/>
        </p:nvSpPr>
        <p:spPr>
          <a:xfrm>
            <a:off x="8151458" y="4047213"/>
            <a:ext cx="2602512" cy="17652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r>
              <a:rPr lang="en-US" sz="1000" spc="-1" dirty="0">
                <a:solidFill>
                  <a:schemeClr val="bg1"/>
                </a:solidFill>
                <a:latin typeface="Arial"/>
                <a:ea typeface="DejaVu Sans"/>
              </a:rPr>
              <a:t>Retrieves </a:t>
            </a:r>
            <a:r>
              <a:rPr lang="en-US" sz="1000" b="1" spc="-1" dirty="0">
                <a:solidFill>
                  <a:schemeClr val="bg1"/>
                </a:solidFill>
                <a:latin typeface="Arial"/>
                <a:ea typeface="DejaVu Sans"/>
              </a:rPr>
              <a:t>Log references</a:t>
            </a:r>
            <a:r>
              <a:rPr lang="en-US" sz="1000" spc="-1" dirty="0">
                <a:solidFill>
                  <a:schemeClr val="bg1"/>
                </a:solidFill>
                <a:latin typeface="Arial"/>
                <a:ea typeface="DejaVu Sans"/>
              </a:rPr>
              <a:t> and key sharing </a:t>
            </a:r>
            <a:r>
              <a:rPr lang="en-US" sz="1000" b="1" spc="-1" dirty="0">
                <a:solidFill>
                  <a:schemeClr val="bg1"/>
                </a:solidFill>
                <a:latin typeface="Arial"/>
                <a:ea typeface="DejaVu Sans"/>
              </a:rPr>
              <a:t>peers list </a:t>
            </a:r>
            <a:r>
              <a:rPr lang="en-US" sz="1000" spc="-1" dirty="0">
                <a:solidFill>
                  <a:schemeClr val="bg1"/>
                </a:solidFill>
                <a:latin typeface="Arial"/>
                <a:ea typeface="DejaVu Sans"/>
              </a:rPr>
              <a:t>for requested audit log</a:t>
            </a:r>
          </a:p>
          <a:p>
            <a:endParaRPr lang="en-US" sz="1000" b="1" spc="-1" dirty="0">
              <a:solidFill>
                <a:schemeClr val="tx1">
                  <a:lumMod val="95000"/>
                </a:schemeClr>
              </a:solidFill>
              <a:latin typeface="Arial"/>
              <a:ea typeface="DejaVu Sans"/>
            </a:endParaRPr>
          </a:p>
          <a:p>
            <a:r>
              <a:rPr lang="en-US" sz="1000" b="1" spc="-1" dirty="0">
                <a:solidFill>
                  <a:schemeClr val="bg1"/>
                </a:solidFill>
                <a:latin typeface="Arial"/>
                <a:ea typeface="DejaVu Sans"/>
              </a:rPr>
              <a:t>Retrieves Key shares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spc="-1" dirty="0">
                <a:solidFill>
                  <a:schemeClr val="bg1"/>
                </a:solidFill>
                <a:latin typeface="Arial"/>
                <a:ea typeface="DejaVu Sans"/>
              </a:rPr>
              <a:t>Pass through </a:t>
            </a:r>
            <a:r>
              <a:rPr lang="en-US" sz="1000" b="1" spc="-1" dirty="0">
                <a:solidFill>
                  <a:schemeClr val="bg1"/>
                </a:solidFill>
                <a:latin typeface="Arial"/>
                <a:ea typeface="DejaVu Sans"/>
              </a:rPr>
              <a:t>access control mechanisms </a:t>
            </a:r>
            <a:r>
              <a:rPr lang="en-US" sz="1000" spc="-1" dirty="0">
                <a:solidFill>
                  <a:schemeClr val="bg1"/>
                </a:solidFill>
                <a:latin typeface="Arial"/>
                <a:ea typeface="DejaVu Sans"/>
              </a:rPr>
              <a:t>of </a:t>
            </a:r>
            <a:r>
              <a:rPr lang="en-US" sz="1000" b="1" spc="-1" dirty="0">
                <a:solidFill>
                  <a:schemeClr val="bg1"/>
                </a:solidFill>
                <a:latin typeface="Arial"/>
                <a:ea typeface="DejaVu Sans"/>
              </a:rPr>
              <a:t>each HLF organization/peers</a:t>
            </a:r>
          </a:p>
        </p:txBody>
      </p:sp>
      <p:sp>
        <p:nvSpPr>
          <p:cNvPr id="235" name="Right Arrow 103">
            <a:extLst>
              <a:ext uri="{FF2B5EF4-FFF2-40B4-BE49-F238E27FC236}">
                <a16:creationId xmlns:a16="http://schemas.microsoft.com/office/drawing/2014/main" id="{99AF342A-BF9F-435E-B03D-5E6DD8A7F744}"/>
              </a:ext>
            </a:extLst>
          </p:cNvPr>
          <p:cNvSpPr/>
          <p:nvPr/>
        </p:nvSpPr>
        <p:spPr>
          <a:xfrm rot="10800000">
            <a:off x="4845514" y="2873314"/>
            <a:ext cx="1057784" cy="227344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36" name="Rectangle 235">
            <a:extLst>
              <a:ext uri="{FF2B5EF4-FFF2-40B4-BE49-F238E27FC236}">
                <a16:creationId xmlns:a16="http://schemas.microsoft.com/office/drawing/2014/main" id="{548B488A-5A33-4650-BC2C-84231BDB1604}"/>
              </a:ext>
            </a:extLst>
          </p:cNvPr>
          <p:cNvSpPr/>
          <p:nvPr/>
        </p:nvSpPr>
        <p:spPr>
          <a:xfrm>
            <a:off x="1145230" y="2609034"/>
            <a:ext cx="43274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tabLst>
                <a:tab pos="0" algn="l"/>
              </a:tabLst>
              <a:defRPr/>
            </a:pPr>
            <a:r>
              <a:rPr lang="en-US" sz="1200" kern="0" spc="-1" dirty="0">
                <a:solidFill>
                  <a:srgbClr val="414244"/>
                </a:solidFill>
                <a:latin typeface="Calibri"/>
              </a:rPr>
              <a:t>GET</a:t>
            </a:r>
            <a:endParaRPr lang="en-US" sz="1200" kern="0" spc="-1" dirty="0">
              <a:solidFill>
                <a:srgbClr val="838487"/>
              </a:solidFill>
              <a:latin typeface="Calibri"/>
            </a:endParaRPr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19C73316-6BE1-446F-BEBE-1F598CED3257}"/>
              </a:ext>
            </a:extLst>
          </p:cNvPr>
          <p:cNvSpPr/>
          <p:nvPr/>
        </p:nvSpPr>
        <p:spPr>
          <a:xfrm>
            <a:off x="11159413" y="6307494"/>
            <a:ext cx="1032588" cy="5505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>
                    <a:lumMod val="85000"/>
                  </a:schemeClr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5185168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Rectangle 2">
            <a:extLst>
              <a:ext uri="{FF2B5EF4-FFF2-40B4-BE49-F238E27FC236}">
                <a16:creationId xmlns:a16="http://schemas.microsoft.com/office/drawing/2014/main" id="{F794755E-1F61-4C2F-BACF-8B47A519910D}"/>
              </a:ext>
            </a:extLst>
          </p:cNvPr>
          <p:cNvSpPr/>
          <p:nvPr/>
        </p:nvSpPr>
        <p:spPr>
          <a:xfrm>
            <a:off x="1749097" y="2393972"/>
            <a:ext cx="3024218" cy="1197197"/>
          </a:xfrm>
          <a:prstGeom prst="rect">
            <a:avLst/>
          </a:prstGeom>
          <a:solidFill>
            <a:schemeClr val="tx1"/>
          </a:solidFill>
          <a:ln w="6350">
            <a:solidFill>
              <a:schemeClr val="tx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en-US" sz="1000" b="0" strike="noStrike" spc="-1" dirty="0">
              <a:latin typeface="Calibri"/>
            </a:endParaRPr>
          </a:p>
        </p:txBody>
      </p:sp>
      <p:sp>
        <p:nvSpPr>
          <p:cNvPr id="772" name="Rectangle 2">
            <a:extLst>
              <a:ext uri="{FF2B5EF4-FFF2-40B4-BE49-F238E27FC236}">
                <a16:creationId xmlns:a16="http://schemas.microsoft.com/office/drawing/2014/main" id="{F794755E-1F61-4C2F-BACF-8B47A519910D}"/>
              </a:ext>
            </a:extLst>
          </p:cNvPr>
          <p:cNvSpPr/>
          <p:nvPr/>
        </p:nvSpPr>
        <p:spPr>
          <a:xfrm>
            <a:off x="5985555" y="2393288"/>
            <a:ext cx="4779155" cy="1212370"/>
          </a:xfrm>
          <a:prstGeom prst="rect">
            <a:avLst/>
          </a:prstGeom>
          <a:noFill/>
          <a:ln w="6350">
            <a:solidFill>
              <a:schemeClr val="tx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en-US" sz="1000" b="0" strike="noStrike" spc="-1" dirty="0">
              <a:latin typeface="Calibri"/>
            </a:endParaRPr>
          </a:p>
        </p:txBody>
      </p:sp>
      <p:sp>
        <p:nvSpPr>
          <p:cNvPr id="773" name="Rectangle 2">
            <a:extLst>
              <a:ext uri="{FF2B5EF4-FFF2-40B4-BE49-F238E27FC236}">
                <a16:creationId xmlns:a16="http://schemas.microsoft.com/office/drawing/2014/main" id="{F794755E-1F61-4C2F-BACF-8B47A519910D}"/>
              </a:ext>
            </a:extLst>
          </p:cNvPr>
          <p:cNvSpPr/>
          <p:nvPr/>
        </p:nvSpPr>
        <p:spPr>
          <a:xfrm>
            <a:off x="5974814" y="4069682"/>
            <a:ext cx="4779155" cy="1742811"/>
          </a:xfrm>
          <a:prstGeom prst="rect">
            <a:avLst/>
          </a:prstGeom>
          <a:noFill/>
          <a:ln w="6350">
            <a:solidFill>
              <a:schemeClr val="tx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en-US" sz="1000" b="0" strike="noStrike" spc="-1" dirty="0">
              <a:latin typeface="Calibri"/>
            </a:endParaRPr>
          </a:p>
        </p:txBody>
      </p:sp>
      <p:sp>
        <p:nvSpPr>
          <p:cNvPr id="774" name="Rectangle 2">
            <a:extLst>
              <a:ext uri="{FF2B5EF4-FFF2-40B4-BE49-F238E27FC236}">
                <a16:creationId xmlns:a16="http://schemas.microsoft.com/office/drawing/2014/main" id="{F794755E-1F61-4C2F-BACF-8B47A519910D}"/>
              </a:ext>
            </a:extLst>
          </p:cNvPr>
          <p:cNvSpPr/>
          <p:nvPr/>
        </p:nvSpPr>
        <p:spPr>
          <a:xfrm>
            <a:off x="1747639" y="4069683"/>
            <a:ext cx="3025676" cy="1742810"/>
          </a:xfrm>
          <a:prstGeom prst="rect">
            <a:avLst/>
          </a:prstGeom>
          <a:noFill/>
          <a:ln w="6350">
            <a:solidFill>
              <a:schemeClr val="tx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en-US" sz="1000" b="0" strike="noStrike" spc="-1" dirty="0"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Data Protection and Accountability</a:t>
            </a:r>
            <a:br>
              <a:rPr lang="en-US" dirty="0"/>
            </a:br>
            <a:r>
              <a:rPr lang="en-US" dirty="0"/>
              <a:t>Components – GET Audit Log</a:t>
            </a:r>
            <a:endParaRPr lang="pt-PT" dirty="0"/>
          </a:p>
        </p:txBody>
      </p:sp>
      <p:sp>
        <p:nvSpPr>
          <p:cNvPr id="163" name="CustomShape 50">
            <a:extLst>
              <a:ext uri="{FF2B5EF4-FFF2-40B4-BE49-F238E27FC236}">
                <a16:creationId xmlns:a16="http://schemas.microsoft.com/office/drawing/2014/main" id="{BC97370D-2929-440D-AC58-C9D61EB0EF0B}"/>
              </a:ext>
            </a:extLst>
          </p:cNvPr>
          <p:cNvSpPr/>
          <p:nvPr/>
        </p:nvSpPr>
        <p:spPr>
          <a:xfrm>
            <a:off x="1749097" y="2187522"/>
            <a:ext cx="3024219" cy="184112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0">
            <a:noFill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100" b="1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Decryption</a:t>
            </a:r>
            <a:endParaRPr lang="en-US" sz="1100" b="0" strike="noStrike" spc="-1" dirty="0">
              <a:latin typeface="Calibri"/>
            </a:endParaRPr>
          </a:p>
        </p:txBody>
      </p:sp>
      <p:sp>
        <p:nvSpPr>
          <p:cNvPr id="164" name="CustomShape 50">
            <a:extLst>
              <a:ext uri="{FF2B5EF4-FFF2-40B4-BE49-F238E27FC236}">
                <a16:creationId xmlns:a16="http://schemas.microsoft.com/office/drawing/2014/main" id="{BC97370D-2929-440D-AC58-C9D61EB0EF0B}"/>
              </a:ext>
            </a:extLst>
          </p:cNvPr>
          <p:cNvSpPr/>
          <p:nvPr/>
        </p:nvSpPr>
        <p:spPr>
          <a:xfrm>
            <a:off x="1749096" y="3848843"/>
            <a:ext cx="3024219" cy="184112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0">
            <a:noFill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100" b="1" spc="-1" dirty="0">
                <a:solidFill>
                  <a:srgbClr val="FFFFFF"/>
                </a:solidFill>
                <a:latin typeface="Calibri"/>
              </a:rPr>
              <a:t>(</a:t>
            </a:r>
            <a:r>
              <a:rPr lang="en-US" sz="1100" b="1" spc="-1" dirty="0" err="1">
                <a:solidFill>
                  <a:srgbClr val="FFFFFF"/>
                </a:solidFill>
                <a:latin typeface="Calibri"/>
              </a:rPr>
              <a:t>n,k</a:t>
            </a:r>
            <a:r>
              <a:rPr lang="en-US" sz="1100" b="1" spc="-1" dirty="0">
                <a:solidFill>
                  <a:srgbClr val="FFFFFF"/>
                </a:solidFill>
                <a:latin typeface="Calibri"/>
              </a:rPr>
              <a:t>) Key Sharing</a:t>
            </a:r>
            <a:endParaRPr lang="en-US" sz="1100" b="0" strike="noStrike" spc="-1" dirty="0">
              <a:latin typeface="Calibri"/>
            </a:endParaRPr>
          </a:p>
        </p:txBody>
      </p:sp>
      <p:sp>
        <p:nvSpPr>
          <p:cNvPr id="165" name="CustomShape 50">
            <a:extLst>
              <a:ext uri="{FF2B5EF4-FFF2-40B4-BE49-F238E27FC236}">
                <a16:creationId xmlns:a16="http://schemas.microsoft.com/office/drawing/2014/main" id="{BC97370D-2929-440D-AC58-C9D61EB0EF0B}"/>
              </a:ext>
            </a:extLst>
          </p:cNvPr>
          <p:cNvSpPr/>
          <p:nvPr/>
        </p:nvSpPr>
        <p:spPr>
          <a:xfrm>
            <a:off x="5985557" y="3848843"/>
            <a:ext cx="4779151" cy="184112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0">
            <a:noFill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100" b="1" spc="-1" dirty="0" err="1">
                <a:solidFill>
                  <a:srgbClr val="FFFFFF"/>
                </a:solidFill>
                <a:latin typeface="Calibri"/>
              </a:rPr>
              <a:t>Blockchain</a:t>
            </a:r>
            <a:endParaRPr lang="en-US" sz="1100" b="0" strike="noStrike" spc="-1" dirty="0">
              <a:latin typeface="Calibri"/>
            </a:endParaRPr>
          </a:p>
        </p:txBody>
      </p:sp>
      <p:sp>
        <p:nvSpPr>
          <p:cNvPr id="166" name="CustomShape 50">
            <a:extLst>
              <a:ext uri="{FF2B5EF4-FFF2-40B4-BE49-F238E27FC236}">
                <a16:creationId xmlns:a16="http://schemas.microsoft.com/office/drawing/2014/main" id="{BC97370D-2929-440D-AC58-C9D61EB0EF0B}"/>
              </a:ext>
            </a:extLst>
          </p:cNvPr>
          <p:cNvSpPr/>
          <p:nvPr/>
        </p:nvSpPr>
        <p:spPr>
          <a:xfrm>
            <a:off x="5985557" y="2187522"/>
            <a:ext cx="4779157" cy="184112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0">
            <a:noFill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100" b="1" spc="-1" dirty="0">
                <a:solidFill>
                  <a:srgbClr val="FFFFFF"/>
                </a:solidFill>
                <a:latin typeface="Calibri"/>
              </a:rPr>
              <a:t>Off-chain Database</a:t>
            </a:r>
            <a:endParaRPr lang="en-US" sz="1100" b="0" strike="noStrike" spc="-1" dirty="0">
              <a:latin typeface="Calibri"/>
            </a:endParaRPr>
          </a:p>
        </p:txBody>
      </p:sp>
      <p:sp>
        <p:nvSpPr>
          <p:cNvPr id="170" name="Rounded Rectangle 184">
            <a:extLst>
              <a:ext uri="{FF2B5EF4-FFF2-40B4-BE49-F238E27FC236}">
                <a16:creationId xmlns:a16="http://schemas.microsoft.com/office/drawing/2014/main" id="{254F52BB-F2B3-4B4A-A867-95DD8E39DD8D}"/>
              </a:ext>
            </a:extLst>
          </p:cNvPr>
          <p:cNvSpPr/>
          <p:nvPr/>
        </p:nvSpPr>
        <p:spPr>
          <a:xfrm>
            <a:off x="105239" y="2887810"/>
            <a:ext cx="900922" cy="209520"/>
          </a:xfrm>
          <a:prstGeom prst="roundRect">
            <a:avLst>
              <a:gd name="adj" fmla="val 4167"/>
            </a:avLst>
          </a:prstGeom>
          <a:solidFill>
            <a:srgbClr val="83848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Query</a:t>
            </a:r>
            <a:endParaRPr kumimoji="0" lang="en-US" sz="1100" b="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93" name="Group 792"/>
          <p:cNvGrpSpPr/>
          <p:nvPr/>
        </p:nvGrpSpPr>
        <p:grpSpPr>
          <a:xfrm>
            <a:off x="6296297" y="4309384"/>
            <a:ext cx="1776237" cy="1263407"/>
            <a:chOff x="6296297" y="4120004"/>
            <a:chExt cx="1776237" cy="1263407"/>
          </a:xfrm>
        </p:grpSpPr>
        <p:sp>
          <p:nvSpPr>
            <p:cNvPr id="182" name="Rectangle 113">
              <a:extLst>
                <a:ext uri="{FF2B5EF4-FFF2-40B4-BE49-F238E27FC236}">
                  <a16:creationId xmlns:a16="http://schemas.microsoft.com/office/drawing/2014/main" id="{18C187D5-BA64-40FB-BEBE-FCA54015211A}"/>
                </a:ext>
              </a:extLst>
            </p:cNvPr>
            <p:cNvSpPr/>
            <p:nvPr/>
          </p:nvSpPr>
          <p:spPr>
            <a:xfrm>
              <a:off x="6597495" y="4120004"/>
              <a:ext cx="853151" cy="197155"/>
            </a:xfrm>
            <a:prstGeom prst="rect">
              <a:avLst/>
            </a:prstGeom>
            <a:noFill/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000" i="0" u="none" strike="noStrike" kern="0" cap="none" spc="-1" normalizeH="0" baseline="0" noProof="0" dirty="0">
                  <a:ln>
                    <a:noFill/>
                  </a:ln>
                  <a:solidFill>
                    <a:srgbClr val="414244"/>
                  </a:solidFill>
                  <a:effectLst/>
                  <a:uLnTx/>
                  <a:uFillTx/>
                  <a:latin typeface="Calibri"/>
                  <a:ea typeface="DejaVu Sans"/>
                  <a:cs typeface="+mn-cs"/>
                </a:rPr>
                <a:t>peer0.org1</a:t>
              </a:r>
              <a:endPara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183" name="Group 182"/>
            <p:cNvGrpSpPr/>
            <p:nvPr/>
          </p:nvGrpSpPr>
          <p:grpSpPr>
            <a:xfrm>
              <a:off x="6864614" y="4314019"/>
              <a:ext cx="318913" cy="386777"/>
              <a:chOff x="7395464" y="3062136"/>
              <a:chExt cx="466920" cy="566280"/>
            </a:xfrm>
          </p:grpSpPr>
          <p:grpSp>
            <p:nvGrpSpPr>
              <p:cNvPr id="184" name="Group 140">
                <a:extLst>
                  <a:ext uri="{FF2B5EF4-FFF2-40B4-BE49-F238E27FC236}">
                    <a16:creationId xmlns:a16="http://schemas.microsoft.com/office/drawing/2014/main" id="{8A8CC44C-B01D-44DE-B89A-D38FAE743F1F}"/>
                  </a:ext>
                </a:extLst>
              </p:cNvPr>
              <p:cNvGrpSpPr/>
              <p:nvPr/>
            </p:nvGrpSpPr>
            <p:grpSpPr>
              <a:xfrm>
                <a:off x="7395464" y="3062136"/>
                <a:ext cx="466920" cy="566280"/>
                <a:chOff x="9698760" y="3480120"/>
                <a:chExt cx="466920" cy="566280"/>
              </a:xfrm>
            </p:grpSpPr>
            <p:sp>
              <p:nvSpPr>
                <p:cNvPr id="186" name="Rounded Rectangle 126">
                  <a:extLst>
                    <a:ext uri="{FF2B5EF4-FFF2-40B4-BE49-F238E27FC236}">
                      <a16:creationId xmlns:a16="http://schemas.microsoft.com/office/drawing/2014/main" id="{D4CAF9B7-3BCC-4AF9-9093-8D7EA6C31B0B}"/>
                    </a:ext>
                  </a:extLst>
                </p:cNvPr>
                <p:cNvSpPr/>
                <p:nvPr/>
              </p:nvSpPr>
              <p:spPr>
                <a:xfrm>
                  <a:off x="9698760" y="3480120"/>
                  <a:ext cx="466920" cy="566280"/>
                </a:xfrm>
                <a:prstGeom prst="roundRect">
                  <a:avLst>
                    <a:gd name="adj" fmla="val 16667"/>
                  </a:avLst>
                </a:prstGeom>
                <a:noFill/>
                <a:ln w="12700" cap="flat" cmpd="sng" algn="ctr">
                  <a:solidFill>
                    <a:srgbClr val="546CB2"/>
                  </a:solidFill>
                  <a:prstDash val="solid"/>
                  <a:miter lim="800000"/>
                </a:ln>
                <a:effectLst/>
              </p:spPr>
            </p:sp>
            <p:grpSp>
              <p:nvGrpSpPr>
                <p:cNvPr id="187" name="Group 92">
                  <a:extLst>
                    <a:ext uri="{FF2B5EF4-FFF2-40B4-BE49-F238E27FC236}">
                      <a16:creationId xmlns:a16="http://schemas.microsoft.com/office/drawing/2014/main" id="{2F33F6DA-2610-4735-BE70-5D8E6BA428DE}"/>
                    </a:ext>
                  </a:extLst>
                </p:cNvPr>
                <p:cNvGrpSpPr/>
                <p:nvPr/>
              </p:nvGrpSpPr>
              <p:grpSpPr>
                <a:xfrm>
                  <a:off x="9802800" y="3702960"/>
                  <a:ext cx="241200" cy="275400"/>
                  <a:chOff x="9802800" y="3702960"/>
                  <a:chExt cx="241200" cy="275400"/>
                </a:xfrm>
              </p:grpSpPr>
              <p:sp>
                <p:nvSpPr>
                  <p:cNvPr id="188" name="Rectangle 94">
                    <a:extLst>
                      <a:ext uri="{FF2B5EF4-FFF2-40B4-BE49-F238E27FC236}">
                        <a16:creationId xmlns:a16="http://schemas.microsoft.com/office/drawing/2014/main" id="{1A53C6D5-5A88-46BF-A21B-556121D6A113}"/>
                      </a:ext>
                    </a:extLst>
                  </p:cNvPr>
                  <p:cNvSpPr/>
                  <p:nvPr/>
                </p:nvSpPr>
                <p:spPr>
                  <a:xfrm>
                    <a:off x="9802800" y="3702960"/>
                    <a:ext cx="241200" cy="27540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  <p:grpSp>
                <p:nvGrpSpPr>
                  <p:cNvPr id="189" name="Group 95">
                    <a:extLst>
                      <a:ext uri="{FF2B5EF4-FFF2-40B4-BE49-F238E27FC236}">
                        <a16:creationId xmlns:a16="http://schemas.microsoft.com/office/drawing/2014/main" id="{DB6EE8B3-C661-417B-A881-B0AF027C15F7}"/>
                      </a:ext>
                    </a:extLst>
                  </p:cNvPr>
                  <p:cNvGrpSpPr/>
                  <p:nvPr/>
                </p:nvGrpSpPr>
                <p:grpSpPr>
                  <a:xfrm>
                    <a:off x="9836280" y="3804480"/>
                    <a:ext cx="79560" cy="38880"/>
                    <a:chOff x="9836280" y="3804480"/>
                    <a:chExt cx="79560" cy="38880"/>
                  </a:xfrm>
                </p:grpSpPr>
                <p:sp>
                  <p:nvSpPr>
                    <p:cNvPr id="196" name="Rectangle 102">
                      <a:extLst>
                        <a:ext uri="{FF2B5EF4-FFF2-40B4-BE49-F238E27FC236}">
                          <a16:creationId xmlns:a16="http://schemas.microsoft.com/office/drawing/2014/main" id="{2F57A5D6-48CA-47B0-B38E-FACA62186631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9833760" y="382680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97" name="Rectangle 103">
                      <a:extLst>
                        <a:ext uri="{FF2B5EF4-FFF2-40B4-BE49-F238E27FC236}">
                          <a16:creationId xmlns:a16="http://schemas.microsoft.com/office/drawing/2014/main" id="{86EDBB1C-29BA-408A-9757-668EE5A58230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9852480" y="382032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190" name="Group 96">
                    <a:extLst>
                      <a:ext uri="{FF2B5EF4-FFF2-40B4-BE49-F238E27FC236}">
                        <a16:creationId xmlns:a16="http://schemas.microsoft.com/office/drawing/2014/main" id="{1F7B4667-04DF-4A93-AC06-A24091394E82}"/>
                      </a:ext>
                    </a:extLst>
                  </p:cNvPr>
                  <p:cNvGrpSpPr/>
                  <p:nvPr/>
                </p:nvGrpSpPr>
                <p:grpSpPr>
                  <a:xfrm>
                    <a:off x="9837000" y="3879000"/>
                    <a:ext cx="51480" cy="51480"/>
                    <a:chOff x="9837000" y="3879000"/>
                    <a:chExt cx="51480" cy="51480"/>
                  </a:xfrm>
                </p:grpSpPr>
                <p:sp>
                  <p:nvSpPr>
                    <p:cNvPr id="194" name="Rectangle 100">
                      <a:extLst>
                        <a:ext uri="{FF2B5EF4-FFF2-40B4-BE49-F238E27FC236}">
                          <a16:creationId xmlns:a16="http://schemas.microsoft.com/office/drawing/2014/main" id="{F3D31E61-CD7C-4C01-AE1E-9606D4B6DDE8}"/>
                        </a:ext>
                      </a:extLst>
                    </p:cNvPr>
                    <p:cNvSpPr/>
                    <p:nvPr/>
                  </p:nvSpPr>
                  <p:spPr>
                    <a:xfrm rot="18900000">
                      <a:off x="9829440" y="390132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95" name="Rectangle 101">
                      <a:extLst>
                        <a:ext uri="{FF2B5EF4-FFF2-40B4-BE49-F238E27FC236}">
                          <a16:creationId xmlns:a16="http://schemas.microsoft.com/office/drawing/2014/main" id="{C6D65796-6D38-44F4-8178-EA8307E76E32}"/>
                        </a:ext>
                      </a:extLst>
                    </p:cNvPr>
                    <p:cNvSpPr/>
                    <p:nvPr/>
                  </p:nvSpPr>
                  <p:spPr>
                    <a:xfrm rot="13500000">
                      <a:off x="9833760" y="3901680"/>
                      <a:ext cx="60120" cy="720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191" name="Group 97">
                    <a:extLst>
                      <a:ext uri="{FF2B5EF4-FFF2-40B4-BE49-F238E27FC236}">
                        <a16:creationId xmlns:a16="http://schemas.microsoft.com/office/drawing/2014/main" id="{093FBC69-1879-47B6-871A-2CC98CAF8741}"/>
                      </a:ext>
                    </a:extLst>
                  </p:cNvPr>
                  <p:cNvGrpSpPr/>
                  <p:nvPr/>
                </p:nvGrpSpPr>
                <p:grpSpPr>
                  <a:xfrm>
                    <a:off x="9836280" y="3745440"/>
                    <a:ext cx="79560" cy="38880"/>
                    <a:chOff x="9836280" y="3745440"/>
                    <a:chExt cx="79560" cy="38880"/>
                  </a:xfrm>
                </p:grpSpPr>
                <p:sp>
                  <p:nvSpPr>
                    <p:cNvPr id="192" name="Rectangle 98">
                      <a:extLst>
                        <a:ext uri="{FF2B5EF4-FFF2-40B4-BE49-F238E27FC236}">
                          <a16:creationId xmlns:a16="http://schemas.microsoft.com/office/drawing/2014/main" id="{A03B00A6-932C-4F29-86D3-512B10F6A433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9833760" y="376740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93" name="Rectangle 99">
                      <a:extLst>
                        <a:ext uri="{FF2B5EF4-FFF2-40B4-BE49-F238E27FC236}">
                          <a16:creationId xmlns:a16="http://schemas.microsoft.com/office/drawing/2014/main" id="{160C501B-CCC9-446C-AF41-52ED92B8D981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9852480" y="376128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</p:grpSp>
          </p:grpSp>
          <p:sp>
            <p:nvSpPr>
              <p:cNvPr id="185" name="Freeform 79">
                <a:extLst>
                  <a:ext uri="{FF2B5EF4-FFF2-40B4-BE49-F238E27FC236}">
                    <a16:creationId xmlns:a16="http://schemas.microsoft.com/office/drawing/2014/main" id="{43C903C9-1086-4E35-936F-BE44BA5A2634}"/>
                  </a:ext>
                </a:extLst>
              </p:cNvPr>
              <p:cNvSpPr/>
              <p:nvPr/>
            </p:nvSpPr>
            <p:spPr>
              <a:xfrm>
                <a:off x="7509700" y="3136078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7F4F9F">
                  <a:lumMod val="40000"/>
                  <a:lumOff val="60000"/>
                </a:srgbClr>
              </a:solidFill>
              <a:ln w="12700" cap="flat" cmpd="sng" algn="ctr">
                <a:solidFill>
                  <a:srgbClr val="CCB6DB"/>
                </a:solidFill>
                <a:prstDash val="solid"/>
                <a:miter lim="800000"/>
              </a:ln>
              <a:effectLst/>
            </p:spPr>
          </p:sp>
        </p:grpSp>
        <p:sp>
          <p:nvSpPr>
            <p:cNvPr id="199" name="Rectangle 113">
              <a:extLst>
                <a:ext uri="{FF2B5EF4-FFF2-40B4-BE49-F238E27FC236}">
                  <a16:creationId xmlns:a16="http://schemas.microsoft.com/office/drawing/2014/main" id="{2436AE0A-7EE1-4E8A-9F50-0AE8E13250C6}"/>
                </a:ext>
              </a:extLst>
            </p:cNvPr>
            <p:cNvSpPr/>
            <p:nvPr/>
          </p:nvSpPr>
          <p:spPr>
            <a:xfrm>
              <a:off x="7219383" y="4516141"/>
              <a:ext cx="853151" cy="197155"/>
            </a:xfrm>
            <a:prstGeom prst="rect">
              <a:avLst/>
            </a:prstGeom>
            <a:noFill/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000" i="0" u="none" strike="noStrike" kern="0" cap="none" spc="-1" normalizeH="0" baseline="0" noProof="0" dirty="0">
                  <a:ln>
                    <a:noFill/>
                  </a:ln>
                  <a:solidFill>
                    <a:srgbClr val="414244"/>
                  </a:solidFill>
                  <a:effectLst/>
                  <a:uLnTx/>
                  <a:uFillTx/>
                  <a:latin typeface="Calibri"/>
                  <a:ea typeface="DejaVu Sans"/>
                  <a:cs typeface="+mn-cs"/>
                </a:rPr>
                <a:t>peer0.org2</a:t>
              </a:r>
              <a:endPara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200" name="Group 199"/>
            <p:cNvGrpSpPr/>
            <p:nvPr/>
          </p:nvGrpSpPr>
          <p:grpSpPr>
            <a:xfrm>
              <a:off x="7490996" y="4710156"/>
              <a:ext cx="318913" cy="386777"/>
              <a:chOff x="8102943" y="3741075"/>
              <a:chExt cx="466920" cy="566280"/>
            </a:xfrm>
          </p:grpSpPr>
          <p:grpSp>
            <p:nvGrpSpPr>
              <p:cNvPr id="201" name="Group 126">
                <a:extLst>
                  <a:ext uri="{FF2B5EF4-FFF2-40B4-BE49-F238E27FC236}">
                    <a16:creationId xmlns:a16="http://schemas.microsoft.com/office/drawing/2014/main" id="{76C8C88F-C24A-4378-A795-E42D3C57B5C9}"/>
                  </a:ext>
                </a:extLst>
              </p:cNvPr>
              <p:cNvGrpSpPr/>
              <p:nvPr/>
            </p:nvGrpSpPr>
            <p:grpSpPr>
              <a:xfrm>
                <a:off x="8102943" y="3741075"/>
                <a:ext cx="466920" cy="566280"/>
                <a:chOff x="9707400" y="4267800"/>
                <a:chExt cx="466920" cy="566280"/>
              </a:xfrm>
            </p:grpSpPr>
            <p:sp>
              <p:nvSpPr>
                <p:cNvPr id="203" name="Rounded Rectangle 126">
                  <a:extLst>
                    <a:ext uri="{FF2B5EF4-FFF2-40B4-BE49-F238E27FC236}">
                      <a16:creationId xmlns:a16="http://schemas.microsoft.com/office/drawing/2014/main" id="{29ABE8AA-9E58-438C-82FD-89F89536C282}"/>
                    </a:ext>
                  </a:extLst>
                </p:cNvPr>
                <p:cNvSpPr/>
                <p:nvPr/>
              </p:nvSpPr>
              <p:spPr>
                <a:xfrm>
                  <a:off x="9707400" y="4267800"/>
                  <a:ext cx="466920" cy="566280"/>
                </a:xfrm>
                <a:prstGeom prst="roundRect">
                  <a:avLst>
                    <a:gd name="adj" fmla="val 16667"/>
                  </a:avLst>
                </a:prstGeom>
                <a:noFill/>
                <a:ln w="12700" cap="flat" cmpd="sng" algn="ctr">
                  <a:solidFill>
                    <a:srgbClr val="546CB2"/>
                  </a:solidFill>
                  <a:prstDash val="solid"/>
                  <a:miter lim="800000"/>
                </a:ln>
                <a:effectLst/>
              </p:spPr>
            </p:sp>
            <p:grpSp>
              <p:nvGrpSpPr>
                <p:cNvPr id="204" name="Group 92">
                  <a:extLst>
                    <a:ext uri="{FF2B5EF4-FFF2-40B4-BE49-F238E27FC236}">
                      <a16:creationId xmlns:a16="http://schemas.microsoft.com/office/drawing/2014/main" id="{635A83B2-2E94-4F24-8FE5-17B9CB21FA6F}"/>
                    </a:ext>
                  </a:extLst>
                </p:cNvPr>
                <p:cNvGrpSpPr/>
                <p:nvPr/>
              </p:nvGrpSpPr>
              <p:grpSpPr>
                <a:xfrm>
                  <a:off x="9811440" y="4490640"/>
                  <a:ext cx="241200" cy="275400"/>
                  <a:chOff x="9811440" y="4490640"/>
                  <a:chExt cx="241200" cy="275400"/>
                </a:xfrm>
              </p:grpSpPr>
              <p:sp>
                <p:nvSpPr>
                  <p:cNvPr id="205" name="Rectangle 94">
                    <a:extLst>
                      <a:ext uri="{FF2B5EF4-FFF2-40B4-BE49-F238E27FC236}">
                        <a16:creationId xmlns:a16="http://schemas.microsoft.com/office/drawing/2014/main" id="{AC6064F2-CF12-46E5-9510-6EED3CB7B0F2}"/>
                      </a:ext>
                    </a:extLst>
                  </p:cNvPr>
                  <p:cNvSpPr/>
                  <p:nvPr/>
                </p:nvSpPr>
                <p:spPr>
                  <a:xfrm>
                    <a:off x="9811440" y="4490640"/>
                    <a:ext cx="241200" cy="27540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  <p:grpSp>
                <p:nvGrpSpPr>
                  <p:cNvPr id="206" name="Group 95">
                    <a:extLst>
                      <a:ext uri="{FF2B5EF4-FFF2-40B4-BE49-F238E27FC236}">
                        <a16:creationId xmlns:a16="http://schemas.microsoft.com/office/drawing/2014/main" id="{611D1C73-2010-46D0-858B-412A082BDC32}"/>
                      </a:ext>
                    </a:extLst>
                  </p:cNvPr>
                  <p:cNvGrpSpPr/>
                  <p:nvPr/>
                </p:nvGrpSpPr>
                <p:grpSpPr>
                  <a:xfrm>
                    <a:off x="9845280" y="4592160"/>
                    <a:ext cx="79200" cy="38880"/>
                    <a:chOff x="9845280" y="4592160"/>
                    <a:chExt cx="79200" cy="38880"/>
                  </a:xfrm>
                </p:grpSpPr>
                <p:sp>
                  <p:nvSpPr>
                    <p:cNvPr id="213" name="Rectangle 102">
                      <a:extLst>
                        <a:ext uri="{FF2B5EF4-FFF2-40B4-BE49-F238E27FC236}">
                          <a16:creationId xmlns:a16="http://schemas.microsoft.com/office/drawing/2014/main" id="{6249FD3C-8A06-47F1-95C5-54C36A56322A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9842760" y="461412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214" name="Rectangle 103">
                      <a:extLst>
                        <a:ext uri="{FF2B5EF4-FFF2-40B4-BE49-F238E27FC236}">
                          <a16:creationId xmlns:a16="http://schemas.microsoft.com/office/drawing/2014/main" id="{8DFEFA16-D6E7-441A-9643-4C328BBDA058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9861120" y="460800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207" name="Group 96">
                    <a:extLst>
                      <a:ext uri="{FF2B5EF4-FFF2-40B4-BE49-F238E27FC236}">
                        <a16:creationId xmlns:a16="http://schemas.microsoft.com/office/drawing/2014/main" id="{FE13DD97-899A-4D9A-BA3B-A89DE9642EEB}"/>
                      </a:ext>
                    </a:extLst>
                  </p:cNvPr>
                  <p:cNvGrpSpPr/>
                  <p:nvPr/>
                </p:nvGrpSpPr>
                <p:grpSpPr>
                  <a:xfrm>
                    <a:off x="9845640" y="4666320"/>
                    <a:ext cx="51480" cy="51480"/>
                    <a:chOff x="9845640" y="4666320"/>
                    <a:chExt cx="51480" cy="51480"/>
                  </a:xfrm>
                </p:grpSpPr>
                <p:sp>
                  <p:nvSpPr>
                    <p:cNvPr id="211" name="Rectangle 100">
                      <a:extLst>
                        <a:ext uri="{FF2B5EF4-FFF2-40B4-BE49-F238E27FC236}">
                          <a16:creationId xmlns:a16="http://schemas.microsoft.com/office/drawing/2014/main" id="{19356A0B-2F24-4C07-B44A-6864C1303CDE}"/>
                        </a:ext>
                      </a:extLst>
                    </p:cNvPr>
                    <p:cNvSpPr/>
                    <p:nvPr/>
                  </p:nvSpPr>
                  <p:spPr>
                    <a:xfrm rot="18900000">
                      <a:off x="9838080" y="468864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212" name="Rectangle 101">
                      <a:extLst>
                        <a:ext uri="{FF2B5EF4-FFF2-40B4-BE49-F238E27FC236}">
                          <a16:creationId xmlns:a16="http://schemas.microsoft.com/office/drawing/2014/main" id="{029A9F94-D401-46D9-86B6-D1449B5944D2}"/>
                        </a:ext>
                      </a:extLst>
                    </p:cNvPr>
                    <p:cNvSpPr/>
                    <p:nvPr/>
                  </p:nvSpPr>
                  <p:spPr>
                    <a:xfrm rot="13500000">
                      <a:off x="9842760" y="4689000"/>
                      <a:ext cx="60120" cy="720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208" name="Group 97">
                    <a:extLst>
                      <a:ext uri="{FF2B5EF4-FFF2-40B4-BE49-F238E27FC236}">
                        <a16:creationId xmlns:a16="http://schemas.microsoft.com/office/drawing/2014/main" id="{505903D0-5BB7-4782-9DBE-9A2AD9E38075}"/>
                      </a:ext>
                    </a:extLst>
                  </p:cNvPr>
                  <p:cNvGrpSpPr/>
                  <p:nvPr/>
                </p:nvGrpSpPr>
                <p:grpSpPr>
                  <a:xfrm>
                    <a:off x="9845280" y="4533120"/>
                    <a:ext cx="79200" cy="38880"/>
                    <a:chOff x="9845280" y="4533120"/>
                    <a:chExt cx="79200" cy="38880"/>
                  </a:xfrm>
                </p:grpSpPr>
                <p:sp>
                  <p:nvSpPr>
                    <p:cNvPr id="209" name="Rectangle 98">
                      <a:extLst>
                        <a:ext uri="{FF2B5EF4-FFF2-40B4-BE49-F238E27FC236}">
                          <a16:creationId xmlns:a16="http://schemas.microsoft.com/office/drawing/2014/main" id="{951B1085-A645-4A92-9556-6A78FB6EDADB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9842760" y="455508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210" name="Rectangle 99">
                      <a:extLst>
                        <a:ext uri="{FF2B5EF4-FFF2-40B4-BE49-F238E27FC236}">
                          <a16:creationId xmlns:a16="http://schemas.microsoft.com/office/drawing/2014/main" id="{20A84622-5B98-4096-A898-F1495DFA91B7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9861120" y="454896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</p:grpSp>
          </p:grpSp>
          <p:sp>
            <p:nvSpPr>
              <p:cNvPr id="202" name="Freeform 79">
                <a:extLst>
                  <a:ext uri="{FF2B5EF4-FFF2-40B4-BE49-F238E27FC236}">
                    <a16:creationId xmlns:a16="http://schemas.microsoft.com/office/drawing/2014/main" id="{7EEF8F24-2D47-45C6-AEC1-F87F0BB02EFA}"/>
                  </a:ext>
                </a:extLst>
              </p:cNvPr>
              <p:cNvSpPr/>
              <p:nvPr/>
            </p:nvSpPr>
            <p:spPr>
              <a:xfrm>
                <a:off x="8221341" y="3819067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546CB2">
                  <a:lumMod val="60000"/>
                  <a:lumOff val="40000"/>
                </a:srgbClr>
              </a:solidFill>
              <a:ln w="12700" cap="flat" cmpd="sng" algn="ctr">
                <a:solidFill>
                  <a:srgbClr val="98A7D1"/>
                </a:solidFill>
                <a:prstDash val="solid"/>
                <a:miter lim="800000"/>
              </a:ln>
              <a:effectLst/>
            </p:spPr>
          </p:sp>
        </p:grpSp>
        <p:sp>
          <p:nvSpPr>
            <p:cNvPr id="216" name="Rectangle 113">
              <a:extLst>
                <a:ext uri="{FF2B5EF4-FFF2-40B4-BE49-F238E27FC236}">
                  <a16:creationId xmlns:a16="http://schemas.microsoft.com/office/drawing/2014/main" id="{81D5A4EE-CB7B-419B-9D3F-218D93A33163}"/>
                </a:ext>
              </a:extLst>
            </p:cNvPr>
            <p:cNvSpPr/>
            <p:nvPr/>
          </p:nvSpPr>
          <p:spPr>
            <a:xfrm>
              <a:off x="6296297" y="4802619"/>
              <a:ext cx="853151" cy="197155"/>
            </a:xfrm>
            <a:prstGeom prst="rect">
              <a:avLst/>
            </a:prstGeom>
            <a:noFill/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000" i="0" u="none" strike="noStrike" kern="0" cap="none" spc="-1" normalizeH="0" baseline="0" noProof="0" dirty="0">
                  <a:ln>
                    <a:noFill/>
                  </a:ln>
                  <a:solidFill>
                    <a:srgbClr val="414244"/>
                  </a:solidFill>
                  <a:effectLst/>
                  <a:uLnTx/>
                  <a:uFillTx/>
                  <a:latin typeface="Calibri"/>
                  <a:ea typeface="DejaVu Sans"/>
                  <a:cs typeface="+mn-cs"/>
                </a:rPr>
                <a:t>peer0.org3</a:t>
              </a:r>
              <a:endPara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217" name="Group 216"/>
            <p:cNvGrpSpPr/>
            <p:nvPr/>
          </p:nvGrpSpPr>
          <p:grpSpPr>
            <a:xfrm>
              <a:off x="6569877" y="4996634"/>
              <a:ext cx="318913" cy="386777"/>
              <a:chOff x="8683326" y="4400213"/>
              <a:chExt cx="466920" cy="566280"/>
            </a:xfrm>
          </p:grpSpPr>
          <p:grpSp>
            <p:nvGrpSpPr>
              <p:cNvPr id="218" name="Group 205">
                <a:extLst>
                  <a:ext uri="{FF2B5EF4-FFF2-40B4-BE49-F238E27FC236}">
                    <a16:creationId xmlns:a16="http://schemas.microsoft.com/office/drawing/2014/main" id="{ACB6D0DF-1D70-4E38-AAFE-D5D8F063273D}"/>
                  </a:ext>
                </a:extLst>
              </p:cNvPr>
              <p:cNvGrpSpPr/>
              <p:nvPr/>
            </p:nvGrpSpPr>
            <p:grpSpPr>
              <a:xfrm>
                <a:off x="8683326" y="4400213"/>
                <a:ext cx="466920" cy="566280"/>
                <a:chOff x="10696680" y="3481200"/>
                <a:chExt cx="466920" cy="566280"/>
              </a:xfrm>
            </p:grpSpPr>
            <p:sp>
              <p:nvSpPr>
                <p:cNvPr id="220" name="Rounded Rectangle 126">
                  <a:extLst>
                    <a:ext uri="{FF2B5EF4-FFF2-40B4-BE49-F238E27FC236}">
                      <a16:creationId xmlns:a16="http://schemas.microsoft.com/office/drawing/2014/main" id="{BC6EEFDE-99AE-4595-A1D4-0F36AD97651F}"/>
                    </a:ext>
                  </a:extLst>
                </p:cNvPr>
                <p:cNvSpPr/>
                <p:nvPr/>
              </p:nvSpPr>
              <p:spPr>
                <a:xfrm>
                  <a:off x="10696680" y="3481200"/>
                  <a:ext cx="466920" cy="566280"/>
                </a:xfrm>
                <a:prstGeom prst="roundRect">
                  <a:avLst>
                    <a:gd name="adj" fmla="val 16667"/>
                  </a:avLst>
                </a:prstGeom>
                <a:noFill/>
                <a:ln w="12700" cap="flat" cmpd="sng" algn="ctr">
                  <a:solidFill>
                    <a:srgbClr val="546CB2"/>
                  </a:solidFill>
                  <a:prstDash val="solid"/>
                  <a:miter lim="800000"/>
                </a:ln>
                <a:effectLst/>
              </p:spPr>
            </p:sp>
            <p:grpSp>
              <p:nvGrpSpPr>
                <p:cNvPr id="221" name="Group 92">
                  <a:extLst>
                    <a:ext uri="{FF2B5EF4-FFF2-40B4-BE49-F238E27FC236}">
                      <a16:creationId xmlns:a16="http://schemas.microsoft.com/office/drawing/2014/main" id="{44F5CBCE-688E-48A3-A4A1-5F58E5779DC6}"/>
                    </a:ext>
                  </a:extLst>
                </p:cNvPr>
                <p:cNvGrpSpPr/>
                <p:nvPr/>
              </p:nvGrpSpPr>
              <p:grpSpPr>
                <a:xfrm>
                  <a:off x="10800720" y="3704040"/>
                  <a:ext cx="241200" cy="275400"/>
                  <a:chOff x="10800720" y="3704040"/>
                  <a:chExt cx="241200" cy="275400"/>
                </a:xfrm>
              </p:grpSpPr>
              <p:sp>
                <p:nvSpPr>
                  <p:cNvPr id="222" name="Rectangle 94">
                    <a:extLst>
                      <a:ext uri="{FF2B5EF4-FFF2-40B4-BE49-F238E27FC236}">
                        <a16:creationId xmlns:a16="http://schemas.microsoft.com/office/drawing/2014/main" id="{34DAAE08-404A-4660-9036-D7C19763429E}"/>
                      </a:ext>
                    </a:extLst>
                  </p:cNvPr>
                  <p:cNvSpPr/>
                  <p:nvPr/>
                </p:nvSpPr>
                <p:spPr>
                  <a:xfrm>
                    <a:off x="10800720" y="3704040"/>
                    <a:ext cx="241200" cy="27540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  <p:grpSp>
                <p:nvGrpSpPr>
                  <p:cNvPr id="223" name="Group 95">
                    <a:extLst>
                      <a:ext uri="{FF2B5EF4-FFF2-40B4-BE49-F238E27FC236}">
                        <a16:creationId xmlns:a16="http://schemas.microsoft.com/office/drawing/2014/main" id="{7568FA38-7E5F-4C3E-96CB-3B23716A8A08}"/>
                      </a:ext>
                    </a:extLst>
                  </p:cNvPr>
                  <p:cNvGrpSpPr/>
                  <p:nvPr/>
                </p:nvGrpSpPr>
                <p:grpSpPr>
                  <a:xfrm>
                    <a:off x="10834200" y="3805560"/>
                    <a:ext cx="79560" cy="38880"/>
                    <a:chOff x="10834200" y="3805560"/>
                    <a:chExt cx="79560" cy="38880"/>
                  </a:xfrm>
                </p:grpSpPr>
                <p:sp>
                  <p:nvSpPr>
                    <p:cNvPr id="230" name="Rectangle 102">
                      <a:extLst>
                        <a:ext uri="{FF2B5EF4-FFF2-40B4-BE49-F238E27FC236}">
                          <a16:creationId xmlns:a16="http://schemas.microsoft.com/office/drawing/2014/main" id="{57DB6559-5719-4334-AC68-A6B9DFB917A1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10831680" y="382752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231" name="Rectangle 103">
                      <a:extLst>
                        <a:ext uri="{FF2B5EF4-FFF2-40B4-BE49-F238E27FC236}">
                          <a16:creationId xmlns:a16="http://schemas.microsoft.com/office/drawing/2014/main" id="{DA55B10F-0225-42A9-8DA8-E9475D42FB77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10850400" y="382140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224" name="Group 96">
                    <a:extLst>
                      <a:ext uri="{FF2B5EF4-FFF2-40B4-BE49-F238E27FC236}">
                        <a16:creationId xmlns:a16="http://schemas.microsoft.com/office/drawing/2014/main" id="{8C761DF6-F6A9-48F2-BD1C-3692E6E2F12E}"/>
                      </a:ext>
                    </a:extLst>
                  </p:cNvPr>
                  <p:cNvGrpSpPr/>
                  <p:nvPr/>
                </p:nvGrpSpPr>
                <p:grpSpPr>
                  <a:xfrm>
                    <a:off x="10834920" y="3879720"/>
                    <a:ext cx="51480" cy="51480"/>
                    <a:chOff x="10834920" y="3879720"/>
                    <a:chExt cx="51480" cy="51480"/>
                  </a:xfrm>
                </p:grpSpPr>
                <p:sp>
                  <p:nvSpPr>
                    <p:cNvPr id="228" name="Rectangle 100">
                      <a:extLst>
                        <a:ext uri="{FF2B5EF4-FFF2-40B4-BE49-F238E27FC236}">
                          <a16:creationId xmlns:a16="http://schemas.microsoft.com/office/drawing/2014/main" id="{A0AFC0E9-082C-4415-96E5-2F3888D2969F}"/>
                        </a:ext>
                      </a:extLst>
                    </p:cNvPr>
                    <p:cNvSpPr/>
                    <p:nvPr/>
                  </p:nvSpPr>
                  <p:spPr>
                    <a:xfrm rot="18900000">
                      <a:off x="10827360" y="390204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229" name="Rectangle 101">
                      <a:extLst>
                        <a:ext uri="{FF2B5EF4-FFF2-40B4-BE49-F238E27FC236}">
                          <a16:creationId xmlns:a16="http://schemas.microsoft.com/office/drawing/2014/main" id="{26109A62-7979-402F-9B41-2EC52FF3CA57}"/>
                        </a:ext>
                      </a:extLst>
                    </p:cNvPr>
                    <p:cNvSpPr/>
                    <p:nvPr/>
                  </p:nvSpPr>
                  <p:spPr>
                    <a:xfrm rot="13500000">
                      <a:off x="10831680" y="3902400"/>
                      <a:ext cx="60120" cy="720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225" name="Group 97">
                    <a:extLst>
                      <a:ext uri="{FF2B5EF4-FFF2-40B4-BE49-F238E27FC236}">
                        <a16:creationId xmlns:a16="http://schemas.microsoft.com/office/drawing/2014/main" id="{B4B5EBE3-EE33-427E-AC22-B6132078B7F0}"/>
                      </a:ext>
                    </a:extLst>
                  </p:cNvPr>
                  <p:cNvGrpSpPr/>
                  <p:nvPr/>
                </p:nvGrpSpPr>
                <p:grpSpPr>
                  <a:xfrm>
                    <a:off x="10834200" y="3746520"/>
                    <a:ext cx="79560" cy="38880"/>
                    <a:chOff x="10834200" y="3746520"/>
                    <a:chExt cx="79560" cy="38880"/>
                  </a:xfrm>
                </p:grpSpPr>
                <p:sp>
                  <p:nvSpPr>
                    <p:cNvPr id="226" name="Rectangle 98">
                      <a:extLst>
                        <a:ext uri="{FF2B5EF4-FFF2-40B4-BE49-F238E27FC236}">
                          <a16:creationId xmlns:a16="http://schemas.microsoft.com/office/drawing/2014/main" id="{24932BD0-6615-4F88-8461-9B141F995F3D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10831680" y="376848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227" name="Rectangle 99">
                      <a:extLst>
                        <a:ext uri="{FF2B5EF4-FFF2-40B4-BE49-F238E27FC236}">
                          <a16:creationId xmlns:a16="http://schemas.microsoft.com/office/drawing/2014/main" id="{611B32F3-1824-47CE-9EB9-621A7C15C3FE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10850400" y="376236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</p:grpSp>
          </p:grpSp>
          <p:sp>
            <p:nvSpPr>
              <p:cNvPr id="219" name="Freeform 79">
                <a:extLst>
                  <a:ext uri="{FF2B5EF4-FFF2-40B4-BE49-F238E27FC236}">
                    <a16:creationId xmlns:a16="http://schemas.microsoft.com/office/drawing/2014/main" id="{A1806FC7-2F09-4580-8CC3-0CC4F7A5874D}"/>
                  </a:ext>
                </a:extLst>
              </p:cNvPr>
              <p:cNvSpPr/>
              <p:nvPr/>
            </p:nvSpPr>
            <p:spPr>
              <a:xfrm>
                <a:off x="8789726" y="4475972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7F4F9F">
                  <a:lumMod val="50000"/>
                </a:srgbClr>
              </a:solidFill>
              <a:ln w="12700" cap="flat" cmpd="sng" algn="ctr">
                <a:solidFill>
                  <a:srgbClr val="3F274F"/>
                </a:solidFill>
                <a:prstDash val="solid"/>
                <a:miter lim="800000"/>
              </a:ln>
              <a:effectLst/>
            </p:spPr>
          </p:sp>
        </p:grpSp>
      </p:grpSp>
      <p:sp>
        <p:nvSpPr>
          <p:cNvPr id="758" name="Rectangle 2">
            <a:extLst>
              <a:ext uri="{FF2B5EF4-FFF2-40B4-BE49-F238E27FC236}">
                <a16:creationId xmlns:a16="http://schemas.microsoft.com/office/drawing/2014/main" id="{F794755E-1F61-4C2F-BACF-8B47A519910D}"/>
              </a:ext>
            </a:extLst>
          </p:cNvPr>
          <p:cNvSpPr/>
          <p:nvPr/>
        </p:nvSpPr>
        <p:spPr>
          <a:xfrm>
            <a:off x="8439678" y="2406254"/>
            <a:ext cx="2269836" cy="11678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000" spc="-1" dirty="0">
                <a:solidFill>
                  <a:schemeClr val="bg1"/>
                </a:solidFill>
                <a:latin typeface="Arial"/>
                <a:ea typeface="DejaVu Sans"/>
              </a:rPr>
              <a:t>Searches</a:t>
            </a:r>
            <a:r>
              <a:rPr lang="en-US" sz="1000" b="1" spc="-1" dirty="0">
                <a:solidFill>
                  <a:schemeClr val="bg1"/>
                </a:solidFill>
                <a:latin typeface="Arial"/>
                <a:ea typeface="DejaVu Sans"/>
              </a:rPr>
              <a:t> encrypted data</a:t>
            </a:r>
            <a:r>
              <a:rPr lang="en-US" sz="1000" spc="-1" dirty="0">
                <a:solidFill>
                  <a:schemeClr val="bg1"/>
                </a:solidFill>
                <a:latin typeface="Arial"/>
                <a:ea typeface="DejaVu Sans"/>
              </a:rPr>
              <a:t> from </a:t>
            </a:r>
            <a:r>
              <a:rPr lang="en-US" sz="1000" b="1" spc="-1" dirty="0">
                <a:solidFill>
                  <a:schemeClr val="bg1"/>
                </a:solidFill>
                <a:latin typeface="Arial"/>
                <a:ea typeface="DejaVu Sans"/>
              </a:rPr>
              <a:t>reference</a:t>
            </a:r>
            <a:r>
              <a:rPr lang="en-US" sz="1000" spc="-1" dirty="0">
                <a:solidFill>
                  <a:schemeClr val="bg1"/>
                </a:solidFill>
                <a:latin typeface="Arial"/>
                <a:ea typeface="DejaVu Sans"/>
              </a:rPr>
              <a:t>.</a:t>
            </a:r>
            <a:endParaRPr lang="en-US" sz="1000" b="0" strike="noStrike" spc="-1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771" name="Right Arrow 770"/>
          <p:cNvSpPr/>
          <p:nvPr/>
        </p:nvSpPr>
        <p:spPr>
          <a:xfrm>
            <a:off x="1174081" y="2878898"/>
            <a:ext cx="402252" cy="227344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200"/>
          </a:p>
        </p:txBody>
      </p:sp>
      <p:cxnSp>
        <p:nvCxnSpPr>
          <p:cNvPr id="791" name="Straight Connector 790"/>
          <p:cNvCxnSpPr/>
          <p:nvPr/>
        </p:nvCxnSpPr>
        <p:spPr>
          <a:xfrm flipV="1">
            <a:off x="5985557" y="3724036"/>
            <a:ext cx="4779151" cy="17024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6" name="Straight Connector 795"/>
          <p:cNvCxnSpPr/>
          <p:nvPr/>
        </p:nvCxnSpPr>
        <p:spPr>
          <a:xfrm>
            <a:off x="1719215" y="2071184"/>
            <a:ext cx="9052560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7" name="CustomShape 50">
            <a:extLst>
              <a:ext uri="{FF2B5EF4-FFF2-40B4-BE49-F238E27FC236}">
                <a16:creationId xmlns:a16="http://schemas.microsoft.com/office/drawing/2014/main" id="{BC97370D-2929-440D-AC58-C9D61EB0EF0B}"/>
              </a:ext>
            </a:extLst>
          </p:cNvPr>
          <p:cNvSpPr/>
          <p:nvPr/>
        </p:nvSpPr>
        <p:spPr>
          <a:xfrm>
            <a:off x="4266348" y="1749141"/>
            <a:ext cx="3659305" cy="296514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45000" rIns="0" bIns="45000" anchor="ctr">
            <a:noAutofit/>
          </a:bodyPr>
          <a:lstStyle/>
          <a:p>
            <a:pPr algn="ctr"/>
            <a:r>
              <a:rPr lang="en-US" b="1" kern="0" spc="-1" dirty="0">
                <a:solidFill>
                  <a:schemeClr val="accent6">
                    <a:lumMod val="75000"/>
                  </a:schemeClr>
                </a:solidFill>
                <a:latin typeface="Arial"/>
                <a:ea typeface="DejaVu Sans"/>
              </a:rPr>
              <a:t>Data Privacy and Accountability</a:t>
            </a:r>
          </a:p>
        </p:txBody>
      </p:sp>
      <p:sp>
        <p:nvSpPr>
          <p:cNvPr id="3" name="Rectangle 2"/>
          <p:cNvSpPr/>
          <p:nvPr/>
        </p:nvSpPr>
        <p:spPr>
          <a:xfrm>
            <a:off x="502311" y="1961593"/>
            <a:ext cx="947695" cy="2308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900" b="1" dirty="0">
                <a:solidFill>
                  <a:schemeClr val="lt1"/>
                </a:solidFill>
              </a:rPr>
              <a:t>GET Audit Log</a:t>
            </a:r>
            <a:endParaRPr lang="pt-PT" sz="900" b="1" dirty="0">
              <a:solidFill>
                <a:schemeClr val="lt1"/>
              </a:solidFill>
            </a:endParaRPr>
          </a:p>
        </p:txBody>
      </p:sp>
      <p:pic>
        <p:nvPicPr>
          <p:cNvPr id="98" name="Picture 97">
            <a:extLst>
              <a:ext uri="{FF2B5EF4-FFF2-40B4-BE49-F238E27FC236}">
                <a16:creationId xmlns:a16="http://schemas.microsoft.com/office/drawing/2014/main" id="{E2B62732-D3AE-FF49-9074-2CE2A2CD944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8113" y="818628"/>
            <a:ext cx="2361340" cy="778795"/>
          </a:xfrm>
          <a:prstGeom prst="rect">
            <a:avLst/>
          </a:prstGeom>
        </p:spPr>
      </p:pic>
      <p:sp>
        <p:nvSpPr>
          <p:cNvPr id="88" name="Rectangle 87"/>
          <p:cNvSpPr/>
          <p:nvPr/>
        </p:nvSpPr>
        <p:spPr>
          <a:xfrm>
            <a:off x="3900237" y="3306900"/>
            <a:ext cx="732222" cy="2055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Log Ref</a:t>
            </a:r>
            <a:endParaRPr lang="pt-PT" sz="1000" dirty="0"/>
          </a:p>
        </p:txBody>
      </p:sp>
      <p:grpSp>
        <p:nvGrpSpPr>
          <p:cNvPr id="92" name="Group 91"/>
          <p:cNvGrpSpPr/>
          <p:nvPr/>
        </p:nvGrpSpPr>
        <p:grpSpPr>
          <a:xfrm>
            <a:off x="6219112" y="2541345"/>
            <a:ext cx="1665490" cy="1057753"/>
            <a:chOff x="6219112" y="2541345"/>
            <a:chExt cx="1665490" cy="1057753"/>
          </a:xfrm>
        </p:grpSpPr>
        <p:grpSp>
          <p:nvGrpSpPr>
            <p:cNvPr id="93" name="Group 57">
              <a:extLst>
                <a:ext uri="{FF2B5EF4-FFF2-40B4-BE49-F238E27FC236}">
                  <a16:creationId xmlns:a16="http://schemas.microsoft.com/office/drawing/2014/main" id="{BDB37B7A-E1A9-43EC-978B-FB6D750AFC85}"/>
                </a:ext>
              </a:extLst>
            </p:cNvPr>
            <p:cNvGrpSpPr/>
            <p:nvPr/>
          </p:nvGrpSpPr>
          <p:grpSpPr>
            <a:xfrm>
              <a:off x="6219112" y="2541345"/>
              <a:ext cx="1665490" cy="1057753"/>
              <a:chOff x="7215480" y="3979081"/>
              <a:chExt cx="1832040" cy="1703519"/>
            </a:xfrm>
          </p:grpSpPr>
          <p:sp>
            <p:nvSpPr>
              <p:cNvPr id="97" name="Freeform 68">
                <a:extLst>
                  <a:ext uri="{FF2B5EF4-FFF2-40B4-BE49-F238E27FC236}">
                    <a16:creationId xmlns:a16="http://schemas.microsoft.com/office/drawing/2014/main" id="{475DB8C4-2E18-4F35-9FC2-FAC9DA857EBB}"/>
                  </a:ext>
                </a:extLst>
              </p:cNvPr>
              <p:cNvSpPr/>
              <p:nvPr/>
            </p:nvSpPr>
            <p:spPr>
              <a:xfrm>
                <a:off x="7215480" y="4377960"/>
                <a:ext cx="1832040" cy="1304640"/>
              </a:xfrm>
              <a:custGeom>
                <a:avLst/>
                <a:gdLst/>
                <a:ahLst/>
                <a:cxnLst/>
                <a:rect l="l" t="t" r="r" b="b"/>
                <a:pathLst>
                  <a:path w="1185334" h="776821">
                    <a:moveTo>
                      <a:pt x="0" y="0"/>
                    </a:moveTo>
                    <a:lnTo>
                      <a:pt x="1185333" y="0"/>
                    </a:lnTo>
                    <a:lnTo>
                      <a:pt x="1185333" y="539750"/>
                    </a:lnTo>
                    <a:lnTo>
                      <a:pt x="1185334" y="539754"/>
                    </a:lnTo>
                    <a:lnTo>
                      <a:pt x="1185333" y="539758"/>
                    </a:lnTo>
                    <a:lnTo>
                      <a:pt x="1185333" y="541866"/>
                    </a:lnTo>
                    <a:lnTo>
                      <a:pt x="1184802" y="541866"/>
                    </a:lnTo>
                    <a:lnTo>
                      <a:pt x="1173293" y="587531"/>
                    </a:lnTo>
                    <a:cubicBezTo>
                      <a:pt x="1118029" y="695558"/>
                      <a:pt x="879073" y="776821"/>
                      <a:pt x="592667" y="776821"/>
                    </a:cubicBezTo>
                    <a:cubicBezTo>
                      <a:pt x="306261" y="776821"/>
                      <a:pt x="67305" y="695558"/>
                      <a:pt x="12041" y="587531"/>
                    </a:cubicBezTo>
                    <a:lnTo>
                      <a:pt x="533" y="541866"/>
                    </a:lnTo>
                    <a:lnTo>
                      <a:pt x="0" y="541866"/>
                    </a:lnTo>
                    <a:lnTo>
                      <a:pt x="0" y="539754"/>
                    </a:lnTo>
                    <a:close/>
                  </a:path>
                </a:pathLst>
              </a:custGeom>
              <a:solidFill>
                <a:srgbClr val="546CB2">
                  <a:lumMod val="40000"/>
                  <a:lumOff val="60000"/>
                </a:srgbClr>
              </a:solidFill>
              <a:ln w="12700" cap="flat" cmpd="sng" algn="ctr">
                <a:solidFill>
                  <a:srgbClr val="5D3A75"/>
                </a:solidFill>
                <a:prstDash val="solid"/>
                <a:miter lim="800000"/>
              </a:ln>
              <a:effectLst/>
            </p:spPr>
          </p:sp>
          <p:sp>
            <p:nvSpPr>
              <p:cNvPr id="99" name="Oval 69">
                <a:extLst>
                  <a:ext uri="{FF2B5EF4-FFF2-40B4-BE49-F238E27FC236}">
                    <a16:creationId xmlns:a16="http://schemas.microsoft.com/office/drawing/2014/main" id="{B1A7A543-3C23-48AE-BCA7-DA58A8207943}"/>
                  </a:ext>
                </a:extLst>
              </p:cNvPr>
              <p:cNvSpPr/>
              <p:nvPr/>
            </p:nvSpPr>
            <p:spPr>
              <a:xfrm>
                <a:off x="7215480" y="3979081"/>
                <a:ext cx="1832040" cy="737640"/>
              </a:xfrm>
              <a:prstGeom prst="ellipse">
                <a:avLst/>
              </a:prstGeom>
              <a:solidFill>
                <a:srgbClr val="546CB2">
                  <a:lumMod val="40000"/>
                  <a:lumOff val="60000"/>
                </a:srgbClr>
              </a:solidFill>
              <a:ln w="12700" cap="flat" cmpd="sng" algn="ctr">
                <a:solidFill>
                  <a:srgbClr val="5D3A75"/>
                </a:solidFill>
                <a:prstDash val="solid"/>
                <a:miter lim="800000"/>
              </a:ln>
              <a:effectLst>
                <a:reflection blurRad="6350" stA="50000" endA="300" endPos="55500" dist="50800" dir="5400000" sy="-100000" algn="bl" rotWithShape="0"/>
              </a:effectLst>
            </p:spPr>
          </p:sp>
        </p:grpSp>
        <p:sp>
          <p:nvSpPr>
            <p:cNvPr id="94" name="Rounded Rectangle 37">
              <a:extLst>
                <a:ext uri="{FF2B5EF4-FFF2-40B4-BE49-F238E27FC236}">
                  <a16:creationId xmlns:a16="http://schemas.microsoft.com/office/drawing/2014/main" id="{137D3476-3072-437C-A08F-84DA7853CED4}"/>
                </a:ext>
              </a:extLst>
            </p:cNvPr>
            <p:cNvSpPr/>
            <p:nvPr/>
          </p:nvSpPr>
          <p:spPr>
            <a:xfrm>
              <a:off x="7044509" y="3152173"/>
              <a:ext cx="790436" cy="190474"/>
            </a:xfrm>
            <a:prstGeom prst="roundRect">
              <a:avLst>
                <a:gd name="adj" fmla="val 4167"/>
              </a:avLst>
            </a:prstGeom>
            <a:solidFill>
              <a:srgbClr val="838487"/>
            </a:solidFill>
            <a:ln w="28575" cap="flat" cmpd="sng" algn="ctr">
              <a:solidFill>
                <a:srgbClr val="546CB2"/>
              </a:solidFill>
              <a:prstDash val="solid"/>
              <a:miter lim="800000"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-1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DejaVu Sans"/>
                  <a:cs typeface="+mn-cs"/>
                </a:rPr>
                <a:t>Audit Log</a:t>
              </a:r>
              <a:endParaRPr kumimoji="0" lang="en-US" sz="1100" b="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5" name="Freeform 63">
              <a:extLst>
                <a:ext uri="{FF2B5EF4-FFF2-40B4-BE49-F238E27FC236}">
                  <a16:creationId xmlns:a16="http://schemas.microsoft.com/office/drawing/2014/main" id="{3829511D-39B6-403B-BB50-6F5853CE6CB4}"/>
                </a:ext>
              </a:extLst>
            </p:cNvPr>
            <p:cNvSpPr/>
            <p:nvPr/>
          </p:nvSpPr>
          <p:spPr>
            <a:xfrm>
              <a:off x="6947966" y="3122368"/>
              <a:ext cx="126655" cy="149031"/>
            </a:xfrm>
            <a:custGeom>
              <a:avLst/>
              <a:gdLst/>
              <a:ahLst/>
              <a:cxnLst/>
              <a:rect l="l" t="t" r="r" b="b"/>
              <a:pathLst>
                <a:path w="957836" h="1222897">
                  <a:moveTo>
                    <a:pt x="483972" y="63309"/>
                  </a:moveTo>
                  <a:cubicBezTo>
                    <a:pt x="337990" y="63309"/>
                    <a:pt x="216193" y="166648"/>
                    <a:pt x="188025" y="304023"/>
                  </a:cubicBezTo>
                  <a:lnTo>
                    <a:pt x="182354" y="360163"/>
                  </a:lnTo>
                  <a:lnTo>
                    <a:pt x="785591" y="360163"/>
                  </a:lnTo>
                  <a:lnTo>
                    <a:pt x="779920" y="304023"/>
                  </a:lnTo>
                  <a:cubicBezTo>
                    <a:pt x="751752" y="166648"/>
                    <a:pt x="629955" y="63309"/>
                    <a:pt x="483972" y="63309"/>
                  </a:cubicBezTo>
                  <a:close/>
                  <a:moveTo>
                    <a:pt x="483972" y="0"/>
                  </a:moveTo>
                  <a:cubicBezTo>
                    <a:pt x="660611" y="0"/>
                    <a:pt x="807986" y="125039"/>
                    <a:pt x="842069" y="291263"/>
                  </a:cubicBezTo>
                  <a:lnTo>
                    <a:pt x="849029" y="360163"/>
                  </a:lnTo>
                  <a:lnTo>
                    <a:pt x="957836" y="360163"/>
                  </a:lnTo>
                  <a:lnTo>
                    <a:pt x="957836" y="1222897"/>
                  </a:lnTo>
                  <a:lnTo>
                    <a:pt x="0" y="1222897"/>
                  </a:lnTo>
                  <a:lnTo>
                    <a:pt x="0" y="360163"/>
                  </a:lnTo>
                  <a:lnTo>
                    <a:pt x="118915" y="360163"/>
                  </a:lnTo>
                  <a:lnTo>
                    <a:pt x="125875" y="291263"/>
                  </a:lnTo>
                  <a:cubicBezTo>
                    <a:pt x="159959" y="125039"/>
                    <a:pt x="307333" y="0"/>
                    <a:pt x="483972" y="0"/>
                  </a:cubicBezTo>
                  <a:close/>
                </a:path>
              </a:pathLst>
            </a:custGeom>
            <a:solidFill>
              <a:srgbClr val="0070C0"/>
            </a:solidFill>
            <a:ln w="127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sp>
        <p:sp>
          <p:nvSpPr>
            <p:cNvPr id="96" name="Rectangle 95"/>
            <p:cNvSpPr/>
            <p:nvPr/>
          </p:nvSpPr>
          <p:spPr>
            <a:xfrm>
              <a:off x="6275934" y="3149324"/>
              <a:ext cx="648521" cy="20550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/>
                <a:t>Log Ref</a:t>
              </a:r>
              <a:endParaRPr lang="pt-PT" sz="1000" dirty="0"/>
            </a:p>
          </p:txBody>
        </p:sp>
      </p:grpSp>
      <p:sp>
        <p:nvSpPr>
          <p:cNvPr id="102" name="Rectangle 101">
            <a:extLst>
              <a:ext uri="{FF2B5EF4-FFF2-40B4-BE49-F238E27FC236}">
                <a16:creationId xmlns:a16="http://schemas.microsoft.com/office/drawing/2014/main" id="{E7F4CB06-1A48-4411-923C-8CB5E15BE8FE}"/>
              </a:ext>
            </a:extLst>
          </p:cNvPr>
          <p:cNvSpPr/>
          <p:nvPr/>
        </p:nvSpPr>
        <p:spPr>
          <a:xfrm>
            <a:off x="3900237" y="5556079"/>
            <a:ext cx="732222" cy="2055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Peers List</a:t>
            </a:r>
            <a:endParaRPr lang="pt-PT" sz="1000" dirty="0"/>
          </a:p>
        </p:txBody>
      </p:sp>
      <p:sp>
        <p:nvSpPr>
          <p:cNvPr id="107" name="Rectangle 2">
            <a:extLst>
              <a:ext uri="{FF2B5EF4-FFF2-40B4-BE49-F238E27FC236}">
                <a16:creationId xmlns:a16="http://schemas.microsoft.com/office/drawing/2014/main" id="{C450DB75-F312-41A8-A354-0BE507825B87}"/>
              </a:ext>
            </a:extLst>
          </p:cNvPr>
          <p:cNvSpPr/>
          <p:nvPr/>
        </p:nvSpPr>
        <p:spPr>
          <a:xfrm>
            <a:off x="1747196" y="4047951"/>
            <a:ext cx="3015496" cy="8256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0" bIns="45000" anchor="t">
            <a:noAutofit/>
          </a:bodyPr>
          <a:lstStyle/>
          <a:p>
            <a:r>
              <a:rPr lang="en-US" sz="1000" b="1" spc="-1" dirty="0">
                <a:solidFill>
                  <a:schemeClr val="bg1"/>
                </a:solidFill>
                <a:latin typeface="Arial"/>
                <a:ea typeface="DejaVu Sans"/>
              </a:rPr>
              <a:t>Query</a:t>
            </a:r>
            <a:r>
              <a:rPr lang="en-US" sz="1000" spc="-1" dirty="0">
                <a:solidFill>
                  <a:schemeClr val="bg1"/>
                </a:solidFill>
                <a:latin typeface="Arial"/>
                <a:ea typeface="DejaVu Sans"/>
              </a:rPr>
              <a:t> for </a:t>
            </a:r>
            <a:r>
              <a:rPr lang="en-US" sz="1000" b="1" spc="-1" dirty="0">
                <a:solidFill>
                  <a:schemeClr val="bg1"/>
                </a:solidFill>
                <a:latin typeface="Arial"/>
                <a:ea typeface="DejaVu Sans"/>
              </a:rPr>
              <a:t>audit log</a:t>
            </a:r>
            <a:r>
              <a:rPr lang="en-US" sz="1000" spc="-1" dirty="0">
                <a:solidFill>
                  <a:schemeClr val="bg1"/>
                </a:solidFill>
                <a:latin typeface="Arial"/>
                <a:ea typeface="DejaVu Sans"/>
              </a:rPr>
              <a:t> – </a:t>
            </a:r>
            <a:r>
              <a:rPr lang="en-US" sz="1000" b="1" spc="-1" dirty="0">
                <a:solidFill>
                  <a:schemeClr val="bg1"/>
                </a:solidFill>
                <a:latin typeface="Arial"/>
                <a:ea typeface="DejaVu Sans"/>
              </a:rPr>
              <a:t>Peers list</a:t>
            </a:r>
          </a:p>
          <a:p>
            <a:r>
              <a:rPr lang="en-US" sz="1000" spc="-1" dirty="0">
                <a:solidFill>
                  <a:schemeClr val="bg1"/>
                </a:solidFill>
                <a:latin typeface="Arial"/>
                <a:ea typeface="DejaVu Sans"/>
              </a:rPr>
              <a:t>Gets at least k</a:t>
            </a:r>
            <a:r>
              <a:rPr lang="en-US" sz="1000" b="1" spc="-1" dirty="0">
                <a:solidFill>
                  <a:schemeClr val="bg1"/>
                </a:solidFill>
                <a:latin typeface="Arial"/>
                <a:ea typeface="DejaVu Sans"/>
              </a:rPr>
              <a:t> decryption key shares</a:t>
            </a:r>
            <a:r>
              <a:rPr lang="en-US" sz="1000" spc="-1" dirty="0">
                <a:solidFill>
                  <a:schemeClr val="bg1"/>
                </a:solidFill>
                <a:latin typeface="Arial"/>
                <a:ea typeface="DejaVu Sans"/>
              </a:rPr>
              <a:t> from blockchain</a:t>
            </a:r>
            <a:r>
              <a:rPr lang="en-US" sz="1000" b="1" spc="-1" dirty="0">
                <a:solidFill>
                  <a:schemeClr val="bg1"/>
                </a:solidFill>
                <a:latin typeface="Arial"/>
                <a:ea typeface="DejaVu Sans"/>
              </a:rPr>
              <a:t> </a:t>
            </a:r>
            <a:endParaRPr lang="en-US" sz="1000" spc="-1" dirty="0">
              <a:solidFill>
                <a:schemeClr val="bg1"/>
              </a:solidFill>
              <a:latin typeface="Arial"/>
              <a:ea typeface="DejaVu Sans"/>
            </a:endParaRPr>
          </a:p>
          <a:p>
            <a:r>
              <a:rPr lang="en-US" sz="1000" b="1" spc="-1" dirty="0">
                <a:solidFill>
                  <a:schemeClr val="bg1"/>
                </a:solidFill>
                <a:latin typeface="Arial"/>
                <a:ea typeface="DejaVu Sans"/>
              </a:rPr>
              <a:t>Recovers</a:t>
            </a:r>
            <a:r>
              <a:rPr lang="en-US" sz="1000" spc="-1" dirty="0">
                <a:solidFill>
                  <a:schemeClr val="bg1"/>
                </a:solidFill>
                <a:latin typeface="Arial"/>
                <a:ea typeface="DejaVu Sans"/>
              </a:rPr>
              <a:t> original </a:t>
            </a:r>
            <a:r>
              <a:rPr lang="en-US" sz="1000" b="1" spc="-1" dirty="0">
                <a:solidFill>
                  <a:schemeClr val="bg1"/>
                </a:solidFill>
                <a:latin typeface="Arial"/>
                <a:ea typeface="DejaVu Sans"/>
              </a:rPr>
              <a:t>key</a:t>
            </a:r>
            <a:endParaRPr lang="en-US" sz="1000" spc="-1" dirty="0">
              <a:solidFill>
                <a:schemeClr val="bg1"/>
              </a:solidFill>
              <a:latin typeface="Arial"/>
              <a:ea typeface="DejaVu Sans"/>
            </a:endParaRP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582E49E7-6783-477C-ADA7-B46F75930121}"/>
              </a:ext>
            </a:extLst>
          </p:cNvPr>
          <p:cNvGrpSpPr/>
          <p:nvPr/>
        </p:nvGrpSpPr>
        <p:grpSpPr>
          <a:xfrm>
            <a:off x="6296297" y="4309384"/>
            <a:ext cx="1776237" cy="1263407"/>
            <a:chOff x="6296297" y="4120004"/>
            <a:chExt cx="1776237" cy="1263407"/>
          </a:xfrm>
        </p:grpSpPr>
        <p:sp>
          <p:nvSpPr>
            <p:cNvPr id="86" name="Rectangle 113">
              <a:extLst>
                <a:ext uri="{FF2B5EF4-FFF2-40B4-BE49-F238E27FC236}">
                  <a16:creationId xmlns:a16="http://schemas.microsoft.com/office/drawing/2014/main" id="{154DD62F-C54D-4D59-86AF-9BA67CB7B296}"/>
                </a:ext>
              </a:extLst>
            </p:cNvPr>
            <p:cNvSpPr/>
            <p:nvPr/>
          </p:nvSpPr>
          <p:spPr>
            <a:xfrm>
              <a:off x="6597495" y="4120004"/>
              <a:ext cx="853151" cy="197155"/>
            </a:xfrm>
            <a:prstGeom prst="rect">
              <a:avLst/>
            </a:prstGeom>
            <a:noFill/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000" i="0" u="none" strike="noStrike" kern="0" cap="none" spc="-1" normalizeH="0" baseline="0" noProof="0" dirty="0">
                  <a:ln>
                    <a:noFill/>
                  </a:ln>
                  <a:solidFill>
                    <a:srgbClr val="414244"/>
                  </a:solidFill>
                  <a:effectLst/>
                  <a:uLnTx/>
                  <a:uFillTx/>
                  <a:latin typeface="Calibri"/>
                  <a:ea typeface="DejaVu Sans"/>
                  <a:cs typeface="+mn-cs"/>
                </a:rPr>
                <a:t>peer0.org1</a:t>
              </a:r>
              <a:endPara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84B6BB64-6426-4E97-A330-3EB70DDF975E}"/>
                </a:ext>
              </a:extLst>
            </p:cNvPr>
            <p:cNvGrpSpPr/>
            <p:nvPr/>
          </p:nvGrpSpPr>
          <p:grpSpPr>
            <a:xfrm>
              <a:off x="6864614" y="4314019"/>
              <a:ext cx="318913" cy="386777"/>
              <a:chOff x="7395464" y="3062136"/>
              <a:chExt cx="466920" cy="566280"/>
            </a:xfrm>
          </p:grpSpPr>
          <p:grpSp>
            <p:nvGrpSpPr>
              <p:cNvPr id="137" name="Group 140">
                <a:extLst>
                  <a:ext uri="{FF2B5EF4-FFF2-40B4-BE49-F238E27FC236}">
                    <a16:creationId xmlns:a16="http://schemas.microsoft.com/office/drawing/2014/main" id="{BBA8C747-7E2F-4CC7-BC25-B70480A0B5B9}"/>
                  </a:ext>
                </a:extLst>
              </p:cNvPr>
              <p:cNvGrpSpPr/>
              <p:nvPr/>
            </p:nvGrpSpPr>
            <p:grpSpPr>
              <a:xfrm>
                <a:off x="7395464" y="3062136"/>
                <a:ext cx="466920" cy="566280"/>
                <a:chOff x="9698760" y="3480120"/>
                <a:chExt cx="466920" cy="566280"/>
              </a:xfrm>
            </p:grpSpPr>
            <p:sp>
              <p:nvSpPr>
                <p:cNvPr id="139" name="Rounded Rectangle 126">
                  <a:extLst>
                    <a:ext uri="{FF2B5EF4-FFF2-40B4-BE49-F238E27FC236}">
                      <a16:creationId xmlns:a16="http://schemas.microsoft.com/office/drawing/2014/main" id="{58F50ADF-9469-414F-A51A-25909427B49C}"/>
                    </a:ext>
                  </a:extLst>
                </p:cNvPr>
                <p:cNvSpPr/>
                <p:nvPr/>
              </p:nvSpPr>
              <p:spPr>
                <a:xfrm>
                  <a:off x="9698760" y="3480120"/>
                  <a:ext cx="466920" cy="566280"/>
                </a:xfrm>
                <a:prstGeom prst="roundRect">
                  <a:avLst>
                    <a:gd name="adj" fmla="val 16667"/>
                  </a:avLst>
                </a:prstGeom>
                <a:noFill/>
                <a:ln w="12700" cap="flat" cmpd="sng" algn="ctr">
                  <a:solidFill>
                    <a:srgbClr val="546CB2"/>
                  </a:solidFill>
                  <a:prstDash val="solid"/>
                  <a:miter lim="800000"/>
                </a:ln>
                <a:effectLst/>
              </p:spPr>
            </p:sp>
            <p:grpSp>
              <p:nvGrpSpPr>
                <p:cNvPr id="140" name="Group 92">
                  <a:extLst>
                    <a:ext uri="{FF2B5EF4-FFF2-40B4-BE49-F238E27FC236}">
                      <a16:creationId xmlns:a16="http://schemas.microsoft.com/office/drawing/2014/main" id="{160B49B1-79E5-404D-8D0E-101F1CC3A8D0}"/>
                    </a:ext>
                  </a:extLst>
                </p:cNvPr>
                <p:cNvGrpSpPr/>
                <p:nvPr/>
              </p:nvGrpSpPr>
              <p:grpSpPr>
                <a:xfrm>
                  <a:off x="9802800" y="3702960"/>
                  <a:ext cx="241200" cy="275400"/>
                  <a:chOff x="9802800" y="3702960"/>
                  <a:chExt cx="241200" cy="275400"/>
                </a:xfrm>
              </p:grpSpPr>
              <p:sp>
                <p:nvSpPr>
                  <p:cNvPr id="141" name="Rectangle 94">
                    <a:extLst>
                      <a:ext uri="{FF2B5EF4-FFF2-40B4-BE49-F238E27FC236}">
                        <a16:creationId xmlns:a16="http://schemas.microsoft.com/office/drawing/2014/main" id="{BAF2EE0C-D6D5-4AC6-9EA6-269D5EDFC9D7}"/>
                      </a:ext>
                    </a:extLst>
                  </p:cNvPr>
                  <p:cNvSpPr/>
                  <p:nvPr/>
                </p:nvSpPr>
                <p:spPr>
                  <a:xfrm>
                    <a:off x="9802800" y="3702960"/>
                    <a:ext cx="241200" cy="27540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  <p:grpSp>
                <p:nvGrpSpPr>
                  <p:cNvPr id="142" name="Group 95">
                    <a:extLst>
                      <a:ext uri="{FF2B5EF4-FFF2-40B4-BE49-F238E27FC236}">
                        <a16:creationId xmlns:a16="http://schemas.microsoft.com/office/drawing/2014/main" id="{8B38820D-F1D6-4882-A40C-4E6FF367FB71}"/>
                      </a:ext>
                    </a:extLst>
                  </p:cNvPr>
                  <p:cNvGrpSpPr/>
                  <p:nvPr/>
                </p:nvGrpSpPr>
                <p:grpSpPr>
                  <a:xfrm>
                    <a:off x="9836280" y="3804480"/>
                    <a:ext cx="79560" cy="38880"/>
                    <a:chOff x="9836280" y="3804480"/>
                    <a:chExt cx="79560" cy="38880"/>
                  </a:xfrm>
                </p:grpSpPr>
                <p:sp>
                  <p:nvSpPr>
                    <p:cNvPr id="149" name="Rectangle 102">
                      <a:extLst>
                        <a:ext uri="{FF2B5EF4-FFF2-40B4-BE49-F238E27FC236}">
                          <a16:creationId xmlns:a16="http://schemas.microsoft.com/office/drawing/2014/main" id="{A7BA9873-E84F-44DE-9D08-9D8C83F87602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9833760" y="382680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50" name="Rectangle 103">
                      <a:extLst>
                        <a:ext uri="{FF2B5EF4-FFF2-40B4-BE49-F238E27FC236}">
                          <a16:creationId xmlns:a16="http://schemas.microsoft.com/office/drawing/2014/main" id="{44E59009-37FB-4AF1-8D52-3C266C5744F4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9852480" y="382032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143" name="Group 96">
                    <a:extLst>
                      <a:ext uri="{FF2B5EF4-FFF2-40B4-BE49-F238E27FC236}">
                        <a16:creationId xmlns:a16="http://schemas.microsoft.com/office/drawing/2014/main" id="{6EE5F10A-E74C-4DE8-9DCF-692344CB75B3}"/>
                      </a:ext>
                    </a:extLst>
                  </p:cNvPr>
                  <p:cNvGrpSpPr/>
                  <p:nvPr/>
                </p:nvGrpSpPr>
                <p:grpSpPr>
                  <a:xfrm>
                    <a:off x="9837000" y="3879000"/>
                    <a:ext cx="51480" cy="51480"/>
                    <a:chOff x="9837000" y="3879000"/>
                    <a:chExt cx="51480" cy="51480"/>
                  </a:xfrm>
                </p:grpSpPr>
                <p:sp>
                  <p:nvSpPr>
                    <p:cNvPr id="147" name="Rectangle 100">
                      <a:extLst>
                        <a:ext uri="{FF2B5EF4-FFF2-40B4-BE49-F238E27FC236}">
                          <a16:creationId xmlns:a16="http://schemas.microsoft.com/office/drawing/2014/main" id="{6813A06A-0E6A-4F1A-A2DA-091A30C17888}"/>
                        </a:ext>
                      </a:extLst>
                    </p:cNvPr>
                    <p:cNvSpPr/>
                    <p:nvPr/>
                  </p:nvSpPr>
                  <p:spPr>
                    <a:xfrm rot="18900000">
                      <a:off x="9829440" y="390132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48" name="Rectangle 101">
                      <a:extLst>
                        <a:ext uri="{FF2B5EF4-FFF2-40B4-BE49-F238E27FC236}">
                          <a16:creationId xmlns:a16="http://schemas.microsoft.com/office/drawing/2014/main" id="{EA739588-C41E-4421-95F7-D326C58D027B}"/>
                        </a:ext>
                      </a:extLst>
                    </p:cNvPr>
                    <p:cNvSpPr/>
                    <p:nvPr/>
                  </p:nvSpPr>
                  <p:spPr>
                    <a:xfrm rot="13500000">
                      <a:off x="9833760" y="3901680"/>
                      <a:ext cx="60120" cy="720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144" name="Group 97">
                    <a:extLst>
                      <a:ext uri="{FF2B5EF4-FFF2-40B4-BE49-F238E27FC236}">
                        <a16:creationId xmlns:a16="http://schemas.microsoft.com/office/drawing/2014/main" id="{4B99E01D-D1D1-41EC-8517-E527F2174DBA}"/>
                      </a:ext>
                    </a:extLst>
                  </p:cNvPr>
                  <p:cNvGrpSpPr/>
                  <p:nvPr/>
                </p:nvGrpSpPr>
                <p:grpSpPr>
                  <a:xfrm>
                    <a:off x="9836280" y="3745440"/>
                    <a:ext cx="79560" cy="38880"/>
                    <a:chOff x="9836280" y="3745440"/>
                    <a:chExt cx="79560" cy="38880"/>
                  </a:xfrm>
                </p:grpSpPr>
                <p:sp>
                  <p:nvSpPr>
                    <p:cNvPr id="145" name="Rectangle 98">
                      <a:extLst>
                        <a:ext uri="{FF2B5EF4-FFF2-40B4-BE49-F238E27FC236}">
                          <a16:creationId xmlns:a16="http://schemas.microsoft.com/office/drawing/2014/main" id="{7FE649FC-DEA5-495F-94C1-06A21151E11D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9833760" y="376740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46" name="Rectangle 99">
                      <a:extLst>
                        <a:ext uri="{FF2B5EF4-FFF2-40B4-BE49-F238E27FC236}">
                          <a16:creationId xmlns:a16="http://schemas.microsoft.com/office/drawing/2014/main" id="{A239B3B7-01CA-4B20-B989-056C514018B5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9852480" y="376128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</p:grpSp>
          </p:grpSp>
          <p:sp>
            <p:nvSpPr>
              <p:cNvPr id="138" name="Freeform 79">
                <a:extLst>
                  <a:ext uri="{FF2B5EF4-FFF2-40B4-BE49-F238E27FC236}">
                    <a16:creationId xmlns:a16="http://schemas.microsoft.com/office/drawing/2014/main" id="{B1038537-C59F-4A35-8A72-8CFDB2831FBC}"/>
                  </a:ext>
                </a:extLst>
              </p:cNvPr>
              <p:cNvSpPr/>
              <p:nvPr/>
            </p:nvSpPr>
            <p:spPr>
              <a:xfrm>
                <a:off x="7509700" y="3136078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7F4F9F">
                  <a:lumMod val="40000"/>
                  <a:lumOff val="60000"/>
                </a:srgbClr>
              </a:solidFill>
              <a:ln w="12700" cap="flat" cmpd="sng" algn="ctr">
                <a:solidFill>
                  <a:srgbClr val="CCB6DB"/>
                </a:solidFill>
                <a:prstDash val="solid"/>
                <a:miter lim="800000"/>
              </a:ln>
              <a:effectLst/>
            </p:spPr>
          </p:sp>
        </p:grpSp>
        <p:sp>
          <p:nvSpPr>
            <p:cNvPr id="101" name="Rectangle 113">
              <a:extLst>
                <a:ext uri="{FF2B5EF4-FFF2-40B4-BE49-F238E27FC236}">
                  <a16:creationId xmlns:a16="http://schemas.microsoft.com/office/drawing/2014/main" id="{E2A12056-1C08-4F35-8981-A0EA25F6FD0B}"/>
                </a:ext>
              </a:extLst>
            </p:cNvPr>
            <p:cNvSpPr/>
            <p:nvPr/>
          </p:nvSpPr>
          <p:spPr>
            <a:xfrm>
              <a:off x="7219383" y="4516141"/>
              <a:ext cx="853151" cy="197155"/>
            </a:xfrm>
            <a:prstGeom prst="rect">
              <a:avLst/>
            </a:prstGeom>
            <a:noFill/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000" i="0" u="none" strike="noStrike" kern="0" cap="none" spc="-1" normalizeH="0" baseline="0" noProof="0" dirty="0">
                  <a:ln>
                    <a:noFill/>
                  </a:ln>
                  <a:solidFill>
                    <a:srgbClr val="414244"/>
                  </a:solidFill>
                  <a:effectLst/>
                  <a:uLnTx/>
                  <a:uFillTx/>
                  <a:latin typeface="Calibri"/>
                  <a:ea typeface="DejaVu Sans"/>
                  <a:cs typeface="+mn-cs"/>
                </a:rPr>
                <a:t>peer0.org2</a:t>
              </a:r>
              <a:endPara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2651D4F2-9E73-4F8B-A7A0-BCF9C86159E4}"/>
                </a:ext>
              </a:extLst>
            </p:cNvPr>
            <p:cNvGrpSpPr/>
            <p:nvPr/>
          </p:nvGrpSpPr>
          <p:grpSpPr>
            <a:xfrm>
              <a:off x="7490996" y="4710156"/>
              <a:ext cx="318913" cy="386777"/>
              <a:chOff x="8102943" y="3741075"/>
              <a:chExt cx="466920" cy="566280"/>
            </a:xfrm>
          </p:grpSpPr>
          <p:grpSp>
            <p:nvGrpSpPr>
              <p:cNvPr id="123" name="Group 126">
                <a:extLst>
                  <a:ext uri="{FF2B5EF4-FFF2-40B4-BE49-F238E27FC236}">
                    <a16:creationId xmlns:a16="http://schemas.microsoft.com/office/drawing/2014/main" id="{6A692A80-F6EE-4A32-84A5-4E241259FAB6}"/>
                  </a:ext>
                </a:extLst>
              </p:cNvPr>
              <p:cNvGrpSpPr/>
              <p:nvPr/>
            </p:nvGrpSpPr>
            <p:grpSpPr>
              <a:xfrm>
                <a:off x="8102943" y="3741075"/>
                <a:ext cx="466920" cy="566280"/>
                <a:chOff x="9707400" y="4267800"/>
                <a:chExt cx="466920" cy="566280"/>
              </a:xfrm>
            </p:grpSpPr>
            <p:sp>
              <p:nvSpPr>
                <p:cNvPr id="125" name="Rounded Rectangle 126">
                  <a:extLst>
                    <a:ext uri="{FF2B5EF4-FFF2-40B4-BE49-F238E27FC236}">
                      <a16:creationId xmlns:a16="http://schemas.microsoft.com/office/drawing/2014/main" id="{7F3DC74C-624C-49C7-A832-ED7BE7185DB6}"/>
                    </a:ext>
                  </a:extLst>
                </p:cNvPr>
                <p:cNvSpPr/>
                <p:nvPr/>
              </p:nvSpPr>
              <p:spPr>
                <a:xfrm>
                  <a:off x="9707400" y="4267800"/>
                  <a:ext cx="466920" cy="566280"/>
                </a:xfrm>
                <a:prstGeom prst="roundRect">
                  <a:avLst>
                    <a:gd name="adj" fmla="val 16667"/>
                  </a:avLst>
                </a:prstGeom>
                <a:noFill/>
                <a:ln w="12700" cap="flat" cmpd="sng" algn="ctr">
                  <a:solidFill>
                    <a:srgbClr val="546CB2"/>
                  </a:solidFill>
                  <a:prstDash val="solid"/>
                  <a:miter lim="800000"/>
                </a:ln>
                <a:effectLst/>
              </p:spPr>
            </p:sp>
            <p:grpSp>
              <p:nvGrpSpPr>
                <p:cNvPr id="126" name="Group 92">
                  <a:extLst>
                    <a:ext uri="{FF2B5EF4-FFF2-40B4-BE49-F238E27FC236}">
                      <a16:creationId xmlns:a16="http://schemas.microsoft.com/office/drawing/2014/main" id="{CFE326AF-3E83-46A1-A962-06C6B12EC292}"/>
                    </a:ext>
                  </a:extLst>
                </p:cNvPr>
                <p:cNvGrpSpPr/>
                <p:nvPr/>
              </p:nvGrpSpPr>
              <p:grpSpPr>
                <a:xfrm>
                  <a:off x="9811440" y="4490640"/>
                  <a:ext cx="241200" cy="275400"/>
                  <a:chOff x="9811440" y="4490640"/>
                  <a:chExt cx="241200" cy="275400"/>
                </a:xfrm>
              </p:grpSpPr>
              <p:sp>
                <p:nvSpPr>
                  <p:cNvPr id="127" name="Rectangle 94">
                    <a:extLst>
                      <a:ext uri="{FF2B5EF4-FFF2-40B4-BE49-F238E27FC236}">
                        <a16:creationId xmlns:a16="http://schemas.microsoft.com/office/drawing/2014/main" id="{D84D8B46-BFEC-483B-961E-F4712295FACB}"/>
                      </a:ext>
                    </a:extLst>
                  </p:cNvPr>
                  <p:cNvSpPr/>
                  <p:nvPr/>
                </p:nvSpPr>
                <p:spPr>
                  <a:xfrm>
                    <a:off x="9811440" y="4490640"/>
                    <a:ext cx="241200" cy="27540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  <p:grpSp>
                <p:nvGrpSpPr>
                  <p:cNvPr id="128" name="Group 95">
                    <a:extLst>
                      <a:ext uri="{FF2B5EF4-FFF2-40B4-BE49-F238E27FC236}">
                        <a16:creationId xmlns:a16="http://schemas.microsoft.com/office/drawing/2014/main" id="{E7CD68BE-D7EB-4A36-8EC5-23E3806820C4}"/>
                      </a:ext>
                    </a:extLst>
                  </p:cNvPr>
                  <p:cNvGrpSpPr/>
                  <p:nvPr/>
                </p:nvGrpSpPr>
                <p:grpSpPr>
                  <a:xfrm>
                    <a:off x="9845280" y="4592160"/>
                    <a:ext cx="79200" cy="38880"/>
                    <a:chOff x="9845280" y="4592160"/>
                    <a:chExt cx="79200" cy="38880"/>
                  </a:xfrm>
                </p:grpSpPr>
                <p:sp>
                  <p:nvSpPr>
                    <p:cNvPr id="135" name="Rectangle 102">
                      <a:extLst>
                        <a:ext uri="{FF2B5EF4-FFF2-40B4-BE49-F238E27FC236}">
                          <a16:creationId xmlns:a16="http://schemas.microsoft.com/office/drawing/2014/main" id="{9232747E-EC31-44B8-9B0D-8DAD53192A38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9842760" y="461412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36" name="Rectangle 103">
                      <a:extLst>
                        <a:ext uri="{FF2B5EF4-FFF2-40B4-BE49-F238E27FC236}">
                          <a16:creationId xmlns:a16="http://schemas.microsoft.com/office/drawing/2014/main" id="{2F5ECD99-DB9B-4E10-BDDD-AD4187E17544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9861120" y="460800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129" name="Group 96">
                    <a:extLst>
                      <a:ext uri="{FF2B5EF4-FFF2-40B4-BE49-F238E27FC236}">
                        <a16:creationId xmlns:a16="http://schemas.microsoft.com/office/drawing/2014/main" id="{69078DA8-1222-4F0E-9362-7A472B6AF3F2}"/>
                      </a:ext>
                    </a:extLst>
                  </p:cNvPr>
                  <p:cNvGrpSpPr/>
                  <p:nvPr/>
                </p:nvGrpSpPr>
                <p:grpSpPr>
                  <a:xfrm>
                    <a:off x="9845640" y="4666320"/>
                    <a:ext cx="51480" cy="51480"/>
                    <a:chOff x="9845640" y="4666320"/>
                    <a:chExt cx="51480" cy="51480"/>
                  </a:xfrm>
                </p:grpSpPr>
                <p:sp>
                  <p:nvSpPr>
                    <p:cNvPr id="133" name="Rectangle 100">
                      <a:extLst>
                        <a:ext uri="{FF2B5EF4-FFF2-40B4-BE49-F238E27FC236}">
                          <a16:creationId xmlns:a16="http://schemas.microsoft.com/office/drawing/2014/main" id="{7BAB0578-9072-402C-8B5F-62018356B493}"/>
                        </a:ext>
                      </a:extLst>
                    </p:cNvPr>
                    <p:cNvSpPr/>
                    <p:nvPr/>
                  </p:nvSpPr>
                  <p:spPr>
                    <a:xfrm rot="18900000">
                      <a:off x="9838080" y="468864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34" name="Rectangle 101">
                      <a:extLst>
                        <a:ext uri="{FF2B5EF4-FFF2-40B4-BE49-F238E27FC236}">
                          <a16:creationId xmlns:a16="http://schemas.microsoft.com/office/drawing/2014/main" id="{EDCBBC6B-2964-429C-B69A-C9D60C9C75E6}"/>
                        </a:ext>
                      </a:extLst>
                    </p:cNvPr>
                    <p:cNvSpPr/>
                    <p:nvPr/>
                  </p:nvSpPr>
                  <p:spPr>
                    <a:xfrm rot="13500000">
                      <a:off x="9842760" y="4689000"/>
                      <a:ext cx="60120" cy="720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130" name="Group 97">
                    <a:extLst>
                      <a:ext uri="{FF2B5EF4-FFF2-40B4-BE49-F238E27FC236}">
                        <a16:creationId xmlns:a16="http://schemas.microsoft.com/office/drawing/2014/main" id="{B859C228-977F-4BDB-87A0-3B49A5C91B1B}"/>
                      </a:ext>
                    </a:extLst>
                  </p:cNvPr>
                  <p:cNvGrpSpPr/>
                  <p:nvPr/>
                </p:nvGrpSpPr>
                <p:grpSpPr>
                  <a:xfrm>
                    <a:off x="9845280" y="4533120"/>
                    <a:ext cx="79200" cy="38880"/>
                    <a:chOff x="9845280" y="4533120"/>
                    <a:chExt cx="79200" cy="38880"/>
                  </a:xfrm>
                </p:grpSpPr>
                <p:sp>
                  <p:nvSpPr>
                    <p:cNvPr id="131" name="Rectangle 98">
                      <a:extLst>
                        <a:ext uri="{FF2B5EF4-FFF2-40B4-BE49-F238E27FC236}">
                          <a16:creationId xmlns:a16="http://schemas.microsoft.com/office/drawing/2014/main" id="{EFC37A02-71E9-4D39-B66D-14ADBEAD3259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9842760" y="455508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32" name="Rectangle 99">
                      <a:extLst>
                        <a:ext uri="{FF2B5EF4-FFF2-40B4-BE49-F238E27FC236}">
                          <a16:creationId xmlns:a16="http://schemas.microsoft.com/office/drawing/2014/main" id="{81E5CF7F-531D-4925-ADFF-ADF230CDEA11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9861120" y="454896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</p:grpSp>
          </p:grpSp>
          <p:sp>
            <p:nvSpPr>
              <p:cNvPr id="124" name="Freeform 79">
                <a:extLst>
                  <a:ext uri="{FF2B5EF4-FFF2-40B4-BE49-F238E27FC236}">
                    <a16:creationId xmlns:a16="http://schemas.microsoft.com/office/drawing/2014/main" id="{C6F904D9-F82F-46E5-A38D-DE959D655EBE}"/>
                  </a:ext>
                </a:extLst>
              </p:cNvPr>
              <p:cNvSpPr/>
              <p:nvPr/>
            </p:nvSpPr>
            <p:spPr>
              <a:xfrm>
                <a:off x="8221341" y="3819067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546CB2">
                  <a:lumMod val="60000"/>
                  <a:lumOff val="40000"/>
                </a:srgbClr>
              </a:solidFill>
              <a:ln w="12700" cap="flat" cmpd="sng" algn="ctr">
                <a:solidFill>
                  <a:srgbClr val="98A7D1"/>
                </a:solidFill>
                <a:prstDash val="solid"/>
                <a:miter lim="800000"/>
              </a:ln>
              <a:effectLst/>
            </p:spPr>
          </p:sp>
        </p:grpSp>
        <p:sp>
          <p:nvSpPr>
            <p:cNvPr id="104" name="Rectangle 113">
              <a:extLst>
                <a:ext uri="{FF2B5EF4-FFF2-40B4-BE49-F238E27FC236}">
                  <a16:creationId xmlns:a16="http://schemas.microsoft.com/office/drawing/2014/main" id="{6E4B3B86-CE11-4A43-AE1B-527AA2B41FDB}"/>
                </a:ext>
              </a:extLst>
            </p:cNvPr>
            <p:cNvSpPr/>
            <p:nvPr/>
          </p:nvSpPr>
          <p:spPr>
            <a:xfrm>
              <a:off x="6296297" y="4802619"/>
              <a:ext cx="853151" cy="197155"/>
            </a:xfrm>
            <a:prstGeom prst="rect">
              <a:avLst/>
            </a:prstGeom>
            <a:noFill/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000" i="0" u="none" strike="noStrike" kern="0" cap="none" spc="-1" normalizeH="0" baseline="0" noProof="0" dirty="0">
                  <a:ln>
                    <a:noFill/>
                  </a:ln>
                  <a:solidFill>
                    <a:srgbClr val="414244"/>
                  </a:solidFill>
                  <a:effectLst/>
                  <a:uLnTx/>
                  <a:uFillTx/>
                  <a:latin typeface="Calibri"/>
                  <a:ea typeface="DejaVu Sans"/>
                  <a:cs typeface="+mn-cs"/>
                </a:rPr>
                <a:t>peer0.org3</a:t>
              </a:r>
              <a:endPara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14D931FC-FC6C-40A5-A211-4B488E3C5A20}"/>
                </a:ext>
              </a:extLst>
            </p:cNvPr>
            <p:cNvGrpSpPr/>
            <p:nvPr/>
          </p:nvGrpSpPr>
          <p:grpSpPr>
            <a:xfrm>
              <a:off x="6569877" y="4996634"/>
              <a:ext cx="318913" cy="386777"/>
              <a:chOff x="8683326" y="4400213"/>
              <a:chExt cx="466920" cy="566280"/>
            </a:xfrm>
          </p:grpSpPr>
          <p:grpSp>
            <p:nvGrpSpPr>
              <p:cNvPr id="109" name="Group 205">
                <a:extLst>
                  <a:ext uri="{FF2B5EF4-FFF2-40B4-BE49-F238E27FC236}">
                    <a16:creationId xmlns:a16="http://schemas.microsoft.com/office/drawing/2014/main" id="{32141787-7F05-4AE2-A25C-123463EEBF80}"/>
                  </a:ext>
                </a:extLst>
              </p:cNvPr>
              <p:cNvGrpSpPr/>
              <p:nvPr/>
            </p:nvGrpSpPr>
            <p:grpSpPr>
              <a:xfrm>
                <a:off x="8683326" y="4400213"/>
                <a:ext cx="466920" cy="566280"/>
                <a:chOff x="10696680" y="3481200"/>
                <a:chExt cx="466920" cy="566280"/>
              </a:xfrm>
            </p:grpSpPr>
            <p:sp>
              <p:nvSpPr>
                <p:cNvPr id="111" name="Rounded Rectangle 126">
                  <a:extLst>
                    <a:ext uri="{FF2B5EF4-FFF2-40B4-BE49-F238E27FC236}">
                      <a16:creationId xmlns:a16="http://schemas.microsoft.com/office/drawing/2014/main" id="{F1112385-9171-4EEB-AB68-3862132C81B3}"/>
                    </a:ext>
                  </a:extLst>
                </p:cNvPr>
                <p:cNvSpPr/>
                <p:nvPr/>
              </p:nvSpPr>
              <p:spPr>
                <a:xfrm>
                  <a:off x="10696680" y="3481200"/>
                  <a:ext cx="466920" cy="566280"/>
                </a:xfrm>
                <a:prstGeom prst="roundRect">
                  <a:avLst>
                    <a:gd name="adj" fmla="val 16667"/>
                  </a:avLst>
                </a:prstGeom>
                <a:noFill/>
                <a:ln w="12700" cap="flat" cmpd="sng" algn="ctr">
                  <a:solidFill>
                    <a:srgbClr val="546CB2"/>
                  </a:solidFill>
                  <a:prstDash val="solid"/>
                  <a:miter lim="800000"/>
                </a:ln>
                <a:effectLst/>
              </p:spPr>
            </p:sp>
            <p:grpSp>
              <p:nvGrpSpPr>
                <p:cNvPr id="112" name="Group 92">
                  <a:extLst>
                    <a:ext uri="{FF2B5EF4-FFF2-40B4-BE49-F238E27FC236}">
                      <a16:creationId xmlns:a16="http://schemas.microsoft.com/office/drawing/2014/main" id="{FF1F1AA9-97B1-4460-9D21-8B118C2C321C}"/>
                    </a:ext>
                  </a:extLst>
                </p:cNvPr>
                <p:cNvGrpSpPr/>
                <p:nvPr/>
              </p:nvGrpSpPr>
              <p:grpSpPr>
                <a:xfrm>
                  <a:off x="10800720" y="3704040"/>
                  <a:ext cx="241200" cy="275400"/>
                  <a:chOff x="10800720" y="3704040"/>
                  <a:chExt cx="241200" cy="275400"/>
                </a:xfrm>
              </p:grpSpPr>
              <p:sp>
                <p:nvSpPr>
                  <p:cNvPr id="113" name="Rectangle 94">
                    <a:extLst>
                      <a:ext uri="{FF2B5EF4-FFF2-40B4-BE49-F238E27FC236}">
                        <a16:creationId xmlns:a16="http://schemas.microsoft.com/office/drawing/2014/main" id="{8AD6BEA0-4B46-42BE-A4BC-F7C072940C01}"/>
                      </a:ext>
                    </a:extLst>
                  </p:cNvPr>
                  <p:cNvSpPr/>
                  <p:nvPr/>
                </p:nvSpPr>
                <p:spPr>
                  <a:xfrm>
                    <a:off x="10800720" y="3704040"/>
                    <a:ext cx="241200" cy="27540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  <p:grpSp>
                <p:nvGrpSpPr>
                  <p:cNvPr id="114" name="Group 95">
                    <a:extLst>
                      <a:ext uri="{FF2B5EF4-FFF2-40B4-BE49-F238E27FC236}">
                        <a16:creationId xmlns:a16="http://schemas.microsoft.com/office/drawing/2014/main" id="{7DA28733-4B06-46FD-8115-E05A9EBE4C17}"/>
                      </a:ext>
                    </a:extLst>
                  </p:cNvPr>
                  <p:cNvGrpSpPr/>
                  <p:nvPr/>
                </p:nvGrpSpPr>
                <p:grpSpPr>
                  <a:xfrm>
                    <a:off x="10834200" y="3805560"/>
                    <a:ext cx="79560" cy="38880"/>
                    <a:chOff x="10834200" y="3805560"/>
                    <a:chExt cx="79560" cy="38880"/>
                  </a:xfrm>
                </p:grpSpPr>
                <p:sp>
                  <p:nvSpPr>
                    <p:cNvPr id="121" name="Rectangle 102">
                      <a:extLst>
                        <a:ext uri="{FF2B5EF4-FFF2-40B4-BE49-F238E27FC236}">
                          <a16:creationId xmlns:a16="http://schemas.microsoft.com/office/drawing/2014/main" id="{AF2FA0DB-AFEE-44B1-BEC4-2D0F6FC323DF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10831680" y="382752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22" name="Rectangle 103">
                      <a:extLst>
                        <a:ext uri="{FF2B5EF4-FFF2-40B4-BE49-F238E27FC236}">
                          <a16:creationId xmlns:a16="http://schemas.microsoft.com/office/drawing/2014/main" id="{3FBDCBCE-7BAB-4FC0-B469-F8A9936A14CC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10850400" y="382140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115" name="Group 96">
                    <a:extLst>
                      <a:ext uri="{FF2B5EF4-FFF2-40B4-BE49-F238E27FC236}">
                        <a16:creationId xmlns:a16="http://schemas.microsoft.com/office/drawing/2014/main" id="{5D05B21B-AD12-428A-8398-F8EFD9920260}"/>
                      </a:ext>
                    </a:extLst>
                  </p:cNvPr>
                  <p:cNvGrpSpPr/>
                  <p:nvPr/>
                </p:nvGrpSpPr>
                <p:grpSpPr>
                  <a:xfrm>
                    <a:off x="10834920" y="3879720"/>
                    <a:ext cx="51480" cy="51480"/>
                    <a:chOff x="10834920" y="3879720"/>
                    <a:chExt cx="51480" cy="51480"/>
                  </a:xfrm>
                </p:grpSpPr>
                <p:sp>
                  <p:nvSpPr>
                    <p:cNvPr id="119" name="Rectangle 100">
                      <a:extLst>
                        <a:ext uri="{FF2B5EF4-FFF2-40B4-BE49-F238E27FC236}">
                          <a16:creationId xmlns:a16="http://schemas.microsoft.com/office/drawing/2014/main" id="{2C658D51-406D-45DC-8676-E61AB666065C}"/>
                        </a:ext>
                      </a:extLst>
                    </p:cNvPr>
                    <p:cNvSpPr/>
                    <p:nvPr/>
                  </p:nvSpPr>
                  <p:spPr>
                    <a:xfrm rot="18900000">
                      <a:off x="10827360" y="390204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20" name="Rectangle 101">
                      <a:extLst>
                        <a:ext uri="{FF2B5EF4-FFF2-40B4-BE49-F238E27FC236}">
                          <a16:creationId xmlns:a16="http://schemas.microsoft.com/office/drawing/2014/main" id="{4F76CAD4-CE3B-47A0-9FA1-88B165A8D532}"/>
                        </a:ext>
                      </a:extLst>
                    </p:cNvPr>
                    <p:cNvSpPr/>
                    <p:nvPr/>
                  </p:nvSpPr>
                  <p:spPr>
                    <a:xfrm rot="13500000">
                      <a:off x="10831680" y="3902400"/>
                      <a:ext cx="60120" cy="720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116" name="Group 97">
                    <a:extLst>
                      <a:ext uri="{FF2B5EF4-FFF2-40B4-BE49-F238E27FC236}">
                        <a16:creationId xmlns:a16="http://schemas.microsoft.com/office/drawing/2014/main" id="{AAC3269F-A406-4DEA-9A7A-BD7F9D807090}"/>
                      </a:ext>
                    </a:extLst>
                  </p:cNvPr>
                  <p:cNvGrpSpPr/>
                  <p:nvPr/>
                </p:nvGrpSpPr>
                <p:grpSpPr>
                  <a:xfrm>
                    <a:off x="10834200" y="3746520"/>
                    <a:ext cx="79560" cy="38880"/>
                    <a:chOff x="10834200" y="3746520"/>
                    <a:chExt cx="79560" cy="38880"/>
                  </a:xfrm>
                </p:grpSpPr>
                <p:sp>
                  <p:nvSpPr>
                    <p:cNvPr id="117" name="Rectangle 98">
                      <a:extLst>
                        <a:ext uri="{FF2B5EF4-FFF2-40B4-BE49-F238E27FC236}">
                          <a16:creationId xmlns:a16="http://schemas.microsoft.com/office/drawing/2014/main" id="{0FF5E089-683B-486A-AE4C-0D4066833A62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10831680" y="376848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18" name="Rectangle 99">
                      <a:extLst>
                        <a:ext uri="{FF2B5EF4-FFF2-40B4-BE49-F238E27FC236}">
                          <a16:creationId xmlns:a16="http://schemas.microsoft.com/office/drawing/2014/main" id="{4C24729B-48E8-411D-838E-13659A97CC49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10850400" y="376236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</p:grpSp>
          </p:grpSp>
          <p:sp>
            <p:nvSpPr>
              <p:cNvPr id="110" name="Freeform 79">
                <a:extLst>
                  <a:ext uri="{FF2B5EF4-FFF2-40B4-BE49-F238E27FC236}">
                    <a16:creationId xmlns:a16="http://schemas.microsoft.com/office/drawing/2014/main" id="{A54A1368-1B21-4BF8-958F-320C0094D2E9}"/>
                  </a:ext>
                </a:extLst>
              </p:cNvPr>
              <p:cNvSpPr/>
              <p:nvPr/>
            </p:nvSpPr>
            <p:spPr>
              <a:xfrm>
                <a:off x="8789726" y="4475972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7F4F9F">
                  <a:lumMod val="50000"/>
                </a:srgbClr>
              </a:solidFill>
              <a:ln w="12700" cap="flat" cmpd="sng" algn="ctr">
                <a:solidFill>
                  <a:srgbClr val="3F274F"/>
                </a:solidFill>
                <a:prstDash val="solid"/>
                <a:miter lim="800000"/>
              </a:ln>
              <a:effectLst/>
            </p:spPr>
          </p:sp>
        </p:grpSp>
      </p:grpSp>
      <p:cxnSp>
        <p:nvCxnSpPr>
          <p:cNvPr id="151" name="Straight Arrow Connector 150">
            <a:extLst>
              <a:ext uri="{FF2B5EF4-FFF2-40B4-BE49-F238E27FC236}">
                <a16:creationId xmlns:a16="http://schemas.microsoft.com/office/drawing/2014/main" id="{659D52A0-E768-41A6-BF33-9DF5D5EF048B}"/>
              </a:ext>
            </a:extLst>
          </p:cNvPr>
          <p:cNvCxnSpPr>
            <a:endCxn id="139" idx="1"/>
          </p:cNvCxnSpPr>
          <p:nvPr/>
        </p:nvCxnSpPr>
        <p:spPr>
          <a:xfrm flipV="1">
            <a:off x="3680415" y="4696788"/>
            <a:ext cx="3184199" cy="461355"/>
          </a:xfrm>
          <a:prstGeom prst="straightConnector1">
            <a:avLst/>
          </a:prstGeom>
          <a:ln>
            <a:solidFill>
              <a:schemeClr val="accent3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>
            <a:extLst>
              <a:ext uri="{FF2B5EF4-FFF2-40B4-BE49-F238E27FC236}">
                <a16:creationId xmlns:a16="http://schemas.microsoft.com/office/drawing/2014/main" id="{DC7724F5-DE2D-4465-BAB5-63372B492DD7}"/>
              </a:ext>
            </a:extLst>
          </p:cNvPr>
          <p:cNvCxnSpPr>
            <a:endCxn id="125" idx="1"/>
          </p:cNvCxnSpPr>
          <p:nvPr/>
        </p:nvCxnSpPr>
        <p:spPr>
          <a:xfrm flipV="1">
            <a:off x="3665103" y="5092925"/>
            <a:ext cx="3825893" cy="227999"/>
          </a:xfrm>
          <a:prstGeom prst="straightConnector1">
            <a:avLst/>
          </a:prstGeom>
          <a:ln>
            <a:solidFill>
              <a:schemeClr val="accent3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Arrow Connector 152">
            <a:extLst>
              <a:ext uri="{FF2B5EF4-FFF2-40B4-BE49-F238E27FC236}">
                <a16:creationId xmlns:a16="http://schemas.microsoft.com/office/drawing/2014/main" id="{E6B07EED-93E8-4BA6-951F-C3A243F3BF4A}"/>
              </a:ext>
            </a:extLst>
          </p:cNvPr>
          <p:cNvCxnSpPr>
            <a:endCxn id="111" idx="1"/>
          </p:cNvCxnSpPr>
          <p:nvPr/>
        </p:nvCxnSpPr>
        <p:spPr>
          <a:xfrm flipV="1">
            <a:off x="3686757" y="5379403"/>
            <a:ext cx="2883120" cy="132298"/>
          </a:xfrm>
          <a:prstGeom prst="straightConnector1">
            <a:avLst/>
          </a:prstGeom>
          <a:ln>
            <a:solidFill>
              <a:schemeClr val="accent3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0812B42E-B3F6-45C1-A9C2-857BE37B10D6}"/>
              </a:ext>
            </a:extLst>
          </p:cNvPr>
          <p:cNvGrpSpPr/>
          <p:nvPr/>
        </p:nvGrpSpPr>
        <p:grpSpPr>
          <a:xfrm>
            <a:off x="3396676" y="5135655"/>
            <a:ext cx="290081" cy="413846"/>
            <a:chOff x="6718231" y="4780728"/>
            <a:chExt cx="290081" cy="413846"/>
          </a:xfrm>
        </p:grpSpPr>
        <p:sp>
          <p:nvSpPr>
            <p:cNvPr id="155" name="Freeform 79">
              <a:extLst>
                <a:ext uri="{FF2B5EF4-FFF2-40B4-BE49-F238E27FC236}">
                  <a16:creationId xmlns:a16="http://schemas.microsoft.com/office/drawing/2014/main" id="{9A0397F9-8DF6-43BE-BA44-8E5F0700A168}"/>
                </a:ext>
              </a:extLst>
            </p:cNvPr>
            <p:cNvSpPr/>
            <p:nvPr/>
          </p:nvSpPr>
          <p:spPr>
            <a:xfrm>
              <a:off x="6718231" y="4780728"/>
              <a:ext cx="222840" cy="75600"/>
            </a:xfrm>
            <a:custGeom>
              <a:avLst/>
              <a:gdLst/>
              <a:ahLst/>
              <a:cxnLst/>
              <a:rect l="l" t="t" r="r" b="b"/>
              <a:pathLst>
                <a:path w="2427231" h="914400">
                  <a:moveTo>
                    <a:pt x="233965" y="366746"/>
                  </a:moveTo>
                  <a:cubicBezTo>
                    <a:pt x="184008" y="366746"/>
                    <a:pt x="143510" y="407244"/>
                    <a:pt x="143510" y="457201"/>
                  </a:cubicBezTo>
                  <a:cubicBezTo>
                    <a:pt x="143510" y="507158"/>
                    <a:pt x="184008" y="547656"/>
                    <a:pt x="233965" y="547656"/>
                  </a:cubicBezTo>
                  <a:cubicBezTo>
                    <a:pt x="283922" y="547656"/>
                    <a:pt x="324420" y="507158"/>
                    <a:pt x="324420" y="457201"/>
                  </a:cubicBezTo>
                  <a:cubicBezTo>
                    <a:pt x="324420" y="407244"/>
                    <a:pt x="283922" y="366746"/>
                    <a:pt x="233965" y="366746"/>
                  </a:cubicBezTo>
                  <a:close/>
                  <a:moveTo>
                    <a:pt x="457200" y="0"/>
                  </a:moveTo>
                  <a:cubicBezTo>
                    <a:pt x="615016" y="0"/>
                    <a:pt x="754156" y="79959"/>
                    <a:pt x="836318" y="201575"/>
                  </a:cubicBezTo>
                  <a:lnTo>
                    <a:pt x="866368" y="256939"/>
                  </a:lnTo>
                  <a:lnTo>
                    <a:pt x="2226970" y="256939"/>
                  </a:lnTo>
                  <a:lnTo>
                    <a:pt x="2427231" y="457201"/>
                  </a:lnTo>
                  <a:lnTo>
                    <a:pt x="2226970" y="657462"/>
                  </a:lnTo>
                  <a:lnTo>
                    <a:pt x="2106661" y="657462"/>
                  </a:lnTo>
                  <a:lnTo>
                    <a:pt x="1975716" y="505956"/>
                  </a:lnTo>
                  <a:lnTo>
                    <a:pt x="1844772" y="657462"/>
                  </a:lnTo>
                  <a:lnTo>
                    <a:pt x="1773422" y="657462"/>
                  </a:lnTo>
                  <a:lnTo>
                    <a:pt x="1642477" y="505956"/>
                  </a:lnTo>
                  <a:lnTo>
                    <a:pt x="1511533" y="657462"/>
                  </a:lnTo>
                  <a:lnTo>
                    <a:pt x="1414780" y="657462"/>
                  </a:lnTo>
                  <a:lnTo>
                    <a:pt x="1283835" y="505956"/>
                  </a:lnTo>
                  <a:lnTo>
                    <a:pt x="1152891" y="657462"/>
                  </a:lnTo>
                  <a:lnTo>
                    <a:pt x="866368" y="657462"/>
                  </a:lnTo>
                  <a:lnTo>
                    <a:pt x="836318" y="712825"/>
                  </a:lnTo>
                  <a:cubicBezTo>
                    <a:pt x="754156" y="834441"/>
                    <a:pt x="615016" y="914400"/>
                    <a:pt x="457200" y="914400"/>
                  </a:cubicBezTo>
                  <a:cubicBezTo>
                    <a:pt x="204695" y="914400"/>
                    <a:pt x="0" y="709705"/>
                    <a:pt x="0" y="457200"/>
                  </a:cubicBezTo>
                  <a:cubicBezTo>
                    <a:pt x="0" y="204695"/>
                    <a:pt x="204695" y="0"/>
                    <a:pt x="457200" y="0"/>
                  </a:cubicBezTo>
                  <a:close/>
                </a:path>
              </a:pathLst>
            </a:custGeom>
            <a:solidFill>
              <a:srgbClr val="7F4F9F">
                <a:lumMod val="40000"/>
                <a:lumOff val="60000"/>
              </a:srgbClr>
            </a:solidFill>
            <a:ln w="12700" cap="flat" cmpd="sng" algn="ctr">
              <a:solidFill>
                <a:srgbClr val="CCB6DB"/>
              </a:solidFill>
              <a:prstDash val="solid"/>
              <a:miter lim="800000"/>
            </a:ln>
            <a:effectLst/>
          </p:spPr>
        </p:sp>
        <p:sp>
          <p:nvSpPr>
            <p:cNvPr id="156" name="Freeform 79">
              <a:extLst>
                <a:ext uri="{FF2B5EF4-FFF2-40B4-BE49-F238E27FC236}">
                  <a16:creationId xmlns:a16="http://schemas.microsoft.com/office/drawing/2014/main" id="{272B3768-9436-4AFD-8257-6D96E02531C9}"/>
                </a:ext>
              </a:extLst>
            </p:cNvPr>
            <p:cNvSpPr/>
            <p:nvPr/>
          </p:nvSpPr>
          <p:spPr>
            <a:xfrm>
              <a:off x="6718231" y="5118974"/>
              <a:ext cx="222840" cy="75600"/>
            </a:xfrm>
            <a:custGeom>
              <a:avLst/>
              <a:gdLst/>
              <a:ahLst/>
              <a:cxnLst/>
              <a:rect l="l" t="t" r="r" b="b"/>
              <a:pathLst>
                <a:path w="2427231" h="914400">
                  <a:moveTo>
                    <a:pt x="233965" y="366746"/>
                  </a:moveTo>
                  <a:cubicBezTo>
                    <a:pt x="184008" y="366746"/>
                    <a:pt x="143510" y="407244"/>
                    <a:pt x="143510" y="457201"/>
                  </a:cubicBezTo>
                  <a:cubicBezTo>
                    <a:pt x="143510" y="507158"/>
                    <a:pt x="184008" y="547656"/>
                    <a:pt x="233965" y="547656"/>
                  </a:cubicBezTo>
                  <a:cubicBezTo>
                    <a:pt x="283922" y="547656"/>
                    <a:pt x="324420" y="507158"/>
                    <a:pt x="324420" y="457201"/>
                  </a:cubicBezTo>
                  <a:cubicBezTo>
                    <a:pt x="324420" y="407244"/>
                    <a:pt x="283922" y="366746"/>
                    <a:pt x="233965" y="366746"/>
                  </a:cubicBezTo>
                  <a:close/>
                  <a:moveTo>
                    <a:pt x="457200" y="0"/>
                  </a:moveTo>
                  <a:cubicBezTo>
                    <a:pt x="615016" y="0"/>
                    <a:pt x="754156" y="79959"/>
                    <a:pt x="836318" y="201575"/>
                  </a:cubicBezTo>
                  <a:lnTo>
                    <a:pt x="866368" y="256939"/>
                  </a:lnTo>
                  <a:lnTo>
                    <a:pt x="2226970" y="256939"/>
                  </a:lnTo>
                  <a:lnTo>
                    <a:pt x="2427231" y="457201"/>
                  </a:lnTo>
                  <a:lnTo>
                    <a:pt x="2226970" y="657462"/>
                  </a:lnTo>
                  <a:lnTo>
                    <a:pt x="2106661" y="657462"/>
                  </a:lnTo>
                  <a:lnTo>
                    <a:pt x="1975716" y="505956"/>
                  </a:lnTo>
                  <a:lnTo>
                    <a:pt x="1844772" y="657462"/>
                  </a:lnTo>
                  <a:lnTo>
                    <a:pt x="1773422" y="657462"/>
                  </a:lnTo>
                  <a:lnTo>
                    <a:pt x="1642477" y="505956"/>
                  </a:lnTo>
                  <a:lnTo>
                    <a:pt x="1511533" y="657462"/>
                  </a:lnTo>
                  <a:lnTo>
                    <a:pt x="1414780" y="657462"/>
                  </a:lnTo>
                  <a:lnTo>
                    <a:pt x="1283835" y="505956"/>
                  </a:lnTo>
                  <a:lnTo>
                    <a:pt x="1152891" y="657462"/>
                  </a:lnTo>
                  <a:lnTo>
                    <a:pt x="866368" y="657462"/>
                  </a:lnTo>
                  <a:lnTo>
                    <a:pt x="836318" y="712825"/>
                  </a:lnTo>
                  <a:cubicBezTo>
                    <a:pt x="754156" y="834441"/>
                    <a:pt x="615016" y="914400"/>
                    <a:pt x="457200" y="914400"/>
                  </a:cubicBezTo>
                  <a:cubicBezTo>
                    <a:pt x="204695" y="914400"/>
                    <a:pt x="0" y="709705"/>
                    <a:pt x="0" y="457200"/>
                  </a:cubicBezTo>
                  <a:cubicBezTo>
                    <a:pt x="0" y="204695"/>
                    <a:pt x="204695" y="0"/>
                    <a:pt x="457200" y="0"/>
                  </a:cubicBezTo>
                  <a:close/>
                </a:path>
              </a:pathLst>
            </a:custGeom>
            <a:solidFill>
              <a:srgbClr val="7F4F9F">
                <a:lumMod val="50000"/>
              </a:srgbClr>
            </a:solidFill>
            <a:ln w="12700" cap="flat" cmpd="sng" algn="ctr">
              <a:solidFill>
                <a:srgbClr val="3F274F"/>
              </a:solidFill>
              <a:prstDash val="solid"/>
              <a:miter lim="800000"/>
            </a:ln>
            <a:effectLst/>
          </p:spPr>
        </p:sp>
        <p:sp>
          <p:nvSpPr>
            <p:cNvPr id="157" name="Freeform 79">
              <a:extLst>
                <a:ext uri="{FF2B5EF4-FFF2-40B4-BE49-F238E27FC236}">
                  <a16:creationId xmlns:a16="http://schemas.microsoft.com/office/drawing/2014/main" id="{507AB041-73A3-426F-B6F8-821C572333F6}"/>
                </a:ext>
              </a:extLst>
            </p:cNvPr>
            <p:cNvSpPr/>
            <p:nvPr/>
          </p:nvSpPr>
          <p:spPr>
            <a:xfrm>
              <a:off x="6718231" y="4949851"/>
              <a:ext cx="222840" cy="75600"/>
            </a:xfrm>
            <a:custGeom>
              <a:avLst/>
              <a:gdLst/>
              <a:ahLst/>
              <a:cxnLst/>
              <a:rect l="l" t="t" r="r" b="b"/>
              <a:pathLst>
                <a:path w="2427231" h="914400">
                  <a:moveTo>
                    <a:pt x="233965" y="366746"/>
                  </a:moveTo>
                  <a:cubicBezTo>
                    <a:pt x="184008" y="366746"/>
                    <a:pt x="143510" y="407244"/>
                    <a:pt x="143510" y="457201"/>
                  </a:cubicBezTo>
                  <a:cubicBezTo>
                    <a:pt x="143510" y="507158"/>
                    <a:pt x="184008" y="547656"/>
                    <a:pt x="233965" y="547656"/>
                  </a:cubicBezTo>
                  <a:cubicBezTo>
                    <a:pt x="283922" y="547656"/>
                    <a:pt x="324420" y="507158"/>
                    <a:pt x="324420" y="457201"/>
                  </a:cubicBezTo>
                  <a:cubicBezTo>
                    <a:pt x="324420" y="407244"/>
                    <a:pt x="283922" y="366746"/>
                    <a:pt x="233965" y="366746"/>
                  </a:cubicBezTo>
                  <a:close/>
                  <a:moveTo>
                    <a:pt x="457200" y="0"/>
                  </a:moveTo>
                  <a:cubicBezTo>
                    <a:pt x="615016" y="0"/>
                    <a:pt x="754156" y="79959"/>
                    <a:pt x="836318" y="201575"/>
                  </a:cubicBezTo>
                  <a:lnTo>
                    <a:pt x="866368" y="256939"/>
                  </a:lnTo>
                  <a:lnTo>
                    <a:pt x="2226970" y="256939"/>
                  </a:lnTo>
                  <a:lnTo>
                    <a:pt x="2427231" y="457201"/>
                  </a:lnTo>
                  <a:lnTo>
                    <a:pt x="2226970" y="657462"/>
                  </a:lnTo>
                  <a:lnTo>
                    <a:pt x="2106661" y="657462"/>
                  </a:lnTo>
                  <a:lnTo>
                    <a:pt x="1975716" y="505956"/>
                  </a:lnTo>
                  <a:lnTo>
                    <a:pt x="1844772" y="657462"/>
                  </a:lnTo>
                  <a:lnTo>
                    <a:pt x="1773422" y="657462"/>
                  </a:lnTo>
                  <a:lnTo>
                    <a:pt x="1642477" y="505956"/>
                  </a:lnTo>
                  <a:lnTo>
                    <a:pt x="1511533" y="657462"/>
                  </a:lnTo>
                  <a:lnTo>
                    <a:pt x="1414780" y="657462"/>
                  </a:lnTo>
                  <a:lnTo>
                    <a:pt x="1283835" y="505956"/>
                  </a:lnTo>
                  <a:lnTo>
                    <a:pt x="1152891" y="657462"/>
                  </a:lnTo>
                  <a:lnTo>
                    <a:pt x="866368" y="657462"/>
                  </a:lnTo>
                  <a:lnTo>
                    <a:pt x="836318" y="712825"/>
                  </a:lnTo>
                  <a:cubicBezTo>
                    <a:pt x="754156" y="834441"/>
                    <a:pt x="615016" y="914400"/>
                    <a:pt x="457200" y="914400"/>
                  </a:cubicBezTo>
                  <a:cubicBezTo>
                    <a:pt x="204695" y="914400"/>
                    <a:pt x="0" y="709705"/>
                    <a:pt x="0" y="457200"/>
                  </a:cubicBezTo>
                  <a:cubicBezTo>
                    <a:pt x="0" y="204695"/>
                    <a:pt x="204695" y="0"/>
                    <a:pt x="457200" y="0"/>
                  </a:cubicBezTo>
                  <a:close/>
                </a:path>
              </a:pathLst>
            </a:custGeom>
            <a:solidFill>
              <a:srgbClr val="546CB2">
                <a:lumMod val="60000"/>
                <a:lumOff val="40000"/>
              </a:srgbClr>
            </a:solidFill>
            <a:ln w="12700" cap="flat" cmpd="sng" algn="ctr">
              <a:solidFill>
                <a:srgbClr val="98A7D1"/>
              </a:solidFill>
              <a:prstDash val="solid"/>
              <a:miter lim="800000"/>
            </a:ln>
            <a:effectLst/>
          </p:spPr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8354D3F2-A78A-4AE1-B7E8-F825A3AB828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65004" y="4796874"/>
              <a:ext cx="43308" cy="433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ABF1CDD7-7C66-4938-B0B2-2592D639954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65004" y="4965997"/>
              <a:ext cx="43308" cy="433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60" name="Oval 159">
              <a:extLst>
                <a:ext uri="{FF2B5EF4-FFF2-40B4-BE49-F238E27FC236}">
                  <a16:creationId xmlns:a16="http://schemas.microsoft.com/office/drawing/2014/main" id="{A9C7A1E1-7872-4614-A835-E1A77D091E0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65004" y="5135120"/>
              <a:ext cx="43308" cy="433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161" name="Rectangle 2">
            <a:extLst>
              <a:ext uri="{FF2B5EF4-FFF2-40B4-BE49-F238E27FC236}">
                <a16:creationId xmlns:a16="http://schemas.microsoft.com/office/drawing/2014/main" id="{75526FFE-ECF8-45D6-887C-E7FB38278541}"/>
              </a:ext>
            </a:extLst>
          </p:cNvPr>
          <p:cNvSpPr/>
          <p:nvPr/>
        </p:nvSpPr>
        <p:spPr>
          <a:xfrm>
            <a:off x="1747197" y="2385676"/>
            <a:ext cx="3015495" cy="8237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000" b="1" spc="-1" dirty="0">
                <a:solidFill>
                  <a:schemeClr val="bg1"/>
                </a:solidFill>
                <a:latin typeface="Arial"/>
                <a:ea typeface="DejaVu Sans"/>
              </a:rPr>
              <a:t>Query</a:t>
            </a:r>
            <a:r>
              <a:rPr lang="en-US" sz="1000" spc="-1" dirty="0">
                <a:solidFill>
                  <a:schemeClr val="bg1"/>
                </a:solidFill>
                <a:latin typeface="Arial"/>
                <a:ea typeface="DejaVu Sans"/>
              </a:rPr>
              <a:t> for </a:t>
            </a:r>
            <a:r>
              <a:rPr lang="en-US" sz="1000" b="1" spc="-1" dirty="0">
                <a:solidFill>
                  <a:schemeClr val="bg1"/>
                </a:solidFill>
                <a:latin typeface="Arial"/>
                <a:ea typeface="DejaVu Sans"/>
              </a:rPr>
              <a:t>audit log – Log reference</a:t>
            </a:r>
          </a:p>
          <a:p>
            <a:pPr>
              <a:lnSpc>
                <a:spcPct val="100000"/>
              </a:lnSpc>
            </a:pPr>
            <a:r>
              <a:rPr lang="en-US" sz="1000" spc="-1" dirty="0">
                <a:solidFill>
                  <a:schemeClr val="bg1"/>
                </a:solidFill>
                <a:latin typeface="Arial"/>
                <a:ea typeface="DejaVu Sans"/>
              </a:rPr>
              <a:t>Uses</a:t>
            </a:r>
            <a:r>
              <a:rPr lang="en-US" sz="1000" b="1" spc="-1" dirty="0">
                <a:solidFill>
                  <a:schemeClr val="bg1"/>
                </a:solidFill>
                <a:latin typeface="Arial"/>
                <a:ea typeface="DejaVu Sans"/>
              </a:rPr>
              <a:t> reference </a:t>
            </a:r>
            <a:r>
              <a:rPr lang="en-US" sz="1000" spc="-1" dirty="0">
                <a:solidFill>
                  <a:schemeClr val="bg1"/>
                </a:solidFill>
                <a:latin typeface="Arial"/>
                <a:ea typeface="DejaVu Sans"/>
              </a:rPr>
              <a:t>to request</a:t>
            </a:r>
            <a:r>
              <a:rPr lang="en-US" sz="1000" b="1" spc="-1" dirty="0">
                <a:solidFill>
                  <a:schemeClr val="bg1"/>
                </a:solidFill>
                <a:latin typeface="Arial"/>
                <a:ea typeface="DejaVu Sans"/>
              </a:rPr>
              <a:t> encrypted audit log</a:t>
            </a:r>
            <a:r>
              <a:rPr lang="en-US" sz="1000" spc="-1" dirty="0">
                <a:solidFill>
                  <a:schemeClr val="bg1"/>
                </a:solidFill>
                <a:latin typeface="Arial"/>
                <a:ea typeface="DejaVu Sans"/>
              </a:rPr>
              <a:t> from off-chain database</a:t>
            </a:r>
          </a:p>
          <a:p>
            <a:pPr>
              <a:lnSpc>
                <a:spcPct val="100000"/>
              </a:lnSpc>
            </a:pPr>
            <a:r>
              <a:rPr lang="en-US" sz="1000" b="1" strike="noStrike" spc="-1" dirty="0">
                <a:solidFill>
                  <a:schemeClr val="bg1"/>
                </a:solidFill>
                <a:latin typeface="Arial"/>
                <a:ea typeface="DejaVu Sans"/>
              </a:rPr>
              <a:t>Decrypts</a:t>
            </a:r>
            <a:r>
              <a:rPr lang="en-US" sz="1000" b="0" strike="noStrike" spc="-1" dirty="0">
                <a:solidFill>
                  <a:schemeClr val="bg1"/>
                </a:solidFill>
                <a:latin typeface="Arial"/>
                <a:ea typeface="DejaVu Sans"/>
              </a:rPr>
              <a:t> audit data</a:t>
            </a:r>
            <a:endParaRPr lang="en-US" sz="1000" b="0" strike="noStrike" spc="-1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162" name="Right Arrow 103">
            <a:extLst>
              <a:ext uri="{FF2B5EF4-FFF2-40B4-BE49-F238E27FC236}">
                <a16:creationId xmlns:a16="http://schemas.microsoft.com/office/drawing/2014/main" id="{4ADE450F-2DBB-45B3-AEF6-73148D8D66FB}"/>
              </a:ext>
            </a:extLst>
          </p:cNvPr>
          <p:cNvSpPr/>
          <p:nvPr/>
        </p:nvSpPr>
        <p:spPr>
          <a:xfrm rot="10800000">
            <a:off x="4842406" y="5557418"/>
            <a:ext cx="1057784" cy="227344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68" name="Right Arrow 108">
            <a:extLst>
              <a:ext uri="{FF2B5EF4-FFF2-40B4-BE49-F238E27FC236}">
                <a16:creationId xmlns:a16="http://schemas.microsoft.com/office/drawing/2014/main" id="{5392F19C-DA54-41D7-A487-058DF0C09BB2}"/>
              </a:ext>
            </a:extLst>
          </p:cNvPr>
          <p:cNvSpPr/>
          <p:nvPr/>
        </p:nvSpPr>
        <p:spPr>
          <a:xfrm rot="13500000">
            <a:off x="4599081" y="3934431"/>
            <a:ext cx="1548701" cy="227344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A502B447-161E-4025-9736-FEDA5D7987D3}"/>
              </a:ext>
            </a:extLst>
          </p:cNvPr>
          <p:cNvGrpSpPr/>
          <p:nvPr/>
        </p:nvGrpSpPr>
        <p:grpSpPr>
          <a:xfrm>
            <a:off x="2756181" y="3034300"/>
            <a:ext cx="1010050" cy="255960"/>
            <a:chOff x="3688304" y="1917208"/>
            <a:chExt cx="1010050" cy="255960"/>
          </a:xfrm>
        </p:grpSpPr>
        <p:sp>
          <p:nvSpPr>
            <p:cNvPr id="172" name="Rounded Rectangle 184">
              <a:extLst>
                <a:ext uri="{FF2B5EF4-FFF2-40B4-BE49-F238E27FC236}">
                  <a16:creationId xmlns:a16="http://schemas.microsoft.com/office/drawing/2014/main" id="{C9D3E59F-F2E1-49C7-B312-EDEA68E98C32}"/>
                </a:ext>
              </a:extLst>
            </p:cNvPr>
            <p:cNvSpPr/>
            <p:nvPr/>
          </p:nvSpPr>
          <p:spPr>
            <a:xfrm>
              <a:off x="3769676" y="1963648"/>
              <a:ext cx="928678" cy="209520"/>
            </a:xfrm>
            <a:prstGeom prst="roundRect">
              <a:avLst>
                <a:gd name="adj" fmla="val 4167"/>
              </a:avLst>
            </a:prstGeom>
            <a:solidFill>
              <a:srgbClr val="838487"/>
            </a:solidFill>
            <a:ln w="28575" cap="flat" cmpd="sng" algn="ctr">
              <a:solidFill>
                <a:srgbClr val="546CB2"/>
              </a:solidFill>
              <a:prstDash val="solid"/>
              <a:miter lim="800000"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-1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DejaVu Sans"/>
                  <a:cs typeface="+mn-cs"/>
                </a:rPr>
                <a:t>Audit Log</a:t>
              </a:r>
              <a:endParaRPr kumimoji="0" lang="en-US" sz="1100" b="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3" name="Freeform 63">
              <a:extLst>
                <a:ext uri="{FF2B5EF4-FFF2-40B4-BE49-F238E27FC236}">
                  <a16:creationId xmlns:a16="http://schemas.microsoft.com/office/drawing/2014/main" id="{8E7C2483-861C-4E82-A3A5-B72C1515C172}"/>
                </a:ext>
              </a:extLst>
            </p:cNvPr>
            <p:cNvSpPr/>
            <p:nvPr/>
          </p:nvSpPr>
          <p:spPr>
            <a:xfrm>
              <a:off x="3688304" y="1917208"/>
              <a:ext cx="139320" cy="198360"/>
            </a:xfrm>
            <a:custGeom>
              <a:avLst/>
              <a:gdLst/>
              <a:ahLst/>
              <a:cxnLst/>
              <a:rect l="l" t="t" r="r" b="b"/>
              <a:pathLst>
                <a:path w="957836" h="1222897">
                  <a:moveTo>
                    <a:pt x="483972" y="63309"/>
                  </a:moveTo>
                  <a:cubicBezTo>
                    <a:pt x="337990" y="63309"/>
                    <a:pt x="216193" y="166648"/>
                    <a:pt x="188025" y="304023"/>
                  </a:cubicBezTo>
                  <a:lnTo>
                    <a:pt x="182354" y="360163"/>
                  </a:lnTo>
                  <a:lnTo>
                    <a:pt x="785591" y="360163"/>
                  </a:lnTo>
                  <a:lnTo>
                    <a:pt x="779920" y="304023"/>
                  </a:lnTo>
                  <a:cubicBezTo>
                    <a:pt x="751752" y="166648"/>
                    <a:pt x="629955" y="63309"/>
                    <a:pt x="483972" y="63309"/>
                  </a:cubicBezTo>
                  <a:close/>
                  <a:moveTo>
                    <a:pt x="483972" y="0"/>
                  </a:moveTo>
                  <a:cubicBezTo>
                    <a:pt x="660611" y="0"/>
                    <a:pt x="807986" y="125039"/>
                    <a:pt x="842069" y="291263"/>
                  </a:cubicBezTo>
                  <a:lnTo>
                    <a:pt x="849029" y="360163"/>
                  </a:lnTo>
                  <a:lnTo>
                    <a:pt x="957836" y="360163"/>
                  </a:lnTo>
                  <a:lnTo>
                    <a:pt x="957836" y="1222897"/>
                  </a:lnTo>
                  <a:lnTo>
                    <a:pt x="0" y="1222897"/>
                  </a:lnTo>
                  <a:lnTo>
                    <a:pt x="0" y="360163"/>
                  </a:lnTo>
                  <a:lnTo>
                    <a:pt x="118915" y="360163"/>
                  </a:lnTo>
                  <a:lnTo>
                    <a:pt x="125875" y="291263"/>
                  </a:lnTo>
                  <a:cubicBezTo>
                    <a:pt x="159959" y="125039"/>
                    <a:pt x="307333" y="0"/>
                    <a:pt x="483972" y="0"/>
                  </a:cubicBezTo>
                  <a:close/>
                </a:path>
              </a:pathLst>
            </a:custGeom>
            <a:solidFill>
              <a:srgbClr val="0070C0"/>
            </a:solidFill>
            <a:ln w="127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sp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796E4213-F88B-4AAD-8B04-C571A8582CF6}"/>
              </a:ext>
            </a:extLst>
          </p:cNvPr>
          <p:cNvGrpSpPr/>
          <p:nvPr/>
        </p:nvGrpSpPr>
        <p:grpSpPr>
          <a:xfrm>
            <a:off x="2835654" y="5086008"/>
            <a:ext cx="851103" cy="556447"/>
            <a:chOff x="2906077" y="4369592"/>
            <a:chExt cx="851103" cy="556447"/>
          </a:xfrm>
        </p:grpSpPr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970C412D-FFFE-4104-99C8-AE9C4D8A6278}"/>
                </a:ext>
              </a:extLst>
            </p:cNvPr>
            <p:cNvGrpSpPr/>
            <p:nvPr/>
          </p:nvGrpSpPr>
          <p:grpSpPr>
            <a:xfrm>
              <a:off x="3467099" y="4419239"/>
              <a:ext cx="290081" cy="413846"/>
              <a:chOff x="6718231" y="4780728"/>
              <a:chExt cx="290081" cy="413846"/>
            </a:xfrm>
          </p:grpSpPr>
          <p:sp>
            <p:nvSpPr>
              <p:cNvPr id="178" name="Freeform 79">
                <a:extLst>
                  <a:ext uri="{FF2B5EF4-FFF2-40B4-BE49-F238E27FC236}">
                    <a16:creationId xmlns:a16="http://schemas.microsoft.com/office/drawing/2014/main" id="{C44484ED-5D81-4602-84DD-4902945DC6CD}"/>
                  </a:ext>
                </a:extLst>
              </p:cNvPr>
              <p:cNvSpPr/>
              <p:nvPr/>
            </p:nvSpPr>
            <p:spPr>
              <a:xfrm>
                <a:off x="6718231" y="4780728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7F4F9F">
                  <a:lumMod val="40000"/>
                  <a:lumOff val="60000"/>
                </a:srgbClr>
              </a:solidFill>
              <a:ln w="12700" cap="flat" cmpd="sng" algn="ctr">
                <a:solidFill>
                  <a:srgbClr val="CCB6DB"/>
                </a:solidFill>
                <a:prstDash val="solid"/>
                <a:miter lim="800000"/>
              </a:ln>
              <a:effectLst/>
            </p:spPr>
          </p:sp>
          <p:sp>
            <p:nvSpPr>
              <p:cNvPr id="179" name="Freeform 79">
                <a:extLst>
                  <a:ext uri="{FF2B5EF4-FFF2-40B4-BE49-F238E27FC236}">
                    <a16:creationId xmlns:a16="http://schemas.microsoft.com/office/drawing/2014/main" id="{DE746A2A-8C45-47B3-B264-787EFFDF1B43}"/>
                  </a:ext>
                </a:extLst>
              </p:cNvPr>
              <p:cNvSpPr/>
              <p:nvPr/>
            </p:nvSpPr>
            <p:spPr>
              <a:xfrm>
                <a:off x="6718231" y="5118974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7F4F9F">
                  <a:lumMod val="50000"/>
                </a:srgbClr>
              </a:solidFill>
              <a:ln w="12700" cap="flat" cmpd="sng" algn="ctr">
                <a:solidFill>
                  <a:srgbClr val="3F274F"/>
                </a:solidFill>
                <a:prstDash val="solid"/>
                <a:miter lim="800000"/>
              </a:ln>
              <a:effectLst/>
            </p:spPr>
          </p:sp>
          <p:sp>
            <p:nvSpPr>
              <p:cNvPr id="180" name="Freeform 79">
                <a:extLst>
                  <a:ext uri="{FF2B5EF4-FFF2-40B4-BE49-F238E27FC236}">
                    <a16:creationId xmlns:a16="http://schemas.microsoft.com/office/drawing/2014/main" id="{9E67A184-641A-492B-B9AE-E9D6F8DE4939}"/>
                  </a:ext>
                </a:extLst>
              </p:cNvPr>
              <p:cNvSpPr/>
              <p:nvPr/>
            </p:nvSpPr>
            <p:spPr>
              <a:xfrm>
                <a:off x="6718231" y="4949851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546CB2">
                  <a:lumMod val="60000"/>
                  <a:lumOff val="40000"/>
                </a:srgbClr>
              </a:solidFill>
              <a:ln w="12700" cap="flat" cmpd="sng" algn="ctr">
                <a:solidFill>
                  <a:srgbClr val="98A7D1"/>
                </a:solidFill>
                <a:prstDash val="solid"/>
                <a:miter lim="800000"/>
              </a:ln>
              <a:effectLst/>
            </p:spPr>
          </p:sp>
          <p:sp>
            <p:nvSpPr>
              <p:cNvPr id="181" name="Oval 180">
                <a:extLst>
                  <a:ext uri="{FF2B5EF4-FFF2-40B4-BE49-F238E27FC236}">
                    <a16:creationId xmlns:a16="http://schemas.microsoft.com/office/drawing/2014/main" id="{B8978C7B-7A1D-4D70-B06E-2FE58F3FCFE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965004" y="4796874"/>
                <a:ext cx="43308" cy="433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198" name="Oval 197">
                <a:extLst>
                  <a:ext uri="{FF2B5EF4-FFF2-40B4-BE49-F238E27FC236}">
                    <a16:creationId xmlns:a16="http://schemas.microsoft.com/office/drawing/2014/main" id="{D3FC5EA0-B7B9-4B9C-A881-110B8216CEB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965004" y="4965997"/>
                <a:ext cx="43308" cy="433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15" name="Oval 214">
                <a:extLst>
                  <a:ext uri="{FF2B5EF4-FFF2-40B4-BE49-F238E27FC236}">
                    <a16:creationId xmlns:a16="http://schemas.microsoft.com/office/drawing/2014/main" id="{21DD3DE4-9902-4BAE-B86F-6FD04134D28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965004" y="5135120"/>
                <a:ext cx="43308" cy="433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  <p:sp>
          <p:nvSpPr>
            <p:cNvPr id="176" name="Left Brace 175">
              <a:extLst>
                <a:ext uri="{FF2B5EF4-FFF2-40B4-BE49-F238E27FC236}">
                  <a16:creationId xmlns:a16="http://schemas.microsoft.com/office/drawing/2014/main" id="{8C009D10-71A2-4D6C-A756-DAF521B7A90F}"/>
                </a:ext>
              </a:extLst>
            </p:cNvPr>
            <p:cNvSpPr/>
            <p:nvPr/>
          </p:nvSpPr>
          <p:spPr>
            <a:xfrm>
              <a:off x="3198362" y="4369592"/>
              <a:ext cx="199292" cy="556447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77" name="Freeform 79">
              <a:extLst>
                <a:ext uri="{FF2B5EF4-FFF2-40B4-BE49-F238E27FC236}">
                  <a16:creationId xmlns:a16="http://schemas.microsoft.com/office/drawing/2014/main" id="{2E76930D-2636-4AB5-AE5A-7D153C238C8C}"/>
                </a:ext>
              </a:extLst>
            </p:cNvPr>
            <p:cNvSpPr/>
            <p:nvPr/>
          </p:nvSpPr>
          <p:spPr>
            <a:xfrm>
              <a:off x="2906077" y="4614211"/>
              <a:ext cx="222840" cy="75600"/>
            </a:xfrm>
            <a:custGeom>
              <a:avLst/>
              <a:gdLst/>
              <a:ahLst/>
              <a:cxnLst/>
              <a:rect l="l" t="t" r="r" b="b"/>
              <a:pathLst>
                <a:path w="2427231" h="914400">
                  <a:moveTo>
                    <a:pt x="233965" y="366746"/>
                  </a:moveTo>
                  <a:cubicBezTo>
                    <a:pt x="184008" y="366746"/>
                    <a:pt x="143510" y="407244"/>
                    <a:pt x="143510" y="457201"/>
                  </a:cubicBezTo>
                  <a:cubicBezTo>
                    <a:pt x="143510" y="507158"/>
                    <a:pt x="184008" y="547656"/>
                    <a:pt x="233965" y="547656"/>
                  </a:cubicBezTo>
                  <a:cubicBezTo>
                    <a:pt x="283922" y="547656"/>
                    <a:pt x="324420" y="507158"/>
                    <a:pt x="324420" y="457201"/>
                  </a:cubicBezTo>
                  <a:cubicBezTo>
                    <a:pt x="324420" y="407244"/>
                    <a:pt x="283922" y="366746"/>
                    <a:pt x="233965" y="366746"/>
                  </a:cubicBezTo>
                  <a:close/>
                  <a:moveTo>
                    <a:pt x="457200" y="0"/>
                  </a:moveTo>
                  <a:cubicBezTo>
                    <a:pt x="615016" y="0"/>
                    <a:pt x="754156" y="79959"/>
                    <a:pt x="836318" y="201575"/>
                  </a:cubicBezTo>
                  <a:lnTo>
                    <a:pt x="866368" y="256939"/>
                  </a:lnTo>
                  <a:lnTo>
                    <a:pt x="2226970" y="256939"/>
                  </a:lnTo>
                  <a:lnTo>
                    <a:pt x="2427231" y="457201"/>
                  </a:lnTo>
                  <a:lnTo>
                    <a:pt x="2226970" y="657462"/>
                  </a:lnTo>
                  <a:lnTo>
                    <a:pt x="2106661" y="657462"/>
                  </a:lnTo>
                  <a:lnTo>
                    <a:pt x="1975716" y="505956"/>
                  </a:lnTo>
                  <a:lnTo>
                    <a:pt x="1844772" y="657462"/>
                  </a:lnTo>
                  <a:lnTo>
                    <a:pt x="1773422" y="657462"/>
                  </a:lnTo>
                  <a:lnTo>
                    <a:pt x="1642477" y="505956"/>
                  </a:lnTo>
                  <a:lnTo>
                    <a:pt x="1511533" y="657462"/>
                  </a:lnTo>
                  <a:lnTo>
                    <a:pt x="1414780" y="657462"/>
                  </a:lnTo>
                  <a:lnTo>
                    <a:pt x="1283835" y="505956"/>
                  </a:lnTo>
                  <a:lnTo>
                    <a:pt x="1152891" y="657462"/>
                  </a:lnTo>
                  <a:lnTo>
                    <a:pt x="866368" y="657462"/>
                  </a:lnTo>
                  <a:lnTo>
                    <a:pt x="836318" y="712825"/>
                  </a:lnTo>
                  <a:cubicBezTo>
                    <a:pt x="754156" y="834441"/>
                    <a:pt x="615016" y="914400"/>
                    <a:pt x="457200" y="914400"/>
                  </a:cubicBezTo>
                  <a:cubicBezTo>
                    <a:pt x="204695" y="914400"/>
                    <a:pt x="0" y="709705"/>
                    <a:pt x="0" y="457200"/>
                  </a:cubicBezTo>
                  <a:cubicBezTo>
                    <a:pt x="0" y="204695"/>
                    <a:pt x="204695" y="0"/>
                    <a:pt x="457200" y="0"/>
                  </a:cubicBezTo>
                  <a:close/>
                </a:path>
              </a:pathLst>
            </a:custGeom>
            <a:solidFill>
              <a:srgbClr val="0070C0"/>
            </a:solidFill>
            <a:ln w="127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sp>
      </p:grpSp>
      <p:sp>
        <p:nvSpPr>
          <p:cNvPr id="232" name="Freeform 79">
            <a:extLst>
              <a:ext uri="{FF2B5EF4-FFF2-40B4-BE49-F238E27FC236}">
                <a16:creationId xmlns:a16="http://schemas.microsoft.com/office/drawing/2014/main" id="{6EFB7370-85E5-47D5-AD02-EFF3D02C4116}"/>
              </a:ext>
            </a:extLst>
          </p:cNvPr>
          <p:cNvSpPr/>
          <p:nvPr/>
        </p:nvSpPr>
        <p:spPr>
          <a:xfrm>
            <a:off x="3149786" y="3411250"/>
            <a:ext cx="222840" cy="75600"/>
          </a:xfrm>
          <a:custGeom>
            <a:avLst/>
            <a:gdLst/>
            <a:ahLst/>
            <a:cxnLst/>
            <a:rect l="l" t="t" r="r" b="b"/>
            <a:pathLst>
              <a:path w="2427231" h="914400">
                <a:moveTo>
                  <a:pt x="233965" y="366746"/>
                </a:moveTo>
                <a:cubicBezTo>
                  <a:pt x="184008" y="366746"/>
                  <a:pt x="143510" y="407244"/>
                  <a:pt x="143510" y="457201"/>
                </a:cubicBezTo>
                <a:cubicBezTo>
                  <a:pt x="143510" y="507158"/>
                  <a:pt x="184008" y="547656"/>
                  <a:pt x="233965" y="547656"/>
                </a:cubicBezTo>
                <a:cubicBezTo>
                  <a:pt x="283922" y="547656"/>
                  <a:pt x="324420" y="507158"/>
                  <a:pt x="324420" y="457201"/>
                </a:cubicBezTo>
                <a:cubicBezTo>
                  <a:pt x="324420" y="407244"/>
                  <a:pt x="283922" y="366746"/>
                  <a:pt x="233965" y="366746"/>
                </a:cubicBezTo>
                <a:close/>
                <a:moveTo>
                  <a:pt x="457200" y="0"/>
                </a:moveTo>
                <a:cubicBezTo>
                  <a:pt x="615016" y="0"/>
                  <a:pt x="754156" y="79959"/>
                  <a:pt x="836318" y="201575"/>
                </a:cubicBezTo>
                <a:lnTo>
                  <a:pt x="866368" y="256939"/>
                </a:lnTo>
                <a:lnTo>
                  <a:pt x="2226970" y="256939"/>
                </a:lnTo>
                <a:lnTo>
                  <a:pt x="2427231" y="457201"/>
                </a:lnTo>
                <a:lnTo>
                  <a:pt x="2226970" y="657462"/>
                </a:lnTo>
                <a:lnTo>
                  <a:pt x="2106661" y="657462"/>
                </a:lnTo>
                <a:lnTo>
                  <a:pt x="1975716" y="505956"/>
                </a:lnTo>
                <a:lnTo>
                  <a:pt x="1844772" y="657462"/>
                </a:lnTo>
                <a:lnTo>
                  <a:pt x="1773422" y="657462"/>
                </a:lnTo>
                <a:lnTo>
                  <a:pt x="1642477" y="505956"/>
                </a:lnTo>
                <a:lnTo>
                  <a:pt x="1511533" y="657462"/>
                </a:lnTo>
                <a:lnTo>
                  <a:pt x="1414780" y="657462"/>
                </a:lnTo>
                <a:lnTo>
                  <a:pt x="1283835" y="505956"/>
                </a:lnTo>
                <a:lnTo>
                  <a:pt x="1152891" y="657462"/>
                </a:lnTo>
                <a:lnTo>
                  <a:pt x="866368" y="657462"/>
                </a:lnTo>
                <a:lnTo>
                  <a:pt x="836318" y="712825"/>
                </a:lnTo>
                <a:cubicBezTo>
                  <a:pt x="754156" y="834441"/>
                  <a:pt x="615016" y="914400"/>
                  <a:pt x="457200" y="914400"/>
                </a:cubicBezTo>
                <a:cubicBezTo>
                  <a:pt x="204695" y="914400"/>
                  <a:pt x="0" y="709705"/>
                  <a:pt x="0" y="457200"/>
                </a:cubicBezTo>
                <a:cubicBezTo>
                  <a:pt x="0" y="204695"/>
                  <a:pt x="204695" y="0"/>
                  <a:pt x="457200" y="0"/>
                </a:cubicBezTo>
                <a:close/>
              </a:path>
            </a:pathLst>
          </a:custGeom>
          <a:solidFill>
            <a:srgbClr val="0070C0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</p:sp>
      <p:sp>
        <p:nvSpPr>
          <p:cNvPr id="233" name="Right Arrow 762">
            <a:extLst>
              <a:ext uri="{FF2B5EF4-FFF2-40B4-BE49-F238E27FC236}">
                <a16:creationId xmlns:a16="http://schemas.microsoft.com/office/drawing/2014/main" id="{3CAEAC1A-8865-47F9-91E4-134B42A3E552}"/>
              </a:ext>
            </a:extLst>
          </p:cNvPr>
          <p:cNvSpPr/>
          <p:nvPr/>
        </p:nvSpPr>
        <p:spPr>
          <a:xfrm rot="16200000">
            <a:off x="3162906" y="3614335"/>
            <a:ext cx="196600" cy="227344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200"/>
          </a:p>
        </p:txBody>
      </p:sp>
      <p:sp>
        <p:nvSpPr>
          <p:cNvPr id="169" name="Rounded Rectangle 184">
            <a:extLst>
              <a:ext uri="{FF2B5EF4-FFF2-40B4-BE49-F238E27FC236}">
                <a16:creationId xmlns:a16="http://schemas.microsoft.com/office/drawing/2014/main" id="{79BAE65E-DA2E-41F5-8A90-C5FDED11999F}"/>
              </a:ext>
            </a:extLst>
          </p:cNvPr>
          <p:cNvSpPr/>
          <p:nvPr/>
        </p:nvSpPr>
        <p:spPr>
          <a:xfrm>
            <a:off x="105239" y="3277330"/>
            <a:ext cx="900922" cy="209520"/>
          </a:xfrm>
          <a:prstGeom prst="roundRect">
            <a:avLst>
              <a:gd name="adj" fmla="val 4167"/>
            </a:avLst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Audit Log</a:t>
            </a:r>
            <a:endParaRPr kumimoji="0" lang="en-US" sz="1100" b="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4" name="Right Arrow 770">
            <a:extLst>
              <a:ext uri="{FF2B5EF4-FFF2-40B4-BE49-F238E27FC236}">
                <a16:creationId xmlns:a16="http://schemas.microsoft.com/office/drawing/2014/main" id="{B5D5BE42-F6C0-4D85-BFEA-DDBD5454A651}"/>
              </a:ext>
            </a:extLst>
          </p:cNvPr>
          <p:cNvSpPr/>
          <p:nvPr/>
        </p:nvSpPr>
        <p:spPr>
          <a:xfrm rot="10800000">
            <a:off x="1174081" y="3268418"/>
            <a:ext cx="402252" cy="227344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200"/>
          </a:p>
        </p:txBody>
      </p:sp>
      <p:sp>
        <p:nvSpPr>
          <p:cNvPr id="235" name="Rectangle 2">
            <a:extLst>
              <a:ext uri="{FF2B5EF4-FFF2-40B4-BE49-F238E27FC236}">
                <a16:creationId xmlns:a16="http://schemas.microsoft.com/office/drawing/2014/main" id="{EC750DA2-9EAA-4C78-B62F-5F70640CDECD}"/>
              </a:ext>
            </a:extLst>
          </p:cNvPr>
          <p:cNvSpPr/>
          <p:nvPr/>
        </p:nvSpPr>
        <p:spPr>
          <a:xfrm>
            <a:off x="8151458" y="4047213"/>
            <a:ext cx="2602512" cy="17652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r>
              <a:rPr lang="en-US" sz="1000" spc="-1" dirty="0">
                <a:solidFill>
                  <a:schemeClr val="bg1"/>
                </a:solidFill>
                <a:latin typeface="Arial"/>
                <a:ea typeface="DejaVu Sans"/>
              </a:rPr>
              <a:t>Retrieves </a:t>
            </a:r>
            <a:r>
              <a:rPr lang="en-US" sz="1000" b="1" spc="-1" dirty="0">
                <a:solidFill>
                  <a:schemeClr val="bg1"/>
                </a:solidFill>
                <a:latin typeface="Arial"/>
                <a:ea typeface="DejaVu Sans"/>
              </a:rPr>
              <a:t>Log references</a:t>
            </a:r>
            <a:r>
              <a:rPr lang="en-US" sz="1000" spc="-1" dirty="0">
                <a:solidFill>
                  <a:schemeClr val="bg1"/>
                </a:solidFill>
                <a:latin typeface="Arial"/>
                <a:ea typeface="DejaVu Sans"/>
              </a:rPr>
              <a:t> and key sharing </a:t>
            </a:r>
            <a:r>
              <a:rPr lang="en-US" sz="1000" b="1" spc="-1" dirty="0">
                <a:solidFill>
                  <a:schemeClr val="bg1"/>
                </a:solidFill>
                <a:latin typeface="Arial"/>
                <a:ea typeface="DejaVu Sans"/>
              </a:rPr>
              <a:t>peers list </a:t>
            </a:r>
            <a:r>
              <a:rPr lang="en-US" sz="1000" spc="-1" dirty="0">
                <a:solidFill>
                  <a:schemeClr val="bg1"/>
                </a:solidFill>
                <a:latin typeface="Arial"/>
                <a:ea typeface="DejaVu Sans"/>
              </a:rPr>
              <a:t>for requested audit log</a:t>
            </a:r>
          </a:p>
          <a:p>
            <a:endParaRPr lang="en-US" sz="1000" b="1" spc="-1" dirty="0">
              <a:solidFill>
                <a:schemeClr val="tx1">
                  <a:lumMod val="95000"/>
                </a:schemeClr>
              </a:solidFill>
              <a:latin typeface="Arial"/>
              <a:ea typeface="DejaVu Sans"/>
            </a:endParaRPr>
          </a:p>
          <a:p>
            <a:r>
              <a:rPr lang="en-US" sz="1000" b="1" spc="-1" dirty="0">
                <a:solidFill>
                  <a:schemeClr val="bg1"/>
                </a:solidFill>
                <a:latin typeface="Arial"/>
                <a:ea typeface="DejaVu Sans"/>
              </a:rPr>
              <a:t>Retrieves Key shares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spc="-1" dirty="0">
                <a:solidFill>
                  <a:schemeClr val="bg1"/>
                </a:solidFill>
                <a:latin typeface="Arial"/>
                <a:ea typeface="DejaVu Sans"/>
              </a:rPr>
              <a:t>Pass through </a:t>
            </a:r>
            <a:r>
              <a:rPr lang="en-US" sz="1000" b="1" spc="-1" dirty="0">
                <a:solidFill>
                  <a:schemeClr val="bg1"/>
                </a:solidFill>
                <a:latin typeface="Arial"/>
                <a:ea typeface="DejaVu Sans"/>
              </a:rPr>
              <a:t>access control mechanisms </a:t>
            </a:r>
            <a:r>
              <a:rPr lang="en-US" sz="1000" spc="-1" dirty="0">
                <a:solidFill>
                  <a:schemeClr val="bg1"/>
                </a:solidFill>
                <a:latin typeface="Arial"/>
                <a:ea typeface="DejaVu Sans"/>
              </a:rPr>
              <a:t>of </a:t>
            </a:r>
            <a:r>
              <a:rPr lang="en-US" sz="1000" b="1" spc="-1" dirty="0">
                <a:solidFill>
                  <a:schemeClr val="bg1"/>
                </a:solidFill>
                <a:latin typeface="Arial"/>
                <a:ea typeface="DejaVu Sans"/>
              </a:rPr>
              <a:t>each HLF organization/peers</a:t>
            </a:r>
          </a:p>
        </p:txBody>
      </p:sp>
      <p:sp>
        <p:nvSpPr>
          <p:cNvPr id="236" name="Right Arrow 103">
            <a:extLst>
              <a:ext uri="{FF2B5EF4-FFF2-40B4-BE49-F238E27FC236}">
                <a16:creationId xmlns:a16="http://schemas.microsoft.com/office/drawing/2014/main" id="{4BE3FD1F-CD3D-4065-A979-7A21BC429A7D}"/>
              </a:ext>
            </a:extLst>
          </p:cNvPr>
          <p:cNvSpPr/>
          <p:nvPr/>
        </p:nvSpPr>
        <p:spPr>
          <a:xfrm rot="10800000">
            <a:off x="4845514" y="2873314"/>
            <a:ext cx="1057784" cy="227344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37" name="Rectangle 236">
            <a:extLst>
              <a:ext uri="{FF2B5EF4-FFF2-40B4-BE49-F238E27FC236}">
                <a16:creationId xmlns:a16="http://schemas.microsoft.com/office/drawing/2014/main" id="{A02DEA64-CE1C-4B88-9350-7CBB84D5D54D}"/>
              </a:ext>
            </a:extLst>
          </p:cNvPr>
          <p:cNvSpPr/>
          <p:nvPr/>
        </p:nvSpPr>
        <p:spPr>
          <a:xfrm>
            <a:off x="1145230" y="2609034"/>
            <a:ext cx="43274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tabLst>
                <a:tab pos="0" algn="l"/>
              </a:tabLst>
              <a:defRPr/>
            </a:pPr>
            <a:r>
              <a:rPr lang="en-US" sz="1200" kern="0" spc="-1" dirty="0">
                <a:solidFill>
                  <a:srgbClr val="414244"/>
                </a:solidFill>
                <a:latin typeface="Calibri"/>
              </a:rPr>
              <a:t>GET</a:t>
            </a:r>
            <a:endParaRPr lang="en-US" sz="1200" kern="0" spc="-1" dirty="0">
              <a:solidFill>
                <a:srgbClr val="838487"/>
              </a:solidFill>
              <a:latin typeface="Calibri"/>
            </a:endParaRPr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860F6C97-9495-44D5-B948-9617545F2FFA}"/>
              </a:ext>
            </a:extLst>
          </p:cNvPr>
          <p:cNvSpPr/>
          <p:nvPr/>
        </p:nvSpPr>
        <p:spPr>
          <a:xfrm>
            <a:off x="11159413" y="6307494"/>
            <a:ext cx="1032588" cy="5505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>
                    <a:lumMod val="85000"/>
                  </a:schemeClr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3643900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DATA Protection AND ACCOUNTABILITY 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6000" dirty="0"/>
              <a:t>DEMO</a:t>
            </a:r>
            <a:endParaRPr lang="pt-PT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B62732-D3AE-FF49-9074-2CE2A2CD944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8113" y="818628"/>
            <a:ext cx="2361340" cy="7787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6D1AC9E-441C-4CFA-B795-D0ED2191545C}"/>
              </a:ext>
            </a:extLst>
          </p:cNvPr>
          <p:cNvSpPr/>
          <p:nvPr/>
        </p:nvSpPr>
        <p:spPr>
          <a:xfrm>
            <a:off x="11159413" y="6307494"/>
            <a:ext cx="1032588" cy="5505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>
                    <a:lumMod val="85000"/>
                  </a:schemeClr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9872357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6D9BD76-CD5A-A611-DBEC-8E83CD262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104" y="609599"/>
            <a:ext cx="10596307" cy="1196851"/>
          </a:xfrm>
        </p:spPr>
        <p:txBody>
          <a:bodyPr>
            <a:normAutofit/>
          </a:bodyPr>
          <a:lstStyle/>
          <a:p>
            <a:r>
              <a:rPr lang="en-US" dirty="0"/>
              <a:t>Conclusion</a:t>
            </a:r>
            <a:endParaRPr lang="el-GR" b="1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89F699B-29D1-C73B-1A56-013CB322FC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104" y="2068937"/>
            <a:ext cx="10596307" cy="4084849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1800" b="1" dirty="0"/>
              <a:t>The DPA:</a:t>
            </a:r>
          </a:p>
          <a:p>
            <a:r>
              <a:rPr lang="en-US" sz="1800" dirty="0">
                <a:solidFill>
                  <a:srgbClr val="276BB2"/>
                </a:solidFill>
              </a:rPr>
              <a:t>Provides auditing functions for incident response, ensuring accountability</a:t>
            </a:r>
          </a:p>
          <a:p>
            <a:r>
              <a:rPr lang="en-US" sz="1800" dirty="0">
                <a:solidFill>
                  <a:srgbClr val="276BB2"/>
                </a:solidFill>
              </a:rPr>
              <a:t>enables secure, immutable and distributed logging for incident response workflows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821640" y="3328929"/>
            <a:ext cx="9837520" cy="2374485"/>
            <a:chOff x="828691" y="3618178"/>
            <a:chExt cx="9837520" cy="2374485"/>
          </a:xfrm>
        </p:grpSpPr>
        <p:sp>
          <p:nvSpPr>
            <p:cNvPr id="20" name="CustomShape 50">
              <a:extLst>
                <a:ext uri="{FF2B5EF4-FFF2-40B4-BE49-F238E27FC236}">
                  <a16:creationId xmlns:a16="http://schemas.microsoft.com/office/drawing/2014/main" id="{BC97370D-2929-440D-AC58-C9D61EB0EF0B}"/>
                </a:ext>
              </a:extLst>
            </p:cNvPr>
            <p:cNvSpPr/>
            <p:nvPr/>
          </p:nvSpPr>
          <p:spPr>
            <a:xfrm>
              <a:off x="828691" y="3946533"/>
              <a:ext cx="1204919" cy="482254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 w="0">
              <a:noFill/>
            </a:ln>
            <a:effectLst>
              <a:outerShdw blurRad="57240" dist="19080" dir="5400000" algn="ctr" rotWithShape="0">
                <a:srgbClr val="000000">
                  <a:alpha val="63000"/>
                </a:srgbClr>
              </a:outerShdw>
            </a:effectLst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1100" b="1" strike="noStrike" spc="-1" dirty="0">
                  <a:solidFill>
                    <a:srgbClr val="FFFFFF"/>
                  </a:solidFill>
                  <a:latin typeface="Calibri"/>
                  <a:ea typeface="DejaVu Sans"/>
                </a:rPr>
                <a:t>Encryption</a:t>
              </a:r>
              <a:endParaRPr lang="en-US" sz="1100" b="0" strike="noStrike" spc="-1" dirty="0">
                <a:latin typeface="Calibri"/>
              </a:endParaRPr>
            </a:p>
          </p:txBody>
        </p:sp>
        <p:sp>
          <p:nvSpPr>
            <p:cNvPr id="21" name="CustomShape 50">
              <a:extLst>
                <a:ext uri="{FF2B5EF4-FFF2-40B4-BE49-F238E27FC236}">
                  <a16:creationId xmlns:a16="http://schemas.microsoft.com/office/drawing/2014/main" id="{D21383EF-88CD-4B9E-BF6C-594B466B6304}"/>
                </a:ext>
              </a:extLst>
            </p:cNvPr>
            <p:cNvSpPr/>
            <p:nvPr/>
          </p:nvSpPr>
          <p:spPr>
            <a:xfrm>
              <a:off x="828691" y="4467735"/>
              <a:ext cx="1204919" cy="482254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 w="0">
              <a:noFill/>
            </a:ln>
            <a:effectLst>
              <a:outerShdw blurRad="57240" dist="19080" dir="5400000" algn="ctr" rotWithShape="0">
                <a:srgbClr val="000000">
                  <a:alpha val="63000"/>
                </a:srgbClr>
              </a:outerShdw>
            </a:effectLst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1100" b="1" strike="noStrike" spc="-1">
                  <a:solidFill>
                    <a:srgbClr val="FFFFFF"/>
                  </a:solidFill>
                  <a:latin typeface="Calibri"/>
                  <a:ea typeface="DejaVu Sans"/>
                </a:rPr>
                <a:t>Secret Sharing</a:t>
              </a:r>
              <a:endParaRPr lang="en-US" sz="1100" b="0" strike="noStrike" spc="-1">
                <a:latin typeface="Calibri"/>
              </a:endParaRPr>
            </a:p>
          </p:txBody>
        </p:sp>
        <p:sp>
          <p:nvSpPr>
            <p:cNvPr id="22" name="CustomShape 50">
              <a:extLst>
                <a:ext uri="{FF2B5EF4-FFF2-40B4-BE49-F238E27FC236}">
                  <a16:creationId xmlns:a16="http://schemas.microsoft.com/office/drawing/2014/main" id="{135A07DD-7D1D-4F98-8392-A8CAAC8C1B0E}"/>
                </a:ext>
              </a:extLst>
            </p:cNvPr>
            <p:cNvSpPr/>
            <p:nvPr/>
          </p:nvSpPr>
          <p:spPr>
            <a:xfrm>
              <a:off x="828691" y="4988937"/>
              <a:ext cx="1204920" cy="482254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 w="0">
              <a:noFill/>
            </a:ln>
            <a:effectLst>
              <a:outerShdw blurRad="57240" dist="19080" dir="5400000" algn="ctr" rotWithShape="0">
                <a:srgbClr val="000000">
                  <a:alpha val="63000"/>
                </a:srgbClr>
              </a:outerShdw>
            </a:effectLst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1100" b="1" strike="noStrike" spc="-1">
                  <a:solidFill>
                    <a:srgbClr val="FFFFFF"/>
                  </a:solidFill>
                  <a:latin typeface="Calibri"/>
                  <a:ea typeface="DejaVu Sans"/>
                </a:rPr>
                <a:t>Hyperledger Fabric</a:t>
              </a:r>
              <a:endParaRPr lang="en-US" sz="1100" b="0" strike="noStrike" spc="-1">
                <a:latin typeface="Calibri"/>
              </a:endParaRPr>
            </a:p>
          </p:txBody>
        </p:sp>
        <p:sp>
          <p:nvSpPr>
            <p:cNvPr id="30" name="CustomShape 50">
              <a:extLst>
                <a:ext uri="{FF2B5EF4-FFF2-40B4-BE49-F238E27FC236}">
                  <a16:creationId xmlns:a16="http://schemas.microsoft.com/office/drawing/2014/main" id="{9489A7C1-2C91-4032-9572-3D7B2612C896}"/>
                </a:ext>
              </a:extLst>
            </p:cNvPr>
            <p:cNvSpPr/>
            <p:nvPr/>
          </p:nvSpPr>
          <p:spPr>
            <a:xfrm>
              <a:off x="828691" y="5510139"/>
              <a:ext cx="1204920" cy="482254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 w="0">
              <a:noFill/>
            </a:ln>
            <a:effectLst>
              <a:outerShdw blurRad="57240" dist="19080" dir="5400000" algn="ctr" rotWithShape="0">
                <a:srgbClr val="000000">
                  <a:alpha val="63000"/>
                </a:srgbClr>
              </a:outerShdw>
            </a:effectLst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1100" b="1" strike="noStrike" spc="-1" dirty="0">
                  <a:solidFill>
                    <a:srgbClr val="FFFFFF"/>
                  </a:solidFill>
                  <a:latin typeface="Calibri"/>
                  <a:ea typeface="DejaVu Sans"/>
                </a:rPr>
                <a:t>Off-chain Database</a:t>
              </a:r>
              <a:endParaRPr lang="en-US" sz="1100" b="0" strike="noStrike" spc="-1" dirty="0">
                <a:latin typeface="Calibri"/>
              </a:endParaRPr>
            </a:p>
          </p:txBody>
        </p:sp>
        <p:sp>
          <p:nvSpPr>
            <p:cNvPr id="31" name="Rectangle 2">
              <a:extLst>
                <a:ext uri="{FF2B5EF4-FFF2-40B4-BE49-F238E27FC236}">
                  <a16:creationId xmlns:a16="http://schemas.microsoft.com/office/drawing/2014/main" id="{F794755E-1F61-4C2F-BACF-8B47A519910D}"/>
                </a:ext>
              </a:extLst>
            </p:cNvPr>
            <p:cNvSpPr/>
            <p:nvPr/>
          </p:nvSpPr>
          <p:spPr>
            <a:xfrm>
              <a:off x="2165011" y="3973309"/>
              <a:ext cx="3168360" cy="415717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F2F2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000" b="0" strike="noStrike" spc="-1" dirty="0">
                  <a:solidFill>
                    <a:srgbClr val="000000"/>
                  </a:solidFill>
                  <a:latin typeface="Arial"/>
                  <a:ea typeface="DejaVu Sans"/>
                </a:rPr>
                <a:t>Upon writing, encrypts data, and generates a set of decryption keys. Upon reading, decrypts data.</a:t>
              </a:r>
              <a:endParaRPr lang="en-US" sz="1000" b="0" strike="noStrike" spc="-1" dirty="0">
                <a:latin typeface="Calibri"/>
              </a:endParaRPr>
            </a:p>
          </p:txBody>
        </p:sp>
        <p:sp>
          <p:nvSpPr>
            <p:cNvPr id="36" name="Rectangle 10">
              <a:extLst>
                <a:ext uri="{FF2B5EF4-FFF2-40B4-BE49-F238E27FC236}">
                  <a16:creationId xmlns:a16="http://schemas.microsoft.com/office/drawing/2014/main" id="{36FAEFA8-12E5-4058-926C-ECA9391E08A2}"/>
                </a:ext>
              </a:extLst>
            </p:cNvPr>
            <p:cNvSpPr/>
            <p:nvPr/>
          </p:nvSpPr>
          <p:spPr>
            <a:xfrm>
              <a:off x="2165011" y="4501003"/>
              <a:ext cx="3168360" cy="415717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F2F2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000" spc="-1" dirty="0">
                  <a:solidFill>
                    <a:srgbClr val="000000"/>
                  </a:solidFill>
                  <a:latin typeface="Arial"/>
                  <a:ea typeface="DejaVu Sans"/>
                </a:rPr>
                <a:t>Upon writing, splits decryption keys in</a:t>
              </a:r>
              <a:r>
                <a:rPr lang="en-US" sz="1000" b="0" strike="noStrike" spc="-1" dirty="0">
                  <a:solidFill>
                    <a:srgbClr val="000000"/>
                  </a:solidFill>
                  <a:latin typeface="Arial"/>
                  <a:ea typeface="DejaVu Sans"/>
                </a:rPr>
                <a:t> key shares, sent to blockchain peers. Upon reading, fetches key shares and reconstructs decryption keys. </a:t>
              </a:r>
              <a:endParaRPr lang="en-US" sz="1000" b="0" strike="noStrike" spc="-1" dirty="0">
                <a:latin typeface="Calibri"/>
              </a:endParaRPr>
            </a:p>
          </p:txBody>
        </p:sp>
        <p:sp>
          <p:nvSpPr>
            <p:cNvPr id="37" name="Rectangle 11">
              <a:extLst>
                <a:ext uri="{FF2B5EF4-FFF2-40B4-BE49-F238E27FC236}">
                  <a16:creationId xmlns:a16="http://schemas.microsoft.com/office/drawing/2014/main" id="{D05E9B4D-F10A-471C-8CCF-A9DCFED3F828}"/>
                </a:ext>
              </a:extLst>
            </p:cNvPr>
            <p:cNvSpPr/>
            <p:nvPr/>
          </p:nvSpPr>
          <p:spPr>
            <a:xfrm>
              <a:off x="2165011" y="5022205"/>
              <a:ext cx="3168360" cy="415717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F2F2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000" b="0" strike="noStrike" spc="-1" dirty="0">
                  <a:solidFill>
                    <a:srgbClr val="000000"/>
                  </a:solidFill>
                  <a:latin typeface="Arial"/>
                  <a:ea typeface="DejaVu Sans"/>
                </a:rPr>
                <a:t>Maintains consistency and auditability of data in an HLF network. Controls </a:t>
              </a:r>
              <a:r>
                <a:rPr lang="en-US" sz="1000" spc="-1" dirty="0">
                  <a:solidFill>
                    <a:srgbClr val="000000"/>
                  </a:solidFill>
                  <a:latin typeface="Arial"/>
                  <a:ea typeface="DejaVu Sans"/>
                </a:rPr>
                <a:t>a</a:t>
              </a:r>
              <a:r>
                <a:rPr lang="en-US" sz="1000" b="0" strike="noStrike" spc="-1" dirty="0">
                  <a:solidFill>
                    <a:srgbClr val="000000"/>
                  </a:solidFill>
                  <a:latin typeface="Arial"/>
                  <a:ea typeface="DejaVu Sans"/>
                </a:rPr>
                <a:t>ccess to audit data.</a:t>
              </a:r>
              <a:endParaRPr lang="en-US" sz="1000" b="0" strike="noStrike" spc="-1" dirty="0">
                <a:latin typeface="Calibri"/>
              </a:endParaRPr>
            </a:p>
          </p:txBody>
        </p:sp>
        <p:sp>
          <p:nvSpPr>
            <p:cNvPr id="38" name="Rectangle 12">
              <a:extLst>
                <a:ext uri="{FF2B5EF4-FFF2-40B4-BE49-F238E27FC236}">
                  <a16:creationId xmlns:a16="http://schemas.microsoft.com/office/drawing/2014/main" id="{C325E93E-BBD8-44C3-8885-F3DEB31E9BBD}"/>
                </a:ext>
              </a:extLst>
            </p:cNvPr>
            <p:cNvSpPr/>
            <p:nvPr/>
          </p:nvSpPr>
          <p:spPr>
            <a:xfrm>
              <a:off x="2165011" y="5550169"/>
              <a:ext cx="3168360" cy="415717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F2F2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000" b="0" strike="noStrike" spc="-1" dirty="0">
                  <a:solidFill>
                    <a:srgbClr val="000000"/>
                  </a:solidFill>
                  <a:latin typeface="Arial"/>
                  <a:ea typeface="DejaVu Sans"/>
                </a:rPr>
                <a:t>Database storing the encrypted data, and replicated the permission scheme of the HLF network.</a:t>
              </a:r>
              <a:endParaRPr lang="en-US" sz="1000" b="0" strike="noStrike" spc="-1" dirty="0">
                <a:latin typeface="Calibri"/>
              </a:endParaRPr>
            </a:p>
          </p:txBody>
        </p:sp>
        <p:grpSp>
          <p:nvGrpSpPr>
            <p:cNvPr id="39" name="Group 8">
              <a:extLst>
                <a:ext uri="{FF2B5EF4-FFF2-40B4-BE49-F238E27FC236}">
                  <a16:creationId xmlns:a16="http://schemas.microsoft.com/office/drawing/2014/main" id="{D7BE38A1-590B-49B4-8F91-0F406C6E4C98}"/>
                </a:ext>
              </a:extLst>
            </p:cNvPr>
            <p:cNvGrpSpPr/>
            <p:nvPr/>
          </p:nvGrpSpPr>
          <p:grpSpPr>
            <a:xfrm>
              <a:off x="5505611" y="3618178"/>
              <a:ext cx="5160600" cy="271826"/>
              <a:chOff x="6059880" y="2703960"/>
              <a:chExt cx="5160600" cy="361800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40" name="CustomShape 50">
                <a:extLst>
                  <a:ext uri="{FF2B5EF4-FFF2-40B4-BE49-F238E27FC236}">
                    <a16:creationId xmlns:a16="http://schemas.microsoft.com/office/drawing/2014/main" id="{C2878BBC-B44C-4A44-8786-DD8ACC21355D}"/>
                  </a:ext>
                </a:extLst>
              </p:cNvPr>
              <p:cNvSpPr/>
              <p:nvPr/>
            </p:nvSpPr>
            <p:spPr>
              <a:xfrm>
                <a:off x="6059880" y="2703960"/>
                <a:ext cx="1604520" cy="361800"/>
              </a:xfrm>
              <a:prstGeom prst="roundRect">
                <a:avLst>
                  <a:gd name="adj" fmla="val 16667"/>
                </a:avLst>
              </a:prstGeom>
              <a:solidFill>
                <a:schemeClr val="accent6">
                  <a:lumMod val="75000"/>
                </a:schemeClr>
              </a:solidFill>
              <a:ln w="0">
                <a:noFill/>
              </a:ln>
              <a:effectLst>
                <a:outerShdw blurRad="57240" dist="19080" dir="5400000" algn="ctr" rotWithShape="0">
                  <a:srgbClr val="000000">
                    <a:alpha val="63000"/>
                  </a:srgbClr>
                </a:outerShdw>
              </a:effectLst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lang="en-US" sz="1400" b="1" strike="noStrike" spc="-1">
                    <a:solidFill>
                      <a:srgbClr val="FFFFFF"/>
                    </a:solidFill>
                    <a:latin typeface="Calibri"/>
                    <a:ea typeface="DejaVu Sans"/>
                  </a:rPr>
                  <a:t>Confidentiality</a:t>
                </a:r>
                <a:endParaRPr lang="en-US" sz="1400" b="0" strike="noStrike" spc="-1">
                  <a:latin typeface="Calibri"/>
                </a:endParaRPr>
              </a:p>
            </p:txBody>
          </p:sp>
          <p:sp>
            <p:nvSpPr>
              <p:cNvPr id="41" name="CustomShape 50">
                <a:extLst>
                  <a:ext uri="{FF2B5EF4-FFF2-40B4-BE49-F238E27FC236}">
                    <a16:creationId xmlns:a16="http://schemas.microsoft.com/office/drawing/2014/main" id="{A6D832CA-AC65-4249-9404-DE681D470EEB}"/>
                  </a:ext>
                </a:extLst>
              </p:cNvPr>
              <p:cNvSpPr/>
              <p:nvPr/>
            </p:nvSpPr>
            <p:spPr>
              <a:xfrm>
                <a:off x="7837920" y="2703960"/>
                <a:ext cx="1604520" cy="361800"/>
              </a:xfrm>
              <a:prstGeom prst="roundRect">
                <a:avLst>
                  <a:gd name="adj" fmla="val 16667"/>
                </a:avLst>
              </a:prstGeom>
              <a:solidFill>
                <a:schemeClr val="accent6">
                  <a:lumMod val="75000"/>
                </a:schemeClr>
              </a:solidFill>
              <a:ln w="0">
                <a:noFill/>
              </a:ln>
              <a:effectLst>
                <a:outerShdw blurRad="57240" dist="19080" dir="5400000" algn="ctr" rotWithShape="0">
                  <a:srgbClr val="000000">
                    <a:alpha val="63000"/>
                  </a:srgbClr>
                </a:outerShdw>
              </a:effectLst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lang="en-US" sz="1400" b="1" strike="noStrike" spc="-1">
                    <a:solidFill>
                      <a:srgbClr val="FFFFFF"/>
                    </a:solidFill>
                    <a:latin typeface="Calibri"/>
                    <a:ea typeface="DejaVu Sans"/>
                  </a:rPr>
                  <a:t>Integrity</a:t>
                </a:r>
                <a:endParaRPr lang="en-US" sz="1400" b="0" strike="noStrike" spc="-1">
                  <a:latin typeface="Calibri"/>
                </a:endParaRPr>
              </a:p>
            </p:txBody>
          </p:sp>
          <p:sp>
            <p:nvSpPr>
              <p:cNvPr id="42" name="CustomShape 50">
                <a:extLst>
                  <a:ext uri="{FF2B5EF4-FFF2-40B4-BE49-F238E27FC236}">
                    <a16:creationId xmlns:a16="http://schemas.microsoft.com/office/drawing/2014/main" id="{24AD0C7C-DC93-4FFC-AC17-3C5EBE9606EF}"/>
                  </a:ext>
                </a:extLst>
              </p:cNvPr>
              <p:cNvSpPr/>
              <p:nvPr/>
            </p:nvSpPr>
            <p:spPr>
              <a:xfrm>
                <a:off x="9615960" y="2703960"/>
                <a:ext cx="1604520" cy="361800"/>
              </a:xfrm>
              <a:prstGeom prst="roundRect">
                <a:avLst>
                  <a:gd name="adj" fmla="val 16667"/>
                </a:avLst>
              </a:prstGeom>
              <a:solidFill>
                <a:schemeClr val="accent6">
                  <a:lumMod val="75000"/>
                </a:schemeClr>
              </a:solidFill>
              <a:ln w="0">
                <a:noFill/>
              </a:ln>
              <a:effectLst>
                <a:outerShdw blurRad="57240" dist="19080" dir="5400000" algn="ctr" rotWithShape="0">
                  <a:srgbClr val="000000">
                    <a:alpha val="63000"/>
                  </a:srgbClr>
                </a:outerShdw>
              </a:effectLst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lang="en-US" sz="1400" b="1" strike="noStrike" spc="-1">
                    <a:solidFill>
                      <a:srgbClr val="FFFFFF"/>
                    </a:solidFill>
                    <a:latin typeface="Calibri"/>
                    <a:ea typeface="DejaVu Sans"/>
                  </a:rPr>
                  <a:t>Availability</a:t>
                </a:r>
                <a:endParaRPr lang="en-US" sz="1400" b="0" strike="noStrike" spc="-1">
                  <a:latin typeface="Calibri"/>
                </a:endParaRPr>
              </a:p>
            </p:txBody>
          </p:sp>
        </p:grpSp>
        <p:sp>
          <p:nvSpPr>
            <p:cNvPr id="43" name="CustomShape 50">
              <a:extLst>
                <a:ext uri="{FF2B5EF4-FFF2-40B4-BE49-F238E27FC236}">
                  <a16:creationId xmlns:a16="http://schemas.microsoft.com/office/drawing/2014/main" id="{D79FC517-FDD9-427E-80F5-0396B2E9C719}"/>
                </a:ext>
              </a:extLst>
            </p:cNvPr>
            <p:cNvSpPr/>
            <p:nvPr/>
          </p:nvSpPr>
          <p:spPr>
            <a:xfrm>
              <a:off x="5505611" y="3946533"/>
              <a:ext cx="1604520" cy="469271"/>
            </a:xfrm>
            <a:prstGeom prst="roundRect">
              <a:avLst>
                <a:gd name="adj" fmla="val 16667"/>
              </a:avLst>
            </a:prstGeom>
            <a:solidFill>
              <a:schemeClr val="tx1">
                <a:lumMod val="85000"/>
              </a:schemeClr>
            </a:solidFill>
            <a:ln w="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/>
          </p:style>
          <p:txBody>
            <a:bodyPr lIns="45720" tIns="45000" rIns="45720" bIns="45000" anchor="ctr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050" b="0" strike="noStrike" spc="-1" dirty="0">
                  <a:solidFill>
                    <a:srgbClr val="000000"/>
                  </a:solidFill>
                  <a:latin typeface="Arial"/>
                  <a:ea typeface="DejaVu Sans"/>
                </a:rPr>
                <a:t>Encryption of audit data</a:t>
              </a:r>
              <a:endParaRPr lang="en-US" sz="1050" b="0" strike="noStrike" spc="-1" dirty="0">
                <a:latin typeface="Calibri"/>
              </a:endParaRPr>
            </a:p>
          </p:txBody>
        </p:sp>
        <p:sp>
          <p:nvSpPr>
            <p:cNvPr id="44" name="CustomShape 50">
              <a:extLst>
                <a:ext uri="{FF2B5EF4-FFF2-40B4-BE49-F238E27FC236}">
                  <a16:creationId xmlns:a16="http://schemas.microsoft.com/office/drawing/2014/main" id="{7332D235-5856-4182-A613-1EEA4C54E44A}"/>
                </a:ext>
              </a:extLst>
            </p:cNvPr>
            <p:cNvSpPr/>
            <p:nvPr/>
          </p:nvSpPr>
          <p:spPr>
            <a:xfrm>
              <a:off x="7283651" y="3946533"/>
              <a:ext cx="1604520" cy="469271"/>
            </a:xfrm>
            <a:prstGeom prst="roundRect">
              <a:avLst>
                <a:gd name="adj" fmla="val 16667"/>
              </a:avLst>
            </a:prstGeom>
            <a:solidFill>
              <a:srgbClr val="E8E8E8"/>
            </a:solidFill>
            <a:ln w="0">
              <a:noFill/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/>
          </p:style>
        </p:sp>
        <p:sp>
          <p:nvSpPr>
            <p:cNvPr id="45" name="CustomShape 50">
              <a:extLst>
                <a:ext uri="{FF2B5EF4-FFF2-40B4-BE49-F238E27FC236}">
                  <a16:creationId xmlns:a16="http://schemas.microsoft.com/office/drawing/2014/main" id="{35D79A52-F6C9-4181-AB7B-0D7D1DC3A0DB}"/>
                </a:ext>
              </a:extLst>
            </p:cNvPr>
            <p:cNvSpPr/>
            <p:nvPr/>
          </p:nvSpPr>
          <p:spPr>
            <a:xfrm>
              <a:off x="9061691" y="3946533"/>
              <a:ext cx="1604520" cy="469271"/>
            </a:xfrm>
            <a:prstGeom prst="roundRect">
              <a:avLst>
                <a:gd name="adj" fmla="val 16667"/>
              </a:avLst>
            </a:prstGeom>
            <a:solidFill>
              <a:srgbClr val="E8E8E8"/>
            </a:solidFill>
            <a:ln w="0">
              <a:noFill/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/>
          </p:style>
        </p:sp>
        <p:sp>
          <p:nvSpPr>
            <p:cNvPr id="46" name="CustomShape 50">
              <a:extLst>
                <a:ext uri="{FF2B5EF4-FFF2-40B4-BE49-F238E27FC236}">
                  <a16:creationId xmlns:a16="http://schemas.microsoft.com/office/drawing/2014/main" id="{92647AA1-7AF4-486D-861D-709803624664}"/>
                </a:ext>
              </a:extLst>
            </p:cNvPr>
            <p:cNvSpPr/>
            <p:nvPr/>
          </p:nvSpPr>
          <p:spPr>
            <a:xfrm>
              <a:off x="5505611" y="4472062"/>
              <a:ext cx="1604520" cy="469271"/>
            </a:xfrm>
            <a:prstGeom prst="roundRect">
              <a:avLst>
                <a:gd name="adj" fmla="val 16667"/>
              </a:avLst>
            </a:prstGeom>
            <a:solidFill>
              <a:schemeClr val="tx1">
                <a:lumMod val="85000"/>
              </a:schemeClr>
            </a:solidFill>
            <a:ln w="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/>
          </p:style>
          <p:txBody>
            <a:bodyPr lIns="45720" tIns="45000" rIns="45720" bIns="45000" anchor="ctr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050" b="0" strike="noStrike" spc="-1" dirty="0">
                  <a:solidFill>
                    <a:srgbClr val="000000"/>
                  </a:solidFill>
                  <a:latin typeface="Arial"/>
                  <a:ea typeface="DejaVu Sans"/>
                </a:rPr>
                <a:t>Decrypt audit data in a distributed, authorized process</a:t>
              </a:r>
              <a:endParaRPr lang="en-US" sz="1050" b="0" strike="noStrike" spc="-1" dirty="0">
                <a:latin typeface="Calibri"/>
              </a:endParaRPr>
            </a:p>
          </p:txBody>
        </p:sp>
        <p:sp>
          <p:nvSpPr>
            <p:cNvPr id="47" name="CustomShape 50">
              <a:extLst>
                <a:ext uri="{FF2B5EF4-FFF2-40B4-BE49-F238E27FC236}">
                  <a16:creationId xmlns:a16="http://schemas.microsoft.com/office/drawing/2014/main" id="{5AB4E7FF-FC38-4931-B6E8-B342F5151B52}"/>
                </a:ext>
              </a:extLst>
            </p:cNvPr>
            <p:cNvSpPr/>
            <p:nvPr/>
          </p:nvSpPr>
          <p:spPr>
            <a:xfrm>
              <a:off x="7283651" y="4472062"/>
              <a:ext cx="1604520" cy="469271"/>
            </a:xfrm>
            <a:prstGeom prst="roundRect">
              <a:avLst>
                <a:gd name="adj" fmla="val 16667"/>
              </a:avLst>
            </a:prstGeom>
            <a:solidFill>
              <a:srgbClr val="E8E8E8"/>
            </a:solidFill>
            <a:ln w="0">
              <a:noFill/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/>
          </p:style>
        </p:sp>
        <p:sp>
          <p:nvSpPr>
            <p:cNvPr id="48" name="CustomShape 50">
              <a:extLst>
                <a:ext uri="{FF2B5EF4-FFF2-40B4-BE49-F238E27FC236}">
                  <a16:creationId xmlns:a16="http://schemas.microsoft.com/office/drawing/2014/main" id="{2EE32260-E188-441C-BBDB-376EE0421EC4}"/>
                </a:ext>
              </a:extLst>
            </p:cNvPr>
            <p:cNvSpPr/>
            <p:nvPr/>
          </p:nvSpPr>
          <p:spPr>
            <a:xfrm>
              <a:off x="9061691" y="4472062"/>
              <a:ext cx="1604520" cy="469271"/>
            </a:xfrm>
            <a:prstGeom prst="roundRect">
              <a:avLst>
                <a:gd name="adj" fmla="val 16667"/>
              </a:avLst>
            </a:prstGeom>
            <a:solidFill>
              <a:schemeClr val="tx1">
                <a:lumMod val="85000"/>
              </a:schemeClr>
            </a:solidFill>
            <a:ln w="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/>
          </p:style>
          <p:txBody>
            <a:bodyPr lIns="45720" tIns="45000" rIns="45720" bIns="45000" anchor="ctr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050" b="0" strike="noStrike" spc="-1" dirty="0">
                  <a:solidFill>
                    <a:srgbClr val="000000"/>
                  </a:solidFill>
                  <a:latin typeface="Arial"/>
                  <a:ea typeface="DejaVu Sans"/>
                </a:rPr>
                <a:t>No single point of failure</a:t>
              </a:r>
              <a:endParaRPr lang="en-US" sz="1050" b="0" strike="noStrike" spc="-1" dirty="0">
                <a:latin typeface="Calibri"/>
              </a:endParaRPr>
            </a:p>
          </p:txBody>
        </p:sp>
        <p:sp>
          <p:nvSpPr>
            <p:cNvPr id="49" name="CustomShape 50">
              <a:extLst>
                <a:ext uri="{FF2B5EF4-FFF2-40B4-BE49-F238E27FC236}">
                  <a16:creationId xmlns:a16="http://schemas.microsoft.com/office/drawing/2014/main" id="{BF6D358D-3523-4E63-82E9-89CE8A477215}"/>
                </a:ext>
              </a:extLst>
            </p:cNvPr>
            <p:cNvSpPr/>
            <p:nvPr/>
          </p:nvSpPr>
          <p:spPr>
            <a:xfrm>
              <a:off x="5505611" y="4997862"/>
              <a:ext cx="1604520" cy="469271"/>
            </a:xfrm>
            <a:prstGeom prst="roundRect">
              <a:avLst>
                <a:gd name="adj" fmla="val 16667"/>
              </a:avLst>
            </a:prstGeom>
            <a:solidFill>
              <a:srgbClr val="E8E8E8"/>
            </a:solidFill>
            <a:ln w="0">
              <a:noFill/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/>
          </p:style>
          <p:txBody>
            <a:bodyPr lIns="45720" rIns="45720" anchor="ctr"/>
            <a:lstStyle/>
            <a:p>
              <a:endParaRPr lang="en-US" dirty="0"/>
            </a:p>
          </p:txBody>
        </p:sp>
        <p:sp>
          <p:nvSpPr>
            <p:cNvPr id="50" name="CustomShape 50">
              <a:extLst>
                <a:ext uri="{FF2B5EF4-FFF2-40B4-BE49-F238E27FC236}">
                  <a16:creationId xmlns:a16="http://schemas.microsoft.com/office/drawing/2014/main" id="{B5D0516A-176B-4E0E-86A7-E96556AFDE1A}"/>
                </a:ext>
              </a:extLst>
            </p:cNvPr>
            <p:cNvSpPr/>
            <p:nvPr/>
          </p:nvSpPr>
          <p:spPr>
            <a:xfrm>
              <a:off x="7283651" y="4997862"/>
              <a:ext cx="1604520" cy="469271"/>
            </a:xfrm>
            <a:prstGeom prst="roundRect">
              <a:avLst>
                <a:gd name="adj" fmla="val 16667"/>
              </a:avLst>
            </a:prstGeom>
            <a:solidFill>
              <a:schemeClr val="tx1">
                <a:lumMod val="85000"/>
              </a:schemeClr>
            </a:solidFill>
            <a:ln w="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/>
          </p:style>
          <p:txBody>
            <a:bodyPr lIns="45720" tIns="45000" rIns="45720" bIns="45000" anchor="ctr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050" spc="-1" dirty="0">
                  <a:solidFill>
                    <a:srgbClr val="000000"/>
                  </a:solidFill>
                  <a:latin typeface="Arial"/>
                  <a:ea typeface="DejaVu Sans"/>
                </a:rPr>
                <a:t>Blockchain immutability and traceability = a</a:t>
              </a:r>
              <a:r>
                <a:rPr lang="en-US" sz="1050" b="0" strike="noStrike" spc="-1" dirty="0">
                  <a:solidFill>
                    <a:srgbClr val="000000"/>
                  </a:solidFill>
                  <a:latin typeface="Arial"/>
                  <a:ea typeface="DejaVu Sans"/>
                </a:rPr>
                <a:t>udit data consistency</a:t>
              </a:r>
              <a:endParaRPr lang="en-US" sz="1050" b="0" strike="noStrike" spc="-1" dirty="0">
                <a:latin typeface="Calibri"/>
              </a:endParaRPr>
            </a:p>
          </p:txBody>
        </p:sp>
        <p:sp>
          <p:nvSpPr>
            <p:cNvPr id="51" name="CustomShape 50">
              <a:extLst>
                <a:ext uri="{FF2B5EF4-FFF2-40B4-BE49-F238E27FC236}">
                  <a16:creationId xmlns:a16="http://schemas.microsoft.com/office/drawing/2014/main" id="{FD9FC00B-5E82-4BDA-A84F-B0780E21C988}"/>
                </a:ext>
              </a:extLst>
            </p:cNvPr>
            <p:cNvSpPr/>
            <p:nvPr/>
          </p:nvSpPr>
          <p:spPr>
            <a:xfrm>
              <a:off x="9061691" y="4997862"/>
              <a:ext cx="1604520" cy="469271"/>
            </a:xfrm>
            <a:prstGeom prst="roundRect">
              <a:avLst>
                <a:gd name="adj" fmla="val 16667"/>
              </a:avLst>
            </a:prstGeom>
            <a:solidFill>
              <a:schemeClr val="tx1">
                <a:lumMod val="85000"/>
              </a:schemeClr>
            </a:solidFill>
            <a:ln w="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/>
          </p:style>
          <p:txBody>
            <a:bodyPr lIns="45720" tIns="45000" rIns="45720" bIns="45000" anchor="ctr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05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No single point of failure</a:t>
              </a:r>
              <a:endParaRPr lang="en-US" sz="1050" b="0" strike="noStrike" spc="-1">
                <a:latin typeface="Calibri"/>
              </a:endParaRPr>
            </a:p>
          </p:txBody>
        </p:sp>
        <p:sp>
          <p:nvSpPr>
            <p:cNvPr id="52" name="CustomShape 50">
              <a:extLst>
                <a:ext uri="{FF2B5EF4-FFF2-40B4-BE49-F238E27FC236}">
                  <a16:creationId xmlns:a16="http://schemas.microsoft.com/office/drawing/2014/main" id="{AD31D08F-BD8C-4D7D-AE3E-4D2C67640B86}"/>
                </a:ext>
              </a:extLst>
            </p:cNvPr>
            <p:cNvSpPr/>
            <p:nvPr/>
          </p:nvSpPr>
          <p:spPr>
            <a:xfrm>
              <a:off x="5505611" y="5523392"/>
              <a:ext cx="1604520" cy="469271"/>
            </a:xfrm>
            <a:prstGeom prst="roundRect">
              <a:avLst>
                <a:gd name="adj" fmla="val 16667"/>
              </a:avLst>
            </a:prstGeom>
            <a:solidFill>
              <a:schemeClr val="tx1">
                <a:lumMod val="85000"/>
              </a:schemeClr>
            </a:solidFill>
            <a:ln w="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/>
          </p:style>
          <p:txBody>
            <a:bodyPr lIns="45720" tIns="45000" rIns="45720" bIns="45000" anchor="ctr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050" b="0" strike="noStrike" spc="-1" dirty="0">
                  <a:solidFill>
                    <a:srgbClr val="000000"/>
                  </a:solidFill>
                  <a:latin typeface="Arial"/>
                  <a:ea typeface="DejaVu Sans"/>
                </a:rPr>
                <a:t>Audit data stored outside of blockchain</a:t>
              </a:r>
              <a:endParaRPr lang="en-US" sz="1050" b="0" strike="noStrike" spc="-1" dirty="0">
                <a:latin typeface="Calibri"/>
              </a:endParaRPr>
            </a:p>
          </p:txBody>
        </p:sp>
        <p:sp>
          <p:nvSpPr>
            <p:cNvPr id="53" name="CustomShape 50">
              <a:extLst>
                <a:ext uri="{FF2B5EF4-FFF2-40B4-BE49-F238E27FC236}">
                  <a16:creationId xmlns:a16="http://schemas.microsoft.com/office/drawing/2014/main" id="{7F600300-1599-4A71-A920-7E37B110D6BD}"/>
                </a:ext>
              </a:extLst>
            </p:cNvPr>
            <p:cNvSpPr/>
            <p:nvPr/>
          </p:nvSpPr>
          <p:spPr>
            <a:xfrm>
              <a:off x="7283651" y="5523392"/>
              <a:ext cx="1604520" cy="469271"/>
            </a:xfrm>
            <a:prstGeom prst="roundRect">
              <a:avLst>
                <a:gd name="adj" fmla="val 16667"/>
              </a:avLst>
            </a:prstGeom>
            <a:solidFill>
              <a:srgbClr val="E8E8E8"/>
            </a:solidFill>
            <a:ln w="0">
              <a:noFill/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/>
          </p:style>
        </p:sp>
        <p:sp>
          <p:nvSpPr>
            <p:cNvPr id="54" name="CustomShape 50">
              <a:extLst>
                <a:ext uri="{FF2B5EF4-FFF2-40B4-BE49-F238E27FC236}">
                  <a16:creationId xmlns:a16="http://schemas.microsoft.com/office/drawing/2014/main" id="{0D9F9A96-E54F-4D8E-B874-862A3BF9927B}"/>
                </a:ext>
              </a:extLst>
            </p:cNvPr>
            <p:cNvSpPr/>
            <p:nvPr/>
          </p:nvSpPr>
          <p:spPr>
            <a:xfrm>
              <a:off x="9061691" y="5523392"/>
              <a:ext cx="1604520" cy="469271"/>
            </a:xfrm>
            <a:prstGeom prst="roundRect">
              <a:avLst>
                <a:gd name="adj" fmla="val 16667"/>
              </a:avLst>
            </a:prstGeom>
            <a:solidFill>
              <a:schemeClr val="tx1">
                <a:lumMod val="85000"/>
              </a:schemeClr>
            </a:solidFill>
            <a:ln w="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/>
          </p:style>
          <p:txBody>
            <a:bodyPr lIns="45720" tIns="45000" rIns="45720" bIns="45000" anchor="ctr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050" b="0" strike="noStrike" spc="-1" dirty="0">
                  <a:solidFill>
                    <a:srgbClr val="000000"/>
                  </a:solidFill>
                  <a:latin typeface="Arial"/>
                  <a:ea typeface="DejaVu Sans"/>
                </a:rPr>
                <a:t>Maintains blockchain scalability</a:t>
              </a:r>
              <a:endParaRPr lang="en-US" sz="1050" b="0" strike="noStrike" spc="-1" dirty="0">
                <a:latin typeface="Calibri"/>
              </a:endParaRPr>
            </a:p>
          </p:txBody>
        </p:sp>
        <p:sp>
          <p:nvSpPr>
            <p:cNvPr id="55" name="CustomShape 50">
              <a:extLst>
                <a:ext uri="{FF2B5EF4-FFF2-40B4-BE49-F238E27FC236}">
                  <a16:creationId xmlns:a16="http://schemas.microsoft.com/office/drawing/2014/main" id="{C180BA41-6E5F-4492-98BC-3C2F53A4CAE6}"/>
                </a:ext>
              </a:extLst>
            </p:cNvPr>
            <p:cNvSpPr/>
            <p:nvPr/>
          </p:nvSpPr>
          <p:spPr>
            <a:xfrm>
              <a:off x="828691" y="3618178"/>
              <a:ext cx="4504680" cy="271826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75000"/>
              </a:schemeClr>
            </a:solidFill>
            <a:ln w="0">
              <a:noFill/>
            </a:ln>
            <a:effectLst>
              <a:outerShdw blurRad="57240" dist="19080" dir="5400000" algn="ctr" rotWithShape="0">
                <a:srgbClr val="000000">
                  <a:alpha val="63000"/>
                </a:srgbClr>
              </a:outerShdw>
            </a:effectLst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1400" b="1" strike="noStrike" spc="-1">
                  <a:solidFill>
                    <a:srgbClr val="FFFFFF"/>
                  </a:solidFill>
                  <a:latin typeface="Calibri"/>
                  <a:ea typeface="DejaVu Sans"/>
                </a:rPr>
                <a:t>Sub-Modules</a:t>
              </a:r>
              <a:endParaRPr lang="en-US" sz="1400" b="0" strike="noStrike" spc="-1">
                <a:latin typeface="Calibri"/>
              </a:endParaRP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E2B62732-D3AE-FF49-9074-2CE2A2CD944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8113" y="818628"/>
            <a:ext cx="2361340" cy="778795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34F93112-0723-4DD8-BE42-EBCC7E1E1514}"/>
              </a:ext>
            </a:extLst>
          </p:cNvPr>
          <p:cNvSpPr/>
          <p:nvPr/>
        </p:nvSpPr>
        <p:spPr>
          <a:xfrm>
            <a:off x="11159413" y="6307494"/>
            <a:ext cx="1032588" cy="5505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>
                    <a:lumMod val="85000"/>
                  </a:schemeClr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8372311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5EBF2-20E1-412D-B3F1-F77A14F72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5" name="Θέση περιεχομένου 2">
            <a:extLst>
              <a:ext uri="{FF2B5EF4-FFF2-40B4-BE49-F238E27FC236}">
                <a16:creationId xmlns:a16="http://schemas.microsoft.com/office/drawing/2014/main" id="{4423CC2B-8516-4399-ABAD-628204571C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850" y="1549400"/>
            <a:ext cx="10596563" cy="4492625"/>
          </a:xfrm>
        </p:spPr>
        <p:txBody>
          <a:bodyPr anchor="t">
            <a:normAutofit/>
          </a:bodyPr>
          <a:lstStyle/>
          <a:p>
            <a:r>
              <a:rPr lang="en-US" sz="1800" dirty="0">
                <a:solidFill>
                  <a:srgbClr val="276BB2"/>
                </a:solidFill>
              </a:rPr>
              <a:t>What is the </a:t>
            </a:r>
            <a:r>
              <a:rPr lang="en-US" sz="1800" b="1" dirty="0">
                <a:solidFill>
                  <a:srgbClr val="276BB2"/>
                </a:solidFill>
              </a:rPr>
              <a:t>DPA</a:t>
            </a:r>
            <a:r>
              <a:rPr lang="en-US" sz="1800" dirty="0">
                <a:solidFill>
                  <a:srgbClr val="276BB2"/>
                </a:solidFill>
              </a:rPr>
              <a:t>?</a:t>
            </a:r>
          </a:p>
          <a:p>
            <a:r>
              <a:rPr lang="en-US" sz="1800" b="1" dirty="0">
                <a:solidFill>
                  <a:srgbClr val="276BB2"/>
                </a:solidFill>
              </a:rPr>
              <a:t>POST</a:t>
            </a:r>
            <a:r>
              <a:rPr lang="en-US" sz="1800" dirty="0">
                <a:solidFill>
                  <a:srgbClr val="276BB2"/>
                </a:solidFill>
              </a:rPr>
              <a:t> Request</a:t>
            </a:r>
          </a:p>
          <a:p>
            <a:r>
              <a:rPr lang="en-US" sz="1800" b="1" dirty="0">
                <a:solidFill>
                  <a:srgbClr val="276BB2"/>
                </a:solidFill>
              </a:rPr>
              <a:t>GET</a:t>
            </a:r>
            <a:r>
              <a:rPr lang="en-US" sz="1800" dirty="0">
                <a:solidFill>
                  <a:srgbClr val="276BB2"/>
                </a:solidFill>
              </a:rPr>
              <a:t> Request</a:t>
            </a:r>
          </a:p>
          <a:p>
            <a:r>
              <a:rPr lang="en-US" sz="1800" b="1" dirty="0">
                <a:solidFill>
                  <a:srgbClr val="276BB2"/>
                </a:solidFill>
              </a:rPr>
              <a:t>Demo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29B1C7-D889-439D-99A2-64A7E0161CE2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8113" y="818628"/>
            <a:ext cx="2361340" cy="778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1074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  <a:endParaRPr lang="pt-PT" dirty="0"/>
          </a:p>
        </p:txBody>
      </p:sp>
      <p:sp>
        <p:nvSpPr>
          <p:cNvPr id="5" name="Rectangle 4"/>
          <p:cNvSpPr/>
          <p:nvPr/>
        </p:nvSpPr>
        <p:spPr>
          <a:xfrm>
            <a:off x="451105" y="1370174"/>
            <a:ext cx="11412650" cy="26460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sz="2000" cap="small" dirty="0">
                <a:solidFill>
                  <a:schemeClr val="accent6"/>
                </a:solidFill>
                <a:effectLst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Similar solutions?</a:t>
            </a:r>
            <a:endParaRPr lang="en-US" sz="2000" cap="small" dirty="0">
              <a:solidFill>
                <a:schemeClr val="accent6"/>
              </a:solidFill>
              <a:effectLst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sz="2000" cap="small" dirty="0">
                <a:solidFill>
                  <a:schemeClr val="accent6"/>
                </a:solidFill>
                <a:effectLst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Use cases </a:t>
            </a:r>
            <a:r>
              <a:rPr lang="en-US" sz="2000" cap="small" dirty="0">
                <a:solidFill>
                  <a:schemeClr val="accent6"/>
                </a:solidFill>
                <a:effectLst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outside </a:t>
            </a:r>
            <a:r>
              <a:rPr lang="en-US" sz="2000" cap="small" dirty="0">
                <a:solidFill>
                  <a:schemeClr val="accent6"/>
                </a:solidFill>
                <a:effectLst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Incident Management?</a:t>
            </a:r>
          </a:p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sz="2000" cap="small" dirty="0">
                <a:solidFill>
                  <a:schemeClr val="accent6"/>
                </a:solidFill>
                <a:effectLst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Design </a:t>
            </a:r>
            <a:r>
              <a:rPr lang="en-US" sz="2000" cap="small" dirty="0">
                <a:solidFill>
                  <a:schemeClr val="accent6"/>
                </a:solidFill>
                <a:effectLst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Options?</a:t>
            </a:r>
            <a:endParaRPr lang="en-US" sz="2000" cap="small" dirty="0">
              <a:solidFill>
                <a:schemeClr val="accent6"/>
              </a:solidFill>
              <a:effectLst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sz="2000" cap="small" dirty="0">
                <a:solidFill>
                  <a:schemeClr val="accent6"/>
                </a:solidFill>
                <a:effectLst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pathway to industrialization / TRL9</a:t>
            </a:r>
          </a:p>
        </p:txBody>
      </p:sp>
      <p:sp>
        <p:nvSpPr>
          <p:cNvPr id="6" name="Rectangle 5"/>
          <p:cNvSpPr/>
          <p:nvPr/>
        </p:nvSpPr>
        <p:spPr>
          <a:xfrm>
            <a:off x="451103" y="4195940"/>
            <a:ext cx="11412651" cy="16998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sz="2000" cap="small" dirty="0">
                <a:solidFill>
                  <a:schemeClr val="accent6"/>
                </a:solidFill>
                <a:effectLst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Mapping of </a:t>
            </a:r>
            <a:r>
              <a:rPr lang="en-US" sz="2000" cap="small" dirty="0">
                <a:solidFill>
                  <a:schemeClr val="accent6"/>
                </a:solidFill>
                <a:effectLst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Org/Peers </a:t>
            </a:r>
            <a:r>
              <a:rPr lang="en-US" sz="2000" cap="small" dirty="0">
                <a:solidFill>
                  <a:schemeClr val="accent6"/>
                </a:solidFill>
                <a:effectLst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with countries? companies? </a:t>
            </a:r>
            <a:r>
              <a:rPr lang="en-US" sz="2000" cap="small" dirty="0">
                <a:solidFill>
                  <a:schemeClr val="accent6"/>
                </a:solidFill>
                <a:effectLst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(performance 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B62732-D3AE-FF49-9074-2CE2A2CD944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8113" y="818628"/>
            <a:ext cx="2361340" cy="77879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4F93112-0723-4DD8-BE42-EBCC7E1E1514}"/>
              </a:ext>
            </a:extLst>
          </p:cNvPr>
          <p:cNvSpPr/>
          <p:nvPr/>
        </p:nvSpPr>
        <p:spPr>
          <a:xfrm>
            <a:off x="11159413" y="6307494"/>
            <a:ext cx="1032588" cy="5505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>
                    <a:lumMod val="85000"/>
                  </a:schemeClr>
                </a:solidFill>
              </a:rPr>
              <a:t>7</a:t>
            </a:r>
            <a:endParaRPr lang="en-US" sz="2800" b="1" dirty="0">
              <a:solidFill>
                <a:schemeClr val="tx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5559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Who gives access permissions to the Auditors?</a:t>
            </a:r>
          </a:p>
          <a:p>
            <a:r>
              <a:rPr lang="en-US" dirty="0"/>
              <a:t>Who manages the peers? </a:t>
            </a:r>
          </a:p>
          <a:p>
            <a:pPr lvl="1"/>
            <a:r>
              <a:rPr lang="en-US" dirty="0"/>
              <a:t>Note:</a:t>
            </a:r>
          </a:p>
          <a:p>
            <a:pPr lvl="2"/>
            <a:r>
              <a:rPr lang="en-US" dirty="0"/>
              <a:t>the peers run the access policies</a:t>
            </a:r>
          </a:p>
          <a:p>
            <a:pPr lvl="2"/>
            <a:r>
              <a:rPr lang="en-US" dirty="0"/>
              <a:t>A sufficient number of peers is needed for accepting the auditors’ query to give him the key share</a:t>
            </a:r>
          </a:p>
          <a:p>
            <a:pPr lvl="2"/>
            <a:r>
              <a:rPr lang="en-US" dirty="0"/>
              <a:t>We only need one peer to have the audit log reference to get to the off-chain database</a:t>
            </a:r>
          </a:p>
          <a:p>
            <a:r>
              <a:rPr lang="en-US" dirty="0"/>
              <a:t>How should the encrypted data be stored on the </a:t>
            </a:r>
            <a:r>
              <a:rPr lang="en-US" dirty="0" err="1"/>
              <a:t>offchain</a:t>
            </a:r>
            <a:r>
              <a:rPr lang="en-US" dirty="0"/>
              <a:t> database?</a:t>
            </a:r>
          </a:p>
          <a:p>
            <a:pPr lvl="1"/>
            <a:r>
              <a:rPr lang="en-US" dirty="0"/>
              <a:t>If encrypted data is divided in several </a:t>
            </a:r>
            <a:r>
              <a:rPr lang="en-US" dirty="0" err="1"/>
              <a:t>shunks</a:t>
            </a:r>
            <a:r>
              <a:rPr lang="en-US" dirty="0"/>
              <a:t> and each one is further sent to different databases, it is even more difficult to</a:t>
            </a:r>
            <a:endParaRPr lang="pt-PT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B62732-D3AE-FF49-9074-2CE2A2CD944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8113" y="818628"/>
            <a:ext cx="2361340" cy="77879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4F93112-0723-4DD8-BE42-EBCC7E1E1514}"/>
              </a:ext>
            </a:extLst>
          </p:cNvPr>
          <p:cNvSpPr/>
          <p:nvPr/>
        </p:nvSpPr>
        <p:spPr>
          <a:xfrm>
            <a:off x="11159413" y="6307494"/>
            <a:ext cx="1032588" cy="5505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>
                    <a:lumMod val="85000"/>
                  </a:schemeClr>
                </a:solidFill>
              </a:rPr>
              <a:t>8</a:t>
            </a:r>
            <a:endParaRPr lang="en-US" sz="2800" b="1" dirty="0">
              <a:solidFill>
                <a:schemeClr val="tx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321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4E5CAF3-9525-BE5F-14AB-F5AAFB2B2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09" y="2358437"/>
            <a:ext cx="9905999" cy="922421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accent6">
                    <a:lumMod val="75000"/>
                  </a:schemeClr>
                </a:solidFill>
              </a:rPr>
              <a:t>Acknowledgement</a:t>
            </a:r>
            <a:endParaRPr lang="el-GR" sz="4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Θέση κειμένου 13">
            <a:extLst>
              <a:ext uri="{FF2B5EF4-FFF2-40B4-BE49-F238E27FC236}">
                <a16:creationId xmlns:a16="http://schemas.microsoft.com/office/drawing/2014/main" id="{D2D62150-1FEB-BEC3-C4B5-320CC0BA03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54820" y="3428223"/>
            <a:ext cx="7882360" cy="989612"/>
          </a:xfrm>
        </p:spPr>
        <p:txBody>
          <a:bodyPr>
            <a:normAutofit lnSpcReduction="10000"/>
          </a:bodyPr>
          <a:lstStyle/>
          <a:p>
            <a:pPr lvl="0" algn="ctr" defTabSz="914400"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D4E4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work presented in this paper received funding from the European Commission, under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B6AB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“European Union’s Horizon 2020 research and innovation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B6AB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programme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B6AB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”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D4E4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entitled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B6AB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IRIS: Artificial Intelligence Threat Reporting and Incident Response System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D4E4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under Grant </a:t>
            </a:r>
            <a:r>
              <a:rPr lang="en-US" sz="1600" cap="none" dirty="0">
                <a:solidFill>
                  <a:srgbClr val="4D4E4E"/>
                </a:solidFill>
                <a:effectLst/>
              </a:rPr>
              <a:t>A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D4E4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greement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D4E4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number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B6AB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101021727</a:t>
            </a:r>
            <a:r>
              <a:rPr lang="en-US" sz="1600" cap="none" dirty="0">
                <a:solidFill>
                  <a:srgbClr val="4D4E4E"/>
                </a:solidFill>
                <a:effectLst/>
              </a:rPr>
              <a:t>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4D4E4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B62732-D3AE-FF49-9074-2CE2A2CD944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3736" y="1223248"/>
            <a:ext cx="2361340" cy="778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6332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ιμένου 1">
            <a:extLst>
              <a:ext uri="{FF2B5EF4-FFF2-40B4-BE49-F238E27FC236}">
                <a16:creationId xmlns:a16="http://schemas.microsoft.com/office/drawing/2014/main" id="{4CD81A75-8D08-39E5-5970-253790394F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B62732-D3AE-FF49-9074-2CE2A2CD944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7887" y="1317784"/>
            <a:ext cx="2361340" cy="778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8259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3D20736-F1C8-4177-97F2-944766DD3F3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40406190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  <a:endParaRPr lang="pt-PT" dirty="0"/>
          </a:p>
        </p:txBody>
      </p:sp>
      <p:sp>
        <p:nvSpPr>
          <p:cNvPr id="5" name="Rectangle 4"/>
          <p:cNvSpPr/>
          <p:nvPr/>
        </p:nvSpPr>
        <p:spPr>
          <a:xfrm>
            <a:off x="451105" y="1370174"/>
            <a:ext cx="11412650" cy="26460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sz="2000" cap="small" dirty="0">
                <a:solidFill>
                  <a:schemeClr val="accent6"/>
                </a:solidFill>
                <a:effectLst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Similar solutions?</a:t>
            </a:r>
            <a:endParaRPr lang="en-US" sz="2000" cap="small" dirty="0">
              <a:solidFill>
                <a:schemeClr val="accent6"/>
              </a:solidFill>
              <a:effectLst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sz="2000" cap="small" dirty="0">
                <a:solidFill>
                  <a:schemeClr val="accent6"/>
                </a:solidFill>
                <a:effectLst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Use cases </a:t>
            </a:r>
            <a:r>
              <a:rPr lang="en-US" sz="2000" cap="small" dirty="0">
                <a:solidFill>
                  <a:schemeClr val="accent6"/>
                </a:solidFill>
                <a:effectLst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outside </a:t>
            </a:r>
            <a:r>
              <a:rPr lang="en-US" sz="2000" cap="small" dirty="0">
                <a:solidFill>
                  <a:schemeClr val="accent6"/>
                </a:solidFill>
                <a:effectLst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Incident Management?</a:t>
            </a:r>
          </a:p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sz="2000" cap="small" dirty="0">
                <a:solidFill>
                  <a:schemeClr val="accent6"/>
                </a:solidFill>
                <a:effectLst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Design </a:t>
            </a:r>
            <a:r>
              <a:rPr lang="en-US" sz="2000" cap="small" dirty="0">
                <a:solidFill>
                  <a:schemeClr val="accent6"/>
                </a:solidFill>
                <a:effectLst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Options?</a:t>
            </a:r>
            <a:endParaRPr lang="en-US" sz="2000" cap="small" dirty="0">
              <a:solidFill>
                <a:schemeClr val="accent6"/>
              </a:solidFill>
              <a:effectLst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sz="2000" cap="small" dirty="0">
                <a:solidFill>
                  <a:schemeClr val="accent6"/>
                </a:solidFill>
                <a:effectLst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pathway to industrialization / TRL9</a:t>
            </a:r>
          </a:p>
        </p:txBody>
      </p:sp>
      <p:sp>
        <p:nvSpPr>
          <p:cNvPr id="6" name="Rectangle 5"/>
          <p:cNvSpPr/>
          <p:nvPr/>
        </p:nvSpPr>
        <p:spPr>
          <a:xfrm>
            <a:off x="451103" y="4195940"/>
            <a:ext cx="11412651" cy="16998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sz="2000" cap="small" dirty="0">
                <a:solidFill>
                  <a:schemeClr val="accent6"/>
                </a:solidFill>
                <a:effectLst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Mapping of </a:t>
            </a:r>
            <a:r>
              <a:rPr lang="en-US" sz="2000" cap="small" dirty="0">
                <a:solidFill>
                  <a:schemeClr val="accent6"/>
                </a:solidFill>
                <a:effectLst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Org/Peers </a:t>
            </a:r>
            <a:r>
              <a:rPr lang="en-US" sz="2000" cap="small" dirty="0">
                <a:solidFill>
                  <a:schemeClr val="accent6"/>
                </a:solidFill>
                <a:effectLst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with countries? companies? </a:t>
            </a:r>
            <a:r>
              <a:rPr lang="en-US" sz="2000" cap="small" dirty="0">
                <a:solidFill>
                  <a:schemeClr val="accent6"/>
                </a:solidFill>
                <a:effectLst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(performance 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B62732-D3AE-FF49-9074-2CE2A2CD944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8113" y="818628"/>
            <a:ext cx="2361340" cy="778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6514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Who gives access permissions to the Auditors?</a:t>
            </a:r>
          </a:p>
          <a:p>
            <a:r>
              <a:rPr lang="en-US" dirty="0"/>
              <a:t>Who manages the peers? </a:t>
            </a:r>
          </a:p>
          <a:p>
            <a:pPr lvl="1"/>
            <a:r>
              <a:rPr lang="en-US" dirty="0"/>
              <a:t>Note:</a:t>
            </a:r>
          </a:p>
          <a:p>
            <a:pPr lvl="2"/>
            <a:r>
              <a:rPr lang="en-US" dirty="0"/>
              <a:t>the peers run the access policies</a:t>
            </a:r>
          </a:p>
          <a:p>
            <a:pPr lvl="2"/>
            <a:r>
              <a:rPr lang="en-US" dirty="0"/>
              <a:t>A sufficient number of peers is needed for accepting the auditors’ query to give him the key share</a:t>
            </a:r>
          </a:p>
          <a:p>
            <a:pPr lvl="2"/>
            <a:r>
              <a:rPr lang="en-US" dirty="0"/>
              <a:t>We only need one peer to have the audit log reference to get to the off-chain database</a:t>
            </a:r>
          </a:p>
          <a:p>
            <a:r>
              <a:rPr lang="en-US" dirty="0"/>
              <a:t>How should the encrypted data be stored on the </a:t>
            </a:r>
            <a:r>
              <a:rPr lang="en-US" dirty="0" err="1"/>
              <a:t>offchain</a:t>
            </a:r>
            <a:r>
              <a:rPr lang="en-US" dirty="0"/>
              <a:t> database?</a:t>
            </a:r>
          </a:p>
          <a:p>
            <a:pPr lvl="1"/>
            <a:r>
              <a:rPr lang="en-US" dirty="0"/>
              <a:t>If encrypted data is divided in several </a:t>
            </a:r>
            <a:r>
              <a:rPr lang="en-US" dirty="0" err="1"/>
              <a:t>shunks</a:t>
            </a:r>
            <a:r>
              <a:rPr lang="en-US" dirty="0"/>
              <a:t> and each one is further sent to different databases, it is even more difficult to</a:t>
            </a:r>
            <a:endParaRPr lang="pt-PT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B62732-D3AE-FF49-9074-2CE2A2CD944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8113" y="818628"/>
            <a:ext cx="2361340" cy="778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9894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6D9BD76-CD5A-A611-DBEC-8E83CD262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104" y="609599"/>
            <a:ext cx="10596307" cy="1196851"/>
          </a:xfrm>
        </p:spPr>
        <p:txBody>
          <a:bodyPr>
            <a:normAutofit/>
          </a:bodyPr>
          <a:lstStyle/>
          <a:p>
            <a:r>
              <a:rPr lang="en-US" dirty="0"/>
              <a:t>DATA Privacy AND ACCOUNTABILITY </a:t>
            </a:r>
            <a:br>
              <a:rPr lang="en-US" dirty="0"/>
            </a:br>
            <a:r>
              <a:rPr lang="en-US" dirty="0"/>
              <a:t>Demonstration setting</a:t>
            </a:r>
            <a:endParaRPr lang="el-GR" b="1" dirty="0"/>
          </a:p>
        </p:txBody>
      </p:sp>
      <p:sp>
        <p:nvSpPr>
          <p:cNvPr id="7" name="Rounded Rectangle 186">
            <a:extLst>
              <a:ext uri="{FF2B5EF4-FFF2-40B4-BE49-F238E27FC236}">
                <a16:creationId xmlns:a16="http://schemas.microsoft.com/office/drawing/2014/main" id="{08456477-5DF6-4444-8AD3-5F86302A832C}"/>
              </a:ext>
            </a:extLst>
          </p:cNvPr>
          <p:cNvSpPr/>
          <p:nvPr/>
        </p:nvSpPr>
        <p:spPr>
          <a:xfrm>
            <a:off x="4861591" y="2151400"/>
            <a:ext cx="2261974" cy="1822195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solidFill>
              <a:srgbClr val="5D3A75"/>
            </a:solidFill>
            <a:prstDash val="solid"/>
            <a:miter lim="800000"/>
          </a:ln>
          <a:effectLst/>
        </p:spPr>
      </p:sp>
      <p:sp>
        <p:nvSpPr>
          <p:cNvPr id="8" name="Rounded Rectangle 186">
            <a:extLst>
              <a:ext uri="{FF2B5EF4-FFF2-40B4-BE49-F238E27FC236}">
                <a16:creationId xmlns:a16="http://schemas.microsoft.com/office/drawing/2014/main" id="{08456477-5DF6-4444-8AD3-5F86302A832C}"/>
              </a:ext>
            </a:extLst>
          </p:cNvPr>
          <p:cNvSpPr/>
          <p:nvPr/>
        </p:nvSpPr>
        <p:spPr>
          <a:xfrm>
            <a:off x="7406608" y="2146607"/>
            <a:ext cx="2083665" cy="1931747"/>
          </a:xfrm>
          <a:prstGeom prst="roundRect">
            <a:avLst>
              <a:gd name="adj" fmla="val 16667"/>
            </a:avLst>
          </a:prstGeom>
          <a:solidFill>
            <a:srgbClr val="7F4F9F">
              <a:lumMod val="20000"/>
              <a:lumOff val="80000"/>
            </a:srgbClr>
          </a:solidFill>
          <a:ln w="12700" cap="flat" cmpd="sng" algn="ctr">
            <a:solidFill>
              <a:srgbClr val="5D3A75"/>
            </a:solidFill>
            <a:prstDash val="solid"/>
            <a:miter lim="800000"/>
          </a:ln>
          <a:effectLst/>
        </p:spPr>
      </p:sp>
      <p:sp>
        <p:nvSpPr>
          <p:cNvPr id="9" name="Rectangle 241">
            <a:extLst>
              <a:ext uri="{FF2B5EF4-FFF2-40B4-BE49-F238E27FC236}">
                <a16:creationId xmlns:a16="http://schemas.microsoft.com/office/drawing/2014/main" id="{44B791A9-F875-42E5-A4BA-3F7F4FCB0E92}"/>
              </a:ext>
            </a:extLst>
          </p:cNvPr>
          <p:cNvSpPr/>
          <p:nvPr/>
        </p:nvSpPr>
        <p:spPr>
          <a:xfrm>
            <a:off x="7461643" y="1865918"/>
            <a:ext cx="1973595" cy="275545"/>
          </a:xfrm>
          <a:prstGeom prst="rect">
            <a:avLst/>
          </a:prstGeom>
          <a:noFill/>
          <a:ln w="0">
            <a:noFill/>
          </a:ln>
          <a:effectLst/>
        </p:spPr>
        <p:txBody>
          <a:bodyPr wrap="none" lIns="90000" tIns="45000" rIns="90000" bIns="4500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1200" b="1" i="0" u="none" strike="noStrike" kern="0" cap="none" spc="-1" normalizeH="0" baseline="0" noProof="0" dirty="0">
                <a:ln>
                  <a:noFill/>
                </a:ln>
                <a:solidFill>
                  <a:srgbClr val="414244"/>
                </a:solidFill>
                <a:effectLst/>
                <a:uLnTx/>
                <a:uFillTx/>
                <a:latin typeface="Calibri"/>
                <a:ea typeface="DejaVu Sans"/>
                <a:cs typeface="+mn-cs"/>
              </a:rPr>
              <a:t>Hyperledger Fabric Network</a:t>
            </a:r>
            <a:endParaRPr kumimoji="0" lang="en-US" sz="1200" b="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7430477" y="2155290"/>
            <a:ext cx="775592" cy="847606"/>
            <a:chOff x="7237428" y="4831188"/>
            <a:chExt cx="775592" cy="847606"/>
          </a:xfrm>
        </p:grpSpPr>
        <p:sp>
          <p:nvSpPr>
            <p:cNvPr id="140" name="Rectangle 113">
              <a:extLst>
                <a:ext uri="{FF2B5EF4-FFF2-40B4-BE49-F238E27FC236}">
                  <a16:creationId xmlns:a16="http://schemas.microsoft.com/office/drawing/2014/main" id="{18C187D5-BA64-40FB-BEBE-FCA54015211A}"/>
                </a:ext>
              </a:extLst>
            </p:cNvPr>
            <p:cNvSpPr/>
            <p:nvPr/>
          </p:nvSpPr>
          <p:spPr>
            <a:xfrm>
              <a:off x="7237428" y="4831188"/>
              <a:ext cx="775592" cy="317520"/>
            </a:xfrm>
            <a:prstGeom prst="rect">
              <a:avLst/>
            </a:prstGeom>
            <a:noFill/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000" i="0" u="none" strike="noStrike" kern="0" cap="none" spc="-1" normalizeH="0" baseline="0" noProof="0" dirty="0">
                  <a:ln>
                    <a:noFill/>
                  </a:ln>
                  <a:solidFill>
                    <a:srgbClr val="414244"/>
                  </a:solidFill>
                  <a:effectLst/>
                  <a:uLnTx/>
                  <a:uFillTx/>
                  <a:latin typeface="Calibri"/>
                  <a:ea typeface="DejaVu Sans"/>
                  <a:cs typeface="+mn-cs"/>
                </a:rPr>
                <a:t>peer0.org1</a:t>
              </a:r>
              <a:endPara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141" name="Group 140"/>
            <p:cNvGrpSpPr/>
            <p:nvPr/>
          </p:nvGrpSpPr>
          <p:grpSpPr>
            <a:xfrm>
              <a:off x="7391764" y="5112514"/>
              <a:ext cx="466920" cy="566280"/>
              <a:chOff x="7395464" y="3062136"/>
              <a:chExt cx="466920" cy="566280"/>
            </a:xfrm>
          </p:grpSpPr>
          <p:grpSp>
            <p:nvGrpSpPr>
              <p:cNvPr id="142" name="Group 140">
                <a:extLst>
                  <a:ext uri="{FF2B5EF4-FFF2-40B4-BE49-F238E27FC236}">
                    <a16:creationId xmlns:a16="http://schemas.microsoft.com/office/drawing/2014/main" id="{8A8CC44C-B01D-44DE-B89A-D38FAE743F1F}"/>
                  </a:ext>
                </a:extLst>
              </p:cNvPr>
              <p:cNvGrpSpPr/>
              <p:nvPr/>
            </p:nvGrpSpPr>
            <p:grpSpPr>
              <a:xfrm>
                <a:off x="7395464" y="3062136"/>
                <a:ext cx="466920" cy="566280"/>
                <a:chOff x="9698760" y="3480120"/>
                <a:chExt cx="466920" cy="566280"/>
              </a:xfrm>
            </p:grpSpPr>
            <p:sp>
              <p:nvSpPr>
                <p:cNvPr id="144" name="Rounded Rectangle 126">
                  <a:extLst>
                    <a:ext uri="{FF2B5EF4-FFF2-40B4-BE49-F238E27FC236}">
                      <a16:creationId xmlns:a16="http://schemas.microsoft.com/office/drawing/2014/main" id="{D4CAF9B7-3BCC-4AF9-9093-8D7EA6C31B0B}"/>
                    </a:ext>
                  </a:extLst>
                </p:cNvPr>
                <p:cNvSpPr/>
                <p:nvPr/>
              </p:nvSpPr>
              <p:spPr>
                <a:xfrm>
                  <a:off x="9698760" y="3480120"/>
                  <a:ext cx="466920" cy="566280"/>
                </a:xfrm>
                <a:prstGeom prst="roundRect">
                  <a:avLst>
                    <a:gd name="adj" fmla="val 16667"/>
                  </a:avLst>
                </a:prstGeom>
                <a:noFill/>
                <a:ln w="12700" cap="flat" cmpd="sng" algn="ctr">
                  <a:solidFill>
                    <a:srgbClr val="546CB2"/>
                  </a:solidFill>
                  <a:prstDash val="solid"/>
                  <a:miter lim="800000"/>
                </a:ln>
                <a:effectLst/>
              </p:spPr>
            </p:sp>
            <p:grpSp>
              <p:nvGrpSpPr>
                <p:cNvPr id="145" name="Group 92">
                  <a:extLst>
                    <a:ext uri="{FF2B5EF4-FFF2-40B4-BE49-F238E27FC236}">
                      <a16:creationId xmlns:a16="http://schemas.microsoft.com/office/drawing/2014/main" id="{2F33F6DA-2610-4735-BE70-5D8E6BA428DE}"/>
                    </a:ext>
                  </a:extLst>
                </p:cNvPr>
                <p:cNvGrpSpPr/>
                <p:nvPr/>
              </p:nvGrpSpPr>
              <p:grpSpPr>
                <a:xfrm>
                  <a:off x="9802800" y="3702960"/>
                  <a:ext cx="241200" cy="275400"/>
                  <a:chOff x="9802800" y="3702960"/>
                  <a:chExt cx="241200" cy="275400"/>
                </a:xfrm>
              </p:grpSpPr>
              <p:sp>
                <p:nvSpPr>
                  <p:cNvPr id="146" name="Rectangle 94">
                    <a:extLst>
                      <a:ext uri="{FF2B5EF4-FFF2-40B4-BE49-F238E27FC236}">
                        <a16:creationId xmlns:a16="http://schemas.microsoft.com/office/drawing/2014/main" id="{1A53C6D5-5A88-46BF-A21B-556121D6A113}"/>
                      </a:ext>
                    </a:extLst>
                  </p:cNvPr>
                  <p:cNvSpPr/>
                  <p:nvPr/>
                </p:nvSpPr>
                <p:spPr>
                  <a:xfrm>
                    <a:off x="9802800" y="3702960"/>
                    <a:ext cx="241200" cy="27540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  <p:grpSp>
                <p:nvGrpSpPr>
                  <p:cNvPr id="147" name="Group 95">
                    <a:extLst>
                      <a:ext uri="{FF2B5EF4-FFF2-40B4-BE49-F238E27FC236}">
                        <a16:creationId xmlns:a16="http://schemas.microsoft.com/office/drawing/2014/main" id="{DB6EE8B3-C661-417B-A881-B0AF027C15F7}"/>
                      </a:ext>
                    </a:extLst>
                  </p:cNvPr>
                  <p:cNvGrpSpPr/>
                  <p:nvPr/>
                </p:nvGrpSpPr>
                <p:grpSpPr>
                  <a:xfrm>
                    <a:off x="9836280" y="3804480"/>
                    <a:ext cx="79560" cy="38880"/>
                    <a:chOff x="9836280" y="3804480"/>
                    <a:chExt cx="79560" cy="38880"/>
                  </a:xfrm>
                </p:grpSpPr>
                <p:sp>
                  <p:nvSpPr>
                    <p:cNvPr id="154" name="Rectangle 102">
                      <a:extLst>
                        <a:ext uri="{FF2B5EF4-FFF2-40B4-BE49-F238E27FC236}">
                          <a16:creationId xmlns:a16="http://schemas.microsoft.com/office/drawing/2014/main" id="{2F57A5D6-48CA-47B0-B38E-FACA62186631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9833760" y="382680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55" name="Rectangle 103">
                      <a:extLst>
                        <a:ext uri="{FF2B5EF4-FFF2-40B4-BE49-F238E27FC236}">
                          <a16:creationId xmlns:a16="http://schemas.microsoft.com/office/drawing/2014/main" id="{86EDBB1C-29BA-408A-9757-668EE5A58230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9852480" y="382032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148" name="Group 96">
                    <a:extLst>
                      <a:ext uri="{FF2B5EF4-FFF2-40B4-BE49-F238E27FC236}">
                        <a16:creationId xmlns:a16="http://schemas.microsoft.com/office/drawing/2014/main" id="{1F7B4667-04DF-4A93-AC06-A24091394E82}"/>
                      </a:ext>
                    </a:extLst>
                  </p:cNvPr>
                  <p:cNvGrpSpPr/>
                  <p:nvPr/>
                </p:nvGrpSpPr>
                <p:grpSpPr>
                  <a:xfrm>
                    <a:off x="9837000" y="3879000"/>
                    <a:ext cx="51480" cy="51480"/>
                    <a:chOff x="9837000" y="3879000"/>
                    <a:chExt cx="51480" cy="51480"/>
                  </a:xfrm>
                </p:grpSpPr>
                <p:sp>
                  <p:nvSpPr>
                    <p:cNvPr id="152" name="Rectangle 100">
                      <a:extLst>
                        <a:ext uri="{FF2B5EF4-FFF2-40B4-BE49-F238E27FC236}">
                          <a16:creationId xmlns:a16="http://schemas.microsoft.com/office/drawing/2014/main" id="{F3D31E61-CD7C-4C01-AE1E-9606D4B6DDE8}"/>
                        </a:ext>
                      </a:extLst>
                    </p:cNvPr>
                    <p:cNvSpPr/>
                    <p:nvPr/>
                  </p:nvSpPr>
                  <p:spPr>
                    <a:xfrm rot="18900000">
                      <a:off x="9829440" y="390132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53" name="Rectangle 101">
                      <a:extLst>
                        <a:ext uri="{FF2B5EF4-FFF2-40B4-BE49-F238E27FC236}">
                          <a16:creationId xmlns:a16="http://schemas.microsoft.com/office/drawing/2014/main" id="{C6D65796-6D38-44F4-8178-EA8307E76E32}"/>
                        </a:ext>
                      </a:extLst>
                    </p:cNvPr>
                    <p:cNvSpPr/>
                    <p:nvPr/>
                  </p:nvSpPr>
                  <p:spPr>
                    <a:xfrm rot="13500000">
                      <a:off x="9833760" y="3901680"/>
                      <a:ext cx="60120" cy="720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149" name="Group 97">
                    <a:extLst>
                      <a:ext uri="{FF2B5EF4-FFF2-40B4-BE49-F238E27FC236}">
                        <a16:creationId xmlns:a16="http://schemas.microsoft.com/office/drawing/2014/main" id="{093FBC69-1879-47B6-871A-2CC98CAF8741}"/>
                      </a:ext>
                    </a:extLst>
                  </p:cNvPr>
                  <p:cNvGrpSpPr/>
                  <p:nvPr/>
                </p:nvGrpSpPr>
                <p:grpSpPr>
                  <a:xfrm>
                    <a:off x="9836280" y="3745440"/>
                    <a:ext cx="79560" cy="38880"/>
                    <a:chOff x="9836280" y="3745440"/>
                    <a:chExt cx="79560" cy="38880"/>
                  </a:xfrm>
                </p:grpSpPr>
                <p:sp>
                  <p:nvSpPr>
                    <p:cNvPr id="150" name="Rectangle 98">
                      <a:extLst>
                        <a:ext uri="{FF2B5EF4-FFF2-40B4-BE49-F238E27FC236}">
                          <a16:creationId xmlns:a16="http://schemas.microsoft.com/office/drawing/2014/main" id="{A03B00A6-932C-4F29-86D3-512B10F6A433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9833760" y="376740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51" name="Rectangle 99">
                      <a:extLst>
                        <a:ext uri="{FF2B5EF4-FFF2-40B4-BE49-F238E27FC236}">
                          <a16:creationId xmlns:a16="http://schemas.microsoft.com/office/drawing/2014/main" id="{160C501B-CCC9-446C-AF41-52ED92B8D981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9852480" y="376128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</p:grpSp>
          </p:grpSp>
          <p:sp>
            <p:nvSpPr>
              <p:cNvPr id="143" name="Freeform 79">
                <a:extLst>
                  <a:ext uri="{FF2B5EF4-FFF2-40B4-BE49-F238E27FC236}">
                    <a16:creationId xmlns:a16="http://schemas.microsoft.com/office/drawing/2014/main" id="{43C903C9-1086-4E35-936F-BE44BA5A2634}"/>
                  </a:ext>
                </a:extLst>
              </p:cNvPr>
              <p:cNvSpPr/>
              <p:nvPr/>
            </p:nvSpPr>
            <p:spPr>
              <a:xfrm>
                <a:off x="7509700" y="3136078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7F4F9F">
                  <a:lumMod val="40000"/>
                  <a:lumOff val="60000"/>
                </a:srgbClr>
              </a:solidFill>
              <a:ln w="12700" cap="flat" cmpd="sng" algn="ctr">
                <a:solidFill>
                  <a:srgbClr val="CCB6DB"/>
                </a:solidFill>
                <a:prstDash val="solid"/>
                <a:miter lim="800000"/>
              </a:ln>
              <a:effectLst/>
            </p:spPr>
          </p:sp>
        </p:grpSp>
      </p:grpSp>
      <p:grpSp>
        <p:nvGrpSpPr>
          <p:cNvPr id="11" name="Group 10"/>
          <p:cNvGrpSpPr/>
          <p:nvPr/>
        </p:nvGrpSpPr>
        <p:grpSpPr>
          <a:xfrm>
            <a:off x="8072210" y="2609582"/>
            <a:ext cx="775592" cy="847606"/>
            <a:chOff x="7807934" y="4831188"/>
            <a:chExt cx="775592" cy="847606"/>
          </a:xfrm>
        </p:grpSpPr>
        <p:sp>
          <p:nvSpPr>
            <p:cNvPr id="124" name="Rectangle 113">
              <a:extLst>
                <a:ext uri="{FF2B5EF4-FFF2-40B4-BE49-F238E27FC236}">
                  <a16:creationId xmlns:a16="http://schemas.microsoft.com/office/drawing/2014/main" id="{2436AE0A-7EE1-4E8A-9F50-0AE8E13250C6}"/>
                </a:ext>
              </a:extLst>
            </p:cNvPr>
            <p:cNvSpPr/>
            <p:nvPr/>
          </p:nvSpPr>
          <p:spPr>
            <a:xfrm>
              <a:off x="7807934" y="4831188"/>
              <a:ext cx="775592" cy="317520"/>
            </a:xfrm>
            <a:prstGeom prst="rect">
              <a:avLst/>
            </a:prstGeom>
            <a:noFill/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000" i="0" u="none" strike="noStrike" kern="0" cap="none" spc="-1" normalizeH="0" baseline="0" noProof="0" dirty="0">
                  <a:ln>
                    <a:noFill/>
                  </a:ln>
                  <a:solidFill>
                    <a:srgbClr val="414244"/>
                  </a:solidFill>
                  <a:effectLst/>
                  <a:uLnTx/>
                  <a:uFillTx/>
                  <a:latin typeface="Calibri"/>
                  <a:ea typeface="DejaVu Sans"/>
                  <a:cs typeface="+mn-cs"/>
                </a:rPr>
                <a:t>peer0.org2</a:t>
              </a:r>
              <a:endPara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125" name="Group 124"/>
            <p:cNvGrpSpPr/>
            <p:nvPr/>
          </p:nvGrpSpPr>
          <p:grpSpPr>
            <a:xfrm>
              <a:off x="7968850" y="5112514"/>
              <a:ext cx="466920" cy="566280"/>
              <a:chOff x="8102943" y="3741075"/>
              <a:chExt cx="466920" cy="566280"/>
            </a:xfrm>
          </p:grpSpPr>
          <p:grpSp>
            <p:nvGrpSpPr>
              <p:cNvPr id="126" name="Group 126">
                <a:extLst>
                  <a:ext uri="{FF2B5EF4-FFF2-40B4-BE49-F238E27FC236}">
                    <a16:creationId xmlns:a16="http://schemas.microsoft.com/office/drawing/2014/main" id="{76C8C88F-C24A-4378-A795-E42D3C57B5C9}"/>
                  </a:ext>
                </a:extLst>
              </p:cNvPr>
              <p:cNvGrpSpPr/>
              <p:nvPr/>
            </p:nvGrpSpPr>
            <p:grpSpPr>
              <a:xfrm>
                <a:off x="8102943" y="3741075"/>
                <a:ext cx="466920" cy="566280"/>
                <a:chOff x="9707400" y="4267800"/>
                <a:chExt cx="466920" cy="566280"/>
              </a:xfrm>
            </p:grpSpPr>
            <p:sp>
              <p:nvSpPr>
                <p:cNvPr id="128" name="Rounded Rectangle 126">
                  <a:extLst>
                    <a:ext uri="{FF2B5EF4-FFF2-40B4-BE49-F238E27FC236}">
                      <a16:creationId xmlns:a16="http://schemas.microsoft.com/office/drawing/2014/main" id="{29ABE8AA-9E58-438C-82FD-89F89536C282}"/>
                    </a:ext>
                  </a:extLst>
                </p:cNvPr>
                <p:cNvSpPr/>
                <p:nvPr/>
              </p:nvSpPr>
              <p:spPr>
                <a:xfrm>
                  <a:off x="9707400" y="4267800"/>
                  <a:ext cx="466920" cy="566280"/>
                </a:xfrm>
                <a:prstGeom prst="roundRect">
                  <a:avLst>
                    <a:gd name="adj" fmla="val 16667"/>
                  </a:avLst>
                </a:prstGeom>
                <a:noFill/>
                <a:ln w="12700" cap="flat" cmpd="sng" algn="ctr">
                  <a:solidFill>
                    <a:srgbClr val="546CB2"/>
                  </a:solidFill>
                  <a:prstDash val="solid"/>
                  <a:miter lim="800000"/>
                </a:ln>
                <a:effectLst/>
              </p:spPr>
            </p:sp>
            <p:grpSp>
              <p:nvGrpSpPr>
                <p:cNvPr id="129" name="Group 92">
                  <a:extLst>
                    <a:ext uri="{FF2B5EF4-FFF2-40B4-BE49-F238E27FC236}">
                      <a16:creationId xmlns:a16="http://schemas.microsoft.com/office/drawing/2014/main" id="{635A83B2-2E94-4F24-8FE5-17B9CB21FA6F}"/>
                    </a:ext>
                  </a:extLst>
                </p:cNvPr>
                <p:cNvGrpSpPr/>
                <p:nvPr/>
              </p:nvGrpSpPr>
              <p:grpSpPr>
                <a:xfrm>
                  <a:off x="9811440" y="4490640"/>
                  <a:ext cx="241200" cy="275400"/>
                  <a:chOff x="9811440" y="4490640"/>
                  <a:chExt cx="241200" cy="275400"/>
                </a:xfrm>
              </p:grpSpPr>
              <p:sp>
                <p:nvSpPr>
                  <p:cNvPr id="130" name="Rectangle 94">
                    <a:extLst>
                      <a:ext uri="{FF2B5EF4-FFF2-40B4-BE49-F238E27FC236}">
                        <a16:creationId xmlns:a16="http://schemas.microsoft.com/office/drawing/2014/main" id="{AC6064F2-CF12-46E5-9510-6EED3CB7B0F2}"/>
                      </a:ext>
                    </a:extLst>
                  </p:cNvPr>
                  <p:cNvSpPr/>
                  <p:nvPr/>
                </p:nvSpPr>
                <p:spPr>
                  <a:xfrm>
                    <a:off x="9811440" y="4490640"/>
                    <a:ext cx="241200" cy="27540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  <p:grpSp>
                <p:nvGrpSpPr>
                  <p:cNvPr id="131" name="Group 95">
                    <a:extLst>
                      <a:ext uri="{FF2B5EF4-FFF2-40B4-BE49-F238E27FC236}">
                        <a16:creationId xmlns:a16="http://schemas.microsoft.com/office/drawing/2014/main" id="{611D1C73-2010-46D0-858B-412A082BDC32}"/>
                      </a:ext>
                    </a:extLst>
                  </p:cNvPr>
                  <p:cNvGrpSpPr/>
                  <p:nvPr/>
                </p:nvGrpSpPr>
                <p:grpSpPr>
                  <a:xfrm>
                    <a:off x="9845280" y="4592160"/>
                    <a:ext cx="79200" cy="38880"/>
                    <a:chOff x="9845280" y="4592160"/>
                    <a:chExt cx="79200" cy="38880"/>
                  </a:xfrm>
                </p:grpSpPr>
                <p:sp>
                  <p:nvSpPr>
                    <p:cNvPr id="138" name="Rectangle 102">
                      <a:extLst>
                        <a:ext uri="{FF2B5EF4-FFF2-40B4-BE49-F238E27FC236}">
                          <a16:creationId xmlns:a16="http://schemas.microsoft.com/office/drawing/2014/main" id="{6249FD3C-8A06-47F1-95C5-54C36A56322A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9842760" y="461412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39" name="Rectangle 103">
                      <a:extLst>
                        <a:ext uri="{FF2B5EF4-FFF2-40B4-BE49-F238E27FC236}">
                          <a16:creationId xmlns:a16="http://schemas.microsoft.com/office/drawing/2014/main" id="{8DFEFA16-D6E7-441A-9643-4C328BBDA058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9861120" y="460800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132" name="Group 96">
                    <a:extLst>
                      <a:ext uri="{FF2B5EF4-FFF2-40B4-BE49-F238E27FC236}">
                        <a16:creationId xmlns:a16="http://schemas.microsoft.com/office/drawing/2014/main" id="{FE13DD97-899A-4D9A-BA3B-A89DE9642EEB}"/>
                      </a:ext>
                    </a:extLst>
                  </p:cNvPr>
                  <p:cNvGrpSpPr/>
                  <p:nvPr/>
                </p:nvGrpSpPr>
                <p:grpSpPr>
                  <a:xfrm>
                    <a:off x="9845640" y="4666320"/>
                    <a:ext cx="51480" cy="51480"/>
                    <a:chOff x="9845640" y="4666320"/>
                    <a:chExt cx="51480" cy="51480"/>
                  </a:xfrm>
                </p:grpSpPr>
                <p:sp>
                  <p:nvSpPr>
                    <p:cNvPr id="136" name="Rectangle 100">
                      <a:extLst>
                        <a:ext uri="{FF2B5EF4-FFF2-40B4-BE49-F238E27FC236}">
                          <a16:creationId xmlns:a16="http://schemas.microsoft.com/office/drawing/2014/main" id="{19356A0B-2F24-4C07-B44A-6864C1303CDE}"/>
                        </a:ext>
                      </a:extLst>
                    </p:cNvPr>
                    <p:cNvSpPr/>
                    <p:nvPr/>
                  </p:nvSpPr>
                  <p:spPr>
                    <a:xfrm rot="18900000">
                      <a:off x="9838080" y="468864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37" name="Rectangle 101">
                      <a:extLst>
                        <a:ext uri="{FF2B5EF4-FFF2-40B4-BE49-F238E27FC236}">
                          <a16:creationId xmlns:a16="http://schemas.microsoft.com/office/drawing/2014/main" id="{029A9F94-D401-46D9-86B6-D1449B5944D2}"/>
                        </a:ext>
                      </a:extLst>
                    </p:cNvPr>
                    <p:cNvSpPr/>
                    <p:nvPr/>
                  </p:nvSpPr>
                  <p:spPr>
                    <a:xfrm rot="13500000">
                      <a:off x="9842760" y="4689000"/>
                      <a:ext cx="60120" cy="720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133" name="Group 97">
                    <a:extLst>
                      <a:ext uri="{FF2B5EF4-FFF2-40B4-BE49-F238E27FC236}">
                        <a16:creationId xmlns:a16="http://schemas.microsoft.com/office/drawing/2014/main" id="{505903D0-5BB7-4782-9DBE-9A2AD9E38075}"/>
                      </a:ext>
                    </a:extLst>
                  </p:cNvPr>
                  <p:cNvGrpSpPr/>
                  <p:nvPr/>
                </p:nvGrpSpPr>
                <p:grpSpPr>
                  <a:xfrm>
                    <a:off x="9845280" y="4533120"/>
                    <a:ext cx="79200" cy="38880"/>
                    <a:chOff x="9845280" y="4533120"/>
                    <a:chExt cx="79200" cy="38880"/>
                  </a:xfrm>
                </p:grpSpPr>
                <p:sp>
                  <p:nvSpPr>
                    <p:cNvPr id="134" name="Rectangle 98">
                      <a:extLst>
                        <a:ext uri="{FF2B5EF4-FFF2-40B4-BE49-F238E27FC236}">
                          <a16:creationId xmlns:a16="http://schemas.microsoft.com/office/drawing/2014/main" id="{951B1085-A645-4A92-9556-6A78FB6EDADB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9842760" y="455508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35" name="Rectangle 99">
                      <a:extLst>
                        <a:ext uri="{FF2B5EF4-FFF2-40B4-BE49-F238E27FC236}">
                          <a16:creationId xmlns:a16="http://schemas.microsoft.com/office/drawing/2014/main" id="{20A84622-5B98-4096-A898-F1495DFA91B7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9861120" y="454896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</p:grpSp>
          </p:grpSp>
          <p:sp>
            <p:nvSpPr>
              <p:cNvPr id="127" name="Freeform 79">
                <a:extLst>
                  <a:ext uri="{FF2B5EF4-FFF2-40B4-BE49-F238E27FC236}">
                    <a16:creationId xmlns:a16="http://schemas.microsoft.com/office/drawing/2014/main" id="{7EEF8F24-2D47-45C6-AEC1-F87F0BB02EFA}"/>
                  </a:ext>
                </a:extLst>
              </p:cNvPr>
              <p:cNvSpPr/>
              <p:nvPr/>
            </p:nvSpPr>
            <p:spPr>
              <a:xfrm>
                <a:off x="8221341" y="3819067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546CB2">
                  <a:lumMod val="60000"/>
                  <a:lumOff val="40000"/>
                </a:srgbClr>
              </a:solidFill>
              <a:ln w="12700" cap="flat" cmpd="sng" algn="ctr">
                <a:solidFill>
                  <a:srgbClr val="98A7D1"/>
                </a:solidFill>
                <a:prstDash val="solid"/>
                <a:miter lim="800000"/>
              </a:ln>
              <a:effectLst/>
            </p:spPr>
          </p:sp>
        </p:grpSp>
      </p:grpSp>
      <p:grpSp>
        <p:nvGrpSpPr>
          <p:cNvPr id="12" name="Group 11"/>
          <p:cNvGrpSpPr/>
          <p:nvPr/>
        </p:nvGrpSpPr>
        <p:grpSpPr>
          <a:xfrm>
            <a:off x="8713942" y="3063874"/>
            <a:ext cx="775592" cy="847606"/>
            <a:chOff x="8378440" y="4831188"/>
            <a:chExt cx="775592" cy="847606"/>
          </a:xfrm>
        </p:grpSpPr>
        <p:sp>
          <p:nvSpPr>
            <p:cNvPr id="108" name="Rectangle 113">
              <a:extLst>
                <a:ext uri="{FF2B5EF4-FFF2-40B4-BE49-F238E27FC236}">
                  <a16:creationId xmlns:a16="http://schemas.microsoft.com/office/drawing/2014/main" id="{81D5A4EE-CB7B-419B-9D3F-218D93A33163}"/>
                </a:ext>
              </a:extLst>
            </p:cNvPr>
            <p:cNvSpPr/>
            <p:nvPr/>
          </p:nvSpPr>
          <p:spPr>
            <a:xfrm>
              <a:off x="8378440" y="4831188"/>
              <a:ext cx="775592" cy="317520"/>
            </a:xfrm>
            <a:prstGeom prst="rect">
              <a:avLst/>
            </a:prstGeom>
            <a:noFill/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000" i="0" u="none" strike="noStrike" kern="0" cap="none" spc="-1" normalizeH="0" baseline="0" noProof="0" dirty="0">
                  <a:ln>
                    <a:noFill/>
                  </a:ln>
                  <a:solidFill>
                    <a:srgbClr val="414244"/>
                  </a:solidFill>
                  <a:effectLst/>
                  <a:uLnTx/>
                  <a:uFillTx/>
                  <a:latin typeface="Calibri"/>
                  <a:ea typeface="DejaVu Sans"/>
                  <a:cs typeface="+mn-cs"/>
                </a:rPr>
                <a:t>peer0.org3</a:t>
              </a:r>
              <a:endPara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109" name="Group 108"/>
            <p:cNvGrpSpPr/>
            <p:nvPr/>
          </p:nvGrpSpPr>
          <p:grpSpPr>
            <a:xfrm>
              <a:off x="8542236" y="5112514"/>
              <a:ext cx="466920" cy="566280"/>
              <a:chOff x="8683326" y="4400213"/>
              <a:chExt cx="466920" cy="566280"/>
            </a:xfrm>
          </p:grpSpPr>
          <p:grpSp>
            <p:nvGrpSpPr>
              <p:cNvPr id="110" name="Group 205">
                <a:extLst>
                  <a:ext uri="{FF2B5EF4-FFF2-40B4-BE49-F238E27FC236}">
                    <a16:creationId xmlns:a16="http://schemas.microsoft.com/office/drawing/2014/main" id="{ACB6D0DF-1D70-4E38-AAFE-D5D8F063273D}"/>
                  </a:ext>
                </a:extLst>
              </p:cNvPr>
              <p:cNvGrpSpPr/>
              <p:nvPr/>
            </p:nvGrpSpPr>
            <p:grpSpPr>
              <a:xfrm>
                <a:off x="8683326" y="4400213"/>
                <a:ext cx="466920" cy="566280"/>
                <a:chOff x="10696680" y="3481200"/>
                <a:chExt cx="466920" cy="566280"/>
              </a:xfrm>
            </p:grpSpPr>
            <p:sp>
              <p:nvSpPr>
                <p:cNvPr id="112" name="Rounded Rectangle 126">
                  <a:extLst>
                    <a:ext uri="{FF2B5EF4-FFF2-40B4-BE49-F238E27FC236}">
                      <a16:creationId xmlns:a16="http://schemas.microsoft.com/office/drawing/2014/main" id="{BC6EEFDE-99AE-4595-A1D4-0F36AD97651F}"/>
                    </a:ext>
                  </a:extLst>
                </p:cNvPr>
                <p:cNvSpPr/>
                <p:nvPr/>
              </p:nvSpPr>
              <p:spPr>
                <a:xfrm>
                  <a:off x="10696680" y="3481200"/>
                  <a:ext cx="466920" cy="566280"/>
                </a:xfrm>
                <a:prstGeom prst="roundRect">
                  <a:avLst>
                    <a:gd name="adj" fmla="val 16667"/>
                  </a:avLst>
                </a:prstGeom>
                <a:noFill/>
                <a:ln w="12700" cap="flat" cmpd="sng" algn="ctr">
                  <a:solidFill>
                    <a:srgbClr val="546CB2"/>
                  </a:solidFill>
                  <a:prstDash val="solid"/>
                  <a:miter lim="800000"/>
                </a:ln>
                <a:effectLst/>
              </p:spPr>
            </p:sp>
            <p:grpSp>
              <p:nvGrpSpPr>
                <p:cNvPr id="113" name="Group 92">
                  <a:extLst>
                    <a:ext uri="{FF2B5EF4-FFF2-40B4-BE49-F238E27FC236}">
                      <a16:creationId xmlns:a16="http://schemas.microsoft.com/office/drawing/2014/main" id="{44F5CBCE-688E-48A3-A4A1-5F58E5779DC6}"/>
                    </a:ext>
                  </a:extLst>
                </p:cNvPr>
                <p:cNvGrpSpPr/>
                <p:nvPr/>
              </p:nvGrpSpPr>
              <p:grpSpPr>
                <a:xfrm>
                  <a:off x="10800720" y="3704040"/>
                  <a:ext cx="241200" cy="275400"/>
                  <a:chOff x="10800720" y="3704040"/>
                  <a:chExt cx="241200" cy="275400"/>
                </a:xfrm>
              </p:grpSpPr>
              <p:sp>
                <p:nvSpPr>
                  <p:cNvPr id="114" name="Rectangle 94">
                    <a:extLst>
                      <a:ext uri="{FF2B5EF4-FFF2-40B4-BE49-F238E27FC236}">
                        <a16:creationId xmlns:a16="http://schemas.microsoft.com/office/drawing/2014/main" id="{34DAAE08-404A-4660-9036-D7C19763429E}"/>
                      </a:ext>
                    </a:extLst>
                  </p:cNvPr>
                  <p:cNvSpPr/>
                  <p:nvPr/>
                </p:nvSpPr>
                <p:spPr>
                  <a:xfrm>
                    <a:off x="10800720" y="3704040"/>
                    <a:ext cx="241200" cy="27540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  <p:grpSp>
                <p:nvGrpSpPr>
                  <p:cNvPr id="115" name="Group 95">
                    <a:extLst>
                      <a:ext uri="{FF2B5EF4-FFF2-40B4-BE49-F238E27FC236}">
                        <a16:creationId xmlns:a16="http://schemas.microsoft.com/office/drawing/2014/main" id="{7568FA38-7E5F-4C3E-96CB-3B23716A8A08}"/>
                      </a:ext>
                    </a:extLst>
                  </p:cNvPr>
                  <p:cNvGrpSpPr/>
                  <p:nvPr/>
                </p:nvGrpSpPr>
                <p:grpSpPr>
                  <a:xfrm>
                    <a:off x="10834200" y="3805560"/>
                    <a:ext cx="79560" cy="38880"/>
                    <a:chOff x="10834200" y="3805560"/>
                    <a:chExt cx="79560" cy="38880"/>
                  </a:xfrm>
                </p:grpSpPr>
                <p:sp>
                  <p:nvSpPr>
                    <p:cNvPr id="122" name="Rectangle 102">
                      <a:extLst>
                        <a:ext uri="{FF2B5EF4-FFF2-40B4-BE49-F238E27FC236}">
                          <a16:creationId xmlns:a16="http://schemas.microsoft.com/office/drawing/2014/main" id="{57DB6559-5719-4334-AC68-A6B9DFB917A1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10831680" y="382752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23" name="Rectangle 103">
                      <a:extLst>
                        <a:ext uri="{FF2B5EF4-FFF2-40B4-BE49-F238E27FC236}">
                          <a16:creationId xmlns:a16="http://schemas.microsoft.com/office/drawing/2014/main" id="{DA55B10F-0225-42A9-8DA8-E9475D42FB77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10850400" y="382140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116" name="Group 96">
                    <a:extLst>
                      <a:ext uri="{FF2B5EF4-FFF2-40B4-BE49-F238E27FC236}">
                        <a16:creationId xmlns:a16="http://schemas.microsoft.com/office/drawing/2014/main" id="{8C761DF6-F6A9-48F2-BD1C-3692E6E2F12E}"/>
                      </a:ext>
                    </a:extLst>
                  </p:cNvPr>
                  <p:cNvGrpSpPr/>
                  <p:nvPr/>
                </p:nvGrpSpPr>
                <p:grpSpPr>
                  <a:xfrm>
                    <a:off x="10834920" y="3879720"/>
                    <a:ext cx="51480" cy="51480"/>
                    <a:chOff x="10834920" y="3879720"/>
                    <a:chExt cx="51480" cy="51480"/>
                  </a:xfrm>
                </p:grpSpPr>
                <p:sp>
                  <p:nvSpPr>
                    <p:cNvPr id="120" name="Rectangle 100">
                      <a:extLst>
                        <a:ext uri="{FF2B5EF4-FFF2-40B4-BE49-F238E27FC236}">
                          <a16:creationId xmlns:a16="http://schemas.microsoft.com/office/drawing/2014/main" id="{A0AFC0E9-082C-4415-96E5-2F3888D2969F}"/>
                        </a:ext>
                      </a:extLst>
                    </p:cNvPr>
                    <p:cNvSpPr/>
                    <p:nvPr/>
                  </p:nvSpPr>
                  <p:spPr>
                    <a:xfrm rot="18900000">
                      <a:off x="10827360" y="390204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21" name="Rectangle 101">
                      <a:extLst>
                        <a:ext uri="{FF2B5EF4-FFF2-40B4-BE49-F238E27FC236}">
                          <a16:creationId xmlns:a16="http://schemas.microsoft.com/office/drawing/2014/main" id="{26109A62-7979-402F-9B41-2EC52FF3CA57}"/>
                        </a:ext>
                      </a:extLst>
                    </p:cNvPr>
                    <p:cNvSpPr/>
                    <p:nvPr/>
                  </p:nvSpPr>
                  <p:spPr>
                    <a:xfrm rot="13500000">
                      <a:off x="10831680" y="3902400"/>
                      <a:ext cx="60120" cy="720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117" name="Group 97">
                    <a:extLst>
                      <a:ext uri="{FF2B5EF4-FFF2-40B4-BE49-F238E27FC236}">
                        <a16:creationId xmlns:a16="http://schemas.microsoft.com/office/drawing/2014/main" id="{B4B5EBE3-EE33-427E-AC22-B6132078B7F0}"/>
                      </a:ext>
                    </a:extLst>
                  </p:cNvPr>
                  <p:cNvGrpSpPr/>
                  <p:nvPr/>
                </p:nvGrpSpPr>
                <p:grpSpPr>
                  <a:xfrm>
                    <a:off x="10834200" y="3746520"/>
                    <a:ext cx="79560" cy="38880"/>
                    <a:chOff x="10834200" y="3746520"/>
                    <a:chExt cx="79560" cy="38880"/>
                  </a:xfrm>
                </p:grpSpPr>
                <p:sp>
                  <p:nvSpPr>
                    <p:cNvPr id="118" name="Rectangle 98">
                      <a:extLst>
                        <a:ext uri="{FF2B5EF4-FFF2-40B4-BE49-F238E27FC236}">
                          <a16:creationId xmlns:a16="http://schemas.microsoft.com/office/drawing/2014/main" id="{24932BD0-6615-4F88-8461-9B141F995F3D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10831680" y="376848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19" name="Rectangle 99">
                      <a:extLst>
                        <a:ext uri="{FF2B5EF4-FFF2-40B4-BE49-F238E27FC236}">
                          <a16:creationId xmlns:a16="http://schemas.microsoft.com/office/drawing/2014/main" id="{611B32F3-1824-47CE-9EB9-621A7C15C3FE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10850400" y="376236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</p:grpSp>
          </p:grpSp>
          <p:sp>
            <p:nvSpPr>
              <p:cNvPr id="111" name="Freeform 79">
                <a:extLst>
                  <a:ext uri="{FF2B5EF4-FFF2-40B4-BE49-F238E27FC236}">
                    <a16:creationId xmlns:a16="http://schemas.microsoft.com/office/drawing/2014/main" id="{A1806FC7-2F09-4580-8CC3-0CC4F7A5874D}"/>
                  </a:ext>
                </a:extLst>
              </p:cNvPr>
              <p:cNvSpPr/>
              <p:nvPr/>
            </p:nvSpPr>
            <p:spPr>
              <a:xfrm>
                <a:off x="8789726" y="4475972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7F4F9F">
                  <a:lumMod val="50000"/>
                </a:srgbClr>
              </a:solidFill>
              <a:ln w="12700" cap="flat" cmpd="sng" algn="ctr">
                <a:solidFill>
                  <a:srgbClr val="3F274F"/>
                </a:solidFill>
                <a:prstDash val="solid"/>
                <a:miter lim="800000"/>
              </a:ln>
              <a:effectLst/>
            </p:spPr>
          </p:sp>
        </p:grpSp>
      </p:grpSp>
      <p:cxnSp>
        <p:nvCxnSpPr>
          <p:cNvPr id="14" name="Straight Arrow Connector 13"/>
          <p:cNvCxnSpPr>
            <a:stCxn id="76" idx="7"/>
            <a:endCxn id="144" idx="1"/>
          </p:cNvCxnSpPr>
          <p:nvPr/>
        </p:nvCxnSpPr>
        <p:spPr>
          <a:xfrm flipV="1">
            <a:off x="6952248" y="2719756"/>
            <a:ext cx="632565" cy="55761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77" idx="6"/>
            <a:endCxn id="128" idx="1"/>
          </p:cNvCxnSpPr>
          <p:nvPr/>
        </p:nvCxnSpPr>
        <p:spPr>
          <a:xfrm flipV="1">
            <a:off x="6958590" y="3174048"/>
            <a:ext cx="1274536" cy="28776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78" idx="6"/>
            <a:endCxn id="112" idx="1"/>
          </p:cNvCxnSpPr>
          <p:nvPr/>
        </p:nvCxnSpPr>
        <p:spPr>
          <a:xfrm flipV="1">
            <a:off x="6958590" y="3628340"/>
            <a:ext cx="1919148" cy="259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17"/>
          <p:cNvCxnSpPr>
            <a:stCxn id="90" idx="0"/>
            <a:endCxn id="71" idx="0"/>
          </p:cNvCxnSpPr>
          <p:nvPr/>
        </p:nvCxnSpPr>
        <p:spPr>
          <a:xfrm rot="16200000" flipH="1">
            <a:off x="8517797" y="669749"/>
            <a:ext cx="245356" cy="4266416"/>
          </a:xfrm>
          <a:prstGeom prst="bentConnector3">
            <a:avLst>
              <a:gd name="adj1" fmla="val -332368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4982452" y="2609582"/>
            <a:ext cx="774924" cy="306589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100" b="1" kern="0" spc="-1" dirty="0">
                <a:solidFill>
                  <a:srgbClr val="414244"/>
                </a:solidFill>
                <a:latin typeface="Calibri"/>
              </a:rPr>
              <a:t>Encryption</a:t>
            </a:r>
          </a:p>
        </p:txBody>
      </p:sp>
      <p:sp>
        <p:nvSpPr>
          <p:cNvPr id="20" name="Rounded Rectangle 186">
            <a:extLst>
              <a:ext uri="{FF2B5EF4-FFF2-40B4-BE49-F238E27FC236}">
                <a16:creationId xmlns:a16="http://schemas.microsoft.com/office/drawing/2014/main" id="{08456477-5DF6-4444-8AD3-5F86302A832C}"/>
              </a:ext>
            </a:extLst>
          </p:cNvPr>
          <p:cNvSpPr/>
          <p:nvPr/>
        </p:nvSpPr>
        <p:spPr>
          <a:xfrm>
            <a:off x="2929709" y="2151400"/>
            <a:ext cx="1215769" cy="1822195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solidFill>
              <a:srgbClr val="5D3A75"/>
            </a:solidFill>
            <a:prstDash val="solid"/>
            <a:miter lim="800000"/>
          </a:ln>
          <a:effectLst/>
        </p:spPr>
      </p:sp>
      <p:sp>
        <p:nvSpPr>
          <p:cNvPr id="21" name="Freeform 79">
            <a:extLst>
              <a:ext uri="{FF2B5EF4-FFF2-40B4-BE49-F238E27FC236}">
                <a16:creationId xmlns:a16="http://schemas.microsoft.com/office/drawing/2014/main" id="{8E8A46A5-0796-4169-BDD7-FF3819F025D1}"/>
              </a:ext>
            </a:extLst>
          </p:cNvPr>
          <p:cNvSpPr/>
          <p:nvPr/>
        </p:nvSpPr>
        <p:spPr>
          <a:xfrm>
            <a:off x="5264916" y="3400440"/>
            <a:ext cx="222840" cy="75600"/>
          </a:xfrm>
          <a:custGeom>
            <a:avLst/>
            <a:gdLst/>
            <a:ahLst/>
            <a:cxnLst/>
            <a:rect l="l" t="t" r="r" b="b"/>
            <a:pathLst>
              <a:path w="2427231" h="914400">
                <a:moveTo>
                  <a:pt x="233965" y="366746"/>
                </a:moveTo>
                <a:cubicBezTo>
                  <a:pt x="184008" y="366746"/>
                  <a:pt x="143510" y="407244"/>
                  <a:pt x="143510" y="457201"/>
                </a:cubicBezTo>
                <a:cubicBezTo>
                  <a:pt x="143510" y="507158"/>
                  <a:pt x="184008" y="547656"/>
                  <a:pt x="233965" y="547656"/>
                </a:cubicBezTo>
                <a:cubicBezTo>
                  <a:pt x="283922" y="547656"/>
                  <a:pt x="324420" y="507158"/>
                  <a:pt x="324420" y="457201"/>
                </a:cubicBezTo>
                <a:cubicBezTo>
                  <a:pt x="324420" y="407244"/>
                  <a:pt x="283922" y="366746"/>
                  <a:pt x="233965" y="366746"/>
                </a:cubicBezTo>
                <a:close/>
                <a:moveTo>
                  <a:pt x="457200" y="0"/>
                </a:moveTo>
                <a:cubicBezTo>
                  <a:pt x="615016" y="0"/>
                  <a:pt x="754156" y="79959"/>
                  <a:pt x="836318" y="201575"/>
                </a:cubicBezTo>
                <a:lnTo>
                  <a:pt x="866368" y="256939"/>
                </a:lnTo>
                <a:lnTo>
                  <a:pt x="2226970" y="256939"/>
                </a:lnTo>
                <a:lnTo>
                  <a:pt x="2427231" y="457201"/>
                </a:lnTo>
                <a:lnTo>
                  <a:pt x="2226970" y="657462"/>
                </a:lnTo>
                <a:lnTo>
                  <a:pt x="2106661" y="657462"/>
                </a:lnTo>
                <a:lnTo>
                  <a:pt x="1975716" y="505956"/>
                </a:lnTo>
                <a:lnTo>
                  <a:pt x="1844772" y="657462"/>
                </a:lnTo>
                <a:lnTo>
                  <a:pt x="1773422" y="657462"/>
                </a:lnTo>
                <a:lnTo>
                  <a:pt x="1642477" y="505956"/>
                </a:lnTo>
                <a:lnTo>
                  <a:pt x="1511533" y="657462"/>
                </a:lnTo>
                <a:lnTo>
                  <a:pt x="1414780" y="657462"/>
                </a:lnTo>
                <a:lnTo>
                  <a:pt x="1283835" y="505956"/>
                </a:lnTo>
                <a:lnTo>
                  <a:pt x="1152891" y="657462"/>
                </a:lnTo>
                <a:lnTo>
                  <a:pt x="866368" y="657462"/>
                </a:lnTo>
                <a:lnTo>
                  <a:pt x="836318" y="712825"/>
                </a:lnTo>
                <a:cubicBezTo>
                  <a:pt x="754156" y="834441"/>
                  <a:pt x="615016" y="914400"/>
                  <a:pt x="457200" y="914400"/>
                </a:cubicBezTo>
                <a:cubicBezTo>
                  <a:pt x="204695" y="914400"/>
                  <a:pt x="0" y="709705"/>
                  <a:pt x="0" y="457200"/>
                </a:cubicBezTo>
                <a:cubicBezTo>
                  <a:pt x="0" y="204695"/>
                  <a:pt x="204695" y="0"/>
                  <a:pt x="457200" y="0"/>
                </a:cubicBezTo>
                <a:close/>
              </a:path>
            </a:pathLst>
          </a:custGeom>
          <a:solidFill>
            <a:srgbClr val="0070C0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</p:sp>
      <p:sp>
        <p:nvSpPr>
          <p:cNvPr id="22" name="Rounded Rectangle 56">
            <a:extLst>
              <a:ext uri="{FF2B5EF4-FFF2-40B4-BE49-F238E27FC236}">
                <a16:creationId xmlns:a16="http://schemas.microsoft.com/office/drawing/2014/main" id="{A54032CF-EF57-42D1-A163-50A10DF15F52}"/>
              </a:ext>
            </a:extLst>
          </p:cNvPr>
          <p:cNvSpPr/>
          <p:nvPr/>
        </p:nvSpPr>
        <p:spPr>
          <a:xfrm>
            <a:off x="3033279" y="2211966"/>
            <a:ext cx="1008629" cy="336600"/>
          </a:xfrm>
          <a:prstGeom prst="roundRect">
            <a:avLst>
              <a:gd name="adj" fmla="val 16667"/>
            </a:avLst>
          </a:prstGeom>
          <a:noFill/>
          <a:ln w="0">
            <a:noFill/>
          </a:ln>
          <a:effectLst/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lang="en-US" sz="1200" b="1" kern="0" spc="-1" dirty="0">
                <a:solidFill>
                  <a:srgbClr val="414244"/>
                </a:solidFill>
                <a:latin typeface="Calibri"/>
              </a:rPr>
              <a:t>LOG API Client</a:t>
            </a:r>
            <a:endParaRPr kumimoji="0" lang="en-US" sz="1200" b="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ounded Rectangle 56">
            <a:extLst>
              <a:ext uri="{FF2B5EF4-FFF2-40B4-BE49-F238E27FC236}">
                <a16:creationId xmlns:a16="http://schemas.microsoft.com/office/drawing/2014/main" id="{A54032CF-EF57-42D1-A163-50A10DF15F52}"/>
              </a:ext>
            </a:extLst>
          </p:cNvPr>
          <p:cNvSpPr/>
          <p:nvPr/>
        </p:nvSpPr>
        <p:spPr>
          <a:xfrm>
            <a:off x="5321336" y="2151400"/>
            <a:ext cx="1342485" cy="336600"/>
          </a:xfrm>
          <a:prstGeom prst="roundRect">
            <a:avLst>
              <a:gd name="adj" fmla="val 16667"/>
            </a:avLst>
          </a:prstGeom>
          <a:noFill/>
          <a:ln w="0">
            <a:noFill/>
          </a:ln>
          <a:effectLst/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lang="en-US" sz="1200" b="1" kern="0" spc="-1" dirty="0">
                <a:solidFill>
                  <a:srgbClr val="414244"/>
                </a:solidFill>
                <a:latin typeface="Calibri"/>
              </a:rPr>
              <a:t>LOGGING API Server</a:t>
            </a:r>
            <a:endParaRPr kumimoji="0" lang="en-US" sz="1200" b="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ounded Rectangle 184">
            <a:extLst>
              <a:ext uri="{FF2B5EF4-FFF2-40B4-BE49-F238E27FC236}">
                <a16:creationId xmlns:a16="http://schemas.microsoft.com/office/drawing/2014/main" id="{254F52BB-F2B3-4B4A-A867-95DD8E39DD8D}"/>
              </a:ext>
            </a:extLst>
          </p:cNvPr>
          <p:cNvSpPr/>
          <p:nvPr/>
        </p:nvSpPr>
        <p:spPr>
          <a:xfrm>
            <a:off x="3129135" y="2658284"/>
            <a:ext cx="900922" cy="209520"/>
          </a:xfrm>
          <a:prstGeom prst="roundRect">
            <a:avLst>
              <a:gd name="adj" fmla="val 4167"/>
            </a:avLst>
          </a:prstGeom>
          <a:solidFill>
            <a:srgbClr val="83848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Audit Log</a:t>
            </a:r>
            <a:endParaRPr kumimoji="0" lang="en-US" sz="1100" b="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961556" y="2633839"/>
            <a:ext cx="1010050" cy="255960"/>
            <a:chOff x="3688304" y="1917208"/>
            <a:chExt cx="1010050" cy="255960"/>
          </a:xfrm>
        </p:grpSpPr>
        <p:sp>
          <p:nvSpPr>
            <p:cNvPr id="90" name="Rounded Rectangle 184">
              <a:extLst>
                <a:ext uri="{FF2B5EF4-FFF2-40B4-BE49-F238E27FC236}">
                  <a16:creationId xmlns:a16="http://schemas.microsoft.com/office/drawing/2014/main" id="{254F52BB-F2B3-4B4A-A867-95DD8E39DD8D}"/>
                </a:ext>
              </a:extLst>
            </p:cNvPr>
            <p:cNvSpPr/>
            <p:nvPr/>
          </p:nvSpPr>
          <p:spPr>
            <a:xfrm>
              <a:off x="3769676" y="1963648"/>
              <a:ext cx="928678" cy="209520"/>
            </a:xfrm>
            <a:prstGeom prst="roundRect">
              <a:avLst>
                <a:gd name="adj" fmla="val 4167"/>
              </a:avLst>
            </a:prstGeom>
            <a:solidFill>
              <a:srgbClr val="838487"/>
            </a:solidFill>
            <a:ln w="12700" cap="flat" cmpd="sng" algn="ctr">
              <a:solidFill>
                <a:srgbClr val="546CB2"/>
              </a:solidFill>
              <a:prstDash val="solid"/>
              <a:miter lim="800000"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-1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DejaVu Sans"/>
                  <a:cs typeface="+mn-cs"/>
                </a:rPr>
                <a:t>Audit Log</a:t>
              </a:r>
              <a:endParaRPr kumimoji="0" lang="en-US" sz="1100" b="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Freeform 63">
              <a:extLst>
                <a:ext uri="{FF2B5EF4-FFF2-40B4-BE49-F238E27FC236}">
                  <a16:creationId xmlns:a16="http://schemas.microsoft.com/office/drawing/2014/main" id="{35C1E789-08D3-43B9-8120-BFF6162D92C8}"/>
                </a:ext>
              </a:extLst>
            </p:cNvPr>
            <p:cNvSpPr/>
            <p:nvPr/>
          </p:nvSpPr>
          <p:spPr>
            <a:xfrm>
              <a:off x="3688304" y="1917208"/>
              <a:ext cx="139320" cy="198360"/>
            </a:xfrm>
            <a:custGeom>
              <a:avLst/>
              <a:gdLst/>
              <a:ahLst/>
              <a:cxnLst/>
              <a:rect l="l" t="t" r="r" b="b"/>
              <a:pathLst>
                <a:path w="957836" h="1222897">
                  <a:moveTo>
                    <a:pt x="483972" y="63309"/>
                  </a:moveTo>
                  <a:cubicBezTo>
                    <a:pt x="337990" y="63309"/>
                    <a:pt x="216193" y="166648"/>
                    <a:pt x="188025" y="304023"/>
                  </a:cubicBezTo>
                  <a:lnTo>
                    <a:pt x="182354" y="360163"/>
                  </a:lnTo>
                  <a:lnTo>
                    <a:pt x="785591" y="360163"/>
                  </a:lnTo>
                  <a:lnTo>
                    <a:pt x="779920" y="304023"/>
                  </a:lnTo>
                  <a:cubicBezTo>
                    <a:pt x="751752" y="166648"/>
                    <a:pt x="629955" y="63309"/>
                    <a:pt x="483972" y="63309"/>
                  </a:cubicBezTo>
                  <a:close/>
                  <a:moveTo>
                    <a:pt x="483972" y="0"/>
                  </a:moveTo>
                  <a:cubicBezTo>
                    <a:pt x="660611" y="0"/>
                    <a:pt x="807986" y="125039"/>
                    <a:pt x="842069" y="291263"/>
                  </a:cubicBezTo>
                  <a:lnTo>
                    <a:pt x="849029" y="360163"/>
                  </a:lnTo>
                  <a:lnTo>
                    <a:pt x="957836" y="360163"/>
                  </a:lnTo>
                  <a:lnTo>
                    <a:pt x="957836" y="1222897"/>
                  </a:lnTo>
                  <a:lnTo>
                    <a:pt x="0" y="1222897"/>
                  </a:lnTo>
                  <a:lnTo>
                    <a:pt x="0" y="360163"/>
                  </a:lnTo>
                  <a:lnTo>
                    <a:pt x="118915" y="360163"/>
                  </a:lnTo>
                  <a:lnTo>
                    <a:pt x="125875" y="291263"/>
                  </a:lnTo>
                  <a:cubicBezTo>
                    <a:pt x="159959" y="125039"/>
                    <a:pt x="307333" y="0"/>
                    <a:pt x="483972" y="0"/>
                  </a:cubicBezTo>
                  <a:close/>
                </a:path>
              </a:pathLst>
            </a:custGeom>
            <a:solidFill>
              <a:srgbClr val="0070C0"/>
            </a:solidFill>
            <a:ln w="127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sp>
      </p:grpSp>
      <p:sp>
        <p:nvSpPr>
          <p:cNvPr id="26" name="Right Arrow 25"/>
          <p:cNvSpPr/>
          <p:nvPr/>
        </p:nvSpPr>
        <p:spPr>
          <a:xfrm>
            <a:off x="5527927" y="3379328"/>
            <a:ext cx="291943" cy="1005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7" name="Right Arrow 26"/>
          <p:cNvSpPr/>
          <p:nvPr/>
        </p:nvSpPr>
        <p:spPr>
          <a:xfrm rot="5400000">
            <a:off x="5220623" y="3127829"/>
            <a:ext cx="321137" cy="1005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28" name="Elbow Connector 27"/>
          <p:cNvCxnSpPr>
            <a:stCxn id="24" idx="3"/>
            <a:endCxn id="19" idx="1"/>
          </p:cNvCxnSpPr>
          <p:nvPr/>
        </p:nvCxnSpPr>
        <p:spPr>
          <a:xfrm flipV="1">
            <a:off x="4030057" y="2762877"/>
            <a:ext cx="952395" cy="167"/>
          </a:xfrm>
          <a:prstGeom prst="bentConnector3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ounded Rectangle 186">
            <a:extLst>
              <a:ext uri="{FF2B5EF4-FFF2-40B4-BE49-F238E27FC236}">
                <a16:creationId xmlns:a16="http://schemas.microsoft.com/office/drawing/2014/main" id="{08456477-5DF6-4444-8AD3-5F86302A832C}"/>
              </a:ext>
            </a:extLst>
          </p:cNvPr>
          <p:cNvSpPr/>
          <p:nvPr/>
        </p:nvSpPr>
        <p:spPr>
          <a:xfrm>
            <a:off x="540818" y="2193621"/>
            <a:ext cx="1215769" cy="1822195"/>
          </a:xfrm>
          <a:prstGeom prst="roundRect">
            <a:avLst>
              <a:gd name="adj" fmla="val 16667"/>
            </a:avLst>
          </a:prstGeom>
          <a:solidFill>
            <a:schemeClr val="accent4">
              <a:lumMod val="90000"/>
            </a:schemeClr>
          </a:solidFill>
          <a:ln w="12700" cap="flat" cmpd="sng" algn="ctr">
            <a:solidFill>
              <a:srgbClr val="5D3A75"/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58975" y="2241767"/>
            <a:ext cx="1203727" cy="276999"/>
          </a:xfrm>
          <a:prstGeom prst="rect">
            <a:avLst/>
          </a:prstGeom>
          <a:noFill/>
          <a:ln w="0">
            <a:noFill/>
          </a:ln>
          <a:effectLst/>
        </p:spPr>
        <p:txBody>
          <a:bodyPr lIns="90000" tIns="45000" rIns="90000" bIns="45000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1200" b="1" kern="0" spc="-1" dirty="0">
                <a:solidFill>
                  <a:srgbClr val="414244"/>
                </a:solidFill>
                <a:latin typeface="Calibri"/>
              </a:rPr>
              <a:t>System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254F52BB-F2B3-4B4A-A867-95DD8E39DD8D}"/>
              </a:ext>
            </a:extLst>
          </p:cNvPr>
          <p:cNvSpPr/>
          <p:nvPr/>
        </p:nvSpPr>
        <p:spPr>
          <a:xfrm>
            <a:off x="710377" y="2592009"/>
            <a:ext cx="900922" cy="375222"/>
          </a:xfrm>
          <a:prstGeom prst="roundRect">
            <a:avLst>
              <a:gd name="adj" fmla="val 4167"/>
            </a:avLst>
          </a:prstGeom>
          <a:solidFill>
            <a:srgbClr val="838487"/>
          </a:solidFill>
          <a:ln w="12700" cap="flat" cmpd="sng" algn="ctr">
            <a:solidFill>
              <a:srgbClr val="546CB2"/>
            </a:solidFill>
            <a:prstDash val="solid"/>
            <a:miter lim="800000"/>
          </a:ln>
          <a:effectLst/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Generate Audit Log</a:t>
            </a:r>
            <a:endParaRPr kumimoji="0" lang="en-US" sz="1100" b="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Right Arrow 31"/>
          <p:cNvSpPr/>
          <p:nvPr/>
        </p:nvSpPr>
        <p:spPr>
          <a:xfrm>
            <a:off x="5772440" y="2724324"/>
            <a:ext cx="149814" cy="1005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3" name="Rectangle 32"/>
          <p:cNvSpPr/>
          <p:nvPr/>
        </p:nvSpPr>
        <p:spPr>
          <a:xfrm>
            <a:off x="5895083" y="3138132"/>
            <a:ext cx="704476" cy="626307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kern="0" spc="-1" dirty="0">
                <a:solidFill>
                  <a:srgbClr val="414244"/>
                </a:solidFill>
                <a:latin typeface="Calibri"/>
              </a:rPr>
              <a:t>Secret Sharing</a:t>
            </a:r>
            <a:endParaRPr lang="pt-PT" sz="1100" b="1" kern="0" spc="-1" dirty="0">
              <a:solidFill>
                <a:srgbClr val="414244"/>
              </a:solidFill>
              <a:latin typeface="Calibri"/>
            </a:endParaRPr>
          </a:p>
        </p:txBody>
      </p:sp>
      <p:sp>
        <p:nvSpPr>
          <p:cNvPr id="34" name="Rounded Rectangle 56">
            <a:extLst>
              <a:ext uri="{FF2B5EF4-FFF2-40B4-BE49-F238E27FC236}">
                <a16:creationId xmlns:a16="http://schemas.microsoft.com/office/drawing/2014/main" id="{A54032CF-EF57-42D1-A163-50A10DF15F52}"/>
              </a:ext>
            </a:extLst>
          </p:cNvPr>
          <p:cNvSpPr/>
          <p:nvPr/>
        </p:nvSpPr>
        <p:spPr>
          <a:xfrm>
            <a:off x="1926359" y="2211966"/>
            <a:ext cx="833577" cy="336600"/>
          </a:xfrm>
          <a:prstGeom prst="roundRect">
            <a:avLst>
              <a:gd name="adj" fmla="val 16667"/>
            </a:avLst>
          </a:prstGeom>
          <a:noFill/>
          <a:ln w="0">
            <a:noFill/>
          </a:ln>
          <a:effectLst/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lang="en-US" sz="1200" b="1" kern="0" spc="-1" noProof="0" dirty="0">
                <a:solidFill>
                  <a:srgbClr val="414244"/>
                </a:solidFill>
                <a:latin typeface="Calibri"/>
              </a:rPr>
              <a:t>Audit log</a:t>
            </a:r>
            <a:endParaRPr kumimoji="0" lang="en-US" sz="1200" b="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5" name="Straight Arrow Connector 34"/>
          <p:cNvCxnSpPr>
            <a:stCxn id="31" idx="3"/>
            <a:endCxn id="24" idx="1"/>
          </p:cNvCxnSpPr>
          <p:nvPr/>
        </p:nvCxnSpPr>
        <p:spPr>
          <a:xfrm flipV="1">
            <a:off x="1611299" y="2763044"/>
            <a:ext cx="1517836" cy="1657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ounded Rectangle 186">
            <a:extLst>
              <a:ext uri="{FF2B5EF4-FFF2-40B4-BE49-F238E27FC236}">
                <a16:creationId xmlns:a16="http://schemas.microsoft.com/office/drawing/2014/main" id="{08456477-5DF6-4444-8AD3-5F86302A832C}"/>
              </a:ext>
            </a:extLst>
          </p:cNvPr>
          <p:cNvSpPr/>
          <p:nvPr/>
        </p:nvSpPr>
        <p:spPr>
          <a:xfrm>
            <a:off x="4861591" y="4369231"/>
            <a:ext cx="2261974" cy="1822195"/>
          </a:xfrm>
          <a:prstGeom prst="roundRect">
            <a:avLst>
              <a:gd name="adj" fmla="val 16667"/>
            </a:avLst>
          </a:prstGeom>
          <a:solidFill>
            <a:schemeClr val="tx1">
              <a:lumMod val="85000"/>
            </a:schemeClr>
          </a:solidFill>
          <a:ln w="12700" cap="flat" cmpd="sng" algn="ctr">
            <a:solidFill>
              <a:srgbClr val="5D3A75"/>
            </a:solidFill>
            <a:prstDash val="solid"/>
            <a:miter lim="800000"/>
          </a:ln>
          <a:effectLst/>
        </p:spPr>
      </p:sp>
      <p:sp>
        <p:nvSpPr>
          <p:cNvPr id="37" name="Rectangle 36"/>
          <p:cNvSpPr/>
          <p:nvPr/>
        </p:nvSpPr>
        <p:spPr>
          <a:xfrm>
            <a:off x="4982453" y="5658755"/>
            <a:ext cx="774924" cy="306589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100" b="1" kern="0" spc="-1" dirty="0">
                <a:solidFill>
                  <a:srgbClr val="414244"/>
                </a:solidFill>
                <a:latin typeface="Calibri"/>
              </a:rPr>
              <a:t>Decryption</a:t>
            </a:r>
          </a:p>
        </p:txBody>
      </p:sp>
      <p:sp>
        <p:nvSpPr>
          <p:cNvPr id="38" name="Rounded Rectangle 186">
            <a:extLst>
              <a:ext uri="{FF2B5EF4-FFF2-40B4-BE49-F238E27FC236}">
                <a16:creationId xmlns:a16="http://schemas.microsoft.com/office/drawing/2014/main" id="{08456477-5DF6-4444-8AD3-5F86302A832C}"/>
              </a:ext>
            </a:extLst>
          </p:cNvPr>
          <p:cNvSpPr/>
          <p:nvPr/>
        </p:nvSpPr>
        <p:spPr>
          <a:xfrm>
            <a:off x="2929709" y="4369231"/>
            <a:ext cx="1215769" cy="1822195"/>
          </a:xfrm>
          <a:prstGeom prst="roundRect">
            <a:avLst>
              <a:gd name="adj" fmla="val 16667"/>
            </a:avLst>
          </a:prstGeom>
          <a:solidFill>
            <a:schemeClr val="tx1">
              <a:lumMod val="85000"/>
            </a:schemeClr>
          </a:solidFill>
          <a:ln w="12700" cap="flat" cmpd="sng" algn="ctr">
            <a:solidFill>
              <a:srgbClr val="5D3A75"/>
            </a:solidFill>
            <a:prstDash val="solid"/>
            <a:miter lim="800000"/>
          </a:ln>
          <a:effectLst/>
        </p:spPr>
      </p:sp>
      <p:sp>
        <p:nvSpPr>
          <p:cNvPr id="39" name="Freeform 79">
            <a:extLst>
              <a:ext uri="{FF2B5EF4-FFF2-40B4-BE49-F238E27FC236}">
                <a16:creationId xmlns:a16="http://schemas.microsoft.com/office/drawing/2014/main" id="{8E8A46A5-0796-4169-BDD7-FF3819F025D1}"/>
              </a:ext>
            </a:extLst>
          </p:cNvPr>
          <p:cNvSpPr/>
          <p:nvPr/>
        </p:nvSpPr>
        <p:spPr>
          <a:xfrm>
            <a:off x="5264917" y="5142029"/>
            <a:ext cx="222840" cy="75600"/>
          </a:xfrm>
          <a:custGeom>
            <a:avLst/>
            <a:gdLst/>
            <a:ahLst/>
            <a:cxnLst/>
            <a:rect l="l" t="t" r="r" b="b"/>
            <a:pathLst>
              <a:path w="2427231" h="914400">
                <a:moveTo>
                  <a:pt x="233965" y="366746"/>
                </a:moveTo>
                <a:cubicBezTo>
                  <a:pt x="184008" y="366746"/>
                  <a:pt x="143510" y="407244"/>
                  <a:pt x="143510" y="457201"/>
                </a:cubicBezTo>
                <a:cubicBezTo>
                  <a:pt x="143510" y="507158"/>
                  <a:pt x="184008" y="547656"/>
                  <a:pt x="233965" y="547656"/>
                </a:cubicBezTo>
                <a:cubicBezTo>
                  <a:pt x="283922" y="547656"/>
                  <a:pt x="324420" y="507158"/>
                  <a:pt x="324420" y="457201"/>
                </a:cubicBezTo>
                <a:cubicBezTo>
                  <a:pt x="324420" y="407244"/>
                  <a:pt x="283922" y="366746"/>
                  <a:pt x="233965" y="366746"/>
                </a:cubicBezTo>
                <a:close/>
                <a:moveTo>
                  <a:pt x="457200" y="0"/>
                </a:moveTo>
                <a:cubicBezTo>
                  <a:pt x="615016" y="0"/>
                  <a:pt x="754156" y="79959"/>
                  <a:pt x="836318" y="201575"/>
                </a:cubicBezTo>
                <a:lnTo>
                  <a:pt x="866368" y="256939"/>
                </a:lnTo>
                <a:lnTo>
                  <a:pt x="2226970" y="256939"/>
                </a:lnTo>
                <a:lnTo>
                  <a:pt x="2427231" y="457201"/>
                </a:lnTo>
                <a:lnTo>
                  <a:pt x="2226970" y="657462"/>
                </a:lnTo>
                <a:lnTo>
                  <a:pt x="2106661" y="657462"/>
                </a:lnTo>
                <a:lnTo>
                  <a:pt x="1975716" y="505956"/>
                </a:lnTo>
                <a:lnTo>
                  <a:pt x="1844772" y="657462"/>
                </a:lnTo>
                <a:lnTo>
                  <a:pt x="1773422" y="657462"/>
                </a:lnTo>
                <a:lnTo>
                  <a:pt x="1642477" y="505956"/>
                </a:lnTo>
                <a:lnTo>
                  <a:pt x="1511533" y="657462"/>
                </a:lnTo>
                <a:lnTo>
                  <a:pt x="1414780" y="657462"/>
                </a:lnTo>
                <a:lnTo>
                  <a:pt x="1283835" y="505956"/>
                </a:lnTo>
                <a:lnTo>
                  <a:pt x="1152891" y="657462"/>
                </a:lnTo>
                <a:lnTo>
                  <a:pt x="866368" y="657462"/>
                </a:lnTo>
                <a:lnTo>
                  <a:pt x="836318" y="712825"/>
                </a:lnTo>
                <a:cubicBezTo>
                  <a:pt x="754156" y="834441"/>
                  <a:pt x="615016" y="914400"/>
                  <a:pt x="457200" y="914400"/>
                </a:cubicBezTo>
                <a:cubicBezTo>
                  <a:pt x="204695" y="914400"/>
                  <a:pt x="0" y="709705"/>
                  <a:pt x="0" y="457200"/>
                </a:cubicBezTo>
                <a:cubicBezTo>
                  <a:pt x="0" y="204695"/>
                  <a:pt x="204695" y="0"/>
                  <a:pt x="457200" y="0"/>
                </a:cubicBezTo>
                <a:close/>
              </a:path>
            </a:pathLst>
          </a:custGeom>
          <a:solidFill>
            <a:srgbClr val="0070C0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</p:sp>
      <p:sp>
        <p:nvSpPr>
          <p:cNvPr id="40" name="Rounded Rectangle 56">
            <a:extLst>
              <a:ext uri="{FF2B5EF4-FFF2-40B4-BE49-F238E27FC236}">
                <a16:creationId xmlns:a16="http://schemas.microsoft.com/office/drawing/2014/main" id="{A54032CF-EF57-42D1-A163-50A10DF15F52}"/>
              </a:ext>
            </a:extLst>
          </p:cNvPr>
          <p:cNvSpPr/>
          <p:nvPr/>
        </p:nvSpPr>
        <p:spPr>
          <a:xfrm>
            <a:off x="3033279" y="4455263"/>
            <a:ext cx="1008629" cy="336600"/>
          </a:xfrm>
          <a:prstGeom prst="roundRect">
            <a:avLst>
              <a:gd name="adj" fmla="val 16667"/>
            </a:avLst>
          </a:prstGeom>
          <a:noFill/>
          <a:ln w="0">
            <a:noFill/>
          </a:ln>
          <a:effectLst/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lang="en-US" sz="1200" b="1" kern="0" spc="-1" dirty="0">
                <a:solidFill>
                  <a:srgbClr val="414244"/>
                </a:solidFill>
                <a:latin typeface="Calibri"/>
              </a:rPr>
              <a:t>AUDIT API Client</a:t>
            </a:r>
            <a:endParaRPr kumimoji="0" lang="en-US" sz="1200" b="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Rounded Rectangle 56">
            <a:extLst>
              <a:ext uri="{FF2B5EF4-FFF2-40B4-BE49-F238E27FC236}">
                <a16:creationId xmlns:a16="http://schemas.microsoft.com/office/drawing/2014/main" id="{A54032CF-EF57-42D1-A163-50A10DF15F52}"/>
              </a:ext>
            </a:extLst>
          </p:cNvPr>
          <p:cNvSpPr/>
          <p:nvPr/>
        </p:nvSpPr>
        <p:spPr>
          <a:xfrm>
            <a:off x="5321336" y="4369231"/>
            <a:ext cx="1342485" cy="336600"/>
          </a:xfrm>
          <a:prstGeom prst="roundRect">
            <a:avLst>
              <a:gd name="adj" fmla="val 16667"/>
            </a:avLst>
          </a:prstGeom>
          <a:noFill/>
          <a:ln w="0">
            <a:noFill/>
          </a:ln>
          <a:effectLst/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lang="en-US" sz="1200" b="1" kern="0" spc="-1" dirty="0">
                <a:solidFill>
                  <a:srgbClr val="414244"/>
                </a:solidFill>
                <a:latin typeface="Calibri"/>
              </a:rPr>
              <a:t>AUDITING API Server</a:t>
            </a:r>
            <a:endParaRPr kumimoji="0" lang="en-US" sz="1200" b="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Rounded Rectangle 184">
            <a:extLst>
              <a:ext uri="{FF2B5EF4-FFF2-40B4-BE49-F238E27FC236}">
                <a16:creationId xmlns:a16="http://schemas.microsoft.com/office/drawing/2014/main" id="{254F52BB-F2B3-4B4A-A867-95DD8E39DD8D}"/>
              </a:ext>
            </a:extLst>
          </p:cNvPr>
          <p:cNvSpPr/>
          <p:nvPr/>
        </p:nvSpPr>
        <p:spPr>
          <a:xfrm>
            <a:off x="3129135" y="5708133"/>
            <a:ext cx="900922" cy="209520"/>
          </a:xfrm>
          <a:prstGeom prst="roundRect">
            <a:avLst>
              <a:gd name="adj" fmla="val 4167"/>
            </a:avLst>
          </a:prstGeom>
          <a:solidFill>
            <a:srgbClr val="83848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Audit Log</a:t>
            </a:r>
            <a:endParaRPr kumimoji="0" lang="en-US" sz="1100" b="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5961557" y="5683012"/>
            <a:ext cx="1010050" cy="255960"/>
            <a:chOff x="3688304" y="1917208"/>
            <a:chExt cx="1010050" cy="255960"/>
          </a:xfrm>
        </p:grpSpPr>
        <p:sp>
          <p:nvSpPr>
            <p:cNvPr id="88" name="Rounded Rectangle 184">
              <a:extLst>
                <a:ext uri="{FF2B5EF4-FFF2-40B4-BE49-F238E27FC236}">
                  <a16:creationId xmlns:a16="http://schemas.microsoft.com/office/drawing/2014/main" id="{254F52BB-F2B3-4B4A-A867-95DD8E39DD8D}"/>
                </a:ext>
              </a:extLst>
            </p:cNvPr>
            <p:cNvSpPr/>
            <p:nvPr/>
          </p:nvSpPr>
          <p:spPr>
            <a:xfrm>
              <a:off x="3769676" y="1963648"/>
              <a:ext cx="928678" cy="209520"/>
            </a:xfrm>
            <a:prstGeom prst="roundRect">
              <a:avLst>
                <a:gd name="adj" fmla="val 4167"/>
              </a:avLst>
            </a:prstGeom>
            <a:solidFill>
              <a:srgbClr val="838487"/>
            </a:solidFill>
            <a:ln w="12700" cap="flat" cmpd="sng" algn="ctr">
              <a:solidFill>
                <a:srgbClr val="546CB2"/>
              </a:solidFill>
              <a:prstDash val="solid"/>
              <a:miter lim="800000"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-1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DejaVu Sans"/>
                  <a:cs typeface="+mn-cs"/>
                </a:rPr>
                <a:t>Audit Log</a:t>
              </a:r>
              <a:endParaRPr kumimoji="0" lang="en-US" sz="1100" b="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" name="Freeform 63">
              <a:extLst>
                <a:ext uri="{FF2B5EF4-FFF2-40B4-BE49-F238E27FC236}">
                  <a16:creationId xmlns:a16="http://schemas.microsoft.com/office/drawing/2014/main" id="{35C1E789-08D3-43B9-8120-BFF6162D92C8}"/>
                </a:ext>
              </a:extLst>
            </p:cNvPr>
            <p:cNvSpPr/>
            <p:nvPr/>
          </p:nvSpPr>
          <p:spPr>
            <a:xfrm>
              <a:off x="3688304" y="1917208"/>
              <a:ext cx="139320" cy="198360"/>
            </a:xfrm>
            <a:custGeom>
              <a:avLst/>
              <a:gdLst/>
              <a:ahLst/>
              <a:cxnLst/>
              <a:rect l="l" t="t" r="r" b="b"/>
              <a:pathLst>
                <a:path w="957836" h="1222897">
                  <a:moveTo>
                    <a:pt x="483972" y="63309"/>
                  </a:moveTo>
                  <a:cubicBezTo>
                    <a:pt x="337990" y="63309"/>
                    <a:pt x="216193" y="166648"/>
                    <a:pt x="188025" y="304023"/>
                  </a:cubicBezTo>
                  <a:lnTo>
                    <a:pt x="182354" y="360163"/>
                  </a:lnTo>
                  <a:lnTo>
                    <a:pt x="785591" y="360163"/>
                  </a:lnTo>
                  <a:lnTo>
                    <a:pt x="779920" y="304023"/>
                  </a:lnTo>
                  <a:cubicBezTo>
                    <a:pt x="751752" y="166648"/>
                    <a:pt x="629955" y="63309"/>
                    <a:pt x="483972" y="63309"/>
                  </a:cubicBezTo>
                  <a:close/>
                  <a:moveTo>
                    <a:pt x="483972" y="0"/>
                  </a:moveTo>
                  <a:cubicBezTo>
                    <a:pt x="660611" y="0"/>
                    <a:pt x="807986" y="125039"/>
                    <a:pt x="842069" y="291263"/>
                  </a:cubicBezTo>
                  <a:lnTo>
                    <a:pt x="849029" y="360163"/>
                  </a:lnTo>
                  <a:lnTo>
                    <a:pt x="957836" y="360163"/>
                  </a:lnTo>
                  <a:lnTo>
                    <a:pt x="957836" y="1222897"/>
                  </a:lnTo>
                  <a:lnTo>
                    <a:pt x="0" y="1222897"/>
                  </a:lnTo>
                  <a:lnTo>
                    <a:pt x="0" y="360163"/>
                  </a:lnTo>
                  <a:lnTo>
                    <a:pt x="118915" y="360163"/>
                  </a:lnTo>
                  <a:lnTo>
                    <a:pt x="125875" y="291263"/>
                  </a:lnTo>
                  <a:cubicBezTo>
                    <a:pt x="159959" y="125039"/>
                    <a:pt x="307333" y="0"/>
                    <a:pt x="483972" y="0"/>
                  </a:cubicBezTo>
                  <a:close/>
                </a:path>
              </a:pathLst>
            </a:custGeom>
            <a:solidFill>
              <a:srgbClr val="0070C0"/>
            </a:solidFill>
            <a:ln w="127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sp>
      </p:grpSp>
      <p:sp>
        <p:nvSpPr>
          <p:cNvPr id="44" name="Right Arrow 43"/>
          <p:cNvSpPr/>
          <p:nvPr/>
        </p:nvSpPr>
        <p:spPr>
          <a:xfrm rot="10800000">
            <a:off x="5527928" y="5120917"/>
            <a:ext cx="291943" cy="1005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5" name="Right Arrow 44"/>
          <p:cNvSpPr/>
          <p:nvPr/>
        </p:nvSpPr>
        <p:spPr>
          <a:xfrm rot="5400000">
            <a:off x="5220624" y="5368945"/>
            <a:ext cx="321137" cy="1005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46" name="Elbow Connector 45"/>
          <p:cNvCxnSpPr>
            <a:stCxn id="37" idx="1"/>
            <a:endCxn id="42" idx="3"/>
          </p:cNvCxnSpPr>
          <p:nvPr/>
        </p:nvCxnSpPr>
        <p:spPr>
          <a:xfrm rot="10800000" flipV="1">
            <a:off x="4030057" y="5812049"/>
            <a:ext cx="952396" cy="843"/>
          </a:xfrm>
          <a:prstGeom prst="bentConnector3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ounded Rectangle 186">
            <a:extLst>
              <a:ext uri="{FF2B5EF4-FFF2-40B4-BE49-F238E27FC236}">
                <a16:creationId xmlns:a16="http://schemas.microsoft.com/office/drawing/2014/main" id="{08456477-5DF6-4444-8AD3-5F86302A832C}"/>
              </a:ext>
            </a:extLst>
          </p:cNvPr>
          <p:cNvSpPr/>
          <p:nvPr/>
        </p:nvSpPr>
        <p:spPr>
          <a:xfrm>
            <a:off x="540818" y="4369231"/>
            <a:ext cx="1215769" cy="1822195"/>
          </a:xfrm>
          <a:prstGeom prst="roundRect">
            <a:avLst>
              <a:gd name="adj" fmla="val 16667"/>
            </a:avLst>
          </a:prstGeom>
          <a:solidFill>
            <a:schemeClr val="accent4">
              <a:lumMod val="90000"/>
            </a:schemeClr>
          </a:solidFill>
          <a:ln w="12700" cap="flat" cmpd="sng" algn="ctr">
            <a:solidFill>
              <a:srgbClr val="5D3A75"/>
            </a:solidFill>
            <a:prstDash val="solid"/>
            <a:miter lim="800000"/>
          </a:ln>
          <a:effectLst/>
        </p:spPr>
      </p:sp>
      <p:sp>
        <p:nvSpPr>
          <p:cNvPr id="48" name="Rectangle 47"/>
          <p:cNvSpPr/>
          <p:nvPr/>
        </p:nvSpPr>
        <p:spPr>
          <a:xfrm>
            <a:off x="558975" y="4485064"/>
            <a:ext cx="1203727" cy="276999"/>
          </a:xfrm>
          <a:prstGeom prst="rect">
            <a:avLst/>
          </a:prstGeom>
          <a:noFill/>
          <a:ln w="0">
            <a:noFill/>
          </a:ln>
          <a:effectLst/>
        </p:spPr>
        <p:txBody>
          <a:bodyPr lIns="90000" tIns="45000" rIns="90000" bIns="45000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1200" b="1" kern="0" spc="-1" dirty="0">
                <a:solidFill>
                  <a:srgbClr val="414244"/>
                </a:solidFill>
                <a:latin typeface="Calibri"/>
              </a:rPr>
              <a:t>Auditor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254F52BB-F2B3-4B4A-A867-95DD8E39DD8D}"/>
              </a:ext>
            </a:extLst>
          </p:cNvPr>
          <p:cNvSpPr/>
          <p:nvPr/>
        </p:nvSpPr>
        <p:spPr>
          <a:xfrm>
            <a:off x="710377" y="5641858"/>
            <a:ext cx="900922" cy="375222"/>
          </a:xfrm>
          <a:prstGeom prst="roundRect">
            <a:avLst>
              <a:gd name="adj" fmla="val 4167"/>
            </a:avLst>
          </a:prstGeom>
          <a:solidFill>
            <a:srgbClr val="838487"/>
          </a:solidFill>
          <a:ln w="12700" cap="flat" cmpd="sng" algn="ctr">
            <a:solidFill>
              <a:srgbClr val="546CB2"/>
            </a:solidFill>
            <a:prstDash val="solid"/>
            <a:miter lim="800000"/>
          </a:ln>
          <a:effectLst/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Audit Log</a:t>
            </a:r>
            <a:endParaRPr kumimoji="0" lang="en-US" sz="1100" b="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Right Arrow 49"/>
          <p:cNvSpPr/>
          <p:nvPr/>
        </p:nvSpPr>
        <p:spPr>
          <a:xfrm rot="10800000">
            <a:off x="5772441" y="5773497"/>
            <a:ext cx="149814" cy="1005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1" name="Rectangle 50"/>
          <p:cNvSpPr/>
          <p:nvPr/>
        </p:nvSpPr>
        <p:spPr>
          <a:xfrm>
            <a:off x="5895084" y="4879721"/>
            <a:ext cx="704476" cy="626307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kern="0" spc="-1" dirty="0">
                <a:solidFill>
                  <a:srgbClr val="414244"/>
                </a:solidFill>
                <a:latin typeface="Calibri"/>
              </a:rPr>
              <a:t>Secret Sharing</a:t>
            </a:r>
            <a:endParaRPr lang="pt-PT" sz="1100" b="1" kern="0" spc="-1" dirty="0">
              <a:solidFill>
                <a:srgbClr val="414244"/>
              </a:solidFill>
              <a:latin typeface="Calibri"/>
            </a:endParaRPr>
          </a:p>
        </p:txBody>
      </p:sp>
      <p:sp>
        <p:nvSpPr>
          <p:cNvPr id="52" name="Rounded Rectangle 56">
            <a:extLst>
              <a:ext uri="{FF2B5EF4-FFF2-40B4-BE49-F238E27FC236}">
                <a16:creationId xmlns:a16="http://schemas.microsoft.com/office/drawing/2014/main" id="{A54032CF-EF57-42D1-A163-50A10DF15F52}"/>
              </a:ext>
            </a:extLst>
          </p:cNvPr>
          <p:cNvSpPr/>
          <p:nvPr/>
        </p:nvSpPr>
        <p:spPr>
          <a:xfrm>
            <a:off x="1926359" y="4455263"/>
            <a:ext cx="833577" cy="336600"/>
          </a:xfrm>
          <a:prstGeom prst="roundRect">
            <a:avLst>
              <a:gd name="adj" fmla="val 16667"/>
            </a:avLst>
          </a:prstGeom>
          <a:noFill/>
          <a:ln w="0">
            <a:noFill/>
          </a:ln>
          <a:effectLst/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lang="en-US" sz="1200" b="1" kern="0" spc="-1" noProof="0" dirty="0">
                <a:solidFill>
                  <a:srgbClr val="414244"/>
                </a:solidFill>
                <a:latin typeface="Calibri"/>
              </a:rPr>
              <a:t>Audit log</a:t>
            </a:r>
            <a:endParaRPr kumimoji="0" lang="en-US" sz="1200" b="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3" name="Straight Arrow Connector 52"/>
          <p:cNvCxnSpPr>
            <a:stCxn id="42" idx="1"/>
            <a:endCxn id="49" idx="3"/>
          </p:cNvCxnSpPr>
          <p:nvPr/>
        </p:nvCxnSpPr>
        <p:spPr>
          <a:xfrm flipH="1">
            <a:off x="1611299" y="5812893"/>
            <a:ext cx="1517836" cy="1657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Group 53"/>
          <p:cNvGrpSpPr/>
          <p:nvPr/>
        </p:nvGrpSpPr>
        <p:grpSpPr>
          <a:xfrm>
            <a:off x="6718231" y="4990052"/>
            <a:ext cx="290081" cy="413846"/>
            <a:chOff x="6718231" y="4780728"/>
            <a:chExt cx="290081" cy="413846"/>
          </a:xfrm>
        </p:grpSpPr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BCB5557E-6146-47AA-8C62-54D5877EA1B1}"/>
                </a:ext>
              </a:extLst>
            </p:cNvPr>
            <p:cNvSpPr/>
            <p:nvPr/>
          </p:nvSpPr>
          <p:spPr>
            <a:xfrm>
              <a:off x="6718231" y="4780728"/>
              <a:ext cx="222840" cy="75600"/>
            </a:xfrm>
            <a:custGeom>
              <a:avLst/>
              <a:gdLst/>
              <a:ahLst/>
              <a:cxnLst/>
              <a:rect l="l" t="t" r="r" b="b"/>
              <a:pathLst>
                <a:path w="2427231" h="914400">
                  <a:moveTo>
                    <a:pt x="233965" y="366746"/>
                  </a:moveTo>
                  <a:cubicBezTo>
                    <a:pt x="184008" y="366746"/>
                    <a:pt x="143510" y="407244"/>
                    <a:pt x="143510" y="457201"/>
                  </a:cubicBezTo>
                  <a:cubicBezTo>
                    <a:pt x="143510" y="507158"/>
                    <a:pt x="184008" y="547656"/>
                    <a:pt x="233965" y="547656"/>
                  </a:cubicBezTo>
                  <a:cubicBezTo>
                    <a:pt x="283922" y="547656"/>
                    <a:pt x="324420" y="507158"/>
                    <a:pt x="324420" y="457201"/>
                  </a:cubicBezTo>
                  <a:cubicBezTo>
                    <a:pt x="324420" y="407244"/>
                    <a:pt x="283922" y="366746"/>
                    <a:pt x="233965" y="366746"/>
                  </a:cubicBezTo>
                  <a:close/>
                  <a:moveTo>
                    <a:pt x="457200" y="0"/>
                  </a:moveTo>
                  <a:cubicBezTo>
                    <a:pt x="615016" y="0"/>
                    <a:pt x="754156" y="79959"/>
                    <a:pt x="836318" y="201575"/>
                  </a:cubicBezTo>
                  <a:lnTo>
                    <a:pt x="866368" y="256939"/>
                  </a:lnTo>
                  <a:lnTo>
                    <a:pt x="2226970" y="256939"/>
                  </a:lnTo>
                  <a:lnTo>
                    <a:pt x="2427231" y="457201"/>
                  </a:lnTo>
                  <a:lnTo>
                    <a:pt x="2226970" y="657462"/>
                  </a:lnTo>
                  <a:lnTo>
                    <a:pt x="2106661" y="657462"/>
                  </a:lnTo>
                  <a:lnTo>
                    <a:pt x="1975716" y="505956"/>
                  </a:lnTo>
                  <a:lnTo>
                    <a:pt x="1844772" y="657462"/>
                  </a:lnTo>
                  <a:lnTo>
                    <a:pt x="1773422" y="657462"/>
                  </a:lnTo>
                  <a:lnTo>
                    <a:pt x="1642477" y="505956"/>
                  </a:lnTo>
                  <a:lnTo>
                    <a:pt x="1511533" y="657462"/>
                  </a:lnTo>
                  <a:lnTo>
                    <a:pt x="1414780" y="657462"/>
                  </a:lnTo>
                  <a:lnTo>
                    <a:pt x="1283835" y="505956"/>
                  </a:lnTo>
                  <a:lnTo>
                    <a:pt x="1152891" y="657462"/>
                  </a:lnTo>
                  <a:lnTo>
                    <a:pt x="866368" y="657462"/>
                  </a:lnTo>
                  <a:lnTo>
                    <a:pt x="836318" y="712825"/>
                  </a:lnTo>
                  <a:cubicBezTo>
                    <a:pt x="754156" y="834441"/>
                    <a:pt x="615016" y="914400"/>
                    <a:pt x="457200" y="914400"/>
                  </a:cubicBezTo>
                  <a:cubicBezTo>
                    <a:pt x="204695" y="914400"/>
                    <a:pt x="0" y="709705"/>
                    <a:pt x="0" y="457200"/>
                  </a:cubicBezTo>
                  <a:cubicBezTo>
                    <a:pt x="0" y="204695"/>
                    <a:pt x="204695" y="0"/>
                    <a:pt x="457200" y="0"/>
                  </a:cubicBezTo>
                  <a:close/>
                </a:path>
              </a:pathLst>
            </a:custGeom>
            <a:solidFill>
              <a:srgbClr val="7F4F9F">
                <a:lumMod val="40000"/>
                <a:lumOff val="60000"/>
              </a:srgbClr>
            </a:solidFill>
            <a:ln w="12700" cap="flat" cmpd="sng" algn="ctr">
              <a:solidFill>
                <a:srgbClr val="CCB6DB"/>
              </a:solidFill>
              <a:prstDash val="solid"/>
              <a:miter lim="800000"/>
            </a:ln>
            <a:effectLst/>
          </p:spPr>
        </p:sp>
        <p:sp>
          <p:nvSpPr>
            <p:cNvPr id="81" name="Freeform 79">
              <a:extLst>
                <a:ext uri="{FF2B5EF4-FFF2-40B4-BE49-F238E27FC236}">
                  <a16:creationId xmlns:a16="http://schemas.microsoft.com/office/drawing/2014/main" id="{E9A43C2E-E1CC-4687-AC9A-0BDF40A37111}"/>
                </a:ext>
              </a:extLst>
            </p:cNvPr>
            <p:cNvSpPr/>
            <p:nvPr/>
          </p:nvSpPr>
          <p:spPr>
            <a:xfrm>
              <a:off x="6718231" y="5118974"/>
              <a:ext cx="222840" cy="75600"/>
            </a:xfrm>
            <a:custGeom>
              <a:avLst/>
              <a:gdLst/>
              <a:ahLst/>
              <a:cxnLst/>
              <a:rect l="l" t="t" r="r" b="b"/>
              <a:pathLst>
                <a:path w="2427231" h="914400">
                  <a:moveTo>
                    <a:pt x="233965" y="366746"/>
                  </a:moveTo>
                  <a:cubicBezTo>
                    <a:pt x="184008" y="366746"/>
                    <a:pt x="143510" y="407244"/>
                    <a:pt x="143510" y="457201"/>
                  </a:cubicBezTo>
                  <a:cubicBezTo>
                    <a:pt x="143510" y="507158"/>
                    <a:pt x="184008" y="547656"/>
                    <a:pt x="233965" y="547656"/>
                  </a:cubicBezTo>
                  <a:cubicBezTo>
                    <a:pt x="283922" y="547656"/>
                    <a:pt x="324420" y="507158"/>
                    <a:pt x="324420" y="457201"/>
                  </a:cubicBezTo>
                  <a:cubicBezTo>
                    <a:pt x="324420" y="407244"/>
                    <a:pt x="283922" y="366746"/>
                    <a:pt x="233965" y="366746"/>
                  </a:cubicBezTo>
                  <a:close/>
                  <a:moveTo>
                    <a:pt x="457200" y="0"/>
                  </a:moveTo>
                  <a:cubicBezTo>
                    <a:pt x="615016" y="0"/>
                    <a:pt x="754156" y="79959"/>
                    <a:pt x="836318" y="201575"/>
                  </a:cubicBezTo>
                  <a:lnTo>
                    <a:pt x="866368" y="256939"/>
                  </a:lnTo>
                  <a:lnTo>
                    <a:pt x="2226970" y="256939"/>
                  </a:lnTo>
                  <a:lnTo>
                    <a:pt x="2427231" y="457201"/>
                  </a:lnTo>
                  <a:lnTo>
                    <a:pt x="2226970" y="657462"/>
                  </a:lnTo>
                  <a:lnTo>
                    <a:pt x="2106661" y="657462"/>
                  </a:lnTo>
                  <a:lnTo>
                    <a:pt x="1975716" y="505956"/>
                  </a:lnTo>
                  <a:lnTo>
                    <a:pt x="1844772" y="657462"/>
                  </a:lnTo>
                  <a:lnTo>
                    <a:pt x="1773422" y="657462"/>
                  </a:lnTo>
                  <a:lnTo>
                    <a:pt x="1642477" y="505956"/>
                  </a:lnTo>
                  <a:lnTo>
                    <a:pt x="1511533" y="657462"/>
                  </a:lnTo>
                  <a:lnTo>
                    <a:pt x="1414780" y="657462"/>
                  </a:lnTo>
                  <a:lnTo>
                    <a:pt x="1283835" y="505956"/>
                  </a:lnTo>
                  <a:lnTo>
                    <a:pt x="1152891" y="657462"/>
                  </a:lnTo>
                  <a:lnTo>
                    <a:pt x="866368" y="657462"/>
                  </a:lnTo>
                  <a:lnTo>
                    <a:pt x="836318" y="712825"/>
                  </a:lnTo>
                  <a:cubicBezTo>
                    <a:pt x="754156" y="834441"/>
                    <a:pt x="615016" y="914400"/>
                    <a:pt x="457200" y="914400"/>
                  </a:cubicBezTo>
                  <a:cubicBezTo>
                    <a:pt x="204695" y="914400"/>
                    <a:pt x="0" y="709705"/>
                    <a:pt x="0" y="457200"/>
                  </a:cubicBezTo>
                  <a:cubicBezTo>
                    <a:pt x="0" y="204695"/>
                    <a:pt x="204695" y="0"/>
                    <a:pt x="457200" y="0"/>
                  </a:cubicBezTo>
                  <a:close/>
                </a:path>
              </a:pathLst>
            </a:custGeom>
            <a:solidFill>
              <a:srgbClr val="7F4F9F">
                <a:lumMod val="50000"/>
              </a:srgbClr>
            </a:solidFill>
            <a:ln w="12700" cap="flat" cmpd="sng" algn="ctr">
              <a:solidFill>
                <a:srgbClr val="3F274F"/>
              </a:solidFill>
              <a:prstDash val="solid"/>
              <a:miter lim="800000"/>
            </a:ln>
            <a:effectLst/>
          </p:spPr>
        </p:sp>
        <p:sp>
          <p:nvSpPr>
            <p:cNvPr id="82" name="Freeform 79">
              <a:extLst>
                <a:ext uri="{FF2B5EF4-FFF2-40B4-BE49-F238E27FC236}">
                  <a16:creationId xmlns:a16="http://schemas.microsoft.com/office/drawing/2014/main" id="{7BFD9FAB-CEEA-4BD7-9491-C8733ECF668B}"/>
                </a:ext>
              </a:extLst>
            </p:cNvPr>
            <p:cNvSpPr/>
            <p:nvPr/>
          </p:nvSpPr>
          <p:spPr>
            <a:xfrm>
              <a:off x="6718231" y="4949851"/>
              <a:ext cx="222840" cy="75600"/>
            </a:xfrm>
            <a:custGeom>
              <a:avLst/>
              <a:gdLst/>
              <a:ahLst/>
              <a:cxnLst/>
              <a:rect l="l" t="t" r="r" b="b"/>
              <a:pathLst>
                <a:path w="2427231" h="914400">
                  <a:moveTo>
                    <a:pt x="233965" y="366746"/>
                  </a:moveTo>
                  <a:cubicBezTo>
                    <a:pt x="184008" y="366746"/>
                    <a:pt x="143510" y="407244"/>
                    <a:pt x="143510" y="457201"/>
                  </a:cubicBezTo>
                  <a:cubicBezTo>
                    <a:pt x="143510" y="507158"/>
                    <a:pt x="184008" y="547656"/>
                    <a:pt x="233965" y="547656"/>
                  </a:cubicBezTo>
                  <a:cubicBezTo>
                    <a:pt x="283922" y="547656"/>
                    <a:pt x="324420" y="507158"/>
                    <a:pt x="324420" y="457201"/>
                  </a:cubicBezTo>
                  <a:cubicBezTo>
                    <a:pt x="324420" y="407244"/>
                    <a:pt x="283922" y="366746"/>
                    <a:pt x="233965" y="366746"/>
                  </a:cubicBezTo>
                  <a:close/>
                  <a:moveTo>
                    <a:pt x="457200" y="0"/>
                  </a:moveTo>
                  <a:cubicBezTo>
                    <a:pt x="615016" y="0"/>
                    <a:pt x="754156" y="79959"/>
                    <a:pt x="836318" y="201575"/>
                  </a:cubicBezTo>
                  <a:lnTo>
                    <a:pt x="866368" y="256939"/>
                  </a:lnTo>
                  <a:lnTo>
                    <a:pt x="2226970" y="256939"/>
                  </a:lnTo>
                  <a:lnTo>
                    <a:pt x="2427231" y="457201"/>
                  </a:lnTo>
                  <a:lnTo>
                    <a:pt x="2226970" y="657462"/>
                  </a:lnTo>
                  <a:lnTo>
                    <a:pt x="2106661" y="657462"/>
                  </a:lnTo>
                  <a:lnTo>
                    <a:pt x="1975716" y="505956"/>
                  </a:lnTo>
                  <a:lnTo>
                    <a:pt x="1844772" y="657462"/>
                  </a:lnTo>
                  <a:lnTo>
                    <a:pt x="1773422" y="657462"/>
                  </a:lnTo>
                  <a:lnTo>
                    <a:pt x="1642477" y="505956"/>
                  </a:lnTo>
                  <a:lnTo>
                    <a:pt x="1511533" y="657462"/>
                  </a:lnTo>
                  <a:lnTo>
                    <a:pt x="1414780" y="657462"/>
                  </a:lnTo>
                  <a:lnTo>
                    <a:pt x="1283835" y="505956"/>
                  </a:lnTo>
                  <a:lnTo>
                    <a:pt x="1152891" y="657462"/>
                  </a:lnTo>
                  <a:lnTo>
                    <a:pt x="866368" y="657462"/>
                  </a:lnTo>
                  <a:lnTo>
                    <a:pt x="836318" y="712825"/>
                  </a:lnTo>
                  <a:cubicBezTo>
                    <a:pt x="754156" y="834441"/>
                    <a:pt x="615016" y="914400"/>
                    <a:pt x="457200" y="914400"/>
                  </a:cubicBezTo>
                  <a:cubicBezTo>
                    <a:pt x="204695" y="914400"/>
                    <a:pt x="0" y="709705"/>
                    <a:pt x="0" y="457200"/>
                  </a:cubicBezTo>
                  <a:cubicBezTo>
                    <a:pt x="0" y="204695"/>
                    <a:pt x="204695" y="0"/>
                    <a:pt x="457200" y="0"/>
                  </a:cubicBezTo>
                  <a:close/>
                </a:path>
              </a:pathLst>
            </a:custGeom>
            <a:solidFill>
              <a:srgbClr val="546CB2">
                <a:lumMod val="60000"/>
                <a:lumOff val="40000"/>
              </a:srgbClr>
            </a:solidFill>
            <a:ln w="12700" cap="flat" cmpd="sng" algn="ctr">
              <a:solidFill>
                <a:srgbClr val="98A7D1"/>
              </a:solidFill>
              <a:prstDash val="solid"/>
              <a:miter lim="800000"/>
            </a:ln>
            <a:effectLst/>
          </p:spPr>
        </p:sp>
        <p:sp>
          <p:nvSpPr>
            <p:cNvPr id="84" name="Oval 83"/>
            <p:cNvSpPr>
              <a:spLocks noChangeAspect="1"/>
            </p:cNvSpPr>
            <p:nvPr/>
          </p:nvSpPr>
          <p:spPr>
            <a:xfrm>
              <a:off x="6965004" y="4796874"/>
              <a:ext cx="43308" cy="433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85" name="Oval 84"/>
            <p:cNvSpPr>
              <a:spLocks noChangeAspect="1"/>
            </p:cNvSpPr>
            <p:nvPr/>
          </p:nvSpPr>
          <p:spPr>
            <a:xfrm>
              <a:off x="6965004" y="4965997"/>
              <a:ext cx="43308" cy="433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86" name="Oval 85"/>
            <p:cNvSpPr>
              <a:spLocks noChangeAspect="1"/>
            </p:cNvSpPr>
            <p:nvPr/>
          </p:nvSpPr>
          <p:spPr>
            <a:xfrm>
              <a:off x="6965004" y="5135120"/>
              <a:ext cx="43308" cy="433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6668509" y="3254886"/>
            <a:ext cx="290081" cy="413846"/>
            <a:chOff x="6718231" y="4780728"/>
            <a:chExt cx="290081" cy="413846"/>
          </a:xfrm>
        </p:grpSpPr>
        <p:sp>
          <p:nvSpPr>
            <p:cNvPr id="72" name="Freeform 79">
              <a:extLst>
                <a:ext uri="{FF2B5EF4-FFF2-40B4-BE49-F238E27FC236}">
                  <a16:creationId xmlns:a16="http://schemas.microsoft.com/office/drawing/2014/main" id="{BCB5557E-6146-47AA-8C62-54D5877EA1B1}"/>
                </a:ext>
              </a:extLst>
            </p:cNvPr>
            <p:cNvSpPr/>
            <p:nvPr/>
          </p:nvSpPr>
          <p:spPr>
            <a:xfrm>
              <a:off x="6718231" y="4780728"/>
              <a:ext cx="222840" cy="75600"/>
            </a:xfrm>
            <a:custGeom>
              <a:avLst/>
              <a:gdLst/>
              <a:ahLst/>
              <a:cxnLst/>
              <a:rect l="l" t="t" r="r" b="b"/>
              <a:pathLst>
                <a:path w="2427231" h="914400">
                  <a:moveTo>
                    <a:pt x="233965" y="366746"/>
                  </a:moveTo>
                  <a:cubicBezTo>
                    <a:pt x="184008" y="366746"/>
                    <a:pt x="143510" y="407244"/>
                    <a:pt x="143510" y="457201"/>
                  </a:cubicBezTo>
                  <a:cubicBezTo>
                    <a:pt x="143510" y="507158"/>
                    <a:pt x="184008" y="547656"/>
                    <a:pt x="233965" y="547656"/>
                  </a:cubicBezTo>
                  <a:cubicBezTo>
                    <a:pt x="283922" y="547656"/>
                    <a:pt x="324420" y="507158"/>
                    <a:pt x="324420" y="457201"/>
                  </a:cubicBezTo>
                  <a:cubicBezTo>
                    <a:pt x="324420" y="407244"/>
                    <a:pt x="283922" y="366746"/>
                    <a:pt x="233965" y="366746"/>
                  </a:cubicBezTo>
                  <a:close/>
                  <a:moveTo>
                    <a:pt x="457200" y="0"/>
                  </a:moveTo>
                  <a:cubicBezTo>
                    <a:pt x="615016" y="0"/>
                    <a:pt x="754156" y="79959"/>
                    <a:pt x="836318" y="201575"/>
                  </a:cubicBezTo>
                  <a:lnTo>
                    <a:pt x="866368" y="256939"/>
                  </a:lnTo>
                  <a:lnTo>
                    <a:pt x="2226970" y="256939"/>
                  </a:lnTo>
                  <a:lnTo>
                    <a:pt x="2427231" y="457201"/>
                  </a:lnTo>
                  <a:lnTo>
                    <a:pt x="2226970" y="657462"/>
                  </a:lnTo>
                  <a:lnTo>
                    <a:pt x="2106661" y="657462"/>
                  </a:lnTo>
                  <a:lnTo>
                    <a:pt x="1975716" y="505956"/>
                  </a:lnTo>
                  <a:lnTo>
                    <a:pt x="1844772" y="657462"/>
                  </a:lnTo>
                  <a:lnTo>
                    <a:pt x="1773422" y="657462"/>
                  </a:lnTo>
                  <a:lnTo>
                    <a:pt x="1642477" y="505956"/>
                  </a:lnTo>
                  <a:lnTo>
                    <a:pt x="1511533" y="657462"/>
                  </a:lnTo>
                  <a:lnTo>
                    <a:pt x="1414780" y="657462"/>
                  </a:lnTo>
                  <a:lnTo>
                    <a:pt x="1283835" y="505956"/>
                  </a:lnTo>
                  <a:lnTo>
                    <a:pt x="1152891" y="657462"/>
                  </a:lnTo>
                  <a:lnTo>
                    <a:pt x="866368" y="657462"/>
                  </a:lnTo>
                  <a:lnTo>
                    <a:pt x="836318" y="712825"/>
                  </a:lnTo>
                  <a:cubicBezTo>
                    <a:pt x="754156" y="834441"/>
                    <a:pt x="615016" y="914400"/>
                    <a:pt x="457200" y="914400"/>
                  </a:cubicBezTo>
                  <a:cubicBezTo>
                    <a:pt x="204695" y="914400"/>
                    <a:pt x="0" y="709705"/>
                    <a:pt x="0" y="457200"/>
                  </a:cubicBezTo>
                  <a:cubicBezTo>
                    <a:pt x="0" y="204695"/>
                    <a:pt x="204695" y="0"/>
                    <a:pt x="457200" y="0"/>
                  </a:cubicBezTo>
                  <a:close/>
                </a:path>
              </a:pathLst>
            </a:custGeom>
            <a:solidFill>
              <a:srgbClr val="7F4F9F">
                <a:lumMod val="40000"/>
                <a:lumOff val="60000"/>
              </a:srgbClr>
            </a:solidFill>
            <a:ln w="12700" cap="flat" cmpd="sng" algn="ctr">
              <a:solidFill>
                <a:srgbClr val="CCB6DB"/>
              </a:solidFill>
              <a:prstDash val="solid"/>
              <a:miter lim="800000"/>
            </a:ln>
            <a:effectLst/>
          </p:spPr>
        </p:sp>
        <p:sp>
          <p:nvSpPr>
            <p:cNvPr id="73" name="Freeform 79">
              <a:extLst>
                <a:ext uri="{FF2B5EF4-FFF2-40B4-BE49-F238E27FC236}">
                  <a16:creationId xmlns:a16="http://schemas.microsoft.com/office/drawing/2014/main" id="{E9A43C2E-E1CC-4687-AC9A-0BDF40A37111}"/>
                </a:ext>
              </a:extLst>
            </p:cNvPr>
            <p:cNvSpPr/>
            <p:nvPr/>
          </p:nvSpPr>
          <p:spPr>
            <a:xfrm>
              <a:off x="6718231" y="5118974"/>
              <a:ext cx="222840" cy="75600"/>
            </a:xfrm>
            <a:custGeom>
              <a:avLst/>
              <a:gdLst/>
              <a:ahLst/>
              <a:cxnLst/>
              <a:rect l="l" t="t" r="r" b="b"/>
              <a:pathLst>
                <a:path w="2427231" h="914400">
                  <a:moveTo>
                    <a:pt x="233965" y="366746"/>
                  </a:moveTo>
                  <a:cubicBezTo>
                    <a:pt x="184008" y="366746"/>
                    <a:pt x="143510" y="407244"/>
                    <a:pt x="143510" y="457201"/>
                  </a:cubicBezTo>
                  <a:cubicBezTo>
                    <a:pt x="143510" y="507158"/>
                    <a:pt x="184008" y="547656"/>
                    <a:pt x="233965" y="547656"/>
                  </a:cubicBezTo>
                  <a:cubicBezTo>
                    <a:pt x="283922" y="547656"/>
                    <a:pt x="324420" y="507158"/>
                    <a:pt x="324420" y="457201"/>
                  </a:cubicBezTo>
                  <a:cubicBezTo>
                    <a:pt x="324420" y="407244"/>
                    <a:pt x="283922" y="366746"/>
                    <a:pt x="233965" y="366746"/>
                  </a:cubicBezTo>
                  <a:close/>
                  <a:moveTo>
                    <a:pt x="457200" y="0"/>
                  </a:moveTo>
                  <a:cubicBezTo>
                    <a:pt x="615016" y="0"/>
                    <a:pt x="754156" y="79959"/>
                    <a:pt x="836318" y="201575"/>
                  </a:cubicBezTo>
                  <a:lnTo>
                    <a:pt x="866368" y="256939"/>
                  </a:lnTo>
                  <a:lnTo>
                    <a:pt x="2226970" y="256939"/>
                  </a:lnTo>
                  <a:lnTo>
                    <a:pt x="2427231" y="457201"/>
                  </a:lnTo>
                  <a:lnTo>
                    <a:pt x="2226970" y="657462"/>
                  </a:lnTo>
                  <a:lnTo>
                    <a:pt x="2106661" y="657462"/>
                  </a:lnTo>
                  <a:lnTo>
                    <a:pt x="1975716" y="505956"/>
                  </a:lnTo>
                  <a:lnTo>
                    <a:pt x="1844772" y="657462"/>
                  </a:lnTo>
                  <a:lnTo>
                    <a:pt x="1773422" y="657462"/>
                  </a:lnTo>
                  <a:lnTo>
                    <a:pt x="1642477" y="505956"/>
                  </a:lnTo>
                  <a:lnTo>
                    <a:pt x="1511533" y="657462"/>
                  </a:lnTo>
                  <a:lnTo>
                    <a:pt x="1414780" y="657462"/>
                  </a:lnTo>
                  <a:lnTo>
                    <a:pt x="1283835" y="505956"/>
                  </a:lnTo>
                  <a:lnTo>
                    <a:pt x="1152891" y="657462"/>
                  </a:lnTo>
                  <a:lnTo>
                    <a:pt x="866368" y="657462"/>
                  </a:lnTo>
                  <a:lnTo>
                    <a:pt x="836318" y="712825"/>
                  </a:lnTo>
                  <a:cubicBezTo>
                    <a:pt x="754156" y="834441"/>
                    <a:pt x="615016" y="914400"/>
                    <a:pt x="457200" y="914400"/>
                  </a:cubicBezTo>
                  <a:cubicBezTo>
                    <a:pt x="204695" y="914400"/>
                    <a:pt x="0" y="709705"/>
                    <a:pt x="0" y="457200"/>
                  </a:cubicBezTo>
                  <a:cubicBezTo>
                    <a:pt x="0" y="204695"/>
                    <a:pt x="204695" y="0"/>
                    <a:pt x="457200" y="0"/>
                  </a:cubicBezTo>
                  <a:close/>
                </a:path>
              </a:pathLst>
            </a:custGeom>
            <a:solidFill>
              <a:srgbClr val="7F4F9F">
                <a:lumMod val="50000"/>
              </a:srgbClr>
            </a:solidFill>
            <a:ln w="12700" cap="flat" cmpd="sng" algn="ctr">
              <a:solidFill>
                <a:srgbClr val="3F274F"/>
              </a:solidFill>
              <a:prstDash val="solid"/>
              <a:miter lim="800000"/>
            </a:ln>
            <a:effectLst/>
          </p:spPr>
        </p:sp>
        <p:sp>
          <p:nvSpPr>
            <p:cNvPr id="74" name="Freeform 79">
              <a:extLst>
                <a:ext uri="{FF2B5EF4-FFF2-40B4-BE49-F238E27FC236}">
                  <a16:creationId xmlns:a16="http://schemas.microsoft.com/office/drawing/2014/main" id="{7BFD9FAB-CEEA-4BD7-9491-C8733ECF668B}"/>
                </a:ext>
              </a:extLst>
            </p:cNvPr>
            <p:cNvSpPr/>
            <p:nvPr/>
          </p:nvSpPr>
          <p:spPr>
            <a:xfrm>
              <a:off x="6718231" y="4949851"/>
              <a:ext cx="222840" cy="75600"/>
            </a:xfrm>
            <a:custGeom>
              <a:avLst/>
              <a:gdLst/>
              <a:ahLst/>
              <a:cxnLst/>
              <a:rect l="l" t="t" r="r" b="b"/>
              <a:pathLst>
                <a:path w="2427231" h="914400">
                  <a:moveTo>
                    <a:pt x="233965" y="366746"/>
                  </a:moveTo>
                  <a:cubicBezTo>
                    <a:pt x="184008" y="366746"/>
                    <a:pt x="143510" y="407244"/>
                    <a:pt x="143510" y="457201"/>
                  </a:cubicBezTo>
                  <a:cubicBezTo>
                    <a:pt x="143510" y="507158"/>
                    <a:pt x="184008" y="547656"/>
                    <a:pt x="233965" y="547656"/>
                  </a:cubicBezTo>
                  <a:cubicBezTo>
                    <a:pt x="283922" y="547656"/>
                    <a:pt x="324420" y="507158"/>
                    <a:pt x="324420" y="457201"/>
                  </a:cubicBezTo>
                  <a:cubicBezTo>
                    <a:pt x="324420" y="407244"/>
                    <a:pt x="283922" y="366746"/>
                    <a:pt x="233965" y="366746"/>
                  </a:cubicBezTo>
                  <a:close/>
                  <a:moveTo>
                    <a:pt x="457200" y="0"/>
                  </a:moveTo>
                  <a:cubicBezTo>
                    <a:pt x="615016" y="0"/>
                    <a:pt x="754156" y="79959"/>
                    <a:pt x="836318" y="201575"/>
                  </a:cubicBezTo>
                  <a:lnTo>
                    <a:pt x="866368" y="256939"/>
                  </a:lnTo>
                  <a:lnTo>
                    <a:pt x="2226970" y="256939"/>
                  </a:lnTo>
                  <a:lnTo>
                    <a:pt x="2427231" y="457201"/>
                  </a:lnTo>
                  <a:lnTo>
                    <a:pt x="2226970" y="657462"/>
                  </a:lnTo>
                  <a:lnTo>
                    <a:pt x="2106661" y="657462"/>
                  </a:lnTo>
                  <a:lnTo>
                    <a:pt x="1975716" y="505956"/>
                  </a:lnTo>
                  <a:lnTo>
                    <a:pt x="1844772" y="657462"/>
                  </a:lnTo>
                  <a:lnTo>
                    <a:pt x="1773422" y="657462"/>
                  </a:lnTo>
                  <a:lnTo>
                    <a:pt x="1642477" y="505956"/>
                  </a:lnTo>
                  <a:lnTo>
                    <a:pt x="1511533" y="657462"/>
                  </a:lnTo>
                  <a:lnTo>
                    <a:pt x="1414780" y="657462"/>
                  </a:lnTo>
                  <a:lnTo>
                    <a:pt x="1283835" y="505956"/>
                  </a:lnTo>
                  <a:lnTo>
                    <a:pt x="1152891" y="657462"/>
                  </a:lnTo>
                  <a:lnTo>
                    <a:pt x="866368" y="657462"/>
                  </a:lnTo>
                  <a:lnTo>
                    <a:pt x="836318" y="712825"/>
                  </a:lnTo>
                  <a:cubicBezTo>
                    <a:pt x="754156" y="834441"/>
                    <a:pt x="615016" y="914400"/>
                    <a:pt x="457200" y="914400"/>
                  </a:cubicBezTo>
                  <a:cubicBezTo>
                    <a:pt x="204695" y="914400"/>
                    <a:pt x="0" y="709705"/>
                    <a:pt x="0" y="457200"/>
                  </a:cubicBezTo>
                  <a:cubicBezTo>
                    <a:pt x="0" y="204695"/>
                    <a:pt x="204695" y="0"/>
                    <a:pt x="457200" y="0"/>
                  </a:cubicBezTo>
                  <a:close/>
                </a:path>
              </a:pathLst>
            </a:custGeom>
            <a:solidFill>
              <a:srgbClr val="546CB2">
                <a:lumMod val="60000"/>
                <a:lumOff val="40000"/>
              </a:srgbClr>
            </a:solidFill>
            <a:ln w="12700" cap="flat" cmpd="sng" algn="ctr">
              <a:solidFill>
                <a:srgbClr val="98A7D1"/>
              </a:solidFill>
              <a:prstDash val="solid"/>
              <a:miter lim="800000"/>
            </a:ln>
            <a:effectLst/>
          </p:spPr>
        </p:sp>
        <p:sp>
          <p:nvSpPr>
            <p:cNvPr id="76" name="Oval 75"/>
            <p:cNvSpPr>
              <a:spLocks noChangeAspect="1"/>
            </p:cNvSpPr>
            <p:nvPr/>
          </p:nvSpPr>
          <p:spPr>
            <a:xfrm>
              <a:off x="6965004" y="4796874"/>
              <a:ext cx="43308" cy="433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77" name="Oval 76"/>
            <p:cNvSpPr>
              <a:spLocks noChangeAspect="1"/>
            </p:cNvSpPr>
            <p:nvPr/>
          </p:nvSpPr>
          <p:spPr>
            <a:xfrm>
              <a:off x="6965004" y="4965997"/>
              <a:ext cx="43308" cy="433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6965004" y="5135120"/>
              <a:ext cx="43308" cy="433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cxnSp>
        <p:nvCxnSpPr>
          <p:cNvPr id="56" name="Elbow Connector 55"/>
          <p:cNvCxnSpPr>
            <a:stCxn id="65" idx="2"/>
            <a:endCxn id="88" idx="3"/>
          </p:cNvCxnSpPr>
          <p:nvPr/>
        </p:nvCxnSpPr>
        <p:spPr>
          <a:xfrm rot="5400000">
            <a:off x="8051507" y="3103215"/>
            <a:ext cx="1651097" cy="3810896"/>
          </a:xfrm>
          <a:prstGeom prst="bentConnector2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oup 56"/>
          <p:cNvGrpSpPr/>
          <p:nvPr/>
        </p:nvGrpSpPr>
        <p:grpSpPr>
          <a:xfrm>
            <a:off x="9767011" y="2925635"/>
            <a:ext cx="2017440" cy="1703520"/>
            <a:chOff x="10369588" y="3536179"/>
            <a:chExt cx="2017440" cy="1703520"/>
          </a:xfrm>
        </p:grpSpPr>
        <p:grpSp>
          <p:nvGrpSpPr>
            <p:cNvPr id="62" name="Group 57">
              <a:extLst>
                <a:ext uri="{FF2B5EF4-FFF2-40B4-BE49-F238E27FC236}">
                  <a16:creationId xmlns:a16="http://schemas.microsoft.com/office/drawing/2014/main" id="{BDB37B7A-E1A9-43EC-978B-FB6D750AFC85}"/>
                </a:ext>
              </a:extLst>
            </p:cNvPr>
            <p:cNvGrpSpPr/>
            <p:nvPr/>
          </p:nvGrpSpPr>
          <p:grpSpPr>
            <a:xfrm>
              <a:off x="10460240" y="3536179"/>
              <a:ext cx="1832040" cy="1703520"/>
              <a:chOff x="7215480" y="3979080"/>
              <a:chExt cx="1832040" cy="1703520"/>
            </a:xfrm>
          </p:grpSpPr>
          <p:sp>
            <p:nvSpPr>
              <p:cNvPr id="70" name="Freeform 68">
                <a:extLst>
                  <a:ext uri="{FF2B5EF4-FFF2-40B4-BE49-F238E27FC236}">
                    <a16:creationId xmlns:a16="http://schemas.microsoft.com/office/drawing/2014/main" id="{475DB8C4-2E18-4F35-9FC2-FAC9DA857EBB}"/>
                  </a:ext>
                </a:extLst>
              </p:cNvPr>
              <p:cNvSpPr/>
              <p:nvPr/>
            </p:nvSpPr>
            <p:spPr>
              <a:xfrm>
                <a:off x="7215480" y="4377960"/>
                <a:ext cx="1832040" cy="1304640"/>
              </a:xfrm>
              <a:custGeom>
                <a:avLst/>
                <a:gdLst/>
                <a:ahLst/>
                <a:cxnLst/>
                <a:rect l="l" t="t" r="r" b="b"/>
                <a:pathLst>
                  <a:path w="1185334" h="776821">
                    <a:moveTo>
                      <a:pt x="0" y="0"/>
                    </a:moveTo>
                    <a:lnTo>
                      <a:pt x="1185333" y="0"/>
                    </a:lnTo>
                    <a:lnTo>
                      <a:pt x="1185333" y="539750"/>
                    </a:lnTo>
                    <a:lnTo>
                      <a:pt x="1185334" y="539754"/>
                    </a:lnTo>
                    <a:lnTo>
                      <a:pt x="1185333" y="539758"/>
                    </a:lnTo>
                    <a:lnTo>
                      <a:pt x="1185333" y="541866"/>
                    </a:lnTo>
                    <a:lnTo>
                      <a:pt x="1184802" y="541866"/>
                    </a:lnTo>
                    <a:lnTo>
                      <a:pt x="1173293" y="587531"/>
                    </a:lnTo>
                    <a:cubicBezTo>
                      <a:pt x="1118029" y="695558"/>
                      <a:pt x="879073" y="776821"/>
                      <a:pt x="592667" y="776821"/>
                    </a:cubicBezTo>
                    <a:cubicBezTo>
                      <a:pt x="306261" y="776821"/>
                      <a:pt x="67305" y="695558"/>
                      <a:pt x="12041" y="587531"/>
                    </a:cubicBezTo>
                    <a:lnTo>
                      <a:pt x="533" y="541866"/>
                    </a:lnTo>
                    <a:lnTo>
                      <a:pt x="0" y="541866"/>
                    </a:lnTo>
                    <a:lnTo>
                      <a:pt x="0" y="539754"/>
                    </a:lnTo>
                    <a:close/>
                  </a:path>
                </a:pathLst>
              </a:custGeom>
              <a:solidFill>
                <a:srgbClr val="546CB2">
                  <a:lumMod val="40000"/>
                  <a:lumOff val="60000"/>
                </a:srgbClr>
              </a:solidFill>
              <a:ln w="12700" cap="flat" cmpd="sng" algn="ctr">
                <a:solidFill>
                  <a:srgbClr val="5D3A75"/>
                </a:solidFill>
                <a:prstDash val="solid"/>
                <a:miter lim="800000"/>
              </a:ln>
              <a:effectLst/>
            </p:spPr>
          </p:sp>
          <p:sp>
            <p:nvSpPr>
              <p:cNvPr id="71" name="Oval 69">
                <a:extLst>
                  <a:ext uri="{FF2B5EF4-FFF2-40B4-BE49-F238E27FC236}">
                    <a16:creationId xmlns:a16="http://schemas.microsoft.com/office/drawing/2014/main" id="{B1A7A543-3C23-48AE-BCA7-DA58A8207943}"/>
                  </a:ext>
                </a:extLst>
              </p:cNvPr>
              <p:cNvSpPr/>
              <p:nvPr/>
            </p:nvSpPr>
            <p:spPr>
              <a:xfrm>
                <a:off x="7215480" y="3979080"/>
                <a:ext cx="1832040" cy="737640"/>
              </a:xfrm>
              <a:prstGeom prst="ellipse">
                <a:avLst/>
              </a:prstGeom>
              <a:solidFill>
                <a:srgbClr val="546CB2">
                  <a:lumMod val="40000"/>
                  <a:lumOff val="60000"/>
                </a:srgbClr>
              </a:solidFill>
              <a:ln w="12700" cap="flat" cmpd="sng" algn="ctr">
                <a:solidFill>
                  <a:srgbClr val="5D3A75"/>
                </a:solidFill>
                <a:prstDash val="solid"/>
                <a:miter lim="800000"/>
              </a:ln>
              <a:effectLst>
                <a:reflection blurRad="6350" stA="50000" endA="300" endPos="55500" dist="50800" dir="5400000" sy="-100000" algn="bl" rotWithShape="0"/>
              </a:effectLst>
            </p:spPr>
          </p:sp>
        </p:grpSp>
        <p:sp>
          <p:nvSpPr>
            <p:cNvPr id="63" name="Rounded Rectangle 56">
              <a:extLst>
                <a:ext uri="{FF2B5EF4-FFF2-40B4-BE49-F238E27FC236}">
                  <a16:creationId xmlns:a16="http://schemas.microsoft.com/office/drawing/2014/main" id="{EE680F5F-EF59-4B12-946E-B45859A6498F}"/>
                </a:ext>
              </a:extLst>
            </p:cNvPr>
            <p:cNvSpPr/>
            <p:nvPr/>
          </p:nvSpPr>
          <p:spPr>
            <a:xfrm>
              <a:off x="10369588" y="3582966"/>
              <a:ext cx="2017440" cy="336600"/>
            </a:xfrm>
            <a:prstGeom prst="roundRect">
              <a:avLst>
                <a:gd name="adj" fmla="val 16667"/>
              </a:avLst>
            </a:prstGeom>
            <a:noFill/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200" b="1" i="0" u="none" strike="noStrike" kern="0" cap="none" spc="-1" normalizeH="0" baseline="0" noProof="0" dirty="0">
                  <a:ln>
                    <a:noFill/>
                  </a:ln>
                  <a:solidFill>
                    <a:srgbClr val="414244"/>
                  </a:solidFill>
                  <a:effectLst/>
                  <a:uLnTx/>
                  <a:uFillTx/>
                  <a:latin typeface="Calibri"/>
                  <a:ea typeface="DejaVu Sans"/>
                  <a:cs typeface="+mn-cs"/>
                </a:rPr>
                <a:t>Off-chain Database</a:t>
              </a:r>
              <a:endParaRPr kumimoji="0" lang="en-US" sz="1200" b="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Rounded Rectangle 36">
              <a:extLst>
                <a:ext uri="{FF2B5EF4-FFF2-40B4-BE49-F238E27FC236}">
                  <a16:creationId xmlns:a16="http://schemas.microsoft.com/office/drawing/2014/main" id="{91786339-3613-40A5-A1C8-F8AFA2CD9DD9}"/>
                </a:ext>
              </a:extLst>
            </p:cNvPr>
            <p:cNvSpPr/>
            <p:nvPr/>
          </p:nvSpPr>
          <p:spPr>
            <a:xfrm>
              <a:off x="10727000" y="4316299"/>
              <a:ext cx="1319040" cy="209520"/>
            </a:xfrm>
            <a:prstGeom prst="roundRect">
              <a:avLst>
                <a:gd name="adj" fmla="val 4167"/>
              </a:avLst>
            </a:prstGeom>
            <a:solidFill>
              <a:srgbClr val="838487">
                <a:lumMod val="40000"/>
                <a:lumOff val="60000"/>
              </a:srgbClr>
            </a:solidFill>
            <a:ln w="12700" cap="flat" cmpd="sng" algn="ctr">
              <a:solidFill>
                <a:srgbClr val="A6A6A6"/>
              </a:solidFill>
              <a:prstDash val="solid"/>
              <a:miter lim="800000"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-1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DejaVu Sans"/>
                  <a:cs typeface="+mn-cs"/>
                </a:rPr>
                <a:t>...</a:t>
              </a:r>
              <a:endParaRPr kumimoji="0" lang="en-US" sz="1100" b="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Rounded Rectangle 37">
              <a:extLst>
                <a:ext uri="{FF2B5EF4-FFF2-40B4-BE49-F238E27FC236}">
                  <a16:creationId xmlns:a16="http://schemas.microsoft.com/office/drawing/2014/main" id="{137D3476-3072-437C-A08F-84DA7853CED4}"/>
                </a:ext>
              </a:extLst>
            </p:cNvPr>
            <p:cNvSpPr/>
            <p:nvPr/>
          </p:nvSpPr>
          <p:spPr>
            <a:xfrm>
              <a:off x="10725560" y="4584139"/>
              <a:ext cx="1319040" cy="209520"/>
            </a:xfrm>
            <a:prstGeom prst="roundRect">
              <a:avLst>
                <a:gd name="adj" fmla="val 4167"/>
              </a:avLst>
            </a:prstGeom>
            <a:solidFill>
              <a:srgbClr val="838487"/>
            </a:solidFill>
            <a:ln w="12700" cap="flat" cmpd="sng" algn="ctr">
              <a:solidFill>
                <a:srgbClr val="546CB2"/>
              </a:solidFill>
              <a:prstDash val="solid"/>
              <a:miter lim="800000"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-1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DejaVu Sans"/>
                  <a:cs typeface="+mn-cs"/>
                </a:rPr>
                <a:t>Audit Log</a:t>
              </a:r>
              <a:endParaRPr kumimoji="0" lang="en-US" sz="1100" b="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Freeform 63">
              <a:extLst>
                <a:ext uri="{FF2B5EF4-FFF2-40B4-BE49-F238E27FC236}">
                  <a16:creationId xmlns:a16="http://schemas.microsoft.com/office/drawing/2014/main" id="{16124382-FB5D-4EB5-88A6-E75C25F39B4D}"/>
                </a:ext>
              </a:extLst>
            </p:cNvPr>
            <p:cNvSpPr/>
            <p:nvPr/>
          </p:nvSpPr>
          <p:spPr>
            <a:xfrm>
              <a:off x="10619360" y="4212259"/>
              <a:ext cx="139320" cy="198360"/>
            </a:xfrm>
            <a:custGeom>
              <a:avLst/>
              <a:gdLst/>
              <a:ahLst/>
              <a:cxnLst/>
              <a:rect l="l" t="t" r="r" b="b"/>
              <a:pathLst>
                <a:path w="957836" h="1222897">
                  <a:moveTo>
                    <a:pt x="483972" y="63309"/>
                  </a:moveTo>
                  <a:cubicBezTo>
                    <a:pt x="337990" y="63309"/>
                    <a:pt x="216193" y="166648"/>
                    <a:pt x="188025" y="304023"/>
                  </a:cubicBezTo>
                  <a:lnTo>
                    <a:pt x="182354" y="360163"/>
                  </a:lnTo>
                  <a:lnTo>
                    <a:pt x="785591" y="360163"/>
                  </a:lnTo>
                  <a:lnTo>
                    <a:pt x="779920" y="304023"/>
                  </a:lnTo>
                  <a:cubicBezTo>
                    <a:pt x="751752" y="166648"/>
                    <a:pt x="629955" y="63309"/>
                    <a:pt x="483972" y="63309"/>
                  </a:cubicBezTo>
                  <a:close/>
                  <a:moveTo>
                    <a:pt x="483972" y="0"/>
                  </a:moveTo>
                  <a:cubicBezTo>
                    <a:pt x="660611" y="0"/>
                    <a:pt x="807986" y="125039"/>
                    <a:pt x="842069" y="291263"/>
                  </a:cubicBezTo>
                  <a:lnTo>
                    <a:pt x="849029" y="360163"/>
                  </a:lnTo>
                  <a:lnTo>
                    <a:pt x="957836" y="360163"/>
                  </a:lnTo>
                  <a:lnTo>
                    <a:pt x="957836" y="1222897"/>
                  </a:lnTo>
                  <a:lnTo>
                    <a:pt x="0" y="1222897"/>
                  </a:lnTo>
                  <a:lnTo>
                    <a:pt x="0" y="360163"/>
                  </a:lnTo>
                  <a:lnTo>
                    <a:pt x="118915" y="360163"/>
                  </a:lnTo>
                  <a:lnTo>
                    <a:pt x="125875" y="291263"/>
                  </a:lnTo>
                  <a:cubicBezTo>
                    <a:pt x="159959" y="125039"/>
                    <a:pt x="307333" y="0"/>
                    <a:pt x="483972" y="0"/>
                  </a:cubicBezTo>
                  <a:close/>
                </a:path>
              </a:pathLst>
            </a:custGeom>
            <a:solidFill>
              <a:srgbClr val="A6A6A6"/>
            </a:solidFill>
            <a:ln w="12700" cap="flat" cmpd="sng" algn="ctr">
              <a:solidFill>
                <a:srgbClr val="969696"/>
              </a:solidFill>
              <a:prstDash val="solid"/>
              <a:miter lim="800000"/>
            </a:ln>
            <a:effectLst/>
          </p:spPr>
        </p:sp>
        <p:sp>
          <p:nvSpPr>
            <p:cNvPr id="67" name="Freeform 63">
              <a:extLst>
                <a:ext uri="{FF2B5EF4-FFF2-40B4-BE49-F238E27FC236}">
                  <a16:creationId xmlns:a16="http://schemas.microsoft.com/office/drawing/2014/main" id="{3829511D-39B6-403B-BB50-6F5853CE6CB4}"/>
                </a:ext>
              </a:extLst>
            </p:cNvPr>
            <p:cNvSpPr/>
            <p:nvPr/>
          </p:nvSpPr>
          <p:spPr>
            <a:xfrm>
              <a:off x="10619360" y="4537699"/>
              <a:ext cx="139320" cy="198360"/>
            </a:xfrm>
            <a:custGeom>
              <a:avLst/>
              <a:gdLst/>
              <a:ahLst/>
              <a:cxnLst/>
              <a:rect l="l" t="t" r="r" b="b"/>
              <a:pathLst>
                <a:path w="957836" h="1222897">
                  <a:moveTo>
                    <a:pt x="483972" y="63309"/>
                  </a:moveTo>
                  <a:cubicBezTo>
                    <a:pt x="337990" y="63309"/>
                    <a:pt x="216193" y="166648"/>
                    <a:pt x="188025" y="304023"/>
                  </a:cubicBezTo>
                  <a:lnTo>
                    <a:pt x="182354" y="360163"/>
                  </a:lnTo>
                  <a:lnTo>
                    <a:pt x="785591" y="360163"/>
                  </a:lnTo>
                  <a:lnTo>
                    <a:pt x="779920" y="304023"/>
                  </a:lnTo>
                  <a:cubicBezTo>
                    <a:pt x="751752" y="166648"/>
                    <a:pt x="629955" y="63309"/>
                    <a:pt x="483972" y="63309"/>
                  </a:cubicBezTo>
                  <a:close/>
                  <a:moveTo>
                    <a:pt x="483972" y="0"/>
                  </a:moveTo>
                  <a:cubicBezTo>
                    <a:pt x="660611" y="0"/>
                    <a:pt x="807986" y="125039"/>
                    <a:pt x="842069" y="291263"/>
                  </a:cubicBezTo>
                  <a:lnTo>
                    <a:pt x="849029" y="360163"/>
                  </a:lnTo>
                  <a:lnTo>
                    <a:pt x="957836" y="360163"/>
                  </a:lnTo>
                  <a:lnTo>
                    <a:pt x="957836" y="1222897"/>
                  </a:lnTo>
                  <a:lnTo>
                    <a:pt x="0" y="1222897"/>
                  </a:lnTo>
                  <a:lnTo>
                    <a:pt x="0" y="360163"/>
                  </a:lnTo>
                  <a:lnTo>
                    <a:pt x="118915" y="360163"/>
                  </a:lnTo>
                  <a:lnTo>
                    <a:pt x="125875" y="291263"/>
                  </a:lnTo>
                  <a:cubicBezTo>
                    <a:pt x="159959" y="125039"/>
                    <a:pt x="307333" y="0"/>
                    <a:pt x="483972" y="0"/>
                  </a:cubicBezTo>
                  <a:close/>
                </a:path>
              </a:pathLst>
            </a:custGeom>
            <a:solidFill>
              <a:srgbClr val="0070C0"/>
            </a:solidFill>
            <a:ln w="127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sp>
        <p:sp>
          <p:nvSpPr>
            <p:cNvPr id="68" name="Rounded Rectangle 38">
              <a:extLst>
                <a:ext uri="{FF2B5EF4-FFF2-40B4-BE49-F238E27FC236}">
                  <a16:creationId xmlns:a16="http://schemas.microsoft.com/office/drawing/2014/main" id="{851AF962-0C48-4A5C-88F2-2BDD09DFE83C}"/>
                </a:ext>
              </a:extLst>
            </p:cNvPr>
            <p:cNvSpPr/>
            <p:nvPr/>
          </p:nvSpPr>
          <p:spPr>
            <a:xfrm>
              <a:off x="10727000" y="4851619"/>
              <a:ext cx="1319040" cy="209520"/>
            </a:xfrm>
            <a:prstGeom prst="roundRect">
              <a:avLst>
                <a:gd name="adj" fmla="val 4167"/>
              </a:avLst>
            </a:prstGeom>
            <a:solidFill>
              <a:srgbClr val="838487">
                <a:lumMod val="40000"/>
                <a:lumOff val="60000"/>
              </a:srgbClr>
            </a:solidFill>
            <a:ln w="12700" cap="flat" cmpd="sng" algn="ctr">
              <a:solidFill>
                <a:srgbClr val="A6A6A6"/>
              </a:solidFill>
              <a:prstDash val="solid"/>
              <a:miter lim="800000"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-1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DejaVu Sans"/>
                  <a:cs typeface="+mn-cs"/>
                </a:rPr>
                <a:t>...</a:t>
              </a:r>
              <a:endParaRPr kumimoji="0" lang="en-US" sz="1100" b="0" i="0" u="none" strike="noStrike" kern="0" cap="none" spc="-1" normalizeH="0" baseline="0" noProof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Freeform 63">
              <a:extLst>
                <a:ext uri="{FF2B5EF4-FFF2-40B4-BE49-F238E27FC236}">
                  <a16:creationId xmlns:a16="http://schemas.microsoft.com/office/drawing/2014/main" id="{FB9C727B-29BD-4DEB-9FF3-D1D18B1AA9BF}"/>
                </a:ext>
              </a:extLst>
            </p:cNvPr>
            <p:cNvSpPr/>
            <p:nvPr/>
          </p:nvSpPr>
          <p:spPr>
            <a:xfrm>
              <a:off x="10622960" y="4859899"/>
              <a:ext cx="139320" cy="198360"/>
            </a:xfrm>
            <a:custGeom>
              <a:avLst/>
              <a:gdLst/>
              <a:ahLst/>
              <a:cxnLst/>
              <a:rect l="l" t="t" r="r" b="b"/>
              <a:pathLst>
                <a:path w="957836" h="1222897">
                  <a:moveTo>
                    <a:pt x="483972" y="63309"/>
                  </a:moveTo>
                  <a:cubicBezTo>
                    <a:pt x="337990" y="63309"/>
                    <a:pt x="216193" y="166648"/>
                    <a:pt x="188025" y="304023"/>
                  </a:cubicBezTo>
                  <a:lnTo>
                    <a:pt x="182354" y="360163"/>
                  </a:lnTo>
                  <a:lnTo>
                    <a:pt x="785591" y="360163"/>
                  </a:lnTo>
                  <a:lnTo>
                    <a:pt x="779920" y="304023"/>
                  </a:lnTo>
                  <a:cubicBezTo>
                    <a:pt x="751752" y="166648"/>
                    <a:pt x="629955" y="63309"/>
                    <a:pt x="483972" y="63309"/>
                  </a:cubicBezTo>
                  <a:close/>
                  <a:moveTo>
                    <a:pt x="483972" y="0"/>
                  </a:moveTo>
                  <a:cubicBezTo>
                    <a:pt x="660611" y="0"/>
                    <a:pt x="807986" y="125039"/>
                    <a:pt x="842069" y="291263"/>
                  </a:cubicBezTo>
                  <a:lnTo>
                    <a:pt x="849029" y="360163"/>
                  </a:lnTo>
                  <a:lnTo>
                    <a:pt x="957836" y="360163"/>
                  </a:lnTo>
                  <a:lnTo>
                    <a:pt x="957836" y="1222897"/>
                  </a:lnTo>
                  <a:lnTo>
                    <a:pt x="0" y="1222897"/>
                  </a:lnTo>
                  <a:lnTo>
                    <a:pt x="0" y="360163"/>
                  </a:lnTo>
                  <a:lnTo>
                    <a:pt x="118915" y="360163"/>
                  </a:lnTo>
                  <a:lnTo>
                    <a:pt x="125875" y="291263"/>
                  </a:lnTo>
                  <a:cubicBezTo>
                    <a:pt x="159959" y="125039"/>
                    <a:pt x="307333" y="0"/>
                    <a:pt x="483972" y="0"/>
                  </a:cubicBezTo>
                  <a:close/>
                </a:path>
              </a:pathLst>
            </a:custGeom>
            <a:solidFill>
              <a:srgbClr val="A6A6A6"/>
            </a:solidFill>
            <a:ln w="12700" cap="flat" cmpd="sng" algn="ctr">
              <a:solidFill>
                <a:srgbClr val="969696"/>
              </a:solidFill>
              <a:prstDash val="solid"/>
              <a:miter lim="800000"/>
            </a:ln>
            <a:effectLst/>
          </p:spPr>
        </p:sp>
      </p:grpSp>
      <p:cxnSp>
        <p:nvCxnSpPr>
          <p:cNvPr id="58" name="Elbow Connector 57"/>
          <p:cNvCxnSpPr>
            <a:stCxn id="144" idx="2"/>
            <a:endCxn id="84" idx="6"/>
          </p:cNvCxnSpPr>
          <p:nvPr/>
        </p:nvCxnSpPr>
        <p:spPr>
          <a:xfrm rot="5400000">
            <a:off x="6400815" y="3610394"/>
            <a:ext cx="2024956" cy="809961"/>
          </a:xfrm>
          <a:prstGeom prst="bentConnector2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Elbow Connector 58"/>
          <p:cNvCxnSpPr>
            <a:stCxn id="128" idx="2"/>
            <a:endCxn id="85" idx="6"/>
          </p:cNvCxnSpPr>
          <p:nvPr/>
        </p:nvCxnSpPr>
        <p:spPr>
          <a:xfrm rot="5400000">
            <a:off x="6867556" y="3597944"/>
            <a:ext cx="1739787" cy="1458274"/>
          </a:xfrm>
          <a:prstGeom prst="bentConnector2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Elbow Connector 59"/>
          <p:cNvCxnSpPr>
            <a:stCxn id="112" idx="2"/>
            <a:endCxn id="86" idx="6"/>
          </p:cNvCxnSpPr>
          <p:nvPr/>
        </p:nvCxnSpPr>
        <p:spPr>
          <a:xfrm rot="5400000">
            <a:off x="7332446" y="3587346"/>
            <a:ext cx="1454618" cy="2102886"/>
          </a:xfrm>
          <a:prstGeom prst="bentConnector2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Rounded Rectangle 56">
            <a:extLst>
              <a:ext uri="{FF2B5EF4-FFF2-40B4-BE49-F238E27FC236}">
                <a16:creationId xmlns:a16="http://schemas.microsoft.com/office/drawing/2014/main" id="{A54032CF-EF57-42D1-A163-50A10DF15F52}"/>
              </a:ext>
            </a:extLst>
          </p:cNvPr>
          <p:cNvSpPr/>
          <p:nvPr/>
        </p:nvSpPr>
        <p:spPr>
          <a:xfrm>
            <a:off x="4093867" y="2211966"/>
            <a:ext cx="833577" cy="336600"/>
          </a:xfrm>
          <a:prstGeom prst="roundRect">
            <a:avLst>
              <a:gd name="adj" fmla="val 16667"/>
            </a:avLst>
          </a:prstGeom>
          <a:noFill/>
          <a:ln w="0">
            <a:noFill/>
          </a:ln>
          <a:effectLst/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lang="en-US" sz="1200" b="1" kern="0" spc="-1" noProof="0" dirty="0">
                <a:solidFill>
                  <a:srgbClr val="414244"/>
                </a:solidFill>
                <a:latin typeface="Calibri"/>
              </a:rPr>
              <a:t>REST API</a:t>
            </a:r>
            <a:endParaRPr kumimoji="0" lang="en-US" sz="1200" b="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7" name="Rounded Rectangle 56">
            <a:extLst>
              <a:ext uri="{FF2B5EF4-FFF2-40B4-BE49-F238E27FC236}">
                <a16:creationId xmlns:a16="http://schemas.microsoft.com/office/drawing/2014/main" id="{A54032CF-EF57-42D1-A163-50A10DF15F52}"/>
              </a:ext>
            </a:extLst>
          </p:cNvPr>
          <p:cNvSpPr/>
          <p:nvPr/>
        </p:nvSpPr>
        <p:spPr>
          <a:xfrm>
            <a:off x="4093867" y="4455263"/>
            <a:ext cx="833577" cy="336600"/>
          </a:xfrm>
          <a:prstGeom prst="roundRect">
            <a:avLst>
              <a:gd name="adj" fmla="val 16667"/>
            </a:avLst>
          </a:prstGeom>
          <a:noFill/>
          <a:ln w="0">
            <a:noFill/>
          </a:ln>
          <a:effectLst/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lang="en-US" sz="1200" b="1" kern="0" spc="-1" noProof="0" dirty="0">
                <a:solidFill>
                  <a:srgbClr val="414244"/>
                </a:solidFill>
                <a:latin typeface="Calibri"/>
              </a:rPr>
              <a:t>REST API</a:t>
            </a:r>
            <a:endParaRPr kumimoji="0" lang="en-US" sz="1200" b="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8" name="Picture 157">
            <a:extLst>
              <a:ext uri="{FF2B5EF4-FFF2-40B4-BE49-F238E27FC236}">
                <a16:creationId xmlns:a16="http://schemas.microsoft.com/office/drawing/2014/main" id="{E2B62732-D3AE-FF49-9074-2CE2A2CD944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8113" y="818628"/>
            <a:ext cx="2361340" cy="778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6210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6D9BD76-CD5A-A611-DBEC-8E83CD262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104" y="609599"/>
            <a:ext cx="10596307" cy="1196851"/>
          </a:xfrm>
        </p:spPr>
        <p:txBody>
          <a:bodyPr>
            <a:normAutofit/>
          </a:bodyPr>
          <a:lstStyle/>
          <a:p>
            <a:r>
              <a:rPr lang="en-US" dirty="0"/>
              <a:t>DATA PROTECTION AND ACCOUNTABILITY </a:t>
            </a:r>
            <a:br>
              <a:rPr lang="en-US" dirty="0"/>
            </a:br>
            <a:r>
              <a:rPr lang="en-US" dirty="0"/>
              <a:t>solution (DPA): </a:t>
            </a:r>
            <a:r>
              <a:rPr lang="en-US" b="1" dirty="0"/>
              <a:t>HYPERLEDGER FABRIC</a:t>
            </a:r>
            <a:endParaRPr lang="el-GR" b="1" dirty="0"/>
          </a:p>
        </p:txBody>
      </p:sp>
      <p:sp>
        <p:nvSpPr>
          <p:cNvPr id="7" name="Rounded Rectangle 186">
            <a:extLst>
              <a:ext uri="{FF2B5EF4-FFF2-40B4-BE49-F238E27FC236}">
                <a16:creationId xmlns:a16="http://schemas.microsoft.com/office/drawing/2014/main" id="{08456477-5DF6-4444-8AD3-5F86302A832C}"/>
              </a:ext>
            </a:extLst>
          </p:cNvPr>
          <p:cNvSpPr/>
          <p:nvPr/>
        </p:nvSpPr>
        <p:spPr>
          <a:xfrm>
            <a:off x="4861591" y="2151400"/>
            <a:ext cx="2261974" cy="981379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solidFill>
              <a:srgbClr val="5D3A75"/>
            </a:solidFill>
            <a:prstDash val="solid"/>
            <a:miter lim="800000"/>
          </a:ln>
          <a:effectLst/>
        </p:spPr>
      </p:sp>
      <p:sp>
        <p:nvSpPr>
          <p:cNvPr id="8" name="Rounded Rectangle 186">
            <a:extLst>
              <a:ext uri="{FF2B5EF4-FFF2-40B4-BE49-F238E27FC236}">
                <a16:creationId xmlns:a16="http://schemas.microsoft.com/office/drawing/2014/main" id="{08456477-5DF6-4444-8AD3-5F86302A832C}"/>
              </a:ext>
            </a:extLst>
          </p:cNvPr>
          <p:cNvSpPr/>
          <p:nvPr/>
        </p:nvSpPr>
        <p:spPr>
          <a:xfrm>
            <a:off x="7406608" y="2146608"/>
            <a:ext cx="2083665" cy="962352"/>
          </a:xfrm>
          <a:prstGeom prst="roundRect">
            <a:avLst>
              <a:gd name="adj" fmla="val 16667"/>
            </a:avLst>
          </a:prstGeom>
          <a:solidFill>
            <a:srgbClr val="7F4F9F">
              <a:lumMod val="20000"/>
              <a:lumOff val="80000"/>
            </a:srgbClr>
          </a:solidFill>
          <a:ln w="12700" cap="flat" cmpd="sng" algn="ctr">
            <a:solidFill>
              <a:srgbClr val="5D3A75"/>
            </a:solidFill>
            <a:prstDash val="solid"/>
            <a:miter lim="800000"/>
          </a:ln>
          <a:effectLst/>
        </p:spPr>
      </p:sp>
      <p:sp>
        <p:nvSpPr>
          <p:cNvPr id="9" name="Rectangle 241">
            <a:extLst>
              <a:ext uri="{FF2B5EF4-FFF2-40B4-BE49-F238E27FC236}">
                <a16:creationId xmlns:a16="http://schemas.microsoft.com/office/drawing/2014/main" id="{44B791A9-F875-42E5-A4BA-3F7F4FCB0E92}"/>
              </a:ext>
            </a:extLst>
          </p:cNvPr>
          <p:cNvSpPr/>
          <p:nvPr/>
        </p:nvSpPr>
        <p:spPr>
          <a:xfrm>
            <a:off x="7461643" y="1865918"/>
            <a:ext cx="1973595" cy="275545"/>
          </a:xfrm>
          <a:prstGeom prst="rect">
            <a:avLst/>
          </a:prstGeom>
          <a:noFill/>
          <a:ln w="0">
            <a:noFill/>
          </a:ln>
          <a:effectLst/>
        </p:spPr>
        <p:txBody>
          <a:bodyPr wrap="none" lIns="90000" tIns="45000" rIns="90000" bIns="4500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1200" b="1" i="0" u="none" strike="noStrike" kern="0" cap="none" spc="-1" normalizeH="0" baseline="0" noProof="0" dirty="0">
                <a:ln>
                  <a:noFill/>
                </a:ln>
                <a:solidFill>
                  <a:srgbClr val="414244"/>
                </a:solidFill>
                <a:effectLst/>
                <a:uLnTx/>
                <a:uFillTx/>
                <a:latin typeface="Calibri"/>
                <a:ea typeface="DejaVu Sans"/>
                <a:cs typeface="+mn-cs"/>
              </a:rPr>
              <a:t>Hyperledger Fabric Network</a:t>
            </a:r>
            <a:endParaRPr kumimoji="0" lang="en-US" sz="1200" b="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7430477" y="2155290"/>
            <a:ext cx="775592" cy="847606"/>
            <a:chOff x="7237428" y="4831188"/>
            <a:chExt cx="775592" cy="847606"/>
          </a:xfrm>
        </p:grpSpPr>
        <p:sp>
          <p:nvSpPr>
            <p:cNvPr id="140" name="Rectangle 113">
              <a:extLst>
                <a:ext uri="{FF2B5EF4-FFF2-40B4-BE49-F238E27FC236}">
                  <a16:creationId xmlns:a16="http://schemas.microsoft.com/office/drawing/2014/main" id="{18C187D5-BA64-40FB-BEBE-FCA54015211A}"/>
                </a:ext>
              </a:extLst>
            </p:cNvPr>
            <p:cNvSpPr/>
            <p:nvPr/>
          </p:nvSpPr>
          <p:spPr>
            <a:xfrm>
              <a:off x="7237428" y="4831188"/>
              <a:ext cx="775592" cy="317520"/>
            </a:xfrm>
            <a:prstGeom prst="rect">
              <a:avLst/>
            </a:prstGeom>
            <a:noFill/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000" i="0" u="none" strike="noStrike" kern="0" cap="none" spc="-1" normalizeH="0" baseline="0" noProof="0" dirty="0">
                  <a:ln>
                    <a:noFill/>
                  </a:ln>
                  <a:solidFill>
                    <a:srgbClr val="414244"/>
                  </a:solidFill>
                  <a:effectLst/>
                  <a:uLnTx/>
                  <a:uFillTx/>
                  <a:latin typeface="Calibri"/>
                  <a:ea typeface="DejaVu Sans"/>
                  <a:cs typeface="+mn-cs"/>
                </a:rPr>
                <a:t>peer0.org1</a:t>
              </a:r>
              <a:endPara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141" name="Group 140"/>
            <p:cNvGrpSpPr/>
            <p:nvPr/>
          </p:nvGrpSpPr>
          <p:grpSpPr>
            <a:xfrm>
              <a:off x="7391764" y="5112514"/>
              <a:ext cx="466920" cy="566280"/>
              <a:chOff x="7395464" y="3062136"/>
              <a:chExt cx="466920" cy="566280"/>
            </a:xfrm>
          </p:grpSpPr>
          <p:grpSp>
            <p:nvGrpSpPr>
              <p:cNvPr id="142" name="Group 140">
                <a:extLst>
                  <a:ext uri="{FF2B5EF4-FFF2-40B4-BE49-F238E27FC236}">
                    <a16:creationId xmlns:a16="http://schemas.microsoft.com/office/drawing/2014/main" id="{8A8CC44C-B01D-44DE-B89A-D38FAE743F1F}"/>
                  </a:ext>
                </a:extLst>
              </p:cNvPr>
              <p:cNvGrpSpPr/>
              <p:nvPr/>
            </p:nvGrpSpPr>
            <p:grpSpPr>
              <a:xfrm>
                <a:off x="7395464" y="3062136"/>
                <a:ext cx="466920" cy="566280"/>
                <a:chOff x="9698760" y="3480120"/>
                <a:chExt cx="466920" cy="566280"/>
              </a:xfrm>
            </p:grpSpPr>
            <p:sp>
              <p:nvSpPr>
                <p:cNvPr id="144" name="Rounded Rectangle 126">
                  <a:extLst>
                    <a:ext uri="{FF2B5EF4-FFF2-40B4-BE49-F238E27FC236}">
                      <a16:creationId xmlns:a16="http://schemas.microsoft.com/office/drawing/2014/main" id="{D4CAF9B7-3BCC-4AF9-9093-8D7EA6C31B0B}"/>
                    </a:ext>
                  </a:extLst>
                </p:cNvPr>
                <p:cNvSpPr/>
                <p:nvPr/>
              </p:nvSpPr>
              <p:spPr>
                <a:xfrm>
                  <a:off x="9698760" y="3480120"/>
                  <a:ext cx="466920" cy="566280"/>
                </a:xfrm>
                <a:prstGeom prst="roundRect">
                  <a:avLst>
                    <a:gd name="adj" fmla="val 16667"/>
                  </a:avLst>
                </a:prstGeom>
                <a:noFill/>
                <a:ln w="12700" cap="flat" cmpd="sng" algn="ctr">
                  <a:solidFill>
                    <a:srgbClr val="546CB2"/>
                  </a:solidFill>
                  <a:prstDash val="solid"/>
                  <a:miter lim="800000"/>
                </a:ln>
                <a:effectLst/>
              </p:spPr>
            </p:sp>
            <p:grpSp>
              <p:nvGrpSpPr>
                <p:cNvPr id="145" name="Group 92">
                  <a:extLst>
                    <a:ext uri="{FF2B5EF4-FFF2-40B4-BE49-F238E27FC236}">
                      <a16:creationId xmlns:a16="http://schemas.microsoft.com/office/drawing/2014/main" id="{2F33F6DA-2610-4735-BE70-5D8E6BA428DE}"/>
                    </a:ext>
                  </a:extLst>
                </p:cNvPr>
                <p:cNvGrpSpPr/>
                <p:nvPr/>
              </p:nvGrpSpPr>
              <p:grpSpPr>
                <a:xfrm>
                  <a:off x="9802800" y="3702960"/>
                  <a:ext cx="241200" cy="275400"/>
                  <a:chOff x="9802800" y="3702960"/>
                  <a:chExt cx="241200" cy="275400"/>
                </a:xfrm>
              </p:grpSpPr>
              <p:sp>
                <p:nvSpPr>
                  <p:cNvPr id="146" name="Rectangle 94">
                    <a:extLst>
                      <a:ext uri="{FF2B5EF4-FFF2-40B4-BE49-F238E27FC236}">
                        <a16:creationId xmlns:a16="http://schemas.microsoft.com/office/drawing/2014/main" id="{1A53C6D5-5A88-46BF-A21B-556121D6A113}"/>
                      </a:ext>
                    </a:extLst>
                  </p:cNvPr>
                  <p:cNvSpPr/>
                  <p:nvPr/>
                </p:nvSpPr>
                <p:spPr>
                  <a:xfrm>
                    <a:off x="9802800" y="3702960"/>
                    <a:ext cx="241200" cy="27540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  <p:grpSp>
                <p:nvGrpSpPr>
                  <p:cNvPr id="147" name="Group 95">
                    <a:extLst>
                      <a:ext uri="{FF2B5EF4-FFF2-40B4-BE49-F238E27FC236}">
                        <a16:creationId xmlns:a16="http://schemas.microsoft.com/office/drawing/2014/main" id="{DB6EE8B3-C661-417B-A881-B0AF027C15F7}"/>
                      </a:ext>
                    </a:extLst>
                  </p:cNvPr>
                  <p:cNvGrpSpPr/>
                  <p:nvPr/>
                </p:nvGrpSpPr>
                <p:grpSpPr>
                  <a:xfrm>
                    <a:off x="9836280" y="3804480"/>
                    <a:ext cx="79560" cy="38880"/>
                    <a:chOff x="9836280" y="3804480"/>
                    <a:chExt cx="79560" cy="38880"/>
                  </a:xfrm>
                </p:grpSpPr>
                <p:sp>
                  <p:nvSpPr>
                    <p:cNvPr id="154" name="Rectangle 102">
                      <a:extLst>
                        <a:ext uri="{FF2B5EF4-FFF2-40B4-BE49-F238E27FC236}">
                          <a16:creationId xmlns:a16="http://schemas.microsoft.com/office/drawing/2014/main" id="{2F57A5D6-48CA-47B0-B38E-FACA62186631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9833760" y="382680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55" name="Rectangle 103">
                      <a:extLst>
                        <a:ext uri="{FF2B5EF4-FFF2-40B4-BE49-F238E27FC236}">
                          <a16:creationId xmlns:a16="http://schemas.microsoft.com/office/drawing/2014/main" id="{86EDBB1C-29BA-408A-9757-668EE5A58230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9852480" y="382032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148" name="Group 96">
                    <a:extLst>
                      <a:ext uri="{FF2B5EF4-FFF2-40B4-BE49-F238E27FC236}">
                        <a16:creationId xmlns:a16="http://schemas.microsoft.com/office/drawing/2014/main" id="{1F7B4667-04DF-4A93-AC06-A24091394E82}"/>
                      </a:ext>
                    </a:extLst>
                  </p:cNvPr>
                  <p:cNvGrpSpPr/>
                  <p:nvPr/>
                </p:nvGrpSpPr>
                <p:grpSpPr>
                  <a:xfrm>
                    <a:off x="9837000" y="3879000"/>
                    <a:ext cx="51480" cy="51480"/>
                    <a:chOff x="9837000" y="3879000"/>
                    <a:chExt cx="51480" cy="51480"/>
                  </a:xfrm>
                </p:grpSpPr>
                <p:sp>
                  <p:nvSpPr>
                    <p:cNvPr id="152" name="Rectangle 100">
                      <a:extLst>
                        <a:ext uri="{FF2B5EF4-FFF2-40B4-BE49-F238E27FC236}">
                          <a16:creationId xmlns:a16="http://schemas.microsoft.com/office/drawing/2014/main" id="{F3D31E61-CD7C-4C01-AE1E-9606D4B6DDE8}"/>
                        </a:ext>
                      </a:extLst>
                    </p:cNvPr>
                    <p:cNvSpPr/>
                    <p:nvPr/>
                  </p:nvSpPr>
                  <p:spPr>
                    <a:xfrm rot="18900000">
                      <a:off x="9829440" y="390132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53" name="Rectangle 101">
                      <a:extLst>
                        <a:ext uri="{FF2B5EF4-FFF2-40B4-BE49-F238E27FC236}">
                          <a16:creationId xmlns:a16="http://schemas.microsoft.com/office/drawing/2014/main" id="{C6D65796-6D38-44F4-8178-EA8307E76E32}"/>
                        </a:ext>
                      </a:extLst>
                    </p:cNvPr>
                    <p:cNvSpPr/>
                    <p:nvPr/>
                  </p:nvSpPr>
                  <p:spPr>
                    <a:xfrm rot="13500000">
                      <a:off x="9833760" y="3901680"/>
                      <a:ext cx="60120" cy="720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149" name="Group 97">
                    <a:extLst>
                      <a:ext uri="{FF2B5EF4-FFF2-40B4-BE49-F238E27FC236}">
                        <a16:creationId xmlns:a16="http://schemas.microsoft.com/office/drawing/2014/main" id="{093FBC69-1879-47B6-871A-2CC98CAF8741}"/>
                      </a:ext>
                    </a:extLst>
                  </p:cNvPr>
                  <p:cNvGrpSpPr/>
                  <p:nvPr/>
                </p:nvGrpSpPr>
                <p:grpSpPr>
                  <a:xfrm>
                    <a:off x="9836280" y="3745440"/>
                    <a:ext cx="79560" cy="38880"/>
                    <a:chOff x="9836280" y="3745440"/>
                    <a:chExt cx="79560" cy="38880"/>
                  </a:xfrm>
                </p:grpSpPr>
                <p:sp>
                  <p:nvSpPr>
                    <p:cNvPr id="150" name="Rectangle 98">
                      <a:extLst>
                        <a:ext uri="{FF2B5EF4-FFF2-40B4-BE49-F238E27FC236}">
                          <a16:creationId xmlns:a16="http://schemas.microsoft.com/office/drawing/2014/main" id="{A03B00A6-932C-4F29-86D3-512B10F6A433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9833760" y="376740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51" name="Rectangle 99">
                      <a:extLst>
                        <a:ext uri="{FF2B5EF4-FFF2-40B4-BE49-F238E27FC236}">
                          <a16:creationId xmlns:a16="http://schemas.microsoft.com/office/drawing/2014/main" id="{160C501B-CCC9-446C-AF41-52ED92B8D981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9852480" y="376128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</p:grpSp>
          </p:grpSp>
          <p:sp>
            <p:nvSpPr>
              <p:cNvPr id="143" name="Freeform 79">
                <a:extLst>
                  <a:ext uri="{FF2B5EF4-FFF2-40B4-BE49-F238E27FC236}">
                    <a16:creationId xmlns:a16="http://schemas.microsoft.com/office/drawing/2014/main" id="{43C903C9-1086-4E35-936F-BE44BA5A2634}"/>
                  </a:ext>
                </a:extLst>
              </p:cNvPr>
              <p:cNvSpPr/>
              <p:nvPr/>
            </p:nvSpPr>
            <p:spPr>
              <a:xfrm>
                <a:off x="7509700" y="3136078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7F4F9F">
                  <a:lumMod val="40000"/>
                  <a:lumOff val="60000"/>
                </a:srgbClr>
              </a:solidFill>
              <a:ln w="12700" cap="flat" cmpd="sng" algn="ctr">
                <a:solidFill>
                  <a:srgbClr val="CCB6DB"/>
                </a:solidFill>
                <a:prstDash val="solid"/>
                <a:miter lim="800000"/>
              </a:ln>
              <a:effectLst/>
            </p:spPr>
          </p:sp>
        </p:grpSp>
      </p:grpSp>
      <p:grpSp>
        <p:nvGrpSpPr>
          <p:cNvPr id="11" name="Group 10"/>
          <p:cNvGrpSpPr/>
          <p:nvPr/>
        </p:nvGrpSpPr>
        <p:grpSpPr>
          <a:xfrm>
            <a:off x="8072210" y="2136440"/>
            <a:ext cx="775592" cy="847606"/>
            <a:chOff x="7807934" y="4831188"/>
            <a:chExt cx="775592" cy="847606"/>
          </a:xfrm>
        </p:grpSpPr>
        <p:sp>
          <p:nvSpPr>
            <p:cNvPr id="124" name="Rectangle 113">
              <a:extLst>
                <a:ext uri="{FF2B5EF4-FFF2-40B4-BE49-F238E27FC236}">
                  <a16:creationId xmlns:a16="http://schemas.microsoft.com/office/drawing/2014/main" id="{2436AE0A-7EE1-4E8A-9F50-0AE8E13250C6}"/>
                </a:ext>
              </a:extLst>
            </p:cNvPr>
            <p:cNvSpPr/>
            <p:nvPr/>
          </p:nvSpPr>
          <p:spPr>
            <a:xfrm>
              <a:off x="7807934" y="4831188"/>
              <a:ext cx="775592" cy="317520"/>
            </a:xfrm>
            <a:prstGeom prst="rect">
              <a:avLst/>
            </a:prstGeom>
            <a:noFill/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000" i="0" u="none" strike="noStrike" kern="0" cap="none" spc="-1" normalizeH="0" baseline="0" noProof="0" dirty="0">
                  <a:ln>
                    <a:noFill/>
                  </a:ln>
                  <a:solidFill>
                    <a:srgbClr val="414244"/>
                  </a:solidFill>
                  <a:effectLst/>
                  <a:uLnTx/>
                  <a:uFillTx/>
                  <a:latin typeface="Calibri"/>
                  <a:ea typeface="DejaVu Sans"/>
                  <a:cs typeface="+mn-cs"/>
                </a:rPr>
                <a:t>peer0.org2</a:t>
              </a:r>
              <a:endPara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125" name="Group 124"/>
            <p:cNvGrpSpPr/>
            <p:nvPr/>
          </p:nvGrpSpPr>
          <p:grpSpPr>
            <a:xfrm>
              <a:off x="7968850" y="5112514"/>
              <a:ext cx="466920" cy="566280"/>
              <a:chOff x="8102943" y="3741075"/>
              <a:chExt cx="466920" cy="566280"/>
            </a:xfrm>
          </p:grpSpPr>
          <p:grpSp>
            <p:nvGrpSpPr>
              <p:cNvPr id="126" name="Group 126">
                <a:extLst>
                  <a:ext uri="{FF2B5EF4-FFF2-40B4-BE49-F238E27FC236}">
                    <a16:creationId xmlns:a16="http://schemas.microsoft.com/office/drawing/2014/main" id="{76C8C88F-C24A-4378-A795-E42D3C57B5C9}"/>
                  </a:ext>
                </a:extLst>
              </p:cNvPr>
              <p:cNvGrpSpPr/>
              <p:nvPr/>
            </p:nvGrpSpPr>
            <p:grpSpPr>
              <a:xfrm>
                <a:off x="8102943" y="3741075"/>
                <a:ext cx="466920" cy="566280"/>
                <a:chOff x="9707400" y="4267800"/>
                <a:chExt cx="466920" cy="566280"/>
              </a:xfrm>
            </p:grpSpPr>
            <p:sp>
              <p:nvSpPr>
                <p:cNvPr id="128" name="Rounded Rectangle 126">
                  <a:extLst>
                    <a:ext uri="{FF2B5EF4-FFF2-40B4-BE49-F238E27FC236}">
                      <a16:creationId xmlns:a16="http://schemas.microsoft.com/office/drawing/2014/main" id="{29ABE8AA-9E58-438C-82FD-89F89536C282}"/>
                    </a:ext>
                  </a:extLst>
                </p:cNvPr>
                <p:cNvSpPr/>
                <p:nvPr/>
              </p:nvSpPr>
              <p:spPr>
                <a:xfrm>
                  <a:off x="9707400" y="4267800"/>
                  <a:ext cx="466920" cy="566280"/>
                </a:xfrm>
                <a:prstGeom prst="roundRect">
                  <a:avLst>
                    <a:gd name="adj" fmla="val 16667"/>
                  </a:avLst>
                </a:prstGeom>
                <a:noFill/>
                <a:ln w="12700" cap="flat" cmpd="sng" algn="ctr">
                  <a:solidFill>
                    <a:srgbClr val="546CB2"/>
                  </a:solidFill>
                  <a:prstDash val="solid"/>
                  <a:miter lim="800000"/>
                </a:ln>
                <a:effectLst/>
              </p:spPr>
            </p:sp>
            <p:grpSp>
              <p:nvGrpSpPr>
                <p:cNvPr id="129" name="Group 92">
                  <a:extLst>
                    <a:ext uri="{FF2B5EF4-FFF2-40B4-BE49-F238E27FC236}">
                      <a16:creationId xmlns:a16="http://schemas.microsoft.com/office/drawing/2014/main" id="{635A83B2-2E94-4F24-8FE5-17B9CB21FA6F}"/>
                    </a:ext>
                  </a:extLst>
                </p:cNvPr>
                <p:cNvGrpSpPr/>
                <p:nvPr/>
              </p:nvGrpSpPr>
              <p:grpSpPr>
                <a:xfrm>
                  <a:off x="9811440" y="4490640"/>
                  <a:ext cx="241200" cy="275400"/>
                  <a:chOff x="9811440" y="4490640"/>
                  <a:chExt cx="241200" cy="275400"/>
                </a:xfrm>
              </p:grpSpPr>
              <p:sp>
                <p:nvSpPr>
                  <p:cNvPr id="130" name="Rectangle 94">
                    <a:extLst>
                      <a:ext uri="{FF2B5EF4-FFF2-40B4-BE49-F238E27FC236}">
                        <a16:creationId xmlns:a16="http://schemas.microsoft.com/office/drawing/2014/main" id="{AC6064F2-CF12-46E5-9510-6EED3CB7B0F2}"/>
                      </a:ext>
                    </a:extLst>
                  </p:cNvPr>
                  <p:cNvSpPr/>
                  <p:nvPr/>
                </p:nvSpPr>
                <p:spPr>
                  <a:xfrm>
                    <a:off x="9811440" y="4490640"/>
                    <a:ext cx="241200" cy="27540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  <p:grpSp>
                <p:nvGrpSpPr>
                  <p:cNvPr id="131" name="Group 95">
                    <a:extLst>
                      <a:ext uri="{FF2B5EF4-FFF2-40B4-BE49-F238E27FC236}">
                        <a16:creationId xmlns:a16="http://schemas.microsoft.com/office/drawing/2014/main" id="{611D1C73-2010-46D0-858B-412A082BDC32}"/>
                      </a:ext>
                    </a:extLst>
                  </p:cNvPr>
                  <p:cNvGrpSpPr/>
                  <p:nvPr/>
                </p:nvGrpSpPr>
                <p:grpSpPr>
                  <a:xfrm>
                    <a:off x="9845280" y="4592160"/>
                    <a:ext cx="79200" cy="38880"/>
                    <a:chOff x="9845280" y="4592160"/>
                    <a:chExt cx="79200" cy="38880"/>
                  </a:xfrm>
                </p:grpSpPr>
                <p:sp>
                  <p:nvSpPr>
                    <p:cNvPr id="138" name="Rectangle 102">
                      <a:extLst>
                        <a:ext uri="{FF2B5EF4-FFF2-40B4-BE49-F238E27FC236}">
                          <a16:creationId xmlns:a16="http://schemas.microsoft.com/office/drawing/2014/main" id="{6249FD3C-8A06-47F1-95C5-54C36A56322A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9842760" y="461412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39" name="Rectangle 103">
                      <a:extLst>
                        <a:ext uri="{FF2B5EF4-FFF2-40B4-BE49-F238E27FC236}">
                          <a16:creationId xmlns:a16="http://schemas.microsoft.com/office/drawing/2014/main" id="{8DFEFA16-D6E7-441A-9643-4C328BBDA058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9861120" y="460800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132" name="Group 96">
                    <a:extLst>
                      <a:ext uri="{FF2B5EF4-FFF2-40B4-BE49-F238E27FC236}">
                        <a16:creationId xmlns:a16="http://schemas.microsoft.com/office/drawing/2014/main" id="{FE13DD97-899A-4D9A-BA3B-A89DE9642EEB}"/>
                      </a:ext>
                    </a:extLst>
                  </p:cNvPr>
                  <p:cNvGrpSpPr/>
                  <p:nvPr/>
                </p:nvGrpSpPr>
                <p:grpSpPr>
                  <a:xfrm>
                    <a:off x="9845640" y="4666320"/>
                    <a:ext cx="51480" cy="51480"/>
                    <a:chOff x="9845640" y="4666320"/>
                    <a:chExt cx="51480" cy="51480"/>
                  </a:xfrm>
                </p:grpSpPr>
                <p:sp>
                  <p:nvSpPr>
                    <p:cNvPr id="136" name="Rectangle 100">
                      <a:extLst>
                        <a:ext uri="{FF2B5EF4-FFF2-40B4-BE49-F238E27FC236}">
                          <a16:creationId xmlns:a16="http://schemas.microsoft.com/office/drawing/2014/main" id="{19356A0B-2F24-4C07-B44A-6864C1303CDE}"/>
                        </a:ext>
                      </a:extLst>
                    </p:cNvPr>
                    <p:cNvSpPr/>
                    <p:nvPr/>
                  </p:nvSpPr>
                  <p:spPr>
                    <a:xfrm rot="18900000">
                      <a:off x="9838080" y="468864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37" name="Rectangle 101">
                      <a:extLst>
                        <a:ext uri="{FF2B5EF4-FFF2-40B4-BE49-F238E27FC236}">
                          <a16:creationId xmlns:a16="http://schemas.microsoft.com/office/drawing/2014/main" id="{029A9F94-D401-46D9-86B6-D1449B5944D2}"/>
                        </a:ext>
                      </a:extLst>
                    </p:cNvPr>
                    <p:cNvSpPr/>
                    <p:nvPr/>
                  </p:nvSpPr>
                  <p:spPr>
                    <a:xfrm rot="13500000">
                      <a:off x="9842760" y="4689000"/>
                      <a:ext cx="60120" cy="720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133" name="Group 97">
                    <a:extLst>
                      <a:ext uri="{FF2B5EF4-FFF2-40B4-BE49-F238E27FC236}">
                        <a16:creationId xmlns:a16="http://schemas.microsoft.com/office/drawing/2014/main" id="{505903D0-5BB7-4782-9DBE-9A2AD9E38075}"/>
                      </a:ext>
                    </a:extLst>
                  </p:cNvPr>
                  <p:cNvGrpSpPr/>
                  <p:nvPr/>
                </p:nvGrpSpPr>
                <p:grpSpPr>
                  <a:xfrm>
                    <a:off x="9845280" y="4533120"/>
                    <a:ext cx="79200" cy="38880"/>
                    <a:chOff x="9845280" y="4533120"/>
                    <a:chExt cx="79200" cy="38880"/>
                  </a:xfrm>
                </p:grpSpPr>
                <p:sp>
                  <p:nvSpPr>
                    <p:cNvPr id="134" name="Rectangle 98">
                      <a:extLst>
                        <a:ext uri="{FF2B5EF4-FFF2-40B4-BE49-F238E27FC236}">
                          <a16:creationId xmlns:a16="http://schemas.microsoft.com/office/drawing/2014/main" id="{951B1085-A645-4A92-9556-6A78FB6EDADB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9842760" y="455508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35" name="Rectangle 99">
                      <a:extLst>
                        <a:ext uri="{FF2B5EF4-FFF2-40B4-BE49-F238E27FC236}">
                          <a16:creationId xmlns:a16="http://schemas.microsoft.com/office/drawing/2014/main" id="{20A84622-5B98-4096-A898-F1495DFA91B7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9861120" y="454896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</p:grpSp>
          </p:grpSp>
          <p:sp>
            <p:nvSpPr>
              <p:cNvPr id="127" name="Freeform 79">
                <a:extLst>
                  <a:ext uri="{FF2B5EF4-FFF2-40B4-BE49-F238E27FC236}">
                    <a16:creationId xmlns:a16="http://schemas.microsoft.com/office/drawing/2014/main" id="{7EEF8F24-2D47-45C6-AEC1-F87F0BB02EFA}"/>
                  </a:ext>
                </a:extLst>
              </p:cNvPr>
              <p:cNvSpPr/>
              <p:nvPr/>
            </p:nvSpPr>
            <p:spPr>
              <a:xfrm>
                <a:off x="8221341" y="3819067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546CB2">
                  <a:lumMod val="60000"/>
                  <a:lumOff val="40000"/>
                </a:srgbClr>
              </a:solidFill>
              <a:ln w="12700" cap="flat" cmpd="sng" algn="ctr">
                <a:solidFill>
                  <a:srgbClr val="98A7D1"/>
                </a:solidFill>
                <a:prstDash val="solid"/>
                <a:miter lim="800000"/>
              </a:ln>
              <a:effectLst/>
            </p:spPr>
          </p:sp>
        </p:grpSp>
      </p:grpSp>
      <p:grpSp>
        <p:nvGrpSpPr>
          <p:cNvPr id="12" name="Group 11"/>
          <p:cNvGrpSpPr/>
          <p:nvPr/>
        </p:nvGrpSpPr>
        <p:grpSpPr>
          <a:xfrm>
            <a:off x="8713942" y="2148585"/>
            <a:ext cx="775592" cy="847606"/>
            <a:chOff x="8378440" y="4831188"/>
            <a:chExt cx="775592" cy="847606"/>
          </a:xfrm>
        </p:grpSpPr>
        <p:sp>
          <p:nvSpPr>
            <p:cNvPr id="108" name="Rectangle 113">
              <a:extLst>
                <a:ext uri="{FF2B5EF4-FFF2-40B4-BE49-F238E27FC236}">
                  <a16:creationId xmlns:a16="http://schemas.microsoft.com/office/drawing/2014/main" id="{81D5A4EE-CB7B-419B-9D3F-218D93A33163}"/>
                </a:ext>
              </a:extLst>
            </p:cNvPr>
            <p:cNvSpPr/>
            <p:nvPr/>
          </p:nvSpPr>
          <p:spPr>
            <a:xfrm>
              <a:off x="8378440" y="4831188"/>
              <a:ext cx="775592" cy="317520"/>
            </a:xfrm>
            <a:prstGeom prst="rect">
              <a:avLst/>
            </a:prstGeom>
            <a:noFill/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000" i="0" u="none" strike="noStrike" kern="0" cap="none" spc="-1" normalizeH="0" baseline="0" noProof="0" dirty="0">
                  <a:ln>
                    <a:noFill/>
                  </a:ln>
                  <a:solidFill>
                    <a:srgbClr val="414244"/>
                  </a:solidFill>
                  <a:effectLst/>
                  <a:uLnTx/>
                  <a:uFillTx/>
                  <a:latin typeface="Calibri"/>
                  <a:ea typeface="DejaVu Sans"/>
                  <a:cs typeface="+mn-cs"/>
                </a:rPr>
                <a:t>peer0.org3</a:t>
              </a:r>
              <a:endPara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109" name="Group 108"/>
            <p:cNvGrpSpPr/>
            <p:nvPr/>
          </p:nvGrpSpPr>
          <p:grpSpPr>
            <a:xfrm>
              <a:off x="8542236" y="5112514"/>
              <a:ext cx="466920" cy="566280"/>
              <a:chOff x="8683326" y="4400213"/>
              <a:chExt cx="466920" cy="566280"/>
            </a:xfrm>
          </p:grpSpPr>
          <p:grpSp>
            <p:nvGrpSpPr>
              <p:cNvPr id="110" name="Group 205">
                <a:extLst>
                  <a:ext uri="{FF2B5EF4-FFF2-40B4-BE49-F238E27FC236}">
                    <a16:creationId xmlns:a16="http://schemas.microsoft.com/office/drawing/2014/main" id="{ACB6D0DF-1D70-4E38-AAFE-D5D8F063273D}"/>
                  </a:ext>
                </a:extLst>
              </p:cNvPr>
              <p:cNvGrpSpPr/>
              <p:nvPr/>
            </p:nvGrpSpPr>
            <p:grpSpPr>
              <a:xfrm>
                <a:off x="8683326" y="4400213"/>
                <a:ext cx="466920" cy="566280"/>
                <a:chOff x="10696680" y="3481200"/>
                <a:chExt cx="466920" cy="566280"/>
              </a:xfrm>
            </p:grpSpPr>
            <p:sp>
              <p:nvSpPr>
                <p:cNvPr id="112" name="Rounded Rectangle 126">
                  <a:extLst>
                    <a:ext uri="{FF2B5EF4-FFF2-40B4-BE49-F238E27FC236}">
                      <a16:creationId xmlns:a16="http://schemas.microsoft.com/office/drawing/2014/main" id="{BC6EEFDE-99AE-4595-A1D4-0F36AD97651F}"/>
                    </a:ext>
                  </a:extLst>
                </p:cNvPr>
                <p:cNvSpPr/>
                <p:nvPr/>
              </p:nvSpPr>
              <p:spPr>
                <a:xfrm>
                  <a:off x="10696680" y="3481200"/>
                  <a:ext cx="466920" cy="566280"/>
                </a:xfrm>
                <a:prstGeom prst="roundRect">
                  <a:avLst>
                    <a:gd name="adj" fmla="val 16667"/>
                  </a:avLst>
                </a:prstGeom>
                <a:noFill/>
                <a:ln w="12700" cap="flat" cmpd="sng" algn="ctr">
                  <a:solidFill>
                    <a:srgbClr val="546CB2"/>
                  </a:solidFill>
                  <a:prstDash val="solid"/>
                  <a:miter lim="800000"/>
                </a:ln>
                <a:effectLst/>
              </p:spPr>
            </p:sp>
            <p:grpSp>
              <p:nvGrpSpPr>
                <p:cNvPr id="113" name="Group 92">
                  <a:extLst>
                    <a:ext uri="{FF2B5EF4-FFF2-40B4-BE49-F238E27FC236}">
                      <a16:creationId xmlns:a16="http://schemas.microsoft.com/office/drawing/2014/main" id="{44F5CBCE-688E-48A3-A4A1-5F58E5779DC6}"/>
                    </a:ext>
                  </a:extLst>
                </p:cNvPr>
                <p:cNvGrpSpPr/>
                <p:nvPr/>
              </p:nvGrpSpPr>
              <p:grpSpPr>
                <a:xfrm>
                  <a:off x="10800720" y="3704040"/>
                  <a:ext cx="241200" cy="275400"/>
                  <a:chOff x="10800720" y="3704040"/>
                  <a:chExt cx="241200" cy="275400"/>
                </a:xfrm>
              </p:grpSpPr>
              <p:sp>
                <p:nvSpPr>
                  <p:cNvPr id="114" name="Rectangle 94">
                    <a:extLst>
                      <a:ext uri="{FF2B5EF4-FFF2-40B4-BE49-F238E27FC236}">
                        <a16:creationId xmlns:a16="http://schemas.microsoft.com/office/drawing/2014/main" id="{34DAAE08-404A-4660-9036-D7C19763429E}"/>
                      </a:ext>
                    </a:extLst>
                  </p:cNvPr>
                  <p:cNvSpPr/>
                  <p:nvPr/>
                </p:nvSpPr>
                <p:spPr>
                  <a:xfrm>
                    <a:off x="10800720" y="3704040"/>
                    <a:ext cx="241200" cy="27540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  <p:grpSp>
                <p:nvGrpSpPr>
                  <p:cNvPr id="115" name="Group 95">
                    <a:extLst>
                      <a:ext uri="{FF2B5EF4-FFF2-40B4-BE49-F238E27FC236}">
                        <a16:creationId xmlns:a16="http://schemas.microsoft.com/office/drawing/2014/main" id="{7568FA38-7E5F-4C3E-96CB-3B23716A8A08}"/>
                      </a:ext>
                    </a:extLst>
                  </p:cNvPr>
                  <p:cNvGrpSpPr/>
                  <p:nvPr/>
                </p:nvGrpSpPr>
                <p:grpSpPr>
                  <a:xfrm>
                    <a:off x="10834200" y="3805560"/>
                    <a:ext cx="79560" cy="38880"/>
                    <a:chOff x="10834200" y="3805560"/>
                    <a:chExt cx="79560" cy="38880"/>
                  </a:xfrm>
                </p:grpSpPr>
                <p:sp>
                  <p:nvSpPr>
                    <p:cNvPr id="122" name="Rectangle 102">
                      <a:extLst>
                        <a:ext uri="{FF2B5EF4-FFF2-40B4-BE49-F238E27FC236}">
                          <a16:creationId xmlns:a16="http://schemas.microsoft.com/office/drawing/2014/main" id="{57DB6559-5719-4334-AC68-A6B9DFB917A1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10831680" y="382752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23" name="Rectangle 103">
                      <a:extLst>
                        <a:ext uri="{FF2B5EF4-FFF2-40B4-BE49-F238E27FC236}">
                          <a16:creationId xmlns:a16="http://schemas.microsoft.com/office/drawing/2014/main" id="{DA55B10F-0225-42A9-8DA8-E9475D42FB77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10850400" y="382140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116" name="Group 96">
                    <a:extLst>
                      <a:ext uri="{FF2B5EF4-FFF2-40B4-BE49-F238E27FC236}">
                        <a16:creationId xmlns:a16="http://schemas.microsoft.com/office/drawing/2014/main" id="{8C761DF6-F6A9-48F2-BD1C-3692E6E2F12E}"/>
                      </a:ext>
                    </a:extLst>
                  </p:cNvPr>
                  <p:cNvGrpSpPr/>
                  <p:nvPr/>
                </p:nvGrpSpPr>
                <p:grpSpPr>
                  <a:xfrm>
                    <a:off x="10834920" y="3879720"/>
                    <a:ext cx="51480" cy="51480"/>
                    <a:chOff x="10834920" y="3879720"/>
                    <a:chExt cx="51480" cy="51480"/>
                  </a:xfrm>
                </p:grpSpPr>
                <p:sp>
                  <p:nvSpPr>
                    <p:cNvPr id="120" name="Rectangle 100">
                      <a:extLst>
                        <a:ext uri="{FF2B5EF4-FFF2-40B4-BE49-F238E27FC236}">
                          <a16:creationId xmlns:a16="http://schemas.microsoft.com/office/drawing/2014/main" id="{A0AFC0E9-082C-4415-96E5-2F3888D2969F}"/>
                        </a:ext>
                      </a:extLst>
                    </p:cNvPr>
                    <p:cNvSpPr/>
                    <p:nvPr/>
                  </p:nvSpPr>
                  <p:spPr>
                    <a:xfrm rot="18900000">
                      <a:off x="10827360" y="390204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21" name="Rectangle 101">
                      <a:extLst>
                        <a:ext uri="{FF2B5EF4-FFF2-40B4-BE49-F238E27FC236}">
                          <a16:creationId xmlns:a16="http://schemas.microsoft.com/office/drawing/2014/main" id="{26109A62-7979-402F-9B41-2EC52FF3CA57}"/>
                        </a:ext>
                      </a:extLst>
                    </p:cNvPr>
                    <p:cNvSpPr/>
                    <p:nvPr/>
                  </p:nvSpPr>
                  <p:spPr>
                    <a:xfrm rot="13500000">
                      <a:off x="10831680" y="3902400"/>
                      <a:ext cx="60120" cy="720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117" name="Group 97">
                    <a:extLst>
                      <a:ext uri="{FF2B5EF4-FFF2-40B4-BE49-F238E27FC236}">
                        <a16:creationId xmlns:a16="http://schemas.microsoft.com/office/drawing/2014/main" id="{B4B5EBE3-EE33-427E-AC22-B6132078B7F0}"/>
                      </a:ext>
                    </a:extLst>
                  </p:cNvPr>
                  <p:cNvGrpSpPr/>
                  <p:nvPr/>
                </p:nvGrpSpPr>
                <p:grpSpPr>
                  <a:xfrm>
                    <a:off x="10834200" y="3746520"/>
                    <a:ext cx="79560" cy="38880"/>
                    <a:chOff x="10834200" y="3746520"/>
                    <a:chExt cx="79560" cy="38880"/>
                  </a:xfrm>
                </p:grpSpPr>
                <p:sp>
                  <p:nvSpPr>
                    <p:cNvPr id="118" name="Rectangle 98">
                      <a:extLst>
                        <a:ext uri="{FF2B5EF4-FFF2-40B4-BE49-F238E27FC236}">
                          <a16:creationId xmlns:a16="http://schemas.microsoft.com/office/drawing/2014/main" id="{24932BD0-6615-4F88-8461-9B141F995F3D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10831680" y="376848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19" name="Rectangle 99">
                      <a:extLst>
                        <a:ext uri="{FF2B5EF4-FFF2-40B4-BE49-F238E27FC236}">
                          <a16:creationId xmlns:a16="http://schemas.microsoft.com/office/drawing/2014/main" id="{611B32F3-1824-47CE-9EB9-621A7C15C3FE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10850400" y="376236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</p:grpSp>
          </p:grpSp>
          <p:sp>
            <p:nvSpPr>
              <p:cNvPr id="111" name="Freeform 79">
                <a:extLst>
                  <a:ext uri="{FF2B5EF4-FFF2-40B4-BE49-F238E27FC236}">
                    <a16:creationId xmlns:a16="http://schemas.microsoft.com/office/drawing/2014/main" id="{A1806FC7-2F09-4580-8CC3-0CC4F7A5874D}"/>
                  </a:ext>
                </a:extLst>
              </p:cNvPr>
              <p:cNvSpPr/>
              <p:nvPr/>
            </p:nvSpPr>
            <p:spPr>
              <a:xfrm>
                <a:off x="8789726" y="4475972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7F4F9F">
                  <a:lumMod val="50000"/>
                </a:srgbClr>
              </a:solidFill>
              <a:ln w="12700" cap="flat" cmpd="sng" algn="ctr">
                <a:solidFill>
                  <a:srgbClr val="3F274F"/>
                </a:solidFill>
                <a:prstDash val="solid"/>
                <a:miter lim="800000"/>
              </a:ln>
              <a:effectLst/>
            </p:spPr>
          </p:sp>
        </p:grpSp>
      </p:grpSp>
      <p:sp>
        <p:nvSpPr>
          <p:cNvPr id="20" name="Rounded Rectangle 186">
            <a:extLst>
              <a:ext uri="{FF2B5EF4-FFF2-40B4-BE49-F238E27FC236}">
                <a16:creationId xmlns:a16="http://schemas.microsoft.com/office/drawing/2014/main" id="{08456477-5DF6-4444-8AD3-5F86302A832C}"/>
              </a:ext>
            </a:extLst>
          </p:cNvPr>
          <p:cNvSpPr/>
          <p:nvPr/>
        </p:nvSpPr>
        <p:spPr>
          <a:xfrm>
            <a:off x="2929709" y="2151400"/>
            <a:ext cx="1215769" cy="981379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solidFill>
              <a:srgbClr val="5D3A75"/>
            </a:solidFill>
            <a:prstDash val="solid"/>
            <a:miter lim="800000"/>
          </a:ln>
          <a:effectLst/>
        </p:spPr>
      </p:sp>
      <p:sp>
        <p:nvSpPr>
          <p:cNvPr id="22" name="Rounded Rectangle 56">
            <a:extLst>
              <a:ext uri="{FF2B5EF4-FFF2-40B4-BE49-F238E27FC236}">
                <a16:creationId xmlns:a16="http://schemas.microsoft.com/office/drawing/2014/main" id="{A54032CF-EF57-42D1-A163-50A10DF15F52}"/>
              </a:ext>
            </a:extLst>
          </p:cNvPr>
          <p:cNvSpPr/>
          <p:nvPr/>
        </p:nvSpPr>
        <p:spPr>
          <a:xfrm>
            <a:off x="3033279" y="2211966"/>
            <a:ext cx="1008629" cy="336600"/>
          </a:xfrm>
          <a:prstGeom prst="roundRect">
            <a:avLst>
              <a:gd name="adj" fmla="val 16667"/>
            </a:avLst>
          </a:prstGeom>
          <a:noFill/>
          <a:ln w="0">
            <a:noFill/>
          </a:ln>
          <a:effectLst/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lang="en-US" sz="1200" b="1" kern="0" spc="-1" dirty="0">
                <a:solidFill>
                  <a:srgbClr val="414244"/>
                </a:solidFill>
                <a:latin typeface="Calibri"/>
              </a:rPr>
              <a:t>Write API Client</a:t>
            </a:r>
            <a:endParaRPr kumimoji="0" lang="en-US" sz="1200" b="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ounded Rectangle 56">
            <a:extLst>
              <a:ext uri="{FF2B5EF4-FFF2-40B4-BE49-F238E27FC236}">
                <a16:creationId xmlns:a16="http://schemas.microsoft.com/office/drawing/2014/main" id="{A54032CF-EF57-42D1-A163-50A10DF15F52}"/>
              </a:ext>
            </a:extLst>
          </p:cNvPr>
          <p:cNvSpPr/>
          <p:nvPr/>
        </p:nvSpPr>
        <p:spPr>
          <a:xfrm>
            <a:off x="5321336" y="2151400"/>
            <a:ext cx="1342485" cy="336600"/>
          </a:xfrm>
          <a:prstGeom prst="roundRect">
            <a:avLst>
              <a:gd name="adj" fmla="val 16667"/>
            </a:avLst>
          </a:prstGeom>
          <a:noFill/>
          <a:ln w="0">
            <a:noFill/>
          </a:ln>
          <a:effectLst/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lang="en-US" sz="1200" b="1" kern="0" spc="-1" dirty="0">
                <a:solidFill>
                  <a:srgbClr val="414244"/>
                </a:solidFill>
                <a:latin typeface="Calibri"/>
              </a:rPr>
              <a:t>Write API Server</a:t>
            </a:r>
            <a:endParaRPr kumimoji="0" lang="en-US" sz="1200" b="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ounded Rectangle 186">
            <a:extLst>
              <a:ext uri="{FF2B5EF4-FFF2-40B4-BE49-F238E27FC236}">
                <a16:creationId xmlns:a16="http://schemas.microsoft.com/office/drawing/2014/main" id="{08456477-5DF6-4444-8AD3-5F86302A832C}"/>
              </a:ext>
            </a:extLst>
          </p:cNvPr>
          <p:cNvSpPr/>
          <p:nvPr/>
        </p:nvSpPr>
        <p:spPr>
          <a:xfrm>
            <a:off x="540818" y="2151400"/>
            <a:ext cx="1215769" cy="981379"/>
          </a:xfrm>
          <a:prstGeom prst="roundRect">
            <a:avLst>
              <a:gd name="adj" fmla="val 16667"/>
            </a:avLst>
          </a:prstGeom>
          <a:solidFill>
            <a:schemeClr val="accent4">
              <a:lumMod val="90000"/>
            </a:schemeClr>
          </a:solidFill>
          <a:ln w="12700" cap="flat" cmpd="sng" algn="ctr">
            <a:solidFill>
              <a:srgbClr val="5D3A75"/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58975" y="2241767"/>
            <a:ext cx="1203727" cy="276999"/>
          </a:xfrm>
          <a:prstGeom prst="rect">
            <a:avLst/>
          </a:prstGeom>
          <a:noFill/>
          <a:ln w="0">
            <a:noFill/>
          </a:ln>
          <a:effectLst/>
        </p:spPr>
        <p:txBody>
          <a:bodyPr lIns="90000" tIns="45000" rIns="90000" bIns="45000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1200" b="1" kern="0" spc="-1" dirty="0">
                <a:solidFill>
                  <a:srgbClr val="414244"/>
                </a:solidFill>
                <a:latin typeface="Calibri"/>
              </a:rPr>
              <a:t>System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9767011" y="2115471"/>
            <a:ext cx="2017440" cy="887425"/>
            <a:chOff x="10369588" y="3536179"/>
            <a:chExt cx="2017440" cy="1703520"/>
          </a:xfrm>
        </p:grpSpPr>
        <p:grpSp>
          <p:nvGrpSpPr>
            <p:cNvPr id="62" name="Group 57">
              <a:extLst>
                <a:ext uri="{FF2B5EF4-FFF2-40B4-BE49-F238E27FC236}">
                  <a16:creationId xmlns:a16="http://schemas.microsoft.com/office/drawing/2014/main" id="{BDB37B7A-E1A9-43EC-978B-FB6D750AFC85}"/>
                </a:ext>
              </a:extLst>
            </p:cNvPr>
            <p:cNvGrpSpPr/>
            <p:nvPr/>
          </p:nvGrpSpPr>
          <p:grpSpPr>
            <a:xfrm>
              <a:off x="10460240" y="3536179"/>
              <a:ext cx="1832040" cy="1703520"/>
              <a:chOff x="7215480" y="3979080"/>
              <a:chExt cx="1832040" cy="1703520"/>
            </a:xfrm>
          </p:grpSpPr>
          <p:sp>
            <p:nvSpPr>
              <p:cNvPr id="70" name="Freeform 68">
                <a:extLst>
                  <a:ext uri="{FF2B5EF4-FFF2-40B4-BE49-F238E27FC236}">
                    <a16:creationId xmlns:a16="http://schemas.microsoft.com/office/drawing/2014/main" id="{475DB8C4-2E18-4F35-9FC2-FAC9DA857EBB}"/>
                  </a:ext>
                </a:extLst>
              </p:cNvPr>
              <p:cNvSpPr/>
              <p:nvPr/>
            </p:nvSpPr>
            <p:spPr>
              <a:xfrm>
                <a:off x="7215480" y="4377960"/>
                <a:ext cx="1832040" cy="1304640"/>
              </a:xfrm>
              <a:custGeom>
                <a:avLst/>
                <a:gdLst/>
                <a:ahLst/>
                <a:cxnLst/>
                <a:rect l="l" t="t" r="r" b="b"/>
                <a:pathLst>
                  <a:path w="1185334" h="776821">
                    <a:moveTo>
                      <a:pt x="0" y="0"/>
                    </a:moveTo>
                    <a:lnTo>
                      <a:pt x="1185333" y="0"/>
                    </a:lnTo>
                    <a:lnTo>
                      <a:pt x="1185333" y="539750"/>
                    </a:lnTo>
                    <a:lnTo>
                      <a:pt x="1185334" y="539754"/>
                    </a:lnTo>
                    <a:lnTo>
                      <a:pt x="1185333" y="539758"/>
                    </a:lnTo>
                    <a:lnTo>
                      <a:pt x="1185333" y="541866"/>
                    </a:lnTo>
                    <a:lnTo>
                      <a:pt x="1184802" y="541866"/>
                    </a:lnTo>
                    <a:lnTo>
                      <a:pt x="1173293" y="587531"/>
                    </a:lnTo>
                    <a:cubicBezTo>
                      <a:pt x="1118029" y="695558"/>
                      <a:pt x="879073" y="776821"/>
                      <a:pt x="592667" y="776821"/>
                    </a:cubicBezTo>
                    <a:cubicBezTo>
                      <a:pt x="306261" y="776821"/>
                      <a:pt x="67305" y="695558"/>
                      <a:pt x="12041" y="587531"/>
                    </a:cubicBezTo>
                    <a:lnTo>
                      <a:pt x="533" y="541866"/>
                    </a:lnTo>
                    <a:lnTo>
                      <a:pt x="0" y="541866"/>
                    </a:lnTo>
                    <a:lnTo>
                      <a:pt x="0" y="539754"/>
                    </a:lnTo>
                    <a:close/>
                  </a:path>
                </a:pathLst>
              </a:custGeom>
              <a:solidFill>
                <a:srgbClr val="546CB2">
                  <a:lumMod val="40000"/>
                  <a:lumOff val="60000"/>
                </a:srgbClr>
              </a:solidFill>
              <a:ln w="12700" cap="flat" cmpd="sng" algn="ctr">
                <a:solidFill>
                  <a:srgbClr val="5D3A75"/>
                </a:solidFill>
                <a:prstDash val="solid"/>
                <a:miter lim="800000"/>
              </a:ln>
              <a:effectLst/>
            </p:spPr>
          </p:sp>
          <p:sp>
            <p:nvSpPr>
              <p:cNvPr id="71" name="Oval 69">
                <a:extLst>
                  <a:ext uri="{FF2B5EF4-FFF2-40B4-BE49-F238E27FC236}">
                    <a16:creationId xmlns:a16="http://schemas.microsoft.com/office/drawing/2014/main" id="{B1A7A543-3C23-48AE-BCA7-DA58A8207943}"/>
                  </a:ext>
                </a:extLst>
              </p:cNvPr>
              <p:cNvSpPr/>
              <p:nvPr/>
            </p:nvSpPr>
            <p:spPr>
              <a:xfrm>
                <a:off x="7215480" y="3979080"/>
                <a:ext cx="1832040" cy="737640"/>
              </a:xfrm>
              <a:prstGeom prst="ellipse">
                <a:avLst/>
              </a:prstGeom>
              <a:solidFill>
                <a:srgbClr val="546CB2">
                  <a:lumMod val="40000"/>
                  <a:lumOff val="60000"/>
                </a:srgbClr>
              </a:solidFill>
              <a:ln w="12700" cap="flat" cmpd="sng" algn="ctr">
                <a:solidFill>
                  <a:srgbClr val="5D3A75"/>
                </a:solidFill>
                <a:prstDash val="solid"/>
                <a:miter lim="800000"/>
              </a:ln>
              <a:effectLst>
                <a:reflection blurRad="6350" stA="50000" endA="300" endPos="55500" dist="50800" dir="5400000" sy="-100000" algn="bl" rotWithShape="0"/>
              </a:effectLst>
            </p:spPr>
          </p:sp>
        </p:grpSp>
        <p:sp>
          <p:nvSpPr>
            <p:cNvPr id="63" name="Rounded Rectangle 56">
              <a:extLst>
                <a:ext uri="{FF2B5EF4-FFF2-40B4-BE49-F238E27FC236}">
                  <a16:creationId xmlns:a16="http://schemas.microsoft.com/office/drawing/2014/main" id="{EE680F5F-EF59-4B12-946E-B45859A6498F}"/>
                </a:ext>
              </a:extLst>
            </p:cNvPr>
            <p:cNvSpPr/>
            <p:nvPr/>
          </p:nvSpPr>
          <p:spPr>
            <a:xfrm>
              <a:off x="10369588" y="3582966"/>
              <a:ext cx="2017440" cy="336600"/>
            </a:xfrm>
            <a:prstGeom prst="roundRect">
              <a:avLst>
                <a:gd name="adj" fmla="val 16667"/>
              </a:avLst>
            </a:prstGeom>
            <a:noFill/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200" b="1" i="0" u="none" strike="noStrike" kern="0" cap="none" spc="-1" normalizeH="0" baseline="0" noProof="0" dirty="0">
                  <a:ln>
                    <a:noFill/>
                  </a:ln>
                  <a:solidFill>
                    <a:srgbClr val="414244"/>
                  </a:solidFill>
                  <a:effectLst/>
                  <a:uLnTx/>
                  <a:uFillTx/>
                  <a:latin typeface="Calibri"/>
                  <a:ea typeface="DejaVu Sans"/>
                  <a:cs typeface="+mn-cs"/>
                </a:rPr>
                <a:t>Off-chain Database</a:t>
              </a:r>
              <a:endParaRPr kumimoji="0" lang="en-US" sz="1200" b="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E2B62732-D3AE-FF49-9074-2CE2A2CD944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8113" y="818628"/>
            <a:ext cx="2361340" cy="778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3361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6D9BD76-CD5A-A611-DBEC-8E83CD262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104" y="609599"/>
            <a:ext cx="10596307" cy="1196851"/>
          </a:xfrm>
        </p:spPr>
        <p:txBody>
          <a:bodyPr>
            <a:normAutofit/>
          </a:bodyPr>
          <a:lstStyle/>
          <a:p>
            <a:r>
              <a:rPr lang="en-US" dirty="0"/>
              <a:t>DATA PROTECTION AND ACCOUNTABILITY </a:t>
            </a:r>
            <a:br>
              <a:rPr lang="en-US" dirty="0"/>
            </a:br>
            <a:r>
              <a:rPr lang="en-US" dirty="0"/>
              <a:t>solution (DPA): </a:t>
            </a:r>
            <a:r>
              <a:rPr lang="en-US" b="1" dirty="0"/>
              <a:t>HYPERLEDGER FABRIC</a:t>
            </a:r>
            <a:endParaRPr lang="el-GR" b="1" dirty="0"/>
          </a:p>
        </p:txBody>
      </p:sp>
      <p:sp>
        <p:nvSpPr>
          <p:cNvPr id="7" name="Rounded Rectangle 186">
            <a:extLst>
              <a:ext uri="{FF2B5EF4-FFF2-40B4-BE49-F238E27FC236}">
                <a16:creationId xmlns:a16="http://schemas.microsoft.com/office/drawing/2014/main" id="{08456477-5DF6-4444-8AD3-5F86302A832C}"/>
              </a:ext>
            </a:extLst>
          </p:cNvPr>
          <p:cNvSpPr/>
          <p:nvPr/>
        </p:nvSpPr>
        <p:spPr>
          <a:xfrm>
            <a:off x="4861591" y="2151400"/>
            <a:ext cx="2261974" cy="981379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solidFill>
              <a:srgbClr val="5D3A75"/>
            </a:solidFill>
            <a:prstDash val="solid"/>
            <a:miter lim="800000"/>
          </a:ln>
          <a:effectLst/>
        </p:spPr>
      </p:sp>
      <p:sp>
        <p:nvSpPr>
          <p:cNvPr id="8" name="Rounded Rectangle 186">
            <a:extLst>
              <a:ext uri="{FF2B5EF4-FFF2-40B4-BE49-F238E27FC236}">
                <a16:creationId xmlns:a16="http://schemas.microsoft.com/office/drawing/2014/main" id="{08456477-5DF6-4444-8AD3-5F86302A832C}"/>
              </a:ext>
            </a:extLst>
          </p:cNvPr>
          <p:cNvSpPr/>
          <p:nvPr/>
        </p:nvSpPr>
        <p:spPr>
          <a:xfrm>
            <a:off x="7406608" y="2146608"/>
            <a:ext cx="2083665" cy="962352"/>
          </a:xfrm>
          <a:prstGeom prst="roundRect">
            <a:avLst>
              <a:gd name="adj" fmla="val 16667"/>
            </a:avLst>
          </a:prstGeom>
          <a:solidFill>
            <a:srgbClr val="7F4F9F">
              <a:lumMod val="20000"/>
              <a:lumOff val="80000"/>
            </a:srgbClr>
          </a:solidFill>
          <a:ln w="12700" cap="flat" cmpd="sng" algn="ctr">
            <a:solidFill>
              <a:srgbClr val="5D3A75"/>
            </a:solidFill>
            <a:prstDash val="solid"/>
            <a:miter lim="800000"/>
          </a:ln>
          <a:effectLst/>
        </p:spPr>
      </p:sp>
      <p:sp>
        <p:nvSpPr>
          <p:cNvPr id="9" name="Rectangle 241">
            <a:extLst>
              <a:ext uri="{FF2B5EF4-FFF2-40B4-BE49-F238E27FC236}">
                <a16:creationId xmlns:a16="http://schemas.microsoft.com/office/drawing/2014/main" id="{44B791A9-F875-42E5-A4BA-3F7F4FCB0E92}"/>
              </a:ext>
            </a:extLst>
          </p:cNvPr>
          <p:cNvSpPr/>
          <p:nvPr/>
        </p:nvSpPr>
        <p:spPr>
          <a:xfrm>
            <a:off x="7461643" y="1865918"/>
            <a:ext cx="1973595" cy="275545"/>
          </a:xfrm>
          <a:prstGeom prst="rect">
            <a:avLst/>
          </a:prstGeom>
          <a:noFill/>
          <a:ln w="0">
            <a:noFill/>
          </a:ln>
          <a:effectLst/>
        </p:spPr>
        <p:txBody>
          <a:bodyPr wrap="none" lIns="90000" tIns="45000" rIns="90000" bIns="4500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1200" b="1" i="0" u="none" strike="noStrike" kern="0" cap="none" spc="-1" normalizeH="0" baseline="0" noProof="0" dirty="0">
                <a:ln>
                  <a:noFill/>
                </a:ln>
                <a:solidFill>
                  <a:srgbClr val="414244"/>
                </a:solidFill>
                <a:effectLst/>
                <a:uLnTx/>
                <a:uFillTx/>
                <a:latin typeface="Calibri"/>
                <a:ea typeface="DejaVu Sans"/>
                <a:cs typeface="+mn-cs"/>
              </a:rPr>
              <a:t>Hyperledger Fabric Network</a:t>
            </a:r>
            <a:endParaRPr kumimoji="0" lang="en-US" sz="1200" b="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7430477" y="2155290"/>
            <a:ext cx="775592" cy="847606"/>
            <a:chOff x="7237428" y="4831188"/>
            <a:chExt cx="775592" cy="847606"/>
          </a:xfrm>
        </p:grpSpPr>
        <p:sp>
          <p:nvSpPr>
            <p:cNvPr id="140" name="Rectangle 113">
              <a:extLst>
                <a:ext uri="{FF2B5EF4-FFF2-40B4-BE49-F238E27FC236}">
                  <a16:creationId xmlns:a16="http://schemas.microsoft.com/office/drawing/2014/main" id="{18C187D5-BA64-40FB-BEBE-FCA54015211A}"/>
                </a:ext>
              </a:extLst>
            </p:cNvPr>
            <p:cNvSpPr/>
            <p:nvPr/>
          </p:nvSpPr>
          <p:spPr>
            <a:xfrm>
              <a:off x="7237428" y="4831188"/>
              <a:ext cx="775592" cy="317520"/>
            </a:xfrm>
            <a:prstGeom prst="rect">
              <a:avLst/>
            </a:prstGeom>
            <a:noFill/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000" i="0" u="none" strike="noStrike" kern="0" cap="none" spc="-1" normalizeH="0" baseline="0" noProof="0" dirty="0">
                  <a:ln>
                    <a:noFill/>
                  </a:ln>
                  <a:solidFill>
                    <a:srgbClr val="414244"/>
                  </a:solidFill>
                  <a:effectLst/>
                  <a:uLnTx/>
                  <a:uFillTx/>
                  <a:latin typeface="Calibri"/>
                  <a:ea typeface="DejaVu Sans"/>
                  <a:cs typeface="+mn-cs"/>
                </a:rPr>
                <a:t>peer0.org1</a:t>
              </a:r>
              <a:endPara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141" name="Group 140"/>
            <p:cNvGrpSpPr/>
            <p:nvPr/>
          </p:nvGrpSpPr>
          <p:grpSpPr>
            <a:xfrm>
              <a:off x="7391764" y="5112514"/>
              <a:ext cx="466920" cy="566280"/>
              <a:chOff x="7395464" y="3062136"/>
              <a:chExt cx="466920" cy="566280"/>
            </a:xfrm>
          </p:grpSpPr>
          <p:grpSp>
            <p:nvGrpSpPr>
              <p:cNvPr id="142" name="Group 140">
                <a:extLst>
                  <a:ext uri="{FF2B5EF4-FFF2-40B4-BE49-F238E27FC236}">
                    <a16:creationId xmlns:a16="http://schemas.microsoft.com/office/drawing/2014/main" id="{8A8CC44C-B01D-44DE-B89A-D38FAE743F1F}"/>
                  </a:ext>
                </a:extLst>
              </p:cNvPr>
              <p:cNvGrpSpPr/>
              <p:nvPr/>
            </p:nvGrpSpPr>
            <p:grpSpPr>
              <a:xfrm>
                <a:off x="7395464" y="3062136"/>
                <a:ext cx="466920" cy="566280"/>
                <a:chOff x="9698760" y="3480120"/>
                <a:chExt cx="466920" cy="566280"/>
              </a:xfrm>
            </p:grpSpPr>
            <p:sp>
              <p:nvSpPr>
                <p:cNvPr id="144" name="Rounded Rectangle 126">
                  <a:extLst>
                    <a:ext uri="{FF2B5EF4-FFF2-40B4-BE49-F238E27FC236}">
                      <a16:creationId xmlns:a16="http://schemas.microsoft.com/office/drawing/2014/main" id="{D4CAF9B7-3BCC-4AF9-9093-8D7EA6C31B0B}"/>
                    </a:ext>
                  </a:extLst>
                </p:cNvPr>
                <p:cNvSpPr/>
                <p:nvPr/>
              </p:nvSpPr>
              <p:spPr>
                <a:xfrm>
                  <a:off x="9698760" y="3480120"/>
                  <a:ext cx="466920" cy="566280"/>
                </a:xfrm>
                <a:prstGeom prst="roundRect">
                  <a:avLst>
                    <a:gd name="adj" fmla="val 16667"/>
                  </a:avLst>
                </a:prstGeom>
                <a:noFill/>
                <a:ln w="12700" cap="flat" cmpd="sng" algn="ctr">
                  <a:solidFill>
                    <a:srgbClr val="546CB2"/>
                  </a:solidFill>
                  <a:prstDash val="solid"/>
                  <a:miter lim="800000"/>
                </a:ln>
                <a:effectLst/>
              </p:spPr>
            </p:sp>
            <p:grpSp>
              <p:nvGrpSpPr>
                <p:cNvPr id="145" name="Group 92">
                  <a:extLst>
                    <a:ext uri="{FF2B5EF4-FFF2-40B4-BE49-F238E27FC236}">
                      <a16:creationId xmlns:a16="http://schemas.microsoft.com/office/drawing/2014/main" id="{2F33F6DA-2610-4735-BE70-5D8E6BA428DE}"/>
                    </a:ext>
                  </a:extLst>
                </p:cNvPr>
                <p:cNvGrpSpPr/>
                <p:nvPr/>
              </p:nvGrpSpPr>
              <p:grpSpPr>
                <a:xfrm>
                  <a:off x="9802800" y="3702960"/>
                  <a:ext cx="241200" cy="275400"/>
                  <a:chOff x="9802800" y="3702960"/>
                  <a:chExt cx="241200" cy="275400"/>
                </a:xfrm>
              </p:grpSpPr>
              <p:sp>
                <p:nvSpPr>
                  <p:cNvPr id="146" name="Rectangle 94">
                    <a:extLst>
                      <a:ext uri="{FF2B5EF4-FFF2-40B4-BE49-F238E27FC236}">
                        <a16:creationId xmlns:a16="http://schemas.microsoft.com/office/drawing/2014/main" id="{1A53C6D5-5A88-46BF-A21B-556121D6A113}"/>
                      </a:ext>
                    </a:extLst>
                  </p:cNvPr>
                  <p:cNvSpPr/>
                  <p:nvPr/>
                </p:nvSpPr>
                <p:spPr>
                  <a:xfrm>
                    <a:off x="9802800" y="3702960"/>
                    <a:ext cx="241200" cy="27540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  <p:grpSp>
                <p:nvGrpSpPr>
                  <p:cNvPr id="147" name="Group 95">
                    <a:extLst>
                      <a:ext uri="{FF2B5EF4-FFF2-40B4-BE49-F238E27FC236}">
                        <a16:creationId xmlns:a16="http://schemas.microsoft.com/office/drawing/2014/main" id="{DB6EE8B3-C661-417B-A881-B0AF027C15F7}"/>
                      </a:ext>
                    </a:extLst>
                  </p:cNvPr>
                  <p:cNvGrpSpPr/>
                  <p:nvPr/>
                </p:nvGrpSpPr>
                <p:grpSpPr>
                  <a:xfrm>
                    <a:off x="9836280" y="3804480"/>
                    <a:ext cx="79560" cy="38880"/>
                    <a:chOff x="9836280" y="3804480"/>
                    <a:chExt cx="79560" cy="38880"/>
                  </a:xfrm>
                </p:grpSpPr>
                <p:sp>
                  <p:nvSpPr>
                    <p:cNvPr id="154" name="Rectangle 102">
                      <a:extLst>
                        <a:ext uri="{FF2B5EF4-FFF2-40B4-BE49-F238E27FC236}">
                          <a16:creationId xmlns:a16="http://schemas.microsoft.com/office/drawing/2014/main" id="{2F57A5D6-48CA-47B0-B38E-FACA62186631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9833760" y="382680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55" name="Rectangle 103">
                      <a:extLst>
                        <a:ext uri="{FF2B5EF4-FFF2-40B4-BE49-F238E27FC236}">
                          <a16:creationId xmlns:a16="http://schemas.microsoft.com/office/drawing/2014/main" id="{86EDBB1C-29BA-408A-9757-668EE5A58230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9852480" y="382032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148" name="Group 96">
                    <a:extLst>
                      <a:ext uri="{FF2B5EF4-FFF2-40B4-BE49-F238E27FC236}">
                        <a16:creationId xmlns:a16="http://schemas.microsoft.com/office/drawing/2014/main" id="{1F7B4667-04DF-4A93-AC06-A24091394E82}"/>
                      </a:ext>
                    </a:extLst>
                  </p:cNvPr>
                  <p:cNvGrpSpPr/>
                  <p:nvPr/>
                </p:nvGrpSpPr>
                <p:grpSpPr>
                  <a:xfrm>
                    <a:off x="9837000" y="3879000"/>
                    <a:ext cx="51480" cy="51480"/>
                    <a:chOff x="9837000" y="3879000"/>
                    <a:chExt cx="51480" cy="51480"/>
                  </a:xfrm>
                </p:grpSpPr>
                <p:sp>
                  <p:nvSpPr>
                    <p:cNvPr id="152" name="Rectangle 100">
                      <a:extLst>
                        <a:ext uri="{FF2B5EF4-FFF2-40B4-BE49-F238E27FC236}">
                          <a16:creationId xmlns:a16="http://schemas.microsoft.com/office/drawing/2014/main" id="{F3D31E61-CD7C-4C01-AE1E-9606D4B6DDE8}"/>
                        </a:ext>
                      </a:extLst>
                    </p:cNvPr>
                    <p:cNvSpPr/>
                    <p:nvPr/>
                  </p:nvSpPr>
                  <p:spPr>
                    <a:xfrm rot="18900000">
                      <a:off x="9829440" y="390132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53" name="Rectangle 101">
                      <a:extLst>
                        <a:ext uri="{FF2B5EF4-FFF2-40B4-BE49-F238E27FC236}">
                          <a16:creationId xmlns:a16="http://schemas.microsoft.com/office/drawing/2014/main" id="{C6D65796-6D38-44F4-8178-EA8307E76E32}"/>
                        </a:ext>
                      </a:extLst>
                    </p:cNvPr>
                    <p:cNvSpPr/>
                    <p:nvPr/>
                  </p:nvSpPr>
                  <p:spPr>
                    <a:xfrm rot="13500000">
                      <a:off x="9833760" y="3901680"/>
                      <a:ext cx="60120" cy="720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149" name="Group 97">
                    <a:extLst>
                      <a:ext uri="{FF2B5EF4-FFF2-40B4-BE49-F238E27FC236}">
                        <a16:creationId xmlns:a16="http://schemas.microsoft.com/office/drawing/2014/main" id="{093FBC69-1879-47B6-871A-2CC98CAF8741}"/>
                      </a:ext>
                    </a:extLst>
                  </p:cNvPr>
                  <p:cNvGrpSpPr/>
                  <p:nvPr/>
                </p:nvGrpSpPr>
                <p:grpSpPr>
                  <a:xfrm>
                    <a:off x="9836280" y="3745440"/>
                    <a:ext cx="79560" cy="38880"/>
                    <a:chOff x="9836280" y="3745440"/>
                    <a:chExt cx="79560" cy="38880"/>
                  </a:xfrm>
                </p:grpSpPr>
                <p:sp>
                  <p:nvSpPr>
                    <p:cNvPr id="150" name="Rectangle 98">
                      <a:extLst>
                        <a:ext uri="{FF2B5EF4-FFF2-40B4-BE49-F238E27FC236}">
                          <a16:creationId xmlns:a16="http://schemas.microsoft.com/office/drawing/2014/main" id="{A03B00A6-932C-4F29-86D3-512B10F6A433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9833760" y="376740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51" name="Rectangle 99">
                      <a:extLst>
                        <a:ext uri="{FF2B5EF4-FFF2-40B4-BE49-F238E27FC236}">
                          <a16:creationId xmlns:a16="http://schemas.microsoft.com/office/drawing/2014/main" id="{160C501B-CCC9-446C-AF41-52ED92B8D981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9852480" y="376128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</p:grpSp>
          </p:grpSp>
          <p:sp>
            <p:nvSpPr>
              <p:cNvPr id="143" name="Freeform 79">
                <a:extLst>
                  <a:ext uri="{FF2B5EF4-FFF2-40B4-BE49-F238E27FC236}">
                    <a16:creationId xmlns:a16="http://schemas.microsoft.com/office/drawing/2014/main" id="{43C903C9-1086-4E35-936F-BE44BA5A2634}"/>
                  </a:ext>
                </a:extLst>
              </p:cNvPr>
              <p:cNvSpPr/>
              <p:nvPr/>
            </p:nvSpPr>
            <p:spPr>
              <a:xfrm>
                <a:off x="7509700" y="3136078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7F4F9F">
                  <a:lumMod val="40000"/>
                  <a:lumOff val="60000"/>
                </a:srgbClr>
              </a:solidFill>
              <a:ln w="12700" cap="flat" cmpd="sng" algn="ctr">
                <a:solidFill>
                  <a:srgbClr val="CCB6DB"/>
                </a:solidFill>
                <a:prstDash val="solid"/>
                <a:miter lim="800000"/>
              </a:ln>
              <a:effectLst/>
            </p:spPr>
          </p:sp>
        </p:grpSp>
      </p:grpSp>
      <p:grpSp>
        <p:nvGrpSpPr>
          <p:cNvPr id="11" name="Group 10"/>
          <p:cNvGrpSpPr/>
          <p:nvPr/>
        </p:nvGrpSpPr>
        <p:grpSpPr>
          <a:xfrm>
            <a:off x="8072210" y="2136440"/>
            <a:ext cx="775592" cy="847606"/>
            <a:chOff x="7807934" y="4831188"/>
            <a:chExt cx="775592" cy="847606"/>
          </a:xfrm>
        </p:grpSpPr>
        <p:sp>
          <p:nvSpPr>
            <p:cNvPr id="124" name="Rectangle 113">
              <a:extLst>
                <a:ext uri="{FF2B5EF4-FFF2-40B4-BE49-F238E27FC236}">
                  <a16:creationId xmlns:a16="http://schemas.microsoft.com/office/drawing/2014/main" id="{2436AE0A-7EE1-4E8A-9F50-0AE8E13250C6}"/>
                </a:ext>
              </a:extLst>
            </p:cNvPr>
            <p:cNvSpPr/>
            <p:nvPr/>
          </p:nvSpPr>
          <p:spPr>
            <a:xfrm>
              <a:off x="7807934" y="4831188"/>
              <a:ext cx="775592" cy="317520"/>
            </a:xfrm>
            <a:prstGeom prst="rect">
              <a:avLst/>
            </a:prstGeom>
            <a:noFill/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000" i="0" u="none" strike="noStrike" kern="0" cap="none" spc="-1" normalizeH="0" baseline="0" noProof="0" dirty="0">
                  <a:ln>
                    <a:noFill/>
                  </a:ln>
                  <a:solidFill>
                    <a:srgbClr val="414244"/>
                  </a:solidFill>
                  <a:effectLst/>
                  <a:uLnTx/>
                  <a:uFillTx/>
                  <a:latin typeface="Calibri"/>
                  <a:ea typeface="DejaVu Sans"/>
                  <a:cs typeface="+mn-cs"/>
                </a:rPr>
                <a:t>peer0.org2</a:t>
              </a:r>
              <a:endPara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125" name="Group 124"/>
            <p:cNvGrpSpPr/>
            <p:nvPr/>
          </p:nvGrpSpPr>
          <p:grpSpPr>
            <a:xfrm>
              <a:off x="7968850" y="5112514"/>
              <a:ext cx="466920" cy="566280"/>
              <a:chOff x="8102943" y="3741075"/>
              <a:chExt cx="466920" cy="566280"/>
            </a:xfrm>
          </p:grpSpPr>
          <p:grpSp>
            <p:nvGrpSpPr>
              <p:cNvPr id="126" name="Group 126">
                <a:extLst>
                  <a:ext uri="{FF2B5EF4-FFF2-40B4-BE49-F238E27FC236}">
                    <a16:creationId xmlns:a16="http://schemas.microsoft.com/office/drawing/2014/main" id="{76C8C88F-C24A-4378-A795-E42D3C57B5C9}"/>
                  </a:ext>
                </a:extLst>
              </p:cNvPr>
              <p:cNvGrpSpPr/>
              <p:nvPr/>
            </p:nvGrpSpPr>
            <p:grpSpPr>
              <a:xfrm>
                <a:off x="8102943" y="3741075"/>
                <a:ext cx="466920" cy="566280"/>
                <a:chOff x="9707400" y="4267800"/>
                <a:chExt cx="466920" cy="566280"/>
              </a:xfrm>
            </p:grpSpPr>
            <p:sp>
              <p:nvSpPr>
                <p:cNvPr id="128" name="Rounded Rectangle 126">
                  <a:extLst>
                    <a:ext uri="{FF2B5EF4-FFF2-40B4-BE49-F238E27FC236}">
                      <a16:creationId xmlns:a16="http://schemas.microsoft.com/office/drawing/2014/main" id="{29ABE8AA-9E58-438C-82FD-89F89536C282}"/>
                    </a:ext>
                  </a:extLst>
                </p:cNvPr>
                <p:cNvSpPr/>
                <p:nvPr/>
              </p:nvSpPr>
              <p:spPr>
                <a:xfrm>
                  <a:off x="9707400" y="4267800"/>
                  <a:ext cx="466920" cy="566280"/>
                </a:xfrm>
                <a:prstGeom prst="roundRect">
                  <a:avLst>
                    <a:gd name="adj" fmla="val 16667"/>
                  </a:avLst>
                </a:prstGeom>
                <a:noFill/>
                <a:ln w="12700" cap="flat" cmpd="sng" algn="ctr">
                  <a:solidFill>
                    <a:srgbClr val="546CB2"/>
                  </a:solidFill>
                  <a:prstDash val="solid"/>
                  <a:miter lim="800000"/>
                </a:ln>
                <a:effectLst/>
              </p:spPr>
            </p:sp>
            <p:grpSp>
              <p:nvGrpSpPr>
                <p:cNvPr id="129" name="Group 92">
                  <a:extLst>
                    <a:ext uri="{FF2B5EF4-FFF2-40B4-BE49-F238E27FC236}">
                      <a16:creationId xmlns:a16="http://schemas.microsoft.com/office/drawing/2014/main" id="{635A83B2-2E94-4F24-8FE5-17B9CB21FA6F}"/>
                    </a:ext>
                  </a:extLst>
                </p:cNvPr>
                <p:cNvGrpSpPr/>
                <p:nvPr/>
              </p:nvGrpSpPr>
              <p:grpSpPr>
                <a:xfrm>
                  <a:off x="9811440" y="4490640"/>
                  <a:ext cx="241200" cy="275400"/>
                  <a:chOff x="9811440" y="4490640"/>
                  <a:chExt cx="241200" cy="275400"/>
                </a:xfrm>
              </p:grpSpPr>
              <p:sp>
                <p:nvSpPr>
                  <p:cNvPr id="130" name="Rectangle 94">
                    <a:extLst>
                      <a:ext uri="{FF2B5EF4-FFF2-40B4-BE49-F238E27FC236}">
                        <a16:creationId xmlns:a16="http://schemas.microsoft.com/office/drawing/2014/main" id="{AC6064F2-CF12-46E5-9510-6EED3CB7B0F2}"/>
                      </a:ext>
                    </a:extLst>
                  </p:cNvPr>
                  <p:cNvSpPr/>
                  <p:nvPr/>
                </p:nvSpPr>
                <p:spPr>
                  <a:xfrm>
                    <a:off x="9811440" y="4490640"/>
                    <a:ext cx="241200" cy="27540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  <p:grpSp>
                <p:nvGrpSpPr>
                  <p:cNvPr id="131" name="Group 95">
                    <a:extLst>
                      <a:ext uri="{FF2B5EF4-FFF2-40B4-BE49-F238E27FC236}">
                        <a16:creationId xmlns:a16="http://schemas.microsoft.com/office/drawing/2014/main" id="{611D1C73-2010-46D0-858B-412A082BDC32}"/>
                      </a:ext>
                    </a:extLst>
                  </p:cNvPr>
                  <p:cNvGrpSpPr/>
                  <p:nvPr/>
                </p:nvGrpSpPr>
                <p:grpSpPr>
                  <a:xfrm>
                    <a:off x="9845280" y="4592160"/>
                    <a:ext cx="79200" cy="38880"/>
                    <a:chOff x="9845280" y="4592160"/>
                    <a:chExt cx="79200" cy="38880"/>
                  </a:xfrm>
                </p:grpSpPr>
                <p:sp>
                  <p:nvSpPr>
                    <p:cNvPr id="138" name="Rectangle 102">
                      <a:extLst>
                        <a:ext uri="{FF2B5EF4-FFF2-40B4-BE49-F238E27FC236}">
                          <a16:creationId xmlns:a16="http://schemas.microsoft.com/office/drawing/2014/main" id="{6249FD3C-8A06-47F1-95C5-54C36A56322A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9842760" y="461412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39" name="Rectangle 103">
                      <a:extLst>
                        <a:ext uri="{FF2B5EF4-FFF2-40B4-BE49-F238E27FC236}">
                          <a16:creationId xmlns:a16="http://schemas.microsoft.com/office/drawing/2014/main" id="{8DFEFA16-D6E7-441A-9643-4C328BBDA058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9861120" y="460800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132" name="Group 96">
                    <a:extLst>
                      <a:ext uri="{FF2B5EF4-FFF2-40B4-BE49-F238E27FC236}">
                        <a16:creationId xmlns:a16="http://schemas.microsoft.com/office/drawing/2014/main" id="{FE13DD97-899A-4D9A-BA3B-A89DE9642EEB}"/>
                      </a:ext>
                    </a:extLst>
                  </p:cNvPr>
                  <p:cNvGrpSpPr/>
                  <p:nvPr/>
                </p:nvGrpSpPr>
                <p:grpSpPr>
                  <a:xfrm>
                    <a:off x="9845640" y="4666320"/>
                    <a:ext cx="51480" cy="51480"/>
                    <a:chOff x="9845640" y="4666320"/>
                    <a:chExt cx="51480" cy="51480"/>
                  </a:xfrm>
                </p:grpSpPr>
                <p:sp>
                  <p:nvSpPr>
                    <p:cNvPr id="136" name="Rectangle 100">
                      <a:extLst>
                        <a:ext uri="{FF2B5EF4-FFF2-40B4-BE49-F238E27FC236}">
                          <a16:creationId xmlns:a16="http://schemas.microsoft.com/office/drawing/2014/main" id="{19356A0B-2F24-4C07-B44A-6864C1303CDE}"/>
                        </a:ext>
                      </a:extLst>
                    </p:cNvPr>
                    <p:cNvSpPr/>
                    <p:nvPr/>
                  </p:nvSpPr>
                  <p:spPr>
                    <a:xfrm rot="18900000">
                      <a:off x="9838080" y="468864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37" name="Rectangle 101">
                      <a:extLst>
                        <a:ext uri="{FF2B5EF4-FFF2-40B4-BE49-F238E27FC236}">
                          <a16:creationId xmlns:a16="http://schemas.microsoft.com/office/drawing/2014/main" id="{029A9F94-D401-46D9-86B6-D1449B5944D2}"/>
                        </a:ext>
                      </a:extLst>
                    </p:cNvPr>
                    <p:cNvSpPr/>
                    <p:nvPr/>
                  </p:nvSpPr>
                  <p:spPr>
                    <a:xfrm rot="13500000">
                      <a:off x="9842760" y="4689000"/>
                      <a:ext cx="60120" cy="720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133" name="Group 97">
                    <a:extLst>
                      <a:ext uri="{FF2B5EF4-FFF2-40B4-BE49-F238E27FC236}">
                        <a16:creationId xmlns:a16="http://schemas.microsoft.com/office/drawing/2014/main" id="{505903D0-5BB7-4782-9DBE-9A2AD9E38075}"/>
                      </a:ext>
                    </a:extLst>
                  </p:cNvPr>
                  <p:cNvGrpSpPr/>
                  <p:nvPr/>
                </p:nvGrpSpPr>
                <p:grpSpPr>
                  <a:xfrm>
                    <a:off x="9845280" y="4533120"/>
                    <a:ext cx="79200" cy="38880"/>
                    <a:chOff x="9845280" y="4533120"/>
                    <a:chExt cx="79200" cy="38880"/>
                  </a:xfrm>
                </p:grpSpPr>
                <p:sp>
                  <p:nvSpPr>
                    <p:cNvPr id="134" name="Rectangle 98">
                      <a:extLst>
                        <a:ext uri="{FF2B5EF4-FFF2-40B4-BE49-F238E27FC236}">
                          <a16:creationId xmlns:a16="http://schemas.microsoft.com/office/drawing/2014/main" id="{951B1085-A645-4A92-9556-6A78FB6EDADB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9842760" y="455508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35" name="Rectangle 99">
                      <a:extLst>
                        <a:ext uri="{FF2B5EF4-FFF2-40B4-BE49-F238E27FC236}">
                          <a16:creationId xmlns:a16="http://schemas.microsoft.com/office/drawing/2014/main" id="{20A84622-5B98-4096-A898-F1495DFA91B7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9861120" y="454896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</p:grpSp>
          </p:grpSp>
          <p:sp>
            <p:nvSpPr>
              <p:cNvPr id="127" name="Freeform 79">
                <a:extLst>
                  <a:ext uri="{FF2B5EF4-FFF2-40B4-BE49-F238E27FC236}">
                    <a16:creationId xmlns:a16="http://schemas.microsoft.com/office/drawing/2014/main" id="{7EEF8F24-2D47-45C6-AEC1-F87F0BB02EFA}"/>
                  </a:ext>
                </a:extLst>
              </p:cNvPr>
              <p:cNvSpPr/>
              <p:nvPr/>
            </p:nvSpPr>
            <p:spPr>
              <a:xfrm>
                <a:off x="8221341" y="3819067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546CB2">
                  <a:lumMod val="60000"/>
                  <a:lumOff val="40000"/>
                </a:srgbClr>
              </a:solidFill>
              <a:ln w="12700" cap="flat" cmpd="sng" algn="ctr">
                <a:solidFill>
                  <a:srgbClr val="98A7D1"/>
                </a:solidFill>
                <a:prstDash val="solid"/>
                <a:miter lim="800000"/>
              </a:ln>
              <a:effectLst/>
            </p:spPr>
          </p:sp>
        </p:grpSp>
      </p:grpSp>
      <p:grpSp>
        <p:nvGrpSpPr>
          <p:cNvPr id="12" name="Group 11"/>
          <p:cNvGrpSpPr/>
          <p:nvPr/>
        </p:nvGrpSpPr>
        <p:grpSpPr>
          <a:xfrm>
            <a:off x="8713942" y="2148585"/>
            <a:ext cx="775592" cy="847606"/>
            <a:chOff x="8378440" y="4831188"/>
            <a:chExt cx="775592" cy="847606"/>
          </a:xfrm>
        </p:grpSpPr>
        <p:sp>
          <p:nvSpPr>
            <p:cNvPr id="108" name="Rectangle 113">
              <a:extLst>
                <a:ext uri="{FF2B5EF4-FFF2-40B4-BE49-F238E27FC236}">
                  <a16:creationId xmlns:a16="http://schemas.microsoft.com/office/drawing/2014/main" id="{81D5A4EE-CB7B-419B-9D3F-218D93A33163}"/>
                </a:ext>
              </a:extLst>
            </p:cNvPr>
            <p:cNvSpPr/>
            <p:nvPr/>
          </p:nvSpPr>
          <p:spPr>
            <a:xfrm>
              <a:off x="8378440" y="4831188"/>
              <a:ext cx="775592" cy="317520"/>
            </a:xfrm>
            <a:prstGeom prst="rect">
              <a:avLst/>
            </a:prstGeom>
            <a:noFill/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000" i="0" u="none" strike="noStrike" kern="0" cap="none" spc="-1" normalizeH="0" baseline="0" noProof="0" dirty="0">
                  <a:ln>
                    <a:noFill/>
                  </a:ln>
                  <a:solidFill>
                    <a:srgbClr val="414244"/>
                  </a:solidFill>
                  <a:effectLst/>
                  <a:uLnTx/>
                  <a:uFillTx/>
                  <a:latin typeface="Calibri"/>
                  <a:ea typeface="DejaVu Sans"/>
                  <a:cs typeface="+mn-cs"/>
                </a:rPr>
                <a:t>peer0.org3</a:t>
              </a:r>
              <a:endPara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109" name="Group 108"/>
            <p:cNvGrpSpPr/>
            <p:nvPr/>
          </p:nvGrpSpPr>
          <p:grpSpPr>
            <a:xfrm>
              <a:off x="8542236" y="5112514"/>
              <a:ext cx="466920" cy="566280"/>
              <a:chOff x="8683326" y="4400213"/>
              <a:chExt cx="466920" cy="566280"/>
            </a:xfrm>
          </p:grpSpPr>
          <p:grpSp>
            <p:nvGrpSpPr>
              <p:cNvPr id="110" name="Group 205">
                <a:extLst>
                  <a:ext uri="{FF2B5EF4-FFF2-40B4-BE49-F238E27FC236}">
                    <a16:creationId xmlns:a16="http://schemas.microsoft.com/office/drawing/2014/main" id="{ACB6D0DF-1D70-4E38-AAFE-D5D8F063273D}"/>
                  </a:ext>
                </a:extLst>
              </p:cNvPr>
              <p:cNvGrpSpPr/>
              <p:nvPr/>
            </p:nvGrpSpPr>
            <p:grpSpPr>
              <a:xfrm>
                <a:off x="8683326" y="4400213"/>
                <a:ext cx="466920" cy="566280"/>
                <a:chOff x="10696680" y="3481200"/>
                <a:chExt cx="466920" cy="566280"/>
              </a:xfrm>
            </p:grpSpPr>
            <p:sp>
              <p:nvSpPr>
                <p:cNvPr id="112" name="Rounded Rectangle 126">
                  <a:extLst>
                    <a:ext uri="{FF2B5EF4-FFF2-40B4-BE49-F238E27FC236}">
                      <a16:creationId xmlns:a16="http://schemas.microsoft.com/office/drawing/2014/main" id="{BC6EEFDE-99AE-4595-A1D4-0F36AD97651F}"/>
                    </a:ext>
                  </a:extLst>
                </p:cNvPr>
                <p:cNvSpPr/>
                <p:nvPr/>
              </p:nvSpPr>
              <p:spPr>
                <a:xfrm>
                  <a:off x="10696680" y="3481200"/>
                  <a:ext cx="466920" cy="566280"/>
                </a:xfrm>
                <a:prstGeom prst="roundRect">
                  <a:avLst>
                    <a:gd name="adj" fmla="val 16667"/>
                  </a:avLst>
                </a:prstGeom>
                <a:noFill/>
                <a:ln w="12700" cap="flat" cmpd="sng" algn="ctr">
                  <a:solidFill>
                    <a:srgbClr val="546CB2"/>
                  </a:solidFill>
                  <a:prstDash val="solid"/>
                  <a:miter lim="800000"/>
                </a:ln>
                <a:effectLst/>
              </p:spPr>
            </p:sp>
            <p:grpSp>
              <p:nvGrpSpPr>
                <p:cNvPr id="113" name="Group 92">
                  <a:extLst>
                    <a:ext uri="{FF2B5EF4-FFF2-40B4-BE49-F238E27FC236}">
                      <a16:creationId xmlns:a16="http://schemas.microsoft.com/office/drawing/2014/main" id="{44F5CBCE-688E-48A3-A4A1-5F58E5779DC6}"/>
                    </a:ext>
                  </a:extLst>
                </p:cNvPr>
                <p:cNvGrpSpPr/>
                <p:nvPr/>
              </p:nvGrpSpPr>
              <p:grpSpPr>
                <a:xfrm>
                  <a:off x="10800720" y="3704040"/>
                  <a:ext cx="241200" cy="275400"/>
                  <a:chOff x="10800720" y="3704040"/>
                  <a:chExt cx="241200" cy="275400"/>
                </a:xfrm>
              </p:grpSpPr>
              <p:sp>
                <p:nvSpPr>
                  <p:cNvPr id="114" name="Rectangle 94">
                    <a:extLst>
                      <a:ext uri="{FF2B5EF4-FFF2-40B4-BE49-F238E27FC236}">
                        <a16:creationId xmlns:a16="http://schemas.microsoft.com/office/drawing/2014/main" id="{34DAAE08-404A-4660-9036-D7C19763429E}"/>
                      </a:ext>
                    </a:extLst>
                  </p:cNvPr>
                  <p:cNvSpPr/>
                  <p:nvPr/>
                </p:nvSpPr>
                <p:spPr>
                  <a:xfrm>
                    <a:off x="10800720" y="3704040"/>
                    <a:ext cx="241200" cy="27540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  <p:grpSp>
                <p:nvGrpSpPr>
                  <p:cNvPr id="115" name="Group 95">
                    <a:extLst>
                      <a:ext uri="{FF2B5EF4-FFF2-40B4-BE49-F238E27FC236}">
                        <a16:creationId xmlns:a16="http://schemas.microsoft.com/office/drawing/2014/main" id="{7568FA38-7E5F-4C3E-96CB-3B23716A8A08}"/>
                      </a:ext>
                    </a:extLst>
                  </p:cNvPr>
                  <p:cNvGrpSpPr/>
                  <p:nvPr/>
                </p:nvGrpSpPr>
                <p:grpSpPr>
                  <a:xfrm>
                    <a:off x="10834200" y="3805560"/>
                    <a:ext cx="79560" cy="38880"/>
                    <a:chOff x="10834200" y="3805560"/>
                    <a:chExt cx="79560" cy="38880"/>
                  </a:xfrm>
                </p:grpSpPr>
                <p:sp>
                  <p:nvSpPr>
                    <p:cNvPr id="122" name="Rectangle 102">
                      <a:extLst>
                        <a:ext uri="{FF2B5EF4-FFF2-40B4-BE49-F238E27FC236}">
                          <a16:creationId xmlns:a16="http://schemas.microsoft.com/office/drawing/2014/main" id="{57DB6559-5719-4334-AC68-A6B9DFB917A1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10831680" y="382752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23" name="Rectangle 103">
                      <a:extLst>
                        <a:ext uri="{FF2B5EF4-FFF2-40B4-BE49-F238E27FC236}">
                          <a16:creationId xmlns:a16="http://schemas.microsoft.com/office/drawing/2014/main" id="{DA55B10F-0225-42A9-8DA8-E9475D42FB77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10850400" y="382140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116" name="Group 96">
                    <a:extLst>
                      <a:ext uri="{FF2B5EF4-FFF2-40B4-BE49-F238E27FC236}">
                        <a16:creationId xmlns:a16="http://schemas.microsoft.com/office/drawing/2014/main" id="{8C761DF6-F6A9-48F2-BD1C-3692E6E2F12E}"/>
                      </a:ext>
                    </a:extLst>
                  </p:cNvPr>
                  <p:cNvGrpSpPr/>
                  <p:nvPr/>
                </p:nvGrpSpPr>
                <p:grpSpPr>
                  <a:xfrm>
                    <a:off x="10834920" y="3879720"/>
                    <a:ext cx="51480" cy="51480"/>
                    <a:chOff x="10834920" y="3879720"/>
                    <a:chExt cx="51480" cy="51480"/>
                  </a:xfrm>
                </p:grpSpPr>
                <p:sp>
                  <p:nvSpPr>
                    <p:cNvPr id="120" name="Rectangle 100">
                      <a:extLst>
                        <a:ext uri="{FF2B5EF4-FFF2-40B4-BE49-F238E27FC236}">
                          <a16:creationId xmlns:a16="http://schemas.microsoft.com/office/drawing/2014/main" id="{A0AFC0E9-082C-4415-96E5-2F3888D2969F}"/>
                        </a:ext>
                      </a:extLst>
                    </p:cNvPr>
                    <p:cNvSpPr/>
                    <p:nvPr/>
                  </p:nvSpPr>
                  <p:spPr>
                    <a:xfrm rot="18900000">
                      <a:off x="10827360" y="390204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21" name="Rectangle 101">
                      <a:extLst>
                        <a:ext uri="{FF2B5EF4-FFF2-40B4-BE49-F238E27FC236}">
                          <a16:creationId xmlns:a16="http://schemas.microsoft.com/office/drawing/2014/main" id="{26109A62-7979-402F-9B41-2EC52FF3CA57}"/>
                        </a:ext>
                      </a:extLst>
                    </p:cNvPr>
                    <p:cNvSpPr/>
                    <p:nvPr/>
                  </p:nvSpPr>
                  <p:spPr>
                    <a:xfrm rot="13500000">
                      <a:off x="10831680" y="3902400"/>
                      <a:ext cx="60120" cy="720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117" name="Group 97">
                    <a:extLst>
                      <a:ext uri="{FF2B5EF4-FFF2-40B4-BE49-F238E27FC236}">
                        <a16:creationId xmlns:a16="http://schemas.microsoft.com/office/drawing/2014/main" id="{B4B5EBE3-EE33-427E-AC22-B6132078B7F0}"/>
                      </a:ext>
                    </a:extLst>
                  </p:cNvPr>
                  <p:cNvGrpSpPr/>
                  <p:nvPr/>
                </p:nvGrpSpPr>
                <p:grpSpPr>
                  <a:xfrm>
                    <a:off x="10834200" y="3746520"/>
                    <a:ext cx="79560" cy="38880"/>
                    <a:chOff x="10834200" y="3746520"/>
                    <a:chExt cx="79560" cy="38880"/>
                  </a:xfrm>
                </p:grpSpPr>
                <p:sp>
                  <p:nvSpPr>
                    <p:cNvPr id="118" name="Rectangle 98">
                      <a:extLst>
                        <a:ext uri="{FF2B5EF4-FFF2-40B4-BE49-F238E27FC236}">
                          <a16:creationId xmlns:a16="http://schemas.microsoft.com/office/drawing/2014/main" id="{24932BD0-6615-4F88-8461-9B141F995F3D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10831680" y="376848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19" name="Rectangle 99">
                      <a:extLst>
                        <a:ext uri="{FF2B5EF4-FFF2-40B4-BE49-F238E27FC236}">
                          <a16:creationId xmlns:a16="http://schemas.microsoft.com/office/drawing/2014/main" id="{611B32F3-1824-47CE-9EB9-621A7C15C3FE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10850400" y="376236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</p:grpSp>
          </p:grpSp>
          <p:sp>
            <p:nvSpPr>
              <p:cNvPr id="111" name="Freeform 79">
                <a:extLst>
                  <a:ext uri="{FF2B5EF4-FFF2-40B4-BE49-F238E27FC236}">
                    <a16:creationId xmlns:a16="http://schemas.microsoft.com/office/drawing/2014/main" id="{A1806FC7-2F09-4580-8CC3-0CC4F7A5874D}"/>
                  </a:ext>
                </a:extLst>
              </p:cNvPr>
              <p:cNvSpPr/>
              <p:nvPr/>
            </p:nvSpPr>
            <p:spPr>
              <a:xfrm>
                <a:off x="8789726" y="4475972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7F4F9F">
                  <a:lumMod val="50000"/>
                </a:srgbClr>
              </a:solidFill>
              <a:ln w="12700" cap="flat" cmpd="sng" algn="ctr">
                <a:solidFill>
                  <a:srgbClr val="3F274F"/>
                </a:solidFill>
                <a:prstDash val="solid"/>
                <a:miter lim="800000"/>
              </a:ln>
              <a:effectLst/>
            </p:spPr>
          </p:sp>
        </p:grpSp>
      </p:grpSp>
      <p:sp>
        <p:nvSpPr>
          <p:cNvPr id="20" name="Rounded Rectangle 186">
            <a:extLst>
              <a:ext uri="{FF2B5EF4-FFF2-40B4-BE49-F238E27FC236}">
                <a16:creationId xmlns:a16="http://schemas.microsoft.com/office/drawing/2014/main" id="{08456477-5DF6-4444-8AD3-5F86302A832C}"/>
              </a:ext>
            </a:extLst>
          </p:cNvPr>
          <p:cNvSpPr/>
          <p:nvPr/>
        </p:nvSpPr>
        <p:spPr>
          <a:xfrm>
            <a:off x="2929709" y="2151400"/>
            <a:ext cx="1215769" cy="981379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solidFill>
              <a:srgbClr val="5D3A75"/>
            </a:solidFill>
            <a:prstDash val="solid"/>
            <a:miter lim="800000"/>
          </a:ln>
          <a:effectLst/>
        </p:spPr>
      </p:sp>
      <p:sp>
        <p:nvSpPr>
          <p:cNvPr id="22" name="Rounded Rectangle 56">
            <a:extLst>
              <a:ext uri="{FF2B5EF4-FFF2-40B4-BE49-F238E27FC236}">
                <a16:creationId xmlns:a16="http://schemas.microsoft.com/office/drawing/2014/main" id="{A54032CF-EF57-42D1-A163-50A10DF15F52}"/>
              </a:ext>
            </a:extLst>
          </p:cNvPr>
          <p:cNvSpPr/>
          <p:nvPr/>
        </p:nvSpPr>
        <p:spPr>
          <a:xfrm>
            <a:off x="3033279" y="2211966"/>
            <a:ext cx="1008629" cy="336600"/>
          </a:xfrm>
          <a:prstGeom prst="roundRect">
            <a:avLst>
              <a:gd name="adj" fmla="val 16667"/>
            </a:avLst>
          </a:prstGeom>
          <a:noFill/>
          <a:ln w="0">
            <a:noFill/>
          </a:ln>
          <a:effectLst/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lang="en-US" sz="1200" b="1" kern="0" spc="-1" dirty="0">
                <a:solidFill>
                  <a:srgbClr val="414244"/>
                </a:solidFill>
                <a:latin typeface="Calibri"/>
              </a:rPr>
              <a:t>Write API Client</a:t>
            </a:r>
            <a:endParaRPr kumimoji="0" lang="en-US" sz="1200" b="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ounded Rectangle 56">
            <a:extLst>
              <a:ext uri="{FF2B5EF4-FFF2-40B4-BE49-F238E27FC236}">
                <a16:creationId xmlns:a16="http://schemas.microsoft.com/office/drawing/2014/main" id="{A54032CF-EF57-42D1-A163-50A10DF15F52}"/>
              </a:ext>
            </a:extLst>
          </p:cNvPr>
          <p:cNvSpPr/>
          <p:nvPr/>
        </p:nvSpPr>
        <p:spPr>
          <a:xfrm>
            <a:off x="5321336" y="2151400"/>
            <a:ext cx="1342485" cy="336600"/>
          </a:xfrm>
          <a:prstGeom prst="roundRect">
            <a:avLst>
              <a:gd name="adj" fmla="val 16667"/>
            </a:avLst>
          </a:prstGeom>
          <a:noFill/>
          <a:ln w="0">
            <a:noFill/>
          </a:ln>
          <a:effectLst/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lang="en-US" sz="1200" b="1" kern="0" spc="-1" dirty="0">
                <a:solidFill>
                  <a:srgbClr val="414244"/>
                </a:solidFill>
                <a:latin typeface="Calibri"/>
              </a:rPr>
              <a:t>Write API Server</a:t>
            </a:r>
            <a:endParaRPr kumimoji="0" lang="en-US" sz="1200" b="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ounded Rectangle 186">
            <a:extLst>
              <a:ext uri="{FF2B5EF4-FFF2-40B4-BE49-F238E27FC236}">
                <a16:creationId xmlns:a16="http://schemas.microsoft.com/office/drawing/2014/main" id="{08456477-5DF6-4444-8AD3-5F86302A832C}"/>
              </a:ext>
            </a:extLst>
          </p:cNvPr>
          <p:cNvSpPr/>
          <p:nvPr/>
        </p:nvSpPr>
        <p:spPr>
          <a:xfrm>
            <a:off x="540818" y="2151400"/>
            <a:ext cx="1215769" cy="981379"/>
          </a:xfrm>
          <a:prstGeom prst="roundRect">
            <a:avLst>
              <a:gd name="adj" fmla="val 16667"/>
            </a:avLst>
          </a:prstGeom>
          <a:solidFill>
            <a:schemeClr val="accent4">
              <a:lumMod val="90000"/>
            </a:schemeClr>
          </a:solidFill>
          <a:ln w="12700" cap="flat" cmpd="sng" algn="ctr">
            <a:solidFill>
              <a:srgbClr val="5D3A75"/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58975" y="2241767"/>
            <a:ext cx="1203727" cy="276999"/>
          </a:xfrm>
          <a:prstGeom prst="rect">
            <a:avLst/>
          </a:prstGeom>
          <a:noFill/>
          <a:ln w="0">
            <a:noFill/>
          </a:ln>
          <a:effectLst/>
        </p:spPr>
        <p:txBody>
          <a:bodyPr lIns="90000" tIns="45000" rIns="90000" bIns="45000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1200" b="1" kern="0" spc="-1" dirty="0">
                <a:solidFill>
                  <a:srgbClr val="414244"/>
                </a:solidFill>
                <a:latin typeface="Calibri"/>
              </a:rPr>
              <a:t>System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9767011" y="2115471"/>
            <a:ext cx="2017440" cy="887425"/>
            <a:chOff x="10369588" y="3536179"/>
            <a:chExt cx="2017440" cy="1703520"/>
          </a:xfrm>
        </p:grpSpPr>
        <p:grpSp>
          <p:nvGrpSpPr>
            <p:cNvPr id="62" name="Group 57">
              <a:extLst>
                <a:ext uri="{FF2B5EF4-FFF2-40B4-BE49-F238E27FC236}">
                  <a16:creationId xmlns:a16="http://schemas.microsoft.com/office/drawing/2014/main" id="{BDB37B7A-E1A9-43EC-978B-FB6D750AFC85}"/>
                </a:ext>
              </a:extLst>
            </p:cNvPr>
            <p:cNvGrpSpPr/>
            <p:nvPr/>
          </p:nvGrpSpPr>
          <p:grpSpPr>
            <a:xfrm>
              <a:off x="10460240" y="3536179"/>
              <a:ext cx="1832040" cy="1703520"/>
              <a:chOff x="7215480" y="3979080"/>
              <a:chExt cx="1832040" cy="1703520"/>
            </a:xfrm>
          </p:grpSpPr>
          <p:sp>
            <p:nvSpPr>
              <p:cNvPr id="70" name="Freeform 68">
                <a:extLst>
                  <a:ext uri="{FF2B5EF4-FFF2-40B4-BE49-F238E27FC236}">
                    <a16:creationId xmlns:a16="http://schemas.microsoft.com/office/drawing/2014/main" id="{475DB8C4-2E18-4F35-9FC2-FAC9DA857EBB}"/>
                  </a:ext>
                </a:extLst>
              </p:cNvPr>
              <p:cNvSpPr/>
              <p:nvPr/>
            </p:nvSpPr>
            <p:spPr>
              <a:xfrm>
                <a:off x="7215480" y="4377960"/>
                <a:ext cx="1832040" cy="1304640"/>
              </a:xfrm>
              <a:custGeom>
                <a:avLst/>
                <a:gdLst/>
                <a:ahLst/>
                <a:cxnLst/>
                <a:rect l="l" t="t" r="r" b="b"/>
                <a:pathLst>
                  <a:path w="1185334" h="776821">
                    <a:moveTo>
                      <a:pt x="0" y="0"/>
                    </a:moveTo>
                    <a:lnTo>
                      <a:pt x="1185333" y="0"/>
                    </a:lnTo>
                    <a:lnTo>
                      <a:pt x="1185333" y="539750"/>
                    </a:lnTo>
                    <a:lnTo>
                      <a:pt x="1185334" y="539754"/>
                    </a:lnTo>
                    <a:lnTo>
                      <a:pt x="1185333" y="539758"/>
                    </a:lnTo>
                    <a:lnTo>
                      <a:pt x="1185333" y="541866"/>
                    </a:lnTo>
                    <a:lnTo>
                      <a:pt x="1184802" y="541866"/>
                    </a:lnTo>
                    <a:lnTo>
                      <a:pt x="1173293" y="587531"/>
                    </a:lnTo>
                    <a:cubicBezTo>
                      <a:pt x="1118029" y="695558"/>
                      <a:pt x="879073" y="776821"/>
                      <a:pt x="592667" y="776821"/>
                    </a:cubicBezTo>
                    <a:cubicBezTo>
                      <a:pt x="306261" y="776821"/>
                      <a:pt x="67305" y="695558"/>
                      <a:pt x="12041" y="587531"/>
                    </a:cubicBezTo>
                    <a:lnTo>
                      <a:pt x="533" y="541866"/>
                    </a:lnTo>
                    <a:lnTo>
                      <a:pt x="0" y="541866"/>
                    </a:lnTo>
                    <a:lnTo>
                      <a:pt x="0" y="539754"/>
                    </a:lnTo>
                    <a:close/>
                  </a:path>
                </a:pathLst>
              </a:custGeom>
              <a:solidFill>
                <a:srgbClr val="546CB2">
                  <a:lumMod val="40000"/>
                  <a:lumOff val="60000"/>
                </a:srgbClr>
              </a:solidFill>
              <a:ln w="12700" cap="flat" cmpd="sng" algn="ctr">
                <a:solidFill>
                  <a:srgbClr val="5D3A75"/>
                </a:solidFill>
                <a:prstDash val="solid"/>
                <a:miter lim="800000"/>
              </a:ln>
              <a:effectLst/>
            </p:spPr>
          </p:sp>
          <p:sp>
            <p:nvSpPr>
              <p:cNvPr id="71" name="Oval 69">
                <a:extLst>
                  <a:ext uri="{FF2B5EF4-FFF2-40B4-BE49-F238E27FC236}">
                    <a16:creationId xmlns:a16="http://schemas.microsoft.com/office/drawing/2014/main" id="{B1A7A543-3C23-48AE-BCA7-DA58A8207943}"/>
                  </a:ext>
                </a:extLst>
              </p:cNvPr>
              <p:cNvSpPr/>
              <p:nvPr/>
            </p:nvSpPr>
            <p:spPr>
              <a:xfrm>
                <a:off x="7215480" y="3979080"/>
                <a:ext cx="1832040" cy="737640"/>
              </a:xfrm>
              <a:prstGeom prst="ellipse">
                <a:avLst/>
              </a:prstGeom>
              <a:solidFill>
                <a:srgbClr val="546CB2">
                  <a:lumMod val="40000"/>
                  <a:lumOff val="60000"/>
                </a:srgbClr>
              </a:solidFill>
              <a:ln w="12700" cap="flat" cmpd="sng" algn="ctr">
                <a:solidFill>
                  <a:srgbClr val="5D3A75"/>
                </a:solidFill>
                <a:prstDash val="solid"/>
                <a:miter lim="800000"/>
              </a:ln>
              <a:effectLst>
                <a:reflection blurRad="6350" stA="50000" endA="300" endPos="55500" dist="50800" dir="5400000" sy="-100000" algn="bl" rotWithShape="0"/>
              </a:effectLst>
            </p:spPr>
          </p:sp>
        </p:grpSp>
        <p:sp>
          <p:nvSpPr>
            <p:cNvPr id="63" name="Rounded Rectangle 56">
              <a:extLst>
                <a:ext uri="{FF2B5EF4-FFF2-40B4-BE49-F238E27FC236}">
                  <a16:creationId xmlns:a16="http://schemas.microsoft.com/office/drawing/2014/main" id="{EE680F5F-EF59-4B12-946E-B45859A6498F}"/>
                </a:ext>
              </a:extLst>
            </p:cNvPr>
            <p:cNvSpPr/>
            <p:nvPr/>
          </p:nvSpPr>
          <p:spPr>
            <a:xfrm>
              <a:off x="10369588" y="3582966"/>
              <a:ext cx="2017440" cy="336600"/>
            </a:xfrm>
            <a:prstGeom prst="roundRect">
              <a:avLst>
                <a:gd name="adj" fmla="val 16667"/>
              </a:avLst>
            </a:prstGeom>
            <a:noFill/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200" b="1" i="0" u="none" strike="noStrike" kern="0" cap="none" spc="-1" normalizeH="0" baseline="0" noProof="0" dirty="0">
                  <a:ln>
                    <a:noFill/>
                  </a:ln>
                  <a:solidFill>
                    <a:srgbClr val="414244"/>
                  </a:solidFill>
                  <a:effectLst/>
                  <a:uLnTx/>
                  <a:uFillTx/>
                  <a:latin typeface="Calibri"/>
                  <a:ea typeface="DejaVu Sans"/>
                  <a:cs typeface="+mn-cs"/>
                </a:rPr>
                <a:t>Off-chain Database</a:t>
              </a:r>
              <a:endParaRPr kumimoji="0" lang="en-US" sz="1200" b="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8" name="Rounded Rectangle 67">
            <a:extLst>
              <a:ext uri="{FF2B5EF4-FFF2-40B4-BE49-F238E27FC236}">
                <a16:creationId xmlns:a16="http://schemas.microsoft.com/office/drawing/2014/main" id="{254F52BB-F2B3-4B4A-A867-95DD8E39DD8D}"/>
              </a:ext>
            </a:extLst>
          </p:cNvPr>
          <p:cNvSpPr/>
          <p:nvPr/>
        </p:nvSpPr>
        <p:spPr>
          <a:xfrm>
            <a:off x="710377" y="2592009"/>
            <a:ext cx="900922" cy="375222"/>
          </a:xfrm>
          <a:prstGeom prst="roundRect">
            <a:avLst>
              <a:gd name="adj" fmla="val 4167"/>
            </a:avLst>
          </a:prstGeom>
          <a:solidFill>
            <a:srgbClr val="838487"/>
          </a:solidFill>
          <a:ln w="12700" cap="flat" cmpd="sng" algn="ctr">
            <a:solidFill>
              <a:srgbClr val="546CB2"/>
            </a:solidFill>
            <a:prstDash val="solid"/>
            <a:miter lim="800000"/>
          </a:ln>
          <a:effectLst/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Generate Audit Log</a:t>
            </a:r>
            <a:endParaRPr kumimoji="0" lang="en-US" sz="1100" b="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3" name="Straight Arrow Connector 12"/>
          <p:cNvCxnSpPr>
            <a:stCxn id="29" idx="3"/>
            <a:endCxn id="20" idx="1"/>
          </p:cNvCxnSpPr>
          <p:nvPr/>
        </p:nvCxnSpPr>
        <p:spPr>
          <a:xfrm>
            <a:off x="1756587" y="2642090"/>
            <a:ext cx="117312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>
            <a:stCxn id="20" idx="3"/>
            <a:endCxn id="7" idx="1"/>
          </p:cNvCxnSpPr>
          <p:nvPr/>
        </p:nvCxnSpPr>
        <p:spPr>
          <a:xfrm>
            <a:off x="4145478" y="2642090"/>
            <a:ext cx="71611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ounded Rectangle 79">
            <a:extLst>
              <a:ext uri="{FF2B5EF4-FFF2-40B4-BE49-F238E27FC236}">
                <a16:creationId xmlns:a16="http://schemas.microsoft.com/office/drawing/2014/main" id="{254F52BB-F2B3-4B4A-A867-95DD8E39DD8D}"/>
              </a:ext>
            </a:extLst>
          </p:cNvPr>
          <p:cNvSpPr/>
          <p:nvPr/>
        </p:nvSpPr>
        <p:spPr>
          <a:xfrm>
            <a:off x="3069182" y="2602840"/>
            <a:ext cx="900922" cy="375222"/>
          </a:xfrm>
          <a:prstGeom prst="roundRect">
            <a:avLst>
              <a:gd name="adj" fmla="val 4167"/>
            </a:avLst>
          </a:prstGeom>
          <a:solidFill>
            <a:srgbClr val="838487"/>
          </a:solidFill>
          <a:ln w="12700" cap="flat" cmpd="sng" algn="ctr">
            <a:solidFill>
              <a:srgbClr val="546CB2"/>
            </a:solidFill>
            <a:prstDash val="solid"/>
            <a:miter lim="800000"/>
          </a:ln>
          <a:effectLst/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POST Request</a:t>
            </a:r>
            <a:endParaRPr kumimoji="0" lang="en-US" sz="1100" b="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61590" y="1865918"/>
            <a:ext cx="7045929" cy="1385282"/>
          </a:xfrm>
          <a:prstGeom prst="rect">
            <a:avLst/>
          </a:prstGeom>
          <a:solidFill>
            <a:schemeClr val="tx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9" name="Rectangle 78"/>
          <p:cNvSpPr/>
          <p:nvPr/>
        </p:nvSpPr>
        <p:spPr>
          <a:xfrm>
            <a:off x="710377" y="3628134"/>
            <a:ext cx="3186450" cy="22558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1" name="Rectangle 80"/>
          <p:cNvSpPr/>
          <p:nvPr/>
        </p:nvSpPr>
        <p:spPr>
          <a:xfrm>
            <a:off x="717121" y="3975615"/>
            <a:ext cx="31797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{ "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systemID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": "CERT-PT",</a:t>
            </a:r>
            <a:endParaRPr lang="pt-PT" sz="8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R="0"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 "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orchestratorID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": "IRIS-Engine"</a:t>
            </a:r>
            <a:b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</a:b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 "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correlationID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": "28734h-233129871-dew-4432",</a:t>
            </a:r>
            <a:endParaRPr lang="pt-PT" sz="8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R="0"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 "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collaborationID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": "BABEL"</a:t>
            </a:r>
            <a:b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</a:b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 "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userID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": "</a:t>
            </a:r>
            <a:r>
              <a:rPr lang="en-US" sz="800" u="sng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  <a:hlinkClick r:id="rId3"/>
              </a:rPr>
              <a:t>cozy.cat@cert.pt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",</a:t>
            </a:r>
            <a:endParaRPr lang="pt-PT" sz="8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R="0"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 "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orchestratorTimestamp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": "2023-05-19 08:45:05"}</a:t>
            </a:r>
            <a:endParaRPr lang="pt-PT" sz="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710377" y="5384545"/>
            <a:ext cx="25884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{</a:t>
            </a:r>
            <a:endParaRPr lang="pt-PT" sz="8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  ...</a:t>
            </a:r>
            <a:endParaRPr lang="pt-PT" sz="8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}</a:t>
            </a:r>
            <a:endParaRPr lang="pt-PT" sz="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760283" y="5191395"/>
            <a:ext cx="1653515" cy="248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Unstructured JSON</a:t>
            </a:r>
            <a:endParaRPr lang="pt-PT" sz="10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717121" y="3660297"/>
            <a:ext cx="22263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Structured JSON(METADATA)</a:t>
            </a:r>
            <a:endParaRPr lang="pt-PT" sz="10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717121" y="3411765"/>
            <a:ext cx="3179706" cy="2163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Audit Log</a:t>
            </a:r>
            <a:endParaRPr lang="pt-PT" sz="1400" dirty="0"/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E2B62732-D3AE-FF49-9074-2CE2A2CD944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8113" y="818628"/>
            <a:ext cx="2361340" cy="778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1865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Data Protection and Accountability</a:t>
            </a:r>
            <a:br>
              <a:rPr lang="en-US" dirty="0"/>
            </a:br>
            <a:r>
              <a:rPr lang="en-US" dirty="0"/>
              <a:t>In a Nutshell</a:t>
            </a:r>
            <a:endParaRPr lang="pt-PT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2B62732-D3AE-FF49-9074-2CE2A2CD944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8113" y="818628"/>
            <a:ext cx="2361340" cy="778795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544871" y="1885949"/>
            <a:ext cx="10397034" cy="3453219"/>
            <a:chOff x="544871" y="1885949"/>
            <a:chExt cx="10397034" cy="3453219"/>
          </a:xfrm>
        </p:grpSpPr>
        <p:sp>
          <p:nvSpPr>
            <p:cNvPr id="18" name="Rounded Rectangle 17"/>
            <p:cNvSpPr/>
            <p:nvPr/>
          </p:nvSpPr>
          <p:spPr>
            <a:xfrm>
              <a:off x="2622166" y="2457334"/>
              <a:ext cx="1137983" cy="2281612"/>
            </a:xfrm>
            <a:prstGeom prst="roundRect">
              <a:avLst>
                <a:gd name="adj" fmla="val 6998"/>
              </a:avLst>
            </a:prstGeom>
            <a:solidFill>
              <a:srgbClr val="7F4F9F"/>
            </a:solidFill>
            <a:ln>
              <a:solidFill>
                <a:srgbClr val="5D3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numCol="1" spcCol="0" anchor="ctr">
              <a:noAutofit/>
            </a:bodyPr>
            <a:lstStyle/>
            <a:p>
              <a:pPr algn="ctr"/>
              <a:r>
                <a:rPr lang="en-US" sz="1100" b="1" spc="-1" dirty="0">
                  <a:solidFill>
                    <a:srgbClr val="FFFFFF"/>
                  </a:solidFill>
                  <a:latin typeface="Arial"/>
                  <a:ea typeface="DejaVu Sans"/>
                </a:rPr>
                <a:t>Orchestrator</a:t>
              </a:r>
              <a:endParaRPr lang="pt-PT" sz="1100" b="1" spc="-1" dirty="0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544871" y="2537616"/>
              <a:ext cx="950072" cy="2143593"/>
              <a:chOff x="1047960" y="2000916"/>
              <a:chExt cx="1501560" cy="2143593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1047960" y="2000916"/>
                <a:ext cx="1501560" cy="577440"/>
              </a:xfrm>
              <a:prstGeom prst="roundRect">
                <a:avLst>
                  <a:gd name="adj" fmla="val 16667"/>
                </a:avLst>
              </a:prstGeom>
              <a:solidFill>
                <a:srgbClr val="7F4F9F"/>
              </a:solidFill>
              <a:ln>
                <a:solidFill>
                  <a:srgbClr val="5D3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numCol="1" spc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00000"/>
                  </a:lnSpc>
                </a:pPr>
                <a:r>
                  <a:rPr lang="en-US" sz="900" b="0" strike="noStrike" spc="-1" dirty="0">
                    <a:solidFill>
                      <a:srgbClr val="FFFFFF"/>
                    </a:solidFill>
                    <a:latin typeface="Arial"/>
                    <a:ea typeface="DejaVu Sans"/>
                  </a:rPr>
                  <a:t>CERT/CSIRT A</a:t>
                </a:r>
                <a:endParaRPr lang="en-US" sz="900" b="0" strike="noStrike" spc="-1" dirty="0">
                  <a:latin typeface="Calibri"/>
                </a:endParaRPr>
              </a:p>
            </p:txBody>
          </p:sp>
          <p:sp>
            <p:nvSpPr>
              <p:cNvPr id="28" name="Rounded Rectangle 27"/>
              <p:cNvSpPr/>
              <p:nvPr/>
            </p:nvSpPr>
            <p:spPr>
              <a:xfrm>
                <a:off x="1047960" y="2788218"/>
                <a:ext cx="1501560" cy="577440"/>
              </a:xfrm>
              <a:prstGeom prst="roundRect">
                <a:avLst>
                  <a:gd name="adj" fmla="val 16667"/>
                </a:avLst>
              </a:prstGeom>
              <a:solidFill>
                <a:srgbClr val="7F4F9F"/>
              </a:solidFill>
              <a:ln>
                <a:solidFill>
                  <a:srgbClr val="5D3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numCol="1" spc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00000"/>
                  </a:lnSpc>
                </a:pPr>
                <a:r>
                  <a:rPr lang="en-US" sz="900" b="0" strike="noStrike" spc="-1">
                    <a:solidFill>
                      <a:srgbClr val="FFFFFF"/>
                    </a:solidFill>
                    <a:latin typeface="Arial"/>
                    <a:ea typeface="DejaVu Sans"/>
                  </a:rPr>
                  <a:t>CERT/CSIRT B</a:t>
                </a:r>
                <a:endParaRPr lang="en-US" sz="900" b="0" strike="noStrike" spc="-1">
                  <a:latin typeface="Calibri"/>
                </a:endParaRPr>
              </a:p>
            </p:txBody>
          </p:sp>
          <p:sp>
            <p:nvSpPr>
              <p:cNvPr id="29" name="Rounded Rectangle 28"/>
              <p:cNvSpPr/>
              <p:nvPr/>
            </p:nvSpPr>
            <p:spPr>
              <a:xfrm>
                <a:off x="1047960" y="3567069"/>
                <a:ext cx="1501560" cy="577440"/>
              </a:xfrm>
              <a:prstGeom prst="roundRect">
                <a:avLst>
                  <a:gd name="adj" fmla="val 16667"/>
                </a:avLst>
              </a:prstGeom>
              <a:solidFill>
                <a:srgbClr val="7F4F9F"/>
              </a:solidFill>
              <a:ln>
                <a:solidFill>
                  <a:srgbClr val="5D3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numCol="1" spc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00000"/>
                  </a:lnSpc>
                </a:pPr>
                <a:r>
                  <a:rPr lang="en-US" sz="900" b="0" strike="noStrike" spc="-1">
                    <a:solidFill>
                      <a:srgbClr val="FFFFFF"/>
                    </a:solidFill>
                    <a:latin typeface="Arial"/>
                    <a:ea typeface="DejaVu Sans"/>
                  </a:rPr>
                  <a:t>...</a:t>
                </a:r>
                <a:endParaRPr lang="en-US" sz="900" b="0" strike="noStrike" spc="-1">
                  <a:latin typeface="Calibri"/>
                </a:endParaRPr>
              </a:p>
            </p:txBody>
          </p:sp>
        </p:grpSp>
        <p:sp>
          <p:nvSpPr>
            <p:cNvPr id="20" name="Rounded Rectangle 186">
              <a:extLst>
                <a:ext uri="{FF2B5EF4-FFF2-40B4-BE49-F238E27FC236}">
                  <a16:creationId xmlns:a16="http://schemas.microsoft.com/office/drawing/2014/main" id="{08456477-5DF6-4444-8AD3-5F86302A832C}"/>
                </a:ext>
              </a:extLst>
            </p:cNvPr>
            <p:cNvSpPr/>
            <p:nvPr/>
          </p:nvSpPr>
          <p:spPr>
            <a:xfrm>
              <a:off x="4938117" y="1885949"/>
              <a:ext cx="3616129" cy="3453219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12700" cap="flat" cmpd="sng" algn="ctr">
              <a:solidFill>
                <a:srgbClr val="5D3A75"/>
              </a:solidFill>
              <a:prstDash val="solid"/>
              <a:miter lim="800000"/>
            </a:ln>
            <a:effectLst/>
          </p:spPr>
          <p:txBody>
            <a:bodyPr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DPA in a nutshell</a:t>
              </a:r>
            </a:p>
            <a:p>
              <a:r>
                <a:rPr lang="en-US" sz="1200" b="1" dirty="0">
                  <a:solidFill>
                    <a:schemeClr val="bg1"/>
                  </a:solidFill>
                </a:rPr>
                <a:t>What it is: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/>
                  </a:solidFill>
                </a:rPr>
                <a:t>Provides auditing functions for incident response, ensuring accountability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/>
                  </a:solidFill>
                </a:rPr>
                <a:t>Enables secure, immutable and distributed logging for incident response workflows</a:t>
              </a:r>
            </a:p>
            <a:p>
              <a:endParaRPr lang="en-US" sz="1200" dirty="0">
                <a:solidFill>
                  <a:schemeClr val="bg1"/>
                </a:solidFill>
              </a:endParaRPr>
            </a:p>
            <a:p>
              <a:r>
                <a:rPr lang="en-US" sz="1200" b="1" dirty="0">
                  <a:solidFill>
                    <a:schemeClr val="bg1"/>
                  </a:solidFill>
                </a:rPr>
                <a:t>Properties: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200" b="1" dirty="0">
                  <a:solidFill>
                    <a:schemeClr val="bg1"/>
                  </a:solidFill>
                </a:rPr>
                <a:t>Confidentiality</a:t>
              </a:r>
              <a:r>
                <a:rPr lang="en-US" sz="1200" dirty="0">
                  <a:solidFill>
                    <a:schemeClr val="bg1"/>
                  </a:solidFill>
                </a:rPr>
                <a:t>: </a:t>
              </a:r>
            </a:p>
            <a:p>
              <a:pPr lvl="1"/>
              <a:r>
                <a:rPr lang="en-US" sz="1200" dirty="0">
                  <a:solidFill>
                    <a:schemeClr val="bg1"/>
                  </a:solidFill>
                </a:rPr>
                <a:t>Encryption technologies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200" b="1" dirty="0">
                  <a:solidFill>
                    <a:schemeClr val="bg1"/>
                  </a:solidFill>
                </a:rPr>
                <a:t>Non-repudiation + </a:t>
              </a:r>
              <a:r>
                <a:rPr lang="en-US" sz="1100" b="1" dirty="0">
                  <a:solidFill>
                    <a:schemeClr val="bg1"/>
                  </a:solidFill>
                </a:rPr>
                <a:t>Traceability</a:t>
              </a:r>
              <a:r>
                <a:rPr lang="en-US" sz="1200" dirty="0">
                  <a:solidFill>
                    <a:schemeClr val="bg1"/>
                  </a:solidFill>
                </a:rPr>
                <a:t>:</a:t>
              </a:r>
            </a:p>
            <a:p>
              <a:pPr lvl="1"/>
              <a:r>
                <a:rPr lang="en-US" sz="1200" dirty="0">
                  <a:solidFill>
                    <a:schemeClr val="bg1"/>
                  </a:solidFill>
                </a:rPr>
                <a:t>Blockchain – Hyperledger Fabric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200" b="1" dirty="0">
                  <a:solidFill>
                    <a:schemeClr val="bg1"/>
                  </a:solidFill>
                </a:rPr>
                <a:t>Scalability</a:t>
              </a:r>
              <a:r>
                <a:rPr lang="en-US" sz="1200" dirty="0">
                  <a:solidFill>
                    <a:schemeClr val="bg1"/>
                  </a:solidFill>
                </a:rPr>
                <a:t>: </a:t>
              </a:r>
            </a:p>
            <a:p>
              <a:pPr lvl="1"/>
              <a:r>
                <a:rPr lang="en-US" sz="1200" dirty="0">
                  <a:solidFill>
                    <a:schemeClr val="bg1"/>
                  </a:solidFill>
                </a:rPr>
                <a:t>Off-chain Database</a:t>
              </a:r>
            </a:p>
            <a:p>
              <a:endParaRPr lang="pt-PT" b="1" dirty="0">
                <a:solidFill>
                  <a:schemeClr val="bg1"/>
                </a:solidFill>
              </a:endParaRPr>
            </a:p>
          </p:txBody>
        </p:sp>
        <p:sp>
          <p:nvSpPr>
            <p:cNvPr id="21" name="Right Arrow 20"/>
            <p:cNvSpPr/>
            <p:nvPr/>
          </p:nvSpPr>
          <p:spPr>
            <a:xfrm>
              <a:off x="3874913" y="3265054"/>
              <a:ext cx="953934" cy="66617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/>
                <a:t>POST audit log data</a:t>
              </a:r>
              <a:endParaRPr lang="pt-PT" sz="900" dirty="0"/>
            </a:p>
          </p:txBody>
        </p:sp>
        <p:sp>
          <p:nvSpPr>
            <p:cNvPr id="22" name="Right Arrow 21"/>
            <p:cNvSpPr/>
            <p:nvPr/>
          </p:nvSpPr>
          <p:spPr>
            <a:xfrm>
              <a:off x="1608121" y="2494338"/>
              <a:ext cx="899281" cy="66617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/>
                <a:t>Decisions</a:t>
              </a:r>
              <a:endParaRPr lang="pt-PT" sz="900" dirty="0"/>
            </a:p>
          </p:txBody>
        </p:sp>
        <p:sp>
          <p:nvSpPr>
            <p:cNvPr id="23" name="Right Arrow 22"/>
            <p:cNvSpPr/>
            <p:nvPr/>
          </p:nvSpPr>
          <p:spPr>
            <a:xfrm>
              <a:off x="1604213" y="3274250"/>
              <a:ext cx="899281" cy="66617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/>
                <a:t>Decisions</a:t>
              </a:r>
              <a:endParaRPr lang="pt-PT" sz="900" dirty="0"/>
            </a:p>
          </p:txBody>
        </p:sp>
        <p:sp>
          <p:nvSpPr>
            <p:cNvPr id="24" name="Right Arrow 23"/>
            <p:cNvSpPr/>
            <p:nvPr/>
          </p:nvSpPr>
          <p:spPr>
            <a:xfrm>
              <a:off x="1608121" y="4051654"/>
              <a:ext cx="899281" cy="66617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/>
                <a:t>Decisions</a:t>
              </a:r>
              <a:endParaRPr lang="pt-PT" sz="900" dirty="0"/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9726720" y="3265054"/>
              <a:ext cx="1215185" cy="660902"/>
            </a:xfrm>
            <a:prstGeom prst="roundRect">
              <a:avLst>
                <a:gd name="adj" fmla="val 6998"/>
              </a:avLst>
            </a:prstGeom>
            <a:solidFill>
              <a:srgbClr val="7F4F9F"/>
            </a:solidFill>
            <a:ln>
              <a:solidFill>
                <a:srgbClr val="5D3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numCol="1" spcCol="0" anchor="ctr">
              <a:noAutofit/>
            </a:bodyPr>
            <a:lstStyle/>
            <a:p>
              <a:pPr algn="ctr"/>
              <a:r>
                <a:rPr lang="en-US" sz="1400" spc="-1" dirty="0">
                  <a:solidFill>
                    <a:srgbClr val="FFFFFF"/>
                  </a:solidFill>
                  <a:latin typeface="Arial"/>
                  <a:ea typeface="DejaVu Sans"/>
                </a:rPr>
                <a:t>Authorized Auditors</a:t>
              </a:r>
              <a:endParaRPr lang="pt-PT" sz="1400" spc="-1" dirty="0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sp>
          <p:nvSpPr>
            <p:cNvPr id="26" name="Right Arrow 25"/>
            <p:cNvSpPr/>
            <p:nvPr/>
          </p:nvSpPr>
          <p:spPr>
            <a:xfrm>
              <a:off x="8663516" y="3265357"/>
              <a:ext cx="953934" cy="66617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/>
                <a:t>GET audit log data</a:t>
              </a:r>
              <a:endParaRPr lang="pt-PT" sz="900" dirty="0"/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BACBDC98-BA2B-4407-9A1A-3A0AFEBEBC7E}"/>
              </a:ext>
            </a:extLst>
          </p:cNvPr>
          <p:cNvSpPr/>
          <p:nvPr/>
        </p:nvSpPr>
        <p:spPr>
          <a:xfrm>
            <a:off x="11159413" y="6307494"/>
            <a:ext cx="1032588" cy="5505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>
                    <a:lumMod val="85000"/>
                  </a:schemeClr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6948412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6D9BD76-CD5A-A611-DBEC-8E83CD262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104" y="609599"/>
            <a:ext cx="10596307" cy="1196851"/>
          </a:xfrm>
        </p:spPr>
        <p:txBody>
          <a:bodyPr>
            <a:normAutofit/>
          </a:bodyPr>
          <a:lstStyle/>
          <a:p>
            <a:r>
              <a:rPr lang="en-US" dirty="0"/>
              <a:t>DATA PROTECTION AND ACCOUNTABILITY </a:t>
            </a:r>
            <a:br>
              <a:rPr lang="en-US" dirty="0"/>
            </a:br>
            <a:r>
              <a:rPr lang="en-US" dirty="0"/>
              <a:t>solution (DPA): </a:t>
            </a:r>
            <a:r>
              <a:rPr lang="en-US" b="1" dirty="0"/>
              <a:t>HYPERLEDGER FABRIC</a:t>
            </a:r>
            <a:endParaRPr lang="el-GR" b="1" dirty="0"/>
          </a:p>
        </p:txBody>
      </p:sp>
      <p:sp>
        <p:nvSpPr>
          <p:cNvPr id="7" name="Rounded Rectangle 186">
            <a:extLst>
              <a:ext uri="{FF2B5EF4-FFF2-40B4-BE49-F238E27FC236}">
                <a16:creationId xmlns:a16="http://schemas.microsoft.com/office/drawing/2014/main" id="{08456477-5DF6-4444-8AD3-5F86302A832C}"/>
              </a:ext>
            </a:extLst>
          </p:cNvPr>
          <p:cNvSpPr/>
          <p:nvPr/>
        </p:nvSpPr>
        <p:spPr>
          <a:xfrm>
            <a:off x="4861591" y="2151400"/>
            <a:ext cx="2261974" cy="1256974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solidFill>
              <a:srgbClr val="5D3A75"/>
            </a:solidFill>
            <a:prstDash val="solid"/>
            <a:miter lim="800000"/>
          </a:ln>
          <a:effectLst/>
        </p:spPr>
      </p:sp>
      <p:sp>
        <p:nvSpPr>
          <p:cNvPr id="8" name="Rounded Rectangle 186">
            <a:extLst>
              <a:ext uri="{FF2B5EF4-FFF2-40B4-BE49-F238E27FC236}">
                <a16:creationId xmlns:a16="http://schemas.microsoft.com/office/drawing/2014/main" id="{08456477-5DF6-4444-8AD3-5F86302A832C}"/>
              </a:ext>
            </a:extLst>
          </p:cNvPr>
          <p:cNvSpPr/>
          <p:nvPr/>
        </p:nvSpPr>
        <p:spPr>
          <a:xfrm>
            <a:off x="7406608" y="2146608"/>
            <a:ext cx="2083665" cy="962352"/>
          </a:xfrm>
          <a:prstGeom prst="roundRect">
            <a:avLst>
              <a:gd name="adj" fmla="val 16667"/>
            </a:avLst>
          </a:prstGeom>
          <a:solidFill>
            <a:srgbClr val="7F4F9F">
              <a:lumMod val="20000"/>
              <a:lumOff val="80000"/>
            </a:srgbClr>
          </a:solidFill>
          <a:ln w="12700" cap="flat" cmpd="sng" algn="ctr">
            <a:solidFill>
              <a:srgbClr val="5D3A75"/>
            </a:solidFill>
            <a:prstDash val="solid"/>
            <a:miter lim="800000"/>
          </a:ln>
          <a:effectLst/>
        </p:spPr>
      </p:sp>
      <p:sp>
        <p:nvSpPr>
          <p:cNvPr id="9" name="Rectangle 241">
            <a:extLst>
              <a:ext uri="{FF2B5EF4-FFF2-40B4-BE49-F238E27FC236}">
                <a16:creationId xmlns:a16="http://schemas.microsoft.com/office/drawing/2014/main" id="{44B791A9-F875-42E5-A4BA-3F7F4FCB0E92}"/>
              </a:ext>
            </a:extLst>
          </p:cNvPr>
          <p:cNvSpPr/>
          <p:nvPr/>
        </p:nvSpPr>
        <p:spPr>
          <a:xfrm>
            <a:off x="7461643" y="1865918"/>
            <a:ext cx="1973595" cy="275545"/>
          </a:xfrm>
          <a:prstGeom prst="rect">
            <a:avLst/>
          </a:prstGeom>
          <a:noFill/>
          <a:ln w="0">
            <a:noFill/>
          </a:ln>
          <a:effectLst/>
        </p:spPr>
        <p:txBody>
          <a:bodyPr wrap="none" lIns="90000" tIns="45000" rIns="90000" bIns="4500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1200" b="1" i="0" u="none" strike="noStrike" kern="0" cap="none" spc="-1" normalizeH="0" baseline="0" noProof="0" dirty="0">
                <a:ln>
                  <a:noFill/>
                </a:ln>
                <a:solidFill>
                  <a:srgbClr val="414244"/>
                </a:solidFill>
                <a:effectLst/>
                <a:uLnTx/>
                <a:uFillTx/>
                <a:latin typeface="Calibri"/>
                <a:ea typeface="DejaVu Sans"/>
                <a:cs typeface="+mn-cs"/>
              </a:rPr>
              <a:t>Hyperledger Fabric Network</a:t>
            </a:r>
            <a:endParaRPr kumimoji="0" lang="en-US" sz="1200" b="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7430477" y="2155290"/>
            <a:ext cx="775592" cy="847606"/>
            <a:chOff x="7237428" y="4831188"/>
            <a:chExt cx="775592" cy="847606"/>
          </a:xfrm>
        </p:grpSpPr>
        <p:sp>
          <p:nvSpPr>
            <p:cNvPr id="140" name="Rectangle 113">
              <a:extLst>
                <a:ext uri="{FF2B5EF4-FFF2-40B4-BE49-F238E27FC236}">
                  <a16:creationId xmlns:a16="http://schemas.microsoft.com/office/drawing/2014/main" id="{18C187D5-BA64-40FB-BEBE-FCA54015211A}"/>
                </a:ext>
              </a:extLst>
            </p:cNvPr>
            <p:cNvSpPr/>
            <p:nvPr/>
          </p:nvSpPr>
          <p:spPr>
            <a:xfrm>
              <a:off x="7237428" y="4831188"/>
              <a:ext cx="775592" cy="317520"/>
            </a:xfrm>
            <a:prstGeom prst="rect">
              <a:avLst/>
            </a:prstGeom>
            <a:noFill/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000" i="0" u="none" strike="noStrike" kern="0" cap="none" spc="-1" normalizeH="0" baseline="0" noProof="0" dirty="0">
                  <a:ln>
                    <a:noFill/>
                  </a:ln>
                  <a:solidFill>
                    <a:srgbClr val="414244"/>
                  </a:solidFill>
                  <a:effectLst/>
                  <a:uLnTx/>
                  <a:uFillTx/>
                  <a:latin typeface="Calibri"/>
                  <a:ea typeface="DejaVu Sans"/>
                  <a:cs typeface="+mn-cs"/>
                </a:rPr>
                <a:t>peer0.org1</a:t>
              </a:r>
              <a:endPara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141" name="Group 140"/>
            <p:cNvGrpSpPr/>
            <p:nvPr/>
          </p:nvGrpSpPr>
          <p:grpSpPr>
            <a:xfrm>
              <a:off x="7391764" y="5112514"/>
              <a:ext cx="466920" cy="566280"/>
              <a:chOff x="7395464" y="3062136"/>
              <a:chExt cx="466920" cy="566280"/>
            </a:xfrm>
          </p:grpSpPr>
          <p:grpSp>
            <p:nvGrpSpPr>
              <p:cNvPr id="142" name="Group 140">
                <a:extLst>
                  <a:ext uri="{FF2B5EF4-FFF2-40B4-BE49-F238E27FC236}">
                    <a16:creationId xmlns:a16="http://schemas.microsoft.com/office/drawing/2014/main" id="{8A8CC44C-B01D-44DE-B89A-D38FAE743F1F}"/>
                  </a:ext>
                </a:extLst>
              </p:cNvPr>
              <p:cNvGrpSpPr/>
              <p:nvPr/>
            </p:nvGrpSpPr>
            <p:grpSpPr>
              <a:xfrm>
                <a:off x="7395464" y="3062136"/>
                <a:ext cx="466920" cy="566280"/>
                <a:chOff x="9698760" y="3480120"/>
                <a:chExt cx="466920" cy="566280"/>
              </a:xfrm>
            </p:grpSpPr>
            <p:sp>
              <p:nvSpPr>
                <p:cNvPr id="144" name="Rounded Rectangle 126">
                  <a:extLst>
                    <a:ext uri="{FF2B5EF4-FFF2-40B4-BE49-F238E27FC236}">
                      <a16:creationId xmlns:a16="http://schemas.microsoft.com/office/drawing/2014/main" id="{D4CAF9B7-3BCC-4AF9-9093-8D7EA6C31B0B}"/>
                    </a:ext>
                  </a:extLst>
                </p:cNvPr>
                <p:cNvSpPr/>
                <p:nvPr/>
              </p:nvSpPr>
              <p:spPr>
                <a:xfrm>
                  <a:off x="9698760" y="3480120"/>
                  <a:ext cx="466920" cy="566280"/>
                </a:xfrm>
                <a:prstGeom prst="roundRect">
                  <a:avLst>
                    <a:gd name="adj" fmla="val 16667"/>
                  </a:avLst>
                </a:prstGeom>
                <a:noFill/>
                <a:ln w="12700" cap="flat" cmpd="sng" algn="ctr">
                  <a:solidFill>
                    <a:srgbClr val="546CB2"/>
                  </a:solidFill>
                  <a:prstDash val="solid"/>
                  <a:miter lim="800000"/>
                </a:ln>
                <a:effectLst/>
              </p:spPr>
            </p:sp>
            <p:grpSp>
              <p:nvGrpSpPr>
                <p:cNvPr id="145" name="Group 92">
                  <a:extLst>
                    <a:ext uri="{FF2B5EF4-FFF2-40B4-BE49-F238E27FC236}">
                      <a16:creationId xmlns:a16="http://schemas.microsoft.com/office/drawing/2014/main" id="{2F33F6DA-2610-4735-BE70-5D8E6BA428DE}"/>
                    </a:ext>
                  </a:extLst>
                </p:cNvPr>
                <p:cNvGrpSpPr/>
                <p:nvPr/>
              </p:nvGrpSpPr>
              <p:grpSpPr>
                <a:xfrm>
                  <a:off x="9802800" y="3702960"/>
                  <a:ext cx="241200" cy="275400"/>
                  <a:chOff x="9802800" y="3702960"/>
                  <a:chExt cx="241200" cy="275400"/>
                </a:xfrm>
              </p:grpSpPr>
              <p:sp>
                <p:nvSpPr>
                  <p:cNvPr id="146" name="Rectangle 94">
                    <a:extLst>
                      <a:ext uri="{FF2B5EF4-FFF2-40B4-BE49-F238E27FC236}">
                        <a16:creationId xmlns:a16="http://schemas.microsoft.com/office/drawing/2014/main" id="{1A53C6D5-5A88-46BF-A21B-556121D6A113}"/>
                      </a:ext>
                    </a:extLst>
                  </p:cNvPr>
                  <p:cNvSpPr/>
                  <p:nvPr/>
                </p:nvSpPr>
                <p:spPr>
                  <a:xfrm>
                    <a:off x="9802800" y="3702960"/>
                    <a:ext cx="241200" cy="27540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  <p:grpSp>
                <p:nvGrpSpPr>
                  <p:cNvPr id="147" name="Group 95">
                    <a:extLst>
                      <a:ext uri="{FF2B5EF4-FFF2-40B4-BE49-F238E27FC236}">
                        <a16:creationId xmlns:a16="http://schemas.microsoft.com/office/drawing/2014/main" id="{DB6EE8B3-C661-417B-A881-B0AF027C15F7}"/>
                      </a:ext>
                    </a:extLst>
                  </p:cNvPr>
                  <p:cNvGrpSpPr/>
                  <p:nvPr/>
                </p:nvGrpSpPr>
                <p:grpSpPr>
                  <a:xfrm>
                    <a:off x="9836280" y="3804480"/>
                    <a:ext cx="79560" cy="38880"/>
                    <a:chOff x="9836280" y="3804480"/>
                    <a:chExt cx="79560" cy="38880"/>
                  </a:xfrm>
                </p:grpSpPr>
                <p:sp>
                  <p:nvSpPr>
                    <p:cNvPr id="154" name="Rectangle 102">
                      <a:extLst>
                        <a:ext uri="{FF2B5EF4-FFF2-40B4-BE49-F238E27FC236}">
                          <a16:creationId xmlns:a16="http://schemas.microsoft.com/office/drawing/2014/main" id="{2F57A5D6-48CA-47B0-B38E-FACA62186631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9833760" y="382680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55" name="Rectangle 103">
                      <a:extLst>
                        <a:ext uri="{FF2B5EF4-FFF2-40B4-BE49-F238E27FC236}">
                          <a16:creationId xmlns:a16="http://schemas.microsoft.com/office/drawing/2014/main" id="{86EDBB1C-29BA-408A-9757-668EE5A58230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9852480" y="382032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148" name="Group 96">
                    <a:extLst>
                      <a:ext uri="{FF2B5EF4-FFF2-40B4-BE49-F238E27FC236}">
                        <a16:creationId xmlns:a16="http://schemas.microsoft.com/office/drawing/2014/main" id="{1F7B4667-04DF-4A93-AC06-A24091394E82}"/>
                      </a:ext>
                    </a:extLst>
                  </p:cNvPr>
                  <p:cNvGrpSpPr/>
                  <p:nvPr/>
                </p:nvGrpSpPr>
                <p:grpSpPr>
                  <a:xfrm>
                    <a:off x="9837000" y="3879000"/>
                    <a:ext cx="51480" cy="51480"/>
                    <a:chOff x="9837000" y="3879000"/>
                    <a:chExt cx="51480" cy="51480"/>
                  </a:xfrm>
                </p:grpSpPr>
                <p:sp>
                  <p:nvSpPr>
                    <p:cNvPr id="152" name="Rectangle 100">
                      <a:extLst>
                        <a:ext uri="{FF2B5EF4-FFF2-40B4-BE49-F238E27FC236}">
                          <a16:creationId xmlns:a16="http://schemas.microsoft.com/office/drawing/2014/main" id="{F3D31E61-CD7C-4C01-AE1E-9606D4B6DDE8}"/>
                        </a:ext>
                      </a:extLst>
                    </p:cNvPr>
                    <p:cNvSpPr/>
                    <p:nvPr/>
                  </p:nvSpPr>
                  <p:spPr>
                    <a:xfrm rot="18900000">
                      <a:off x="9829440" y="390132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53" name="Rectangle 101">
                      <a:extLst>
                        <a:ext uri="{FF2B5EF4-FFF2-40B4-BE49-F238E27FC236}">
                          <a16:creationId xmlns:a16="http://schemas.microsoft.com/office/drawing/2014/main" id="{C6D65796-6D38-44F4-8178-EA8307E76E32}"/>
                        </a:ext>
                      </a:extLst>
                    </p:cNvPr>
                    <p:cNvSpPr/>
                    <p:nvPr/>
                  </p:nvSpPr>
                  <p:spPr>
                    <a:xfrm rot="13500000">
                      <a:off x="9833760" y="3901680"/>
                      <a:ext cx="60120" cy="720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149" name="Group 97">
                    <a:extLst>
                      <a:ext uri="{FF2B5EF4-FFF2-40B4-BE49-F238E27FC236}">
                        <a16:creationId xmlns:a16="http://schemas.microsoft.com/office/drawing/2014/main" id="{093FBC69-1879-47B6-871A-2CC98CAF8741}"/>
                      </a:ext>
                    </a:extLst>
                  </p:cNvPr>
                  <p:cNvGrpSpPr/>
                  <p:nvPr/>
                </p:nvGrpSpPr>
                <p:grpSpPr>
                  <a:xfrm>
                    <a:off x="9836280" y="3745440"/>
                    <a:ext cx="79560" cy="38880"/>
                    <a:chOff x="9836280" y="3745440"/>
                    <a:chExt cx="79560" cy="38880"/>
                  </a:xfrm>
                </p:grpSpPr>
                <p:sp>
                  <p:nvSpPr>
                    <p:cNvPr id="150" name="Rectangle 98">
                      <a:extLst>
                        <a:ext uri="{FF2B5EF4-FFF2-40B4-BE49-F238E27FC236}">
                          <a16:creationId xmlns:a16="http://schemas.microsoft.com/office/drawing/2014/main" id="{A03B00A6-932C-4F29-86D3-512B10F6A433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9833760" y="376740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51" name="Rectangle 99">
                      <a:extLst>
                        <a:ext uri="{FF2B5EF4-FFF2-40B4-BE49-F238E27FC236}">
                          <a16:creationId xmlns:a16="http://schemas.microsoft.com/office/drawing/2014/main" id="{160C501B-CCC9-446C-AF41-52ED92B8D981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9852480" y="376128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</p:grpSp>
          </p:grpSp>
          <p:sp>
            <p:nvSpPr>
              <p:cNvPr id="143" name="Freeform 79">
                <a:extLst>
                  <a:ext uri="{FF2B5EF4-FFF2-40B4-BE49-F238E27FC236}">
                    <a16:creationId xmlns:a16="http://schemas.microsoft.com/office/drawing/2014/main" id="{43C903C9-1086-4E35-936F-BE44BA5A2634}"/>
                  </a:ext>
                </a:extLst>
              </p:cNvPr>
              <p:cNvSpPr/>
              <p:nvPr/>
            </p:nvSpPr>
            <p:spPr>
              <a:xfrm>
                <a:off x="7509700" y="3136078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7F4F9F">
                  <a:lumMod val="40000"/>
                  <a:lumOff val="60000"/>
                </a:srgbClr>
              </a:solidFill>
              <a:ln w="12700" cap="flat" cmpd="sng" algn="ctr">
                <a:solidFill>
                  <a:srgbClr val="CCB6DB"/>
                </a:solidFill>
                <a:prstDash val="solid"/>
                <a:miter lim="800000"/>
              </a:ln>
              <a:effectLst/>
            </p:spPr>
          </p:sp>
        </p:grpSp>
      </p:grpSp>
      <p:grpSp>
        <p:nvGrpSpPr>
          <p:cNvPr id="11" name="Group 10"/>
          <p:cNvGrpSpPr/>
          <p:nvPr/>
        </p:nvGrpSpPr>
        <p:grpSpPr>
          <a:xfrm>
            <a:off x="8072210" y="2136440"/>
            <a:ext cx="775592" cy="847606"/>
            <a:chOff x="7807934" y="4831188"/>
            <a:chExt cx="775592" cy="847606"/>
          </a:xfrm>
        </p:grpSpPr>
        <p:sp>
          <p:nvSpPr>
            <p:cNvPr id="124" name="Rectangle 113">
              <a:extLst>
                <a:ext uri="{FF2B5EF4-FFF2-40B4-BE49-F238E27FC236}">
                  <a16:creationId xmlns:a16="http://schemas.microsoft.com/office/drawing/2014/main" id="{2436AE0A-7EE1-4E8A-9F50-0AE8E13250C6}"/>
                </a:ext>
              </a:extLst>
            </p:cNvPr>
            <p:cNvSpPr/>
            <p:nvPr/>
          </p:nvSpPr>
          <p:spPr>
            <a:xfrm>
              <a:off x="7807934" y="4831188"/>
              <a:ext cx="775592" cy="317520"/>
            </a:xfrm>
            <a:prstGeom prst="rect">
              <a:avLst/>
            </a:prstGeom>
            <a:noFill/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000" i="0" u="none" strike="noStrike" kern="0" cap="none" spc="-1" normalizeH="0" baseline="0" noProof="0" dirty="0">
                  <a:ln>
                    <a:noFill/>
                  </a:ln>
                  <a:solidFill>
                    <a:srgbClr val="414244"/>
                  </a:solidFill>
                  <a:effectLst/>
                  <a:uLnTx/>
                  <a:uFillTx/>
                  <a:latin typeface="Calibri"/>
                  <a:ea typeface="DejaVu Sans"/>
                  <a:cs typeface="+mn-cs"/>
                </a:rPr>
                <a:t>peer0.org2</a:t>
              </a:r>
              <a:endPara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125" name="Group 124"/>
            <p:cNvGrpSpPr/>
            <p:nvPr/>
          </p:nvGrpSpPr>
          <p:grpSpPr>
            <a:xfrm>
              <a:off x="7968850" y="5112514"/>
              <a:ext cx="466920" cy="566280"/>
              <a:chOff x="8102943" y="3741075"/>
              <a:chExt cx="466920" cy="566280"/>
            </a:xfrm>
          </p:grpSpPr>
          <p:grpSp>
            <p:nvGrpSpPr>
              <p:cNvPr id="126" name="Group 126">
                <a:extLst>
                  <a:ext uri="{FF2B5EF4-FFF2-40B4-BE49-F238E27FC236}">
                    <a16:creationId xmlns:a16="http://schemas.microsoft.com/office/drawing/2014/main" id="{76C8C88F-C24A-4378-A795-E42D3C57B5C9}"/>
                  </a:ext>
                </a:extLst>
              </p:cNvPr>
              <p:cNvGrpSpPr/>
              <p:nvPr/>
            </p:nvGrpSpPr>
            <p:grpSpPr>
              <a:xfrm>
                <a:off x="8102943" y="3741075"/>
                <a:ext cx="466920" cy="566280"/>
                <a:chOff x="9707400" y="4267800"/>
                <a:chExt cx="466920" cy="566280"/>
              </a:xfrm>
            </p:grpSpPr>
            <p:sp>
              <p:nvSpPr>
                <p:cNvPr id="128" name="Rounded Rectangle 126">
                  <a:extLst>
                    <a:ext uri="{FF2B5EF4-FFF2-40B4-BE49-F238E27FC236}">
                      <a16:creationId xmlns:a16="http://schemas.microsoft.com/office/drawing/2014/main" id="{29ABE8AA-9E58-438C-82FD-89F89536C282}"/>
                    </a:ext>
                  </a:extLst>
                </p:cNvPr>
                <p:cNvSpPr/>
                <p:nvPr/>
              </p:nvSpPr>
              <p:spPr>
                <a:xfrm>
                  <a:off x="9707400" y="4267800"/>
                  <a:ext cx="466920" cy="566280"/>
                </a:xfrm>
                <a:prstGeom prst="roundRect">
                  <a:avLst>
                    <a:gd name="adj" fmla="val 16667"/>
                  </a:avLst>
                </a:prstGeom>
                <a:noFill/>
                <a:ln w="12700" cap="flat" cmpd="sng" algn="ctr">
                  <a:solidFill>
                    <a:srgbClr val="546CB2"/>
                  </a:solidFill>
                  <a:prstDash val="solid"/>
                  <a:miter lim="800000"/>
                </a:ln>
                <a:effectLst/>
              </p:spPr>
            </p:sp>
            <p:grpSp>
              <p:nvGrpSpPr>
                <p:cNvPr id="129" name="Group 92">
                  <a:extLst>
                    <a:ext uri="{FF2B5EF4-FFF2-40B4-BE49-F238E27FC236}">
                      <a16:creationId xmlns:a16="http://schemas.microsoft.com/office/drawing/2014/main" id="{635A83B2-2E94-4F24-8FE5-17B9CB21FA6F}"/>
                    </a:ext>
                  </a:extLst>
                </p:cNvPr>
                <p:cNvGrpSpPr/>
                <p:nvPr/>
              </p:nvGrpSpPr>
              <p:grpSpPr>
                <a:xfrm>
                  <a:off x="9811440" y="4490640"/>
                  <a:ext cx="241200" cy="275400"/>
                  <a:chOff x="9811440" y="4490640"/>
                  <a:chExt cx="241200" cy="275400"/>
                </a:xfrm>
              </p:grpSpPr>
              <p:sp>
                <p:nvSpPr>
                  <p:cNvPr id="130" name="Rectangle 94">
                    <a:extLst>
                      <a:ext uri="{FF2B5EF4-FFF2-40B4-BE49-F238E27FC236}">
                        <a16:creationId xmlns:a16="http://schemas.microsoft.com/office/drawing/2014/main" id="{AC6064F2-CF12-46E5-9510-6EED3CB7B0F2}"/>
                      </a:ext>
                    </a:extLst>
                  </p:cNvPr>
                  <p:cNvSpPr/>
                  <p:nvPr/>
                </p:nvSpPr>
                <p:spPr>
                  <a:xfrm>
                    <a:off x="9811440" y="4490640"/>
                    <a:ext cx="241200" cy="27540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  <p:grpSp>
                <p:nvGrpSpPr>
                  <p:cNvPr id="131" name="Group 95">
                    <a:extLst>
                      <a:ext uri="{FF2B5EF4-FFF2-40B4-BE49-F238E27FC236}">
                        <a16:creationId xmlns:a16="http://schemas.microsoft.com/office/drawing/2014/main" id="{611D1C73-2010-46D0-858B-412A082BDC32}"/>
                      </a:ext>
                    </a:extLst>
                  </p:cNvPr>
                  <p:cNvGrpSpPr/>
                  <p:nvPr/>
                </p:nvGrpSpPr>
                <p:grpSpPr>
                  <a:xfrm>
                    <a:off x="9845280" y="4592160"/>
                    <a:ext cx="79200" cy="38880"/>
                    <a:chOff x="9845280" y="4592160"/>
                    <a:chExt cx="79200" cy="38880"/>
                  </a:xfrm>
                </p:grpSpPr>
                <p:sp>
                  <p:nvSpPr>
                    <p:cNvPr id="138" name="Rectangle 102">
                      <a:extLst>
                        <a:ext uri="{FF2B5EF4-FFF2-40B4-BE49-F238E27FC236}">
                          <a16:creationId xmlns:a16="http://schemas.microsoft.com/office/drawing/2014/main" id="{6249FD3C-8A06-47F1-95C5-54C36A56322A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9842760" y="461412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39" name="Rectangle 103">
                      <a:extLst>
                        <a:ext uri="{FF2B5EF4-FFF2-40B4-BE49-F238E27FC236}">
                          <a16:creationId xmlns:a16="http://schemas.microsoft.com/office/drawing/2014/main" id="{8DFEFA16-D6E7-441A-9643-4C328BBDA058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9861120" y="460800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132" name="Group 96">
                    <a:extLst>
                      <a:ext uri="{FF2B5EF4-FFF2-40B4-BE49-F238E27FC236}">
                        <a16:creationId xmlns:a16="http://schemas.microsoft.com/office/drawing/2014/main" id="{FE13DD97-899A-4D9A-BA3B-A89DE9642EEB}"/>
                      </a:ext>
                    </a:extLst>
                  </p:cNvPr>
                  <p:cNvGrpSpPr/>
                  <p:nvPr/>
                </p:nvGrpSpPr>
                <p:grpSpPr>
                  <a:xfrm>
                    <a:off x="9845640" y="4666320"/>
                    <a:ext cx="51480" cy="51480"/>
                    <a:chOff x="9845640" y="4666320"/>
                    <a:chExt cx="51480" cy="51480"/>
                  </a:xfrm>
                </p:grpSpPr>
                <p:sp>
                  <p:nvSpPr>
                    <p:cNvPr id="136" name="Rectangle 100">
                      <a:extLst>
                        <a:ext uri="{FF2B5EF4-FFF2-40B4-BE49-F238E27FC236}">
                          <a16:creationId xmlns:a16="http://schemas.microsoft.com/office/drawing/2014/main" id="{19356A0B-2F24-4C07-B44A-6864C1303CDE}"/>
                        </a:ext>
                      </a:extLst>
                    </p:cNvPr>
                    <p:cNvSpPr/>
                    <p:nvPr/>
                  </p:nvSpPr>
                  <p:spPr>
                    <a:xfrm rot="18900000">
                      <a:off x="9838080" y="468864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37" name="Rectangle 101">
                      <a:extLst>
                        <a:ext uri="{FF2B5EF4-FFF2-40B4-BE49-F238E27FC236}">
                          <a16:creationId xmlns:a16="http://schemas.microsoft.com/office/drawing/2014/main" id="{029A9F94-D401-46D9-86B6-D1449B5944D2}"/>
                        </a:ext>
                      </a:extLst>
                    </p:cNvPr>
                    <p:cNvSpPr/>
                    <p:nvPr/>
                  </p:nvSpPr>
                  <p:spPr>
                    <a:xfrm rot="13500000">
                      <a:off x="9842760" y="4689000"/>
                      <a:ext cx="60120" cy="720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133" name="Group 97">
                    <a:extLst>
                      <a:ext uri="{FF2B5EF4-FFF2-40B4-BE49-F238E27FC236}">
                        <a16:creationId xmlns:a16="http://schemas.microsoft.com/office/drawing/2014/main" id="{505903D0-5BB7-4782-9DBE-9A2AD9E38075}"/>
                      </a:ext>
                    </a:extLst>
                  </p:cNvPr>
                  <p:cNvGrpSpPr/>
                  <p:nvPr/>
                </p:nvGrpSpPr>
                <p:grpSpPr>
                  <a:xfrm>
                    <a:off x="9845280" y="4533120"/>
                    <a:ext cx="79200" cy="38880"/>
                    <a:chOff x="9845280" y="4533120"/>
                    <a:chExt cx="79200" cy="38880"/>
                  </a:xfrm>
                </p:grpSpPr>
                <p:sp>
                  <p:nvSpPr>
                    <p:cNvPr id="134" name="Rectangle 98">
                      <a:extLst>
                        <a:ext uri="{FF2B5EF4-FFF2-40B4-BE49-F238E27FC236}">
                          <a16:creationId xmlns:a16="http://schemas.microsoft.com/office/drawing/2014/main" id="{951B1085-A645-4A92-9556-6A78FB6EDADB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9842760" y="455508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35" name="Rectangle 99">
                      <a:extLst>
                        <a:ext uri="{FF2B5EF4-FFF2-40B4-BE49-F238E27FC236}">
                          <a16:creationId xmlns:a16="http://schemas.microsoft.com/office/drawing/2014/main" id="{20A84622-5B98-4096-A898-F1495DFA91B7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9861120" y="454896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</p:grpSp>
          </p:grpSp>
          <p:sp>
            <p:nvSpPr>
              <p:cNvPr id="127" name="Freeform 79">
                <a:extLst>
                  <a:ext uri="{FF2B5EF4-FFF2-40B4-BE49-F238E27FC236}">
                    <a16:creationId xmlns:a16="http://schemas.microsoft.com/office/drawing/2014/main" id="{7EEF8F24-2D47-45C6-AEC1-F87F0BB02EFA}"/>
                  </a:ext>
                </a:extLst>
              </p:cNvPr>
              <p:cNvSpPr/>
              <p:nvPr/>
            </p:nvSpPr>
            <p:spPr>
              <a:xfrm>
                <a:off x="8221341" y="3819067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546CB2">
                  <a:lumMod val="60000"/>
                  <a:lumOff val="40000"/>
                </a:srgbClr>
              </a:solidFill>
              <a:ln w="12700" cap="flat" cmpd="sng" algn="ctr">
                <a:solidFill>
                  <a:srgbClr val="98A7D1"/>
                </a:solidFill>
                <a:prstDash val="solid"/>
                <a:miter lim="800000"/>
              </a:ln>
              <a:effectLst/>
            </p:spPr>
          </p:sp>
        </p:grpSp>
      </p:grpSp>
      <p:grpSp>
        <p:nvGrpSpPr>
          <p:cNvPr id="12" name="Group 11"/>
          <p:cNvGrpSpPr/>
          <p:nvPr/>
        </p:nvGrpSpPr>
        <p:grpSpPr>
          <a:xfrm>
            <a:off x="8713942" y="2148585"/>
            <a:ext cx="775592" cy="847606"/>
            <a:chOff x="8378440" y="4831188"/>
            <a:chExt cx="775592" cy="847606"/>
          </a:xfrm>
        </p:grpSpPr>
        <p:sp>
          <p:nvSpPr>
            <p:cNvPr id="108" name="Rectangle 113">
              <a:extLst>
                <a:ext uri="{FF2B5EF4-FFF2-40B4-BE49-F238E27FC236}">
                  <a16:creationId xmlns:a16="http://schemas.microsoft.com/office/drawing/2014/main" id="{81D5A4EE-CB7B-419B-9D3F-218D93A33163}"/>
                </a:ext>
              </a:extLst>
            </p:cNvPr>
            <p:cNvSpPr/>
            <p:nvPr/>
          </p:nvSpPr>
          <p:spPr>
            <a:xfrm>
              <a:off x="8378440" y="4831188"/>
              <a:ext cx="775592" cy="317520"/>
            </a:xfrm>
            <a:prstGeom prst="rect">
              <a:avLst/>
            </a:prstGeom>
            <a:noFill/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000" i="0" u="none" strike="noStrike" kern="0" cap="none" spc="-1" normalizeH="0" baseline="0" noProof="0" dirty="0">
                  <a:ln>
                    <a:noFill/>
                  </a:ln>
                  <a:solidFill>
                    <a:srgbClr val="414244"/>
                  </a:solidFill>
                  <a:effectLst/>
                  <a:uLnTx/>
                  <a:uFillTx/>
                  <a:latin typeface="Calibri"/>
                  <a:ea typeface="DejaVu Sans"/>
                  <a:cs typeface="+mn-cs"/>
                </a:rPr>
                <a:t>peer0.org3</a:t>
              </a:r>
              <a:endPara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109" name="Group 108"/>
            <p:cNvGrpSpPr/>
            <p:nvPr/>
          </p:nvGrpSpPr>
          <p:grpSpPr>
            <a:xfrm>
              <a:off x="8542236" y="5112514"/>
              <a:ext cx="466920" cy="566280"/>
              <a:chOff x="8683326" y="4400213"/>
              <a:chExt cx="466920" cy="566280"/>
            </a:xfrm>
          </p:grpSpPr>
          <p:grpSp>
            <p:nvGrpSpPr>
              <p:cNvPr id="110" name="Group 205">
                <a:extLst>
                  <a:ext uri="{FF2B5EF4-FFF2-40B4-BE49-F238E27FC236}">
                    <a16:creationId xmlns:a16="http://schemas.microsoft.com/office/drawing/2014/main" id="{ACB6D0DF-1D70-4E38-AAFE-D5D8F063273D}"/>
                  </a:ext>
                </a:extLst>
              </p:cNvPr>
              <p:cNvGrpSpPr/>
              <p:nvPr/>
            </p:nvGrpSpPr>
            <p:grpSpPr>
              <a:xfrm>
                <a:off x="8683326" y="4400213"/>
                <a:ext cx="466920" cy="566280"/>
                <a:chOff x="10696680" y="3481200"/>
                <a:chExt cx="466920" cy="566280"/>
              </a:xfrm>
            </p:grpSpPr>
            <p:sp>
              <p:nvSpPr>
                <p:cNvPr id="112" name="Rounded Rectangle 126">
                  <a:extLst>
                    <a:ext uri="{FF2B5EF4-FFF2-40B4-BE49-F238E27FC236}">
                      <a16:creationId xmlns:a16="http://schemas.microsoft.com/office/drawing/2014/main" id="{BC6EEFDE-99AE-4595-A1D4-0F36AD97651F}"/>
                    </a:ext>
                  </a:extLst>
                </p:cNvPr>
                <p:cNvSpPr/>
                <p:nvPr/>
              </p:nvSpPr>
              <p:spPr>
                <a:xfrm>
                  <a:off x="10696680" y="3481200"/>
                  <a:ext cx="466920" cy="566280"/>
                </a:xfrm>
                <a:prstGeom prst="roundRect">
                  <a:avLst>
                    <a:gd name="adj" fmla="val 16667"/>
                  </a:avLst>
                </a:prstGeom>
                <a:noFill/>
                <a:ln w="12700" cap="flat" cmpd="sng" algn="ctr">
                  <a:solidFill>
                    <a:srgbClr val="546CB2"/>
                  </a:solidFill>
                  <a:prstDash val="solid"/>
                  <a:miter lim="800000"/>
                </a:ln>
                <a:effectLst/>
              </p:spPr>
            </p:sp>
            <p:grpSp>
              <p:nvGrpSpPr>
                <p:cNvPr id="113" name="Group 92">
                  <a:extLst>
                    <a:ext uri="{FF2B5EF4-FFF2-40B4-BE49-F238E27FC236}">
                      <a16:creationId xmlns:a16="http://schemas.microsoft.com/office/drawing/2014/main" id="{44F5CBCE-688E-48A3-A4A1-5F58E5779DC6}"/>
                    </a:ext>
                  </a:extLst>
                </p:cNvPr>
                <p:cNvGrpSpPr/>
                <p:nvPr/>
              </p:nvGrpSpPr>
              <p:grpSpPr>
                <a:xfrm>
                  <a:off x="10800720" y="3704040"/>
                  <a:ext cx="241200" cy="275400"/>
                  <a:chOff x="10800720" y="3704040"/>
                  <a:chExt cx="241200" cy="275400"/>
                </a:xfrm>
              </p:grpSpPr>
              <p:sp>
                <p:nvSpPr>
                  <p:cNvPr id="114" name="Rectangle 94">
                    <a:extLst>
                      <a:ext uri="{FF2B5EF4-FFF2-40B4-BE49-F238E27FC236}">
                        <a16:creationId xmlns:a16="http://schemas.microsoft.com/office/drawing/2014/main" id="{34DAAE08-404A-4660-9036-D7C19763429E}"/>
                      </a:ext>
                    </a:extLst>
                  </p:cNvPr>
                  <p:cNvSpPr/>
                  <p:nvPr/>
                </p:nvSpPr>
                <p:spPr>
                  <a:xfrm>
                    <a:off x="10800720" y="3704040"/>
                    <a:ext cx="241200" cy="27540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  <p:grpSp>
                <p:nvGrpSpPr>
                  <p:cNvPr id="115" name="Group 95">
                    <a:extLst>
                      <a:ext uri="{FF2B5EF4-FFF2-40B4-BE49-F238E27FC236}">
                        <a16:creationId xmlns:a16="http://schemas.microsoft.com/office/drawing/2014/main" id="{7568FA38-7E5F-4C3E-96CB-3B23716A8A08}"/>
                      </a:ext>
                    </a:extLst>
                  </p:cNvPr>
                  <p:cNvGrpSpPr/>
                  <p:nvPr/>
                </p:nvGrpSpPr>
                <p:grpSpPr>
                  <a:xfrm>
                    <a:off x="10834200" y="3805560"/>
                    <a:ext cx="79560" cy="38880"/>
                    <a:chOff x="10834200" y="3805560"/>
                    <a:chExt cx="79560" cy="38880"/>
                  </a:xfrm>
                </p:grpSpPr>
                <p:sp>
                  <p:nvSpPr>
                    <p:cNvPr id="122" name="Rectangle 102">
                      <a:extLst>
                        <a:ext uri="{FF2B5EF4-FFF2-40B4-BE49-F238E27FC236}">
                          <a16:creationId xmlns:a16="http://schemas.microsoft.com/office/drawing/2014/main" id="{57DB6559-5719-4334-AC68-A6B9DFB917A1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10831680" y="382752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23" name="Rectangle 103">
                      <a:extLst>
                        <a:ext uri="{FF2B5EF4-FFF2-40B4-BE49-F238E27FC236}">
                          <a16:creationId xmlns:a16="http://schemas.microsoft.com/office/drawing/2014/main" id="{DA55B10F-0225-42A9-8DA8-E9475D42FB77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10850400" y="382140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116" name="Group 96">
                    <a:extLst>
                      <a:ext uri="{FF2B5EF4-FFF2-40B4-BE49-F238E27FC236}">
                        <a16:creationId xmlns:a16="http://schemas.microsoft.com/office/drawing/2014/main" id="{8C761DF6-F6A9-48F2-BD1C-3692E6E2F12E}"/>
                      </a:ext>
                    </a:extLst>
                  </p:cNvPr>
                  <p:cNvGrpSpPr/>
                  <p:nvPr/>
                </p:nvGrpSpPr>
                <p:grpSpPr>
                  <a:xfrm>
                    <a:off x="10834920" y="3879720"/>
                    <a:ext cx="51480" cy="51480"/>
                    <a:chOff x="10834920" y="3879720"/>
                    <a:chExt cx="51480" cy="51480"/>
                  </a:xfrm>
                </p:grpSpPr>
                <p:sp>
                  <p:nvSpPr>
                    <p:cNvPr id="120" name="Rectangle 100">
                      <a:extLst>
                        <a:ext uri="{FF2B5EF4-FFF2-40B4-BE49-F238E27FC236}">
                          <a16:creationId xmlns:a16="http://schemas.microsoft.com/office/drawing/2014/main" id="{A0AFC0E9-082C-4415-96E5-2F3888D2969F}"/>
                        </a:ext>
                      </a:extLst>
                    </p:cNvPr>
                    <p:cNvSpPr/>
                    <p:nvPr/>
                  </p:nvSpPr>
                  <p:spPr>
                    <a:xfrm rot="18900000">
                      <a:off x="10827360" y="390204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21" name="Rectangle 101">
                      <a:extLst>
                        <a:ext uri="{FF2B5EF4-FFF2-40B4-BE49-F238E27FC236}">
                          <a16:creationId xmlns:a16="http://schemas.microsoft.com/office/drawing/2014/main" id="{26109A62-7979-402F-9B41-2EC52FF3CA57}"/>
                        </a:ext>
                      </a:extLst>
                    </p:cNvPr>
                    <p:cNvSpPr/>
                    <p:nvPr/>
                  </p:nvSpPr>
                  <p:spPr>
                    <a:xfrm rot="13500000">
                      <a:off x="10831680" y="3902400"/>
                      <a:ext cx="60120" cy="720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117" name="Group 97">
                    <a:extLst>
                      <a:ext uri="{FF2B5EF4-FFF2-40B4-BE49-F238E27FC236}">
                        <a16:creationId xmlns:a16="http://schemas.microsoft.com/office/drawing/2014/main" id="{B4B5EBE3-EE33-427E-AC22-B6132078B7F0}"/>
                      </a:ext>
                    </a:extLst>
                  </p:cNvPr>
                  <p:cNvGrpSpPr/>
                  <p:nvPr/>
                </p:nvGrpSpPr>
                <p:grpSpPr>
                  <a:xfrm>
                    <a:off x="10834200" y="3746520"/>
                    <a:ext cx="79560" cy="38880"/>
                    <a:chOff x="10834200" y="3746520"/>
                    <a:chExt cx="79560" cy="38880"/>
                  </a:xfrm>
                </p:grpSpPr>
                <p:sp>
                  <p:nvSpPr>
                    <p:cNvPr id="118" name="Rectangle 98">
                      <a:extLst>
                        <a:ext uri="{FF2B5EF4-FFF2-40B4-BE49-F238E27FC236}">
                          <a16:creationId xmlns:a16="http://schemas.microsoft.com/office/drawing/2014/main" id="{24932BD0-6615-4F88-8461-9B141F995F3D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10831680" y="376848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19" name="Rectangle 99">
                      <a:extLst>
                        <a:ext uri="{FF2B5EF4-FFF2-40B4-BE49-F238E27FC236}">
                          <a16:creationId xmlns:a16="http://schemas.microsoft.com/office/drawing/2014/main" id="{611B32F3-1824-47CE-9EB9-621A7C15C3FE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10850400" y="376236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</p:grpSp>
          </p:grpSp>
          <p:sp>
            <p:nvSpPr>
              <p:cNvPr id="111" name="Freeform 79">
                <a:extLst>
                  <a:ext uri="{FF2B5EF4-FFF2-40B4-BE49-F238E27FC236}">
                    <a16:creationId xmlns:a16="http://schemas.microsoft.com/office/drawing/2014/main" id="{A1806FC7-2F09-4580-8CC3-0CC4F7A5874D}"/>
                  </a:ext>
                </a:extLst>
              </p:cNvPr>
              <p:cNvSpPr/>
              <p:nvPr/>
            </p:nvSpPr>
            <p:spPr>
              <a:xfrm>
                <a:off x="8789726" y="4475972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7F4F9F">
                  <a:lumMod val="50000"/>
                </a:srgbClr>
              </a:solidFill>
              <a:ln w="12700" cap="flat" cmpd="sng" algn="ctr">
                <a:solidFill>
                  <a:srgbClr val="3F274F"/>
                </a:solidFill>
                <a:prstDash val="solid"/>
                <a:miter lim="800000"/>
              </a:ln>
              <a:effectLst/>
            </p:spPr>
          </p:sp>
        </p:grpSp>
      </p:grpSp>
      <p:sp>
        <p:nvSpPr>
          <p:cNvPr id="20" name="Rounded Rectangle 186">
            <a:extLst>
              <a:ext uri="{FF2B5EF4-FFF2-40B4-BE49-F238E27FC236}">
                <a16:creationId xmlns:a16="http://schemas.microsoft.com/office/drawing/2014/main" id="{08456477-5DF6-4444-8AD3-5F86302A832C}"/>
              </a:ext>
            </a:extLst>
          </p:cNvPr>
          <p:cNvSpPr/>
          <p:nvPr/>
        </p:nvSpPr>
        <p:spPr>
          <a:xfrm>
            <a:off x="2929709" y="2151400"/>
            <a:ext cx="1215769" cy="981379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solidFill>
              <a:srgbClr val="5D3A75"/>
            </a:solidFill>
            <a:prstDash val="solid"/>
            <a:miter lim="800000"/>
          </a:ln>
          <a:effectLst/>
        </p:spPr>
      </p:sp>
      <p:sp>
        <p:nvSpPr>
          <p:cNvPr id="22" name="Rounded Rectangle 56">
            <a:extLst>
              <a:ext uri="{FF2B5EF4-FFF2-40B4-BE49-F238E27FC236}">
                <a16:creationId xmlns:a16="http://schemas.microsoft.com/office/drawing/2014/main" id="{A54032CF-EF57-42D1-A163-50A10DF15F52}"/>
              </a:ext>
            </a:extLst>
          </p:cNvPr>
          <p:cNvSpPr/>
          <p:nvPr/>
        </p:nvSpPr>
        <p:spPr>
          <a:xfrm>
            <a:off x="3033279" y="2211966"/>
            <a:ext cx="1008629" cy="336600"/>
          </a:xfrm>
          <a:prstGeom prst="roundRect">
            <a:avLst>
              <a:gd name="adj" fmla="val 16667"/>
            </a:avLst>
          </a:prstGeom>
          <a:noFill/>
          <a:ln w="0">
            <a:noFill/>
          </a:ln>
          <a:effectLst/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lang="en-US" sz="1200" b="1" kern="0" spc="-1" dirty="0">
                <a:solidFill>
                  <a:srgbClr val="414244"/>
                </a:solidFill>
                <a:latin typeface="Calibri"/>
              </a:rPr>
              <a:t>Write API Client</a:t>
            </a:r>
            <a:endParaRPr kumimoji="0" lang="en-US" sz="1200" b="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ounded Rectangle 56">
            <a:extLst>
              <a:ext uri="{FF2B5EF4-FFF2-40B4-BE49-F238E27FC236}">
                <a16:creationId xmlns:a16="http://schemas.microsoft.com/office/drawing/2014/main" id="{A54032CF-EF57-42D1-A163-50A10DF15F52}"/>
              </a:ext>
            </a:extLst>
          </p:cNvPr>
          <p:cNvSpPr/>
          <p:nvPr/>
        </p:nvSpPr>
        <p:spPr>
          <a:xfrm>
            <a:off x="5321336" y="2151400"/>
            <a:ext cx="1342485" cy="336600"/>
          </a:xfrm>
          <a:prstGeom prst="roundRect">
            <a:avLst>
              <a:gd name="adj" fmla="val 16667"/>
            </a:avLst>
          </a:prstGeom>
          <a:noFill/>
          <a:ln w="0">
            <a:noFill/>
          </a:ln>
          <a:effectLst/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lang="en-US" sz="1200" b="1" kern="0" spc="-1" dirty="0">
                <a:solidFill>
                  <a:srgbClr val="414244"/>
                </a:solidFill>
                <a:latin typeface="Calibri"/>
              </a:rPr>
              <a:t>Write API Server</a:t>
            </a:r>
            <a:endParaRPr kumimoji="0" lang="en-US" sz="1200" b="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ounded Rectangle 186">
            <a:extLst>
              <a:ext uri="{FF2B5EF4-FFF2-40B4-BE49-F238E27FC236}">
                <a16:creationId xmlns:a16="http://schemas.microsoft.com/office/drawing/2014/main" id="{08456477-5DF6-4444-8AD3-5F86302A832C}"/>
              </a:ext>
            </a:extLst>
          </p:cNvPr>
          <p:cNvSpPr/>
          <p:nvPr/>
        </p:nvSpPr>
        <p:spPr>
          <a:xfrm>
            <a:off x="540818" y="2151400"/>
            <a:ext cx="1215769" cy="981379"/>
          </a:xfrm>
          <a:prstGeom prst="roundRect">
            <a:avLst>
              <a:gd name="adj" fmla="val 16667"/>
            </a:avLst>
          </a:prstGeom>
          <a:solidFill>
            <a:schemeClr val="accent4">
              <a:lumMod val="90000"/>
            </a:schemeClr>
          </a:solidFill>
          <a:ln w="12700" cap="flat" cmpd="sng" algn="ctr">
            <a:solidFill>
              <a:srgbClr val="5D3A75"/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58975" y="2241767"/>
            <a:ext cx="1203727" cy="276999"/>
          </a:xfrm>
          <a:prstGeom prst="rect">
            <a:avLst/>
          </a:prstGeom>
          <a:noFill/>
          <a:ln w="0">
            <a:noFill/>
          </a:ln>
          <a:effectLst/>
        </p:spPr>
        <p:txBody>
          <a:bodyPr lIns="90000" tIns="45000" rIns="90000" bIns="45000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1200" b="1" kern="0" spc="-1" dirty="0">
                <a:solidFill>
                  <a:srgbClr val="414244"/>
                </a:solidFill>
                <a:latin typeface="Calibri"/>
              </a:rPr>
              <a:t>System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9767011" y="2115471"/>
            <a:ext cx="2017440" cy="887425"/>
            <a:chOff x="10369588" y="3536179"/>
            <a:chExt cx="2017440" cy="1703520"/>
          </a:xfrm>
        </p:grpSpPr>
        <p:grpSp>
          <p:nvGrpSpPr>
            <p:cNvPr id="62" name="Group 57">
              <a:extLst>
                <a:ext uri="{FF2B5EF4-FFF2-40B4-BE49-F238E27FC236}">
                  <a16:creationId xmlns:a16="http://schemas.microsoft.com/office/drawing/2014/main" id="{BDB37B7A-E1A9-43EC-978B-FB6D750AFC85}"/>
                </a:ext>
              </a:extLst>
            </p:cNvPr>
            <p:cNvGrpSpPr/>
            <p:nvPr/>
          </p:nvGrpSpPr>
          <p:grpSpPr>
            <a:xfrm>
              <a:off x="10460240" y="3536179"/>
              <a:ext cx="1832040" cy="1703520"/>
              <a:chOff x="7215480" y="3979080"/>
              <a:chExt cx="1832040" cy="1703520"/>
            </a:xfrm>
          </p:grpSpPr>
          <p:sp>
            <p:nvSpPr>
              <p:cNvPr id="70" name="Freeform 68">
                <a:extLst>
                  <a:ext uri="{FF2B5EF4-FFF2-40B4-BE49-F238E27FC236}">
                    <a16:creationId xmlns:a16="http://schemas.microsoft.com/office/drawing/2014/main" id="{475DB8C4-2E18-4F35-9FC2-FAC9DA857EBB}"/>
                  </a:ext>
                </a:extLst>
              </p:cNvPr>
              <p:cNvSpPr/>
              <p:nvPr/>
            </p:nvSpPr>
            <p:spPr>
              <a:xfrm>
                <a:off x="7215480" y="4377960"/>
                <a:ext cx="1832040" cy="1304640"/>
              </a:xfrm>
              <a:custGeom>
                <a:avLst/>
                <a:gdLst/>
                <a:ahLst/>
                <a:cxnLst/>
                <a:rect l="l" t="t" r="r" b="b"/>
                <a:pathLst>
                  <a:path w="1185334" h="776821">
                    <a:moveTo>
                      <a:pt x="0" y="0"/>
                    </a:moveTo>
                    <a:lnTo>
                      <a:pt x="1185333" y="0"/>
                    </a:lnTo>
                    <a:lnTo>
                      <a:pt x="1185333" y="539750"/>
                    </a:lnTo>
                    <a:lnTo>
                      <a:pt x="1185334" y="539754"/>
                    </a:lnTo>
                    <a:lnTo>
                      <a:pt x="1185333" y="539758"/>
                    </a:lnTo>
                    <a:lnTo>
                      <a:pt x="1185333" y="541866"/>
                    </a:lnTo>
                    <a:lnTo>
                      <a:pt x="1184802" y="541866"/>
                    </a:lnTo>
                    <a:lnTo>
                      <a:pt x="1173293" y="587531"/>
                    </a:lnTo>
                    <a:cubicBezTo>
                      <a:pt x="1118029" y="695558"/>
                      <a:pt x="879073" y="776821"/>
                      <a:pt x="592667" y="776821"/>
                    </a:cubicBezTo>
                    <a:cubicBezTo>
                      <a:pt x="306261" y="776821"/>
                      <a:pt x="67305" y="695558"/>
                      <a:pt x="12041" y="587531"/>
                    </a:cubicBezTo>
                    <a:lnTo>
                      <a:pt x="533" y="541866"/>
                    </a:lnTo>
                    <a:lnTo>
                      <a:pt x="0" y="541866"/>
                    </a:lnTo>
                    <a:lnTo>
                      <a:pt x="0" y="539754"/>
                    </a:lnTo>
                    <a:close/>
                  </a:path>
                </a:pathLst>
              </a:custGeom>
              <a:solidFill>
                <a:srgbClr val="546CB2">
                  <a:lumMod val="40000"/>
                  <a:lumOff val="60000"/>
                </a:srgbClr>
              </a:solidFill>
              <a:ln w="12700" cap="flat" cmpd="sng" algn="ctr">
                <a:solidFill>
                  <a:srgbClr val="5D3A75"/>
                </a:solidFill>
                <a:prstDash val="solid"/>
                <a:miter lim="800000"/>
              </a:ln>
              <a:effectLst/>
            </p:spPr>
          </p:sp>
          <p:sp>
            <p:nvSpPr>
              <p:cNvPr id="71" name="Oval 69">
                <a:extLst>
                  <a:ext uri="{FF2B5EF4-FFF2-40B4-BE49-F238E27FC236}">
                    <a16:creationId xmlns:a16="http://schemas.microsoft.com/office/drawing/2014/main" id="{B1A7A543-3C23-48AE-BCA7-DA58A8207943}"/>
                  </a:ext>
                </a:extLst>
              </p:cNvPr>
              <p:cNvSpPr/>
              <p:nvPr/>
            </p:nvSpPr>
            <p:spPr>
              <a:xfrm>
                <a:off x="7215480" y="3979080"/>
                <a:ext cx="1832040" cy="737640"/>
              </a:xfrm>
              <a:prstGeom prst="ellipse">
                <a:avLst/>
              </a:prstGeom>
              <a:solidFill>
                <a:srgbClr val="546CB2">
                  <a:lumMod val="40000"/>
                  <a:lumOff val="60000"/>
                </a:srgbClr>
              </a:solidFill>
              <a:ln w="12700" cap="flat" cmpd="sng" algn="ctr">
                <a:solidFill>
                  <a:srgbClr val="5D3A75"/>
                </a:solidFill>
                <a:prstDash val="solid"/>
                <a:miter lim="800000"/>
              </a:ln>
              <a:effectLst>
                <a:reflection blurRad="6350" stA="50000" endA="300" endPos="55500" dist="50800" dir="5400000" sy="-100000" algn="bl" rotWithShape="0"/>
              </a:effectLst>
            </p:spPr>
          </p:sp>
        </p:grpSp>
        <p:sp>
          <p:nvSpPr>
            <p:cNvPr id="63" name="Rounded Rectangle 56">
              <a:extLst>
                <a:ext uri="{FF2B5EF4-FFF2-40B4-BE49-F238E27FC236}">
                  <a16:creationId xmlns:a16="http://schemas.microsoft.com/office/drawing/2014/main" id="{EE680F5F-EF59-4B12-946E-B45859A6498F}"/>
                </a:ext>
              </a:extLst>
            </p:cNvPr>
            <p:cNvSpPr/>
            <p:nvPr/>
          </p:nvSpPr>
          <p:spPr>
            <a:xfrm>
              <a:off x="10369588" y="3582966"/>
              <a:ext cx="2017440" cy="336600"/>
            </a:xfrm>
            <a:prstGeom prst="roundRect">
              <a:avLst>
                <a:gd name="adj" fmla="val 16667"/>
              </a:avLst>
            </a:prstGeom>
            <a:noFill/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200" b="1" i="0" u="none" strike="noStrike" kern="0" cap="none" spc="-1" normalizeH="0" baseline="0" noProof="0" dirty="0">
                  <a:ln>
                    <a:noFill/>
                  </a:ln>
                  <a:solidFill>
                    <a:srgbClr val="414244"/>
                  </a:solidFill>
                  <a:effectLst/>
                  <a:uLnTx/>
                  <a:uFillTx/>
                  <a:latin typeface="Calibri"/>
                  <a:ea typeface="DejaVu Sans"/>
                  <a:cs typeface="+mn-cs"/>
                </a:rPr>
                <a:t>Off-chain Database</a:t>
              </a:r>
              <a:endParaRPr kumimoji="0" lang="en-US" sz="1200" b="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8" name="Rounded Rectangle 67">
            <a:extLst>
              <a:ext uri="{FF2B5EF4-FFF2-40B4-BE49-F238E27FC236}">
                <a16:creationId xmlns:a16="http://schemas.microsoft.com/office/drawing/2014/main" id="{254F52BB-F2B3-4B4A-A867-95DD8E39DD8D}"/>
              </a:ext>
            </a:extLst>
          </p:cNvPr>
          <p:cNvSpPr/>
          <p:nvPr/>
        </p:nvSpPr>
        <p:spPr>
          <a:xfrm>
            <a:off x="710377" y="2592009"/>
            <a:ext cx="900922" cy="375222"/>
          </a:xfrm>
          <a:prstGeom prst="roundRect">
            <a:avLst>
              <a:gd name="adj" fmla="val 4167"/>
            </a:avLst>
          </a:prstGeom>
          <a:solidFill>
            <a:srgbClr val="838487"/>
          </a:solidFill>
          <a:ln w="12700" cap="flat" cmpd="sng" algn="ctr">
            <a:solidFill>
              <a:srgbClr val="546CB2"/>
            </a:solidFill>
            <a:prstDash val="solid"/>
            <a:miter lim="800000"/>
          </a:ln>
          <a:effectLst/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Generate Audit Log</a:t>
            </a:r>
            <a:endParaRPr kumimoji="0" lang="en-US" sz="1100" b="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3" name="Straight Arrow Connector 12"/>
          <p:cNvCxnSpPr>
            <a:stCxn id="29" idx="3"/>
            <a:endCxn id="20" idx="1"/>
          </p:cNvCxnSpPr>
          <p:nvPr/>
        </p:nvCxnSpPr>
        <p:spPr>
          <a:xfrm>
            <a:off x="1756587" y="2642090"/>
            <a:ext cx="117312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>
            <a:stCxn id="20" idx="3"/>
            <a:endCxn id="7" idx="1"/>
          </p:cNvCxnSpPr>
          <p:nvPr/>
        </p:nvCxnSpPr>
        <p:spPr>
          <a:xfrm>
            <a:off x="4145478" y="2642090"/>
            <a:ext cx="71611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ounded Rectangle 79">
            <a:extLst>
              <a:ext uri="{FF2B5EF4-FFF2-40B4-BE49-F238E27FC236}">
                <a16:creationId xmlns:a16="http://schemas.microsoft.com/office/drawing/2014/main" id="{254F52BB-F2B3-4B4A-A867-95DD8E39DD8D}"/>
              </a:ext>
            </a:extLst>
          </p:cNvPr>
          <p:cNvSpPr/>
          <p:nvPr/>
        </p:nvSpPr>
        <p:spPr>
          <a:xfrm>
            <a:off x="3069182" y="2602840"/>
            <a:ext cx="900922" cy="375222"/>
          </a:xfrm>
          <a:prstGeom prst="roundRect">
            <a:avLst>
              <a:gd name="adj" fmla="val 4167"/>
            </a:avLst>
          </a:prstGeom>
          <a:solidFill>
            <a:srgbClr val="838487"/>
          </a:solidFill>
          <a:ln w="12700" cap="flat" cmpd="sng" algn="ctr">
            <a:solidFill>
              <a:srgbClr val="546CB2"/>
            </a:solidFill>
            <a:prstDash val="solid"/>
            <a:miter lim="800000"/>
          </a:ln>
          <a:effectLst/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POST Request</a:t>
            </a:r>
            <a:endParaRPr kumimoji="0" lang="en-US" sz="1100" b="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422340" y="1865918"/>
            <a:ext cx="4438512" cy="1385282"/>
          </a:xfrm>
          <a:prstGeom prst="rect">
            <a:avLst/>
          </a:prstGeom>
          <a:solidFill>
            <a:schemeClr val="tx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9" name="Rectangle 78"/>
          <p:cNvSpPr/>
          <p:nvPr/>
        </p:nvSpPr>
        <p:spPr>
          <a:xfrm>
            <a:off x="7281070" y="1871699"/>
            <a:ext cx="4656930" cy="1385282"/>
          </a:xfrm>
          <a:prstGeom prst="rect">
            <a:avLst/>
          </a:prstGeom>
          <a:solidFill>
            <a:schemeClr val="tx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1" name="Rectangle 80"/>
          <p:cNvSpPr/>
          <p:nvPr/>
        </p:nvSpPr>
        <p:spPr>
          <a:xfrm>
            <a:off x="7723189" y="3528994"/>
            <a:ext cx="3115165" cy="1200329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square">
            <a:spAutoFit/>
          </a:bodyPr>
          <a:lstStyle/>
          <a:p>
            <a:pPr marR="0"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{"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systemID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": "CERT-PT",</a:t>
            </a:r>
            <a:endParaRPr lang="pt-PT" sz="8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R="0"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 "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orchestratorID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": "IRIS-Engine"</a:t>
            </a:r>
            <a:b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</a:b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 "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correlationID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": "28734h-233129871-dew-4432",</a:t>
            </a:r>
            <a:endParaRPr lang="pt-PT" sz="8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R="0"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 "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collaborationID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": "BABEL"</a:t>
            </a:r>
            <a:b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</a:b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 "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userID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": "</a:t>
            </a:r>
            <a:r>
              <a:rPr lang="en-US" sz="800" u="sng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  <a:hlinkClick r:id="rId3"/>
              </a:rPr>
              <a:t>cozy.cat@cert.pt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",</a:t>
            </a:r>
            <a:endParaRPr lang="pt-PT" sz="8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R="0"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 "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orchestratorTimestamp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": "2023-05-19 08:45:05"}</a:t>
            </a:r>
            <a:endParaRPr lang="pt-PT" sz="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7722205" y="3344954"/>
            <a:ext cx="22263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Structured JSON(METADATA)</a:t>
            </a:r>
            <a:endParaRPr lang="pt-PT" sz="10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grpSp>
        <p:nvGrpSpPr>
          <p:cNvPr id="83" name="Group 82"/>
          <p:cNvGrpSpPr/>
          <p:nvPr/>
        </p:nvGrpSpPr>
        <p:grpSpPr>
          <a:xfrm>
            <a:off x="7717822" y="5288002"/>
            <a:ext cx="3120532" cy="233731"/>
            <a:chOff x="10074146" y="6160442"/>
            <a:chExt cx="2578952" cy="233731"/>
          </a:xfrm>
        </p:grpSpPr>
        <p:sp>
          <p:nvSpPr>
            <p:cNvPr id="84" name="Rounded Rectangle 37">
              <a:extLst>
                <a:ext uri="{FF2B5EF4-FFF2-40B4-BE49-F238E27FC236}">
                  <a16:creationId xmlns:a16="http://schemas.microsoft.com/office/drawing/2014/main" id="{137D3476-3072-437C-A08F-84DA7853CED4}"/>
                </a:ext>
              </a:extLst>
            </p:cNvPr>
            <p:cNvSpPr/>
            <p:nvPr/>
          </p:nvSpPr>
          <p:spPr>
            <a:xfrm>
              <a:off x="10131154" y="6211525"/>
              <a:ext cx="2521944" cy="182648"/>
            </a:xfrm>
            <a:prstGeom prst="roundRect">
              <a:avLst>
                <a:gd name="adj" fmla="val 4167"/>
              </a:avLst>
            </a:prstGeom>
            <a:solidFill>
              <a:srgbClr val="838487"/>
            </a:solidFill>
            <a:ln w="12700" cap="flat" cmpd="sng" algn="ctr">
              <a:solidFill>
                <a:srgbClr val="546CB2"/>
              </a:solidFill>
              <a:prstDash val="solid"/>
              <a:miter lim="800000"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000" b="1" dirty="0">
                  <a:solidFill>
                    <a:schemeClr val="bg1"/>
                  </a:solidFill>
                  <a:latin typeface="Courier New" panose="02070309020205020404" pitchFamily="49" charset="0"/>
                  <a:ea typeface="Calibri" panose="020F0502020204030204" pitchFamily="34" charset="0"/>
                </a:rPr>
                <a:t>Unstructured JSON</a:t>
              </a:r>
              <a:endParaRPr lang="pt-PT" sz="1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85" name="Freeform 63">
              <a:extLst>
                <a:ext uri="{FF2B5EF4-FFF2-40B4-BE49-F238E27FC236}">
                  <a16:creationId xmlns:a16="http://schemas.microsoft.com/office/drawing/2014/main" id="{3829511D-39B6-403B-BB50-6F5853CE6CB4}"/>
                </a:ext>
              </a:extLst>
            </p:cNvPr>
            <p:cNvSpPr/>
            <p:nvPr/>
          </p:nvSpPr>
          <p:spPr>
            <a:xfrm>
              <a:off x="10074146" y="6160442"/>
              <a:ext cx="104674" cy="180327"/>
            </a:xfrm>
            <a:custGeom>
              <a:avLst/>
              <a:gdLst/>
              <a:ahLst/>
              <a:cxnLst/>
              <a:rect l="l" t="t" r="r" b="b"/>
              <a:pathLst>
                <a:path w="957836" h="1222897">
                  <a:moveTo>
                    <a:pt x="483972" y="63309"/>
                  </a:moveTo>
                  <a:cubicBezTo>
                    <a:pt x="337990" y="63309"/>
                    <a:pt x="216193" y="166648"/>
                    <a:pt x="188025" y="304023"/>
                  </a:cubicBezTo>
                  <a:lnTo>
                    <a:pt x="182354" y="360163"/>
                  </a:lnTo>
                  <a:lnTo>
                    <a:pt x="785591" y="360163"/>
                  </a:lnTo>
                  <a:lnTo>
                    <a:pt x="779920" y="304023"/>
                  </a:lnTo>
                  <a:cubicBezTo>
                    <a:pt x="751752" y="166648"/>
                    <a:pt x="629955" y="63309"/>
                    <a:pt x="483972" y="63309"/>
                  </a:cubicBezTo>
                  <a:close/>
                  <a:moveTo>
                    <a:pt x="483972" y="0"/>
                  </a:moveTo>
                  <a:cubicBezTo>
                    <a:pt x="660611" y="0"/>
                    <a:pt x="807986" y="125039"/>
                    <a:pt x="842069" y="291263"/>
                  </a:cubicBezTo>
                  <a:lnTo>
                    <a:pt x="849029" y="360163"/>
                  </a:lnTo>
                  <a:lnTo>
                    <a:pt x="957836" y="360163"/>
                  </a:lnTo>
                  <a:lnTo>
                    <a:pt x="957836" y="1222897"/>
                  </a:lnTo>
                  <a:lnTo>
                    <a:pt x="0" y="1222897"/>
                  </a:lnTo>
                  <a:lnTo>
                    <a:pt x="0" y="360163"/>
                  </a:lnTo>
                  <a:lnTo>
                    <a:pt x="118915" y="360163"/>
                  </a:lnTo>
                  <a:lnTo>
                    <a:pt x="125875" y="291263"/>
                  </a:lnTo>
                  <a:cubicBezTo>
                    <a:pt x="159959" y="125039"/>
                    <a:pt x="307333" y="0"/>
                    <a:pt x="483972" y="0"/>
                  </a:cubicBezTo>
                  <a:close/>
                </a:path>
              </a:pathLst>
            </a:custGeom>
            <a:solidFill>
              <a:srgbClr val="0070C0"/>
            </a:solidFill>
            <a:ln w="127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sp>
      </p:grpSp>
      <p:sp>
        <p:nvSpPr>
          <p:cNvPr id="90" name="Rounded Rectangle 37">
            <a:extLst>
              <a:ext uri="{FF2B5EF4-FFF2-40B4-BE49-F238E27FC236}">
                <a16:creationId xmlns:a16="http://schemas.microsoft.com/office/drawing/2014/main" id="{137D3476-3072-437C-A08F-84DA7853CED4}"/>
              </a:ext>
            </a:extLst>
          </p:cNvPr>
          <p:cNvSpPr/>
          <p:nvPr/>
        </p:nvSpPr>
        <p:spPr>
          <a:xfrm>
            <a:off x="7786804" y="4826143"/>
            <a:ext cx="3051550" cy="205440"/>
          </a:xfrm>
          <a:prstGeom prst="roundRect">
            <a:avLst>
              <a:gd name="adj" fmla="val 4167"/>
            </a:avLst>
          </a:prstGeom>
          <a:solidFill>
            <a:schemeClr val="accent6"/>
          </a:solidFill>
          <a:ln w="25400" cap="flat" cmpd="sng" algn="ctr">
            <a:noFill/>
            <a:prstDash val="solid"/>
            <a:miter/>
          </a:ln>
          <a:effectLst/>
        </p:spPr>
        <p:txBody>
          <a:bodyPr lIns="90000" tIns="45000" rIns="90000" bIns="45000" anchor="ctr">
            <a:noAutofit/>
          </a:bodyPr>
          <a:lstStyle/>
          <a:p>
            <a:pPr>
              <a:tabLst>
                <a:tab pos="0" algn="l"/>
              </a:tabLst>
            </a:pPr>
            <a:r>
              <a:rPr lang="en-US" sz="1000" b="1" kern="0" spc="-1" dirty="0">
                <a:latin typeface="Calibri"/>
                <a:ea typeface="DejaVu Sans"/>
              </a:rPr>
              <a:t>Log ref:</a:t>
            </a:r>
            <a:endParaRPr lang="pt-PT" sz="1000" kern="0" spc="-1" dirty="0">
              <a:latin typeface="Calibri"/>
              <a:ea typeface="DejaVu Sans"/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4221336" y="5361214"/>
            <a:ext cx="774924" cy="548769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100" b="1" kern="0" spc="-1" dirty="0">
                <a:solidFill>
                  <a:srgbClr val="414244"/>
                </a:solidFill>
                <a:latin typeface="Calibri"/>
              </a:rPr>
              <a:t>Encryption</a:t>
            </a:r>
          </a:p>
        </p:txBody>
      </p:sp>
      <p:sp>
        <p:nvSpPr>
          <p:cNvPr id="92" name="Freeform 79">
            <a:extLst>
              <a:ext uri="{FF2B5EF4-FFF2-40B4-BE49-F238E27FC236}">
                <a16:creationId xmlns:a16="http://schemas.microsoft.com/office/drawing/2014/main" id="{8E8A46A5-0796-4169-BDD7-FF3819F025D1}"/>
              </a:ext>
            </a:extLst>
          </p:cNvPr>
          <p:cNvSpPr/>
          <p:nvPr/>
        </p:nvSpPr>
        <p:spPr>
          <a:xfrm>
            <a:off x="5593436" y="5751550"/>
            <a:ext cx="222840" cy="75600"/>
          </a:xfrm>
          <a:custGeom>
            <a:avLst/>
            <a:gdLst/>
            <a:ahLst/>
            <a:cxnLst/>
            <a:rect l="l" t="t" r="r" b="b"/>
            <a:pathLst>
              <a:path w="2427231" h="914400">
                <a:moveTo>
                  <a:pt x="233965" y="366746"/>
                </a:moveTo>
                <a:cubicBezTo>
                  <a:pt x="184008" y="366746"/>
                  <a:pt x="143510" y="407244"/>
                  <a:pt x="143510" y="457201"/>
                </a:cubicBezTo>
                <a:cubicBezTo>
                  <a:pt x="143510" y="507158"/>
                  <a:pt x="184008" y="547656"/>
                  <a:pt x="233965" y="547656"/>
                </a:cubicBezTo>
                <a:cubicBezTo>
                  <a:pt x="283922" y="547656"/>
                  <a:pt x="324420" y="507158"/>
                  <a:pt x="324420" y="457201"/>
                </a:cubicBezTo>
                <a:cubicBezTo>
                  <a:pt x="324420" y="407244"/>
                  <a:pt x="283922" y="366746"/>
                  <a:pt x="233965" y="366746"/>
                </a:cubicBezTo>
                <a:close/>
                <a:moveTo>
                  <a:pt x="457200" y="0"/>
                </a:moveTo>
                <a:cubicBezTo>
                  <a:pt x="615016" y="0"/>
                  <a:pt x="754156" y="79959"/>
                  <a:pt x="836318" y="201575"/>
                </a:cubicBezTo>
                <a:lnTo>
                  <a:pt x="866368" y="256939"/>
                </a:lnTo>
                <a:lnTo>
                  <a:pt x="2226970" y="256939"/>
                </a:lnTo>
                <a:lnTo>
                  <a:pt x="2427231" y="457201"/>
                </a:lnTo>
                <a:lnTo>
                  <a:pt x="2226970" y="657462"/>
                </a:lnTo>
                <a:lnTo>
                  <a:pt x="2106661" y="657462"/>
                </a:lnTo>
                <a:lnTo>
                  <a:pt x="1975716" y="505956"/>
                </a:lnTo>
                <a:lnTo>
                  <a:pt x="1844772" y="657462"/>
                </a:lnTo>
                <a:lnTo>
                  <a:pt x="1773422" y="657462"/>
                </a:lnTo>
                <a:lnTo>
                  <a:pt x="1642477" y="505956"/>
                </a:lnTo>
                <a:lnTo>
                  <a:pt x="1511533" y="657462"/>
                </a:lnTo>
                <a:lnTo>
                  <a:pt x="1414780" y="657462"/>
                </a:lnTo>
                <a:lnTo>
                  <a:pt x="1283835" y="505956"/>
                </a:lnTo>
                <a:lnTo>
                  <a:pt x="1152891" y="657462"/>
                </a:lnTo>
                <a:lnTo>
                  <a:pt x="866368" y="657462"/>
                </a:lnTo>
                <a:lnTo>
                  <a:pt x="836318" y="712825"/>
                </a:lnTo>
                <a:cubicBezTo>
                  <a:pt x="754156" y="834441"/>
                  <a:pt x="615016" y="914400"/>
                  <a:pt x="457200" y="914400"/>
                </a:cubicBezTo>
                <a:cubicBezTo>
                  <a:pt x="204695" y="914400"/>
                  <a:pt x="0" y="709705"/>
                  <a:pt x="0" y="457200"/>
                </a:cubicBezTo>
                <a:cubicBezTo>
                  <a:pt x="0" y="204695"/>
                  <a:pt x="204695" y="0"/>
                  <a:pt x="457200" y="0"/>
                </a:cubicBezTo>
                <a:close/>
              </a:path>
            </a:pathLst>
          </a:custGeom>
          <a:solidFill>
            <a:srgbClr val="0070C0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</p:sp>
      <p:sp>
        <p:nvSpPr>
          <p:cNvPr id="96" name="Right Arrow 95"/>
          <p:cNvSpPr/>
          <p:nvPr/>
        </p:nvSpPr>
        <p:spPr>
          <a:xfrm>
            <a:off x="5962323" y="5730438"/>
            <a:ext cx="291943" cy="1005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7" name="Right Arrow 96"/>
          <p:cNvSpPr/>
          <p:nvPr/>
        </p:nvSpPr>
        <p:spPr>
          <a:xfrm>
            <a:off x="4995671" y="5738747"/>
            <a:ext cx="517195" cy="1005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8" name="Right Arrow 97"/>
          <p:cNvSpPr/>
          <p:nvPr/>
        </p:nvSpPr>
        <p:spPr>
          <a:xfrm>
            <a:off x="5008926" y="4858905"/>
            <a:ext cx="2708895" cy="1005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9" name="Rectangle 98"/>
          <p:cNvSpPr/>
          <p:nvPr/>
        </p:nvSpPr>
        <p:spPr>
          <a:xfrm>
            <a:off x="6329478" y="5543591"/>
            <a:ext cx="951591" cy="770582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kern="0" spc="-1" dirty="0">
                <a:solidFill>
                  <a:srgbClr val="414244"/>
                </a:solidFill>
                <a:latin typeface="Calibri"/>
              </a:rPr>
              <a:t>Secret Sharing</a:t>
            </a:r>
            <a:endParaRPr lang="pt-PT" sz="1100" b="1" kern="0" spc="-1" dirty="0">
              <a:solidFill>
                <a:srgbClr val="414244"/>
              </a:solidFill>
              <a:latin typeface="Calibri"/>
            </a:endParaRPr>
          </a:p>
        </p:txBody>
      </p:sp>
      <p:sp>
        <p:nvSpPr>
          <p:cNvPr id="107" name="Rectangle 106"/>
          <p:cNvSpPr/>
          <p:nvPr/>
        </p:nvSpPr>
        <p:spPr>
          <a:xfrm>
            <a:off x="710377" y="3628134"/>
            <a:ext cx="3186450" cy="22558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6" name="Rectangle 155"/>
          <p:cNvSpPr/>
          <p:nvPr/>
        </p:nvSpPr>
        <p:spPr>
          <a:xfrm>
            <a:off x="717121" y="3975615"/>
            <a:ext cx="31797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{ "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systemID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": "CERT-PT",</a:t>
            </a:r>
            <a:endParaRPr lang="pt-PT" sz="8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R="0"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 "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orchestratorID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": "IRIS-Engine"</a:t>
            </a:r>
            <a:b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</a:b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 "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correlationID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": "28734h-233129871-dew-4432",</a:t>
            </a:r>
            <a:endParaRPr lang="pt-PT" sz="8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R="0"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 "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collaborationID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": "BABEL"</a:t>
            </a:r>
            <a:b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</a:b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 "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userID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": "</a:t>
            </a:r>
            <a:r>
              <a:rPr lang="en-US" sz="800" u="sng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  <a:hlinkClick r:id="rId3"/>
              </a:rPr>
              <a:t>cozy.cat@cert.pt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",</a:t>
            </a:r>
            <a:endParaRPr lang="pt-PT" sz="8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R="0"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 "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orchestratorTimestamp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": "2023-05-19 08:45:05"}</a:t>
            </a:r>
            <a:endParaRPr lang="pt-PT" sz="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57" name="Rectangle 156"/>
          <p:cNvSpPr/>
          <p:nvPr/>
        </p:nvSpPr>
        <p:spPr>
          <a:xfrm>
            <a:off x="710377" y="5384545"/>
            <a:ext cx="25884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{</a:t>
            </a:r>
            <a:endParaRPr lang="pt-PT" sz="8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  ...</a:t>
            </a:r>
            <a:endParaRPr lang="pt-PT" sz="8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}</a:t>
            </a:r>
            <a:endParaRPr lang="pt-PT" sz="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58" name="Rectangle 157"/>
          <p:cNvSpPr/>
          <p:nvPr/>
        </p:nvSpPr>
        <p:spPr>
          <a:xfrm>
            <a:off x="760283" y="5191395"/>
            <a:ext cx="1653515" cy="248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Unstructured JSON</a:t>
            </a:r>
            <a:endParaRPr lang="pt-PT" sz="10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59" name="Rectangle 158"/>
          <p:cNvSpPr/>
          <p:nvPr/>
        </p:nvSpPr>
        <p:spPr>
          <a:xfrm>
            <a:off x="717121" y="3660297"/>
            <a:ext cx="22263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Structured JSON(METADATA)</a:t>
            </a:r>
            <a:endParaRPr lang="pt-PT" sz="10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60" name="Rectangle 159"/>
          <p:cNvSpPr/>
          <p:nvPr/>
        </p:nvSpPr>
        <p:spPr>
          <a:xfrm>
            <a:off x="717121" y="3411765"/>
            <a:ext cx="3179706" cy="2163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Audit Log</a:t>
            </a:r>
            <a:endParaRPr lang="pt-PT" sz="1400" dirty="0"/>
          </a:p>
        </p:txBody>
      </p:sp>
      <p:sp>
        <p:nvSpPr>
          <p:cNvPr id="161" name="Rectangle 160"/>
          <p:cNvSpPr/>
          <p:nvPr/>
        </p:nvSpPr>
        <p:spPr>
          <a:xfrm>
            <a:off x="4220747" y="4323953"/>
            <a:ext cx="774924" cy="836940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100" b="1" kern="0" spc="-1" dirty="0">
                <a:solidFill>
                  <a:srgbClr val="414244"/>
                </a:solidFill>
                <a:latin typeface="Calibri"/>
              </a:rPr>
              <a:t>Log Reference Creation</a:t>
            </a:r>
          </a:p>
        </p:txBody>
      </p:sp>
      <p:sp>
        <p:nvSpPr>
          <p:cNvPr id="162" name="Right Arrow 161"/>
          <p:cNvSpPr/>
          <p:nvPr/>
        </p:nvSpPr>
        <p:spPr>
          <a:xfrm>
            <a:off x="5020808" y="5403227"/>
            <a:ext cx="2614176" cy="1005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63" name="Right Arrow 162"/>
          <p:cNvSpPr/>
          <p:nvPr/>
        </p:nvSpPr>
        <p:spPr>
          <a:xfrm>
            <a:off x="7323550" y="5692116"/>
            <a:ext cx="311434" cy="546268"/>
          </a:xfrm>
          <a:prstGeom prst="rightArrow">
            <a:avLst>
              <a:gd name="adj1" fmla="val 50000"/>
              <a:gd name="adj2" fmla="val 4119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Right Brace 5"/>
          <p:cNvSpPr/>
          <p:nvPr/>
        </p:nvSpPr>
        <p:spPr>
          <a:xfrm>
            <a:off x="3910082" y="3628134"/>
            <a:ext cx="131826" cy="1563261"/>
          </a:xfrm>
          <a:prstGeom prst="rightBrace">
            <a:avLst>
              <a:gd name="adj1" fmla="val 8333"/>
              <a:gd name="adj2" fmla="val 21844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64" name="Right Arrow 163"/>
          <p:cNvSpPr/>
          <p:nvPr/>
        </p:nvSpPr>
        <p:spPr>
          <a:xfrm>
            <a:off x="3987799" y="3935680"/>
            <a:ext cx="3711249" cy="1005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65" name="Right Brace 164"/>
          <p:cNvSpPr/>
          <p:nvPr/>
        </p:nvSpPr>
        <p:spPr>
          <a:xfrm>
            <a:off x="3910082" y="5280317"/>
            <a:ext cx="131826" cy="589777"/>
          </a:xfrm>
          <a:prstGeom prst="rightBrace">
            <a:avLst>
              <a:gd name="adj1" fmla="val 8333"/>
              <a:gd name="adj2" fmla="val 5773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66" name="Right Arrow 165"/>
          <p:cNvSpPr/>
          <p:nvPr/>
        </p:nvSpPr>
        <p:spPr>
          <a:xfrm>
            <a:off x="3987799" y="5573594"/>
            <a:ext cx="213319" cy="1005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67" name="Rectangle 166"/>
          <p:cNvSpPr/>
          <p:nvPr/>
        </p:nvSpPr>
        <p:spPr>
          <a:xfrm>
            <a:off x="4979250" y="2430175"/>
            <a:ext cx="22263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Structured JSON(METADATA)</a:t>
            </a:r>
            <a:endParaRPr lang="pt-PT" sz="10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grpSp>
        <p:nvGrpSpPr>
          <p:cNvPr id="168" name="Group 167"/>
          <p:cNvGrpSpPr/>
          <p:nvPr/>
        </p:nvGrpSpPr>
        <p:grpSpPr>
          <a:xfrm>
            <a:off x="4858978" y="2862465"/>
            <a:ext cx="2196615" cy="233731"/>
            <a:chOff x="10074146" y="6160442"/>
            <a:chExt cx="1815384" cy="233731"/>
          </a:xfrm>
        </p:grpSpPr>
        <p:sp>
          <p:nvSpPr>
            <p:cNvPr id="169" name="Rounded Rectangle 37">
              <a:extLst>
                <a:ext uri="{FF2B5EF4-FFF2-40B4-BE49-F238E27FC236}">
                  <a16:creationId xmlns:a16="http://schemas.microsoft.com/office/drawing/2014/main" id="{137D3476-3072-437C-A08F-84DA7853CED4}"/>
                </a:ext>
              </a:extLst>
            </p:cNvPr>
            <p:cNvSpPr/>
            <p:nvPr/>
          </p:nvSpPr>
          <p:spPr>
            <a:xfrm>
              <a:off x="10131154" y="6211525"/>
              <a:ext cx="1758376" cy="182648"/>
            </a:xfrm>
            <a:prstGeom prst="roundRect">
              <a:avLst>
                <a:gd name="adj" fmla="val 4167"/>
              </a:avLst>
            </a:prstGeom>
            <a:solidFill>
              <a:srgbClr val="838487"/>
            </a:solidFill>
            <a:ln w="12700" cap="flat" cmpd="sng" algn="ctr">
              <a:solidFill>
                <a:srgbClr val="546CB2"/>
              </a:solidFill>
              <a:prstDash val="solid"/>
              <a:miter lim="800000"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000" b="1" dirty="0">
                  <a:solidFill>
                    <a:schemeClr val="bg1"/>
                  </a:solidFill>
                  <a:latin typeface="Courier New" panose="02070309020205020404" pitchFamily="49" charset="0"/>
                  <a:ea typeface="Calibri" panose="020F0502020204030204" pitchFamily="34" charset="0"/>
                </a:rPr>
                <a:t>Unstructured JSON</a:t>
              </a:r>
              <a:endParaRPr lang="pt-PT" sz="1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70" name="Freeform 63">
              <a:extLst>
                <a:ext uri="{FF2B5EF4-FFF2-40B4-BE49-F238E27FC236}">
                  <a16:creationId xmlns:a16="http://schemas.microsoft.com/office/drawing/2014/main" id="{3829511D-39B6-403B-BB50-6F5853CE6CB4}"/>
                </a:ext>
              </a:extLst>
            </p:cNvPr>
            <p:cNvSpPr/>
            <p:nvPr/>
          </p:nvSpPr>
          <p:spPr>
            <a:xfrm>
              <a:off x="10074146" y="6160442"/>
              <a:ext cx="104674" cy="180327"/>
            </a:xfrm>
            <a:custGeom>
              <a:avLst/>
              <a:gdLst/>
              <a:ahLst/>
              <a:cxnLst/>
              <a:rect l="l" t="t" r="r" b="b"/>
              <a:pathLst>
                <a:path w="957836" h="1222897">
                  <a:moveTo>
                    <a:pt x="483972" y="63309"/>
                  </a:moveTo>
                  <a:cubicBezTo>
                    <a:pt x="337990" y="63309"/>
                    <a:pt x="216193" y="166648"/>
                    <a:pt x="188025" y="304023"/>
                  </a:cubicBezTo>
                  <a:lnTo>
                    <a:pt x="182354" y="360163"/>
                  </a:lnTo>
                  <a:lnTo>
                    <a:pt x="785591" y="360163"/>
                  </a:lnTo>
                  <a:lnTo>
                    <a:pt x="779920" y="304023"/>
                  </a:lnTo>
                  <a:cubicBezTo>
                    <a:pt x="751752" y="166648"/>
                    <a:pt x="629955" y="63309"/>
                    <a:pt x="483972" y="63309"/>
                  </a:cubicBezTo>
                  <a:close/>
                  <a:moveTo>
                    <a:pt x="483972" y="0"/>
                  </a:moveTo>
                  <a:cubicBezTo>
                    <a:pt x="660611" y="0"/>
                    <a:pt x="807986" y="125039"/>
                    <a:pt x="842069" y="291263"/>
                  </a:cubicBezTo>
                  <a:lnTo>
                    <a:pt x="849029" y="360163"/>
                  </a:lnTo>
                  <a:lnTo>
                    <a:pt x="957836" y="360163"/>
                  </a:lnTo>
                  <a:lnTo>
                    <a:pt x="957836" y="1222897"/>
                  </a:lnTo>
                  <a:lnTo>
                    <a:pt x="0" y="1222897"/>
                  </a:lnTo>
                  <a:lnTo>
                    <a:pt x="0" y="360163"/>
                  </a:lnTo>
                  <a:lnTo>
                    <a:pt x="118915" y="360163"/>
                  </a:lnTo>
                  <a:lnTo>
                    <a:pt x="125875" y="291263"/>
                  </a:lnTo>
                  <a:cubicBezTo>
                    <a:pt x="159959" y="125039"/>
                    <a:pt x="307333" y="0"/>
                    <a:pt x="483972" y="0"/>
                  </a:cubicBezTo>
                  <a:close/>
                </a:path>
              </a:pathLst>
            </a:custGeom>
            <a:solidFill>
              <a:srgbClr val="0070C0"/>
            </a:solidFill>
            <a:ln w="127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sp>
      </p:grpSp>
      <p:sp>
        <p:nvSpPr>
          <p:cNvPr id="171" name="Rounded Rectangle 37">
            <a:extLst>
              <a:ext uri="{FF2B5EF4-FFF2-40B4-BE49-F238E27FC236}">
                <a16:creationId xmlns:a16="http://schemas.microsoft.com/office/drawing/2014/main" id="{137D3476-3072-437C-A08F-84DA7853CED4}"/>
              </a:ext>
            </a:extLst>
          </p:cNvPr>
          <p:cNvSpPr/>
          <p:nvPr/>
        </p:nvSpPr>
        <p:spPr>
          <a:xfrm>
            <a:off x="4971341" y="2684014"/>
            <a:ext cx="2084250" cy="205440"/>
          </a:xfrm>
          <a:prstGeom prst="roundRect">
            <a:avLst>
              <a:gd name="adj" fmla="val 4167"/>
            </a:avLst>
          </a:prstGeom>
          <a:solidFill>
            <a:schemeClr val="accent6"/>
          </a:solidFill>
          <a:ln w="25400" cap="flat" cmpd="sng" algn="ctr">
            <a:noFill/>
            <a:prstDash val="solid"/>
            <a:miter/>
          </a:ln>
          <a:effectLst/>
        </p:spPr>
        <p:txBody>
          <a:bodyPr lIns="90000" tIns="45000" rIns="90000" bIns="45000" anchor="ctr">
            <a:noAutofit/>
          </a:bodyPr>
          <a:lstStyle/>
          <a:p>
            <a:pPr>
              <a:tabLst>
                <a:tab pos="0" algn="l"/>
              </a:tabLst>
            </a:pPr>
            <a:r>
              <a:rPr lang="en-US" sz="1000" b="1" kern="0" spc="-1" dirty="0">
                <a:latin typeface="Calibri"/>
                <a:ea typeface="DejaVu Sans"/>
              </a:rPr>
              <a:t>Log ref: </a:t>
            </a:r>
            <a:endParaRPr lang="pt-PT" sz="1000" kern="0" spc="-1" dirty="0">
              <a:latin typeface="Calibri"/>
              <a:ea typeface="DejaVu Sans"/>
            </a:endParaRPr>
          </a:p>
        </p:txBody>
      </p:sp>
      <p:sp>
        <p:nvSpPr>
          <p:cNvPr id="172" name="Freeform 79">
            <a:extLst>
              <a:ext uri="{FF2B5EF4-FFF2-40B4-BE49-F238E27FC236}">
                <a16:creationId xmlns:a16="http://schemas.microsoft.com/office/drawing/2014/main" id="{BCB5557E-6146-47AA-8C62-54D5877EA1B1}"/>
              </a:ext>
            </a:extLst>
          </p:cNvPr>
          <p:cNvSpPr/>
          <p:nvPr/>
        </p:nvSpPr>
        <p:spPr>
          <a:xfrm>
            <a:off x="5339246" y="3183862"/>
            <a:ext cx="269636" cy="91477"/>
          </a:xfrm>
          <a:custGeom>
            <a:avLst/>
            <a:gdLst/>
            <a:ahLst/>
            <a:cxnLst/>
            <a:rect l="l" t="t" r="r" b="b"/>
            <a:pathLst>
              <a:path w="2427231" h="914400">
                <a:moveTo>
                  <a:pt x="233965" y="366746"/>
                </a:moveTo>
                <a:cubicBezTo>
                  <a:pt x="184008" y="366746"/>
                  <a:pt x="143510" y="407244"/>
                  <a:pt x="143510" y="457201"/>
                </a:cubicBezTo>
                <a:cubicBezTo>
                  <a:pt x="143510" y="507158"/>
                  <a:pt x="184008" y="547656"/>
                  <a:pt x="233965" y="547656"/>
                </a:cubicBezTo>
                <a:cubicBezTo>
                  <a:pt x="283922" y="547656"/>
                  <a:pt x="324420" y="507158"/>
                  <a:pt x="324420" y="457201"/>
                </a:cubicBezTo>
                <a:cubicBezTo>
                  <a:pt x="324420" y="407244"/>
                  <a:pt x="283922" y="366746"/>
                  <a:pt x="233965" y="366746"/>
                </a:cubicBezTo>
                <a:close/>
                <a:moveTo>
                  <a:pt x="457200" y="0"/>
                </a:moveTo>
                <a:cubicBezTo>
                  <a:pt x="615016" y="0"/>
                  <a:pt x="754156" y="79959"/>
                  <a:pt x="836318" y="201575"/>
                </a:cubicBezTo>
                <a:lnTo>
                  <a:pt x="866368" y="256939"/>
                </a:lnTo>
                <a:lnTo>
                  <a:pt x="2226970" y="256939"/>
                </a:lnTo>
                <a:lnTo>
                  <a:pt x="2427231" y="457201"/>
                </a:lnTo>
                <a:lnTo>
                  <a:pt x="2226970" y="657462"/>
                </a:lnTo>
                <a:lnTo>
                  <a:pt x="2106661" y="657462"/>
                </a:lnTo>
                <a:lnTo>
                  <a:pt x="1975716" y="505956"/>
                </a:lnTo>
                <a:lnTo>
                  <a:pt x="1844772" y="657462"/>
                </a:lnTo>
                <a:lnTo>
                  <a:pt x="1773422" y="657462"/>
                </a:lnTo>
                <a:lnTo>
                  <a:pt x="1642477" y="505956"/>
                </a:lnTo>
                <a:lnTo>
                  <a:pt x="1511533" y="657462"/>
                </a:lnTo>
                <a:lnTo>
                  <a:pt x="1414780" y="657462"/>
                </a:lnTo>
                <a:lnTo>
                  <a:pt x="1283835" y="505956"/>
                </a:lnTo>
                <a:lnTo>
                  <a:pt x="1152891" y="657462"/>
                </a:lnTo>
                <a:lnTo>
                  <a:pt x="866368" y="657462"/>
                </a:lnTo>
                <a:lnTo>
                  <a:pt x="836318" y="712825"/>
                </a:lnTo>
                <a:cubicBezTo>
                  <a:pt x="754156" y="834441"/>
                  <a:pt x="615016" y="914400"/>
                  <a:pt x="457200" y="914400"/>
                </a:cubicBezTo>
                <a:cubicBezTo>
                  <a:pt x="204695" y="914400"/>
                  <a:pt x="0" y="709705"/>
                  <a:pt x="0" y="457200"/>
                </a:cubicBezTo>
                <a:cubicBezTo>
                  <a:pt x="0" y="204695"/>
                  <a:pt x="204695" y="0"/>
                  <a:pt x="457200" y="0"/>
                </a:cubicBezTo>
                <a:close/>
              </a:path>
            </a:pathLst>
          </a:custGeom>
          <a:solidFill>
            <a:srgbClr val="7F4F9F">
              <a:lumMod val="40000"/>
              <a:lumOff val="60000"/>
            </a:srgbClr>
          </a:solidFill>
          <a:ln w="12700" cap="flat" cmpd="sng" algn="ctr">
            <a:solidFill>
              <a:srgbClr val="CCB6DB"/>
            </a:solidFill>
            <a:prstDash val="solid"/>
            <a:miter lim="800000"/>
          </a:ln>
          <a:effectLst/>
        </p:spPr>
      </p:sp>
      <p:sp>
        <p:nvSpPr>
          <p:cNvPr id="173" name="Freeform 79">
            <a:extLst>
              <a:ext uri="{FF2B5EF4-FFF2-40B4-BE49-F238E27FC236}">
                <a16:creationId xmlns:a16="http://schemas.microsoft.com/office/drawing/2014/main" id="{E9A43C2E-E1CC-4687-AC9A-0BDF40A37111}"/>
              </a:ext>
            </a:extLst>
          </p:cNvPr>
          <p:cNvSpPr/>
          <p:nvPr/>
        </p:nvSpPr>
        <p:spPr>
          <a:xfrm>
            <a:off x="6174340" y="3178208"/>
            <a:ext cx="269636" cy="91476"/>
          </a:xfrm>
          <a:custGeom>
            <a:avLst/>
            <a:gdLst/>
            <a:ahLst/>
            <a:cxnLst/>
            <a:rect l="l" t="t" r="r" b="b"/>
            <a:pathLst>
              <a:path w="2427231" h="914400">
                <a:moveTo>
                  <a:pt x="233965" y="366746"/>
                </a:moveTo>
                <a:cubicBezTo>
                  <a:pt x="184008" y="366746"/>
                  <a:pt x="143510" y="407244"/>
                  <a:pt x="143510" y="457201"/>
                </a:cubicBezTo>
                <a:cubicBezTo>
                  <a:pt x="143510" y="507158"/>
                  <a:pt x="184008" y="547656"/>
                  <a:pt x="233965" y="547656"/>
                </a:cubicBezTo>
                <a:cubicBezTo>
                  <a:pt x="283922" y="547656"/>
                  <a:pt x="324420" y="507158"/>
                  <a:pt x="324420" y="457201"/>
                </a:cubicBezTo>
                <a:cubicBezTo>
                  <a:pt x="324420" y="407244"/>
                  <a:pt x="283922" y="366746"/>
                  <a:pt x="233965" y="366746"/>
                </a:cubicBezTo>
                <a:close/>
                <a:moveTo>
                  <a:pt x="457200" y="0"/>
                </a:moveTo>
                <a:cubicBezTo>
                  <a:pt x="615016" y="0"/>
                  <a:pt x="754156" y="79959"/>
                  <a:pt x="836318" y="201575"/>
                </a:cubicBezTo>
                <a:lnTo>
                  <a:pt x="866368" y="256939"/>
                </a:lnTo>
                <a:lnTo>
                  <a:pt x="2226970" y="256939"/>
                </a:lnTo>
                <a:lnTo>
                  <a:pt x="2427231" y="457201"/>
                </a:lnTo>
                <a:lnTo>
                  <a:pt x="2226970" y="657462"/>
                </a:lnTo>
                <a:lnTo>
                  <a:pt x="2106661" y="657462"/>
                </a:lnTo>
                <a:lnTo>
                  <a:pt x="1975716" y="505956"/>
                </a:lnTo>
                <a:lnTo>
                  <a:pt x="1844772" y="657462"/>
                </a:lnTo>
                <a:lnTo>
                  <a:pt x="1773422" y="657462"/>
                </a:lnTo>
                <a:lnTo>
                  <a:pt x="1642477" y="505956"/>
                </a:lnTo>
                <a:lnTo>
                  <a:pt x="1511533" y="657462"/>
                </a:lnTo>
                <a:lnTo>
                  <a:pt x="1414780" y="657462"/>
                </a:lnTo>
                <a:lnTo>
                  <a:pt x="1283835" y="505956"/>
                </a:lnTo>
                <a:lnTo>
                  <a:pt x="1152891" y="657462"/>
                </a:lnTo>
                <a:lnTo>
                  <a:pt x="866368" y="657462"/>
                </a:lnTo>
                <a:lnTo>
                  <a:pt x="836318" y="712825"/>
                </a:lnTo>
                <a:cubicBezTo>
                  <a:pt x="754156" y="834441"/>
                  <a:pt x="615016" y="914400"/>
                  <a:pt x="457200" y="914400"/>
                </a:cubicBezTo>
                <a:cubicBezTo>
                  <a:pt x="204695" y="914400"/>
                  <a:pt x="0" y="709705"/>
                  <a:pt x="0" y="457200"/>
                </a:cubicBezTo>
                <a:cubicBezTo>
                  <a:pt x="0" y="204695"/>
                  <a:pt x="204695" y="0"/>
                  <a:pt x="457200" y="0"/>
                </a:cubicBezTo>
                <a:close/>
              </a:path>
            </a:pathLst>
          </a:custGeom>
          <a:solidFill>
            <a:srgbClr val="7F4F9F">
              <a:lumMod val="50000"/>
            </a:srgbClr>
          </a:solidFill>
          <a:ln w="12700" cap="flat" cmpd="sng" algn="ctr">
            <a:solidFill>
              <a:srgbClr val="3F274F"/>
            </a:solidFill>
            <a:prstDash val="solid"/>
            <a:miter lim="800000"/>
          </a:ln>
          <a:effectLst/>
        </p:spPr>
      </p:sp>
      <p:sp>
        <p:nvSpPr>
          <p:cNvPr id="174" name="Freeform 79">
            <a:extLst>
              <a:ext uri="{FF2B5EF4-FFF2-40B4-BE49-F238E27FC236}">
                <a16:creationId xmlns:a16="http://schemas.microsoft.com/office/drawing/2014/main" id="{7BFD9FAB-CEEA-4BD7-9491-C8733ECF668B}"/>
              </a:ext>
            </a:extLst>
          </p:cNvPr>
          <p:cNvSpPr/>
          <p:nvPr/>
        </p:nvSpPr>
        <p:spPr>
          <a:xfrm>
            <a:off x="5747199" y="3175511"/>
            <a:ext cx="269636" cy="91476"/>
          </a:xfrm>
          <a:custGeom>
            <a:avLst/>
            <a:gdLst/>
            <a:ahLst/>
            <a:cxnLst/>
            <a:rect l="l" t="t" r="r" b="b"/>
            <a:pathLst>
              <a:path w="2427231" h="914400">
                <a:moveTo>
                  <a:pt x="233965" y="366746"/>
                </a:moveTo>
                <a:cubicBezTo>
                  <a:pt x="184008" y="366746"/>
                  <a:pt x="143510" y="407244"/>
                  <a:pt x="143510" y="457201"/>
                </a:cubicBezTo>
                <a:cubicBezTo>
                  <a:pt x="143510" y="507158"/>
                  <a:pt x="184008" y="547656"/>
                  <a:pt x="233965" y="547656"/>
                </a:cubicBezTo>
                <a:cubicBezTo>
                  <a:pt x="283922" y="547656"/>
                  <a:pt x="324420" y="507158"/>
                  <a:pt x="324420" y="457201"/>
                </a:cubicBezTo>
                <a:cubicBezTo>
                  <a:pt x="324420" y="407244"/>
                  <a:pt x="283922" y="366746"/>
                  <a:pt x="233965" y="366746"/>
                </a:cubicBezTo>
                <a:close/>
                <a:moveTo>
                  <a:pt x="457200" y="0"/>
                </a:moveTo>
                <a:cubicBezTo>
                  <a:pt x="615016" y="0"/>
                  <a:pt x="754156" y="79959"/>
                  <a:pt x="836318" y="201575"/>
                </a:cubicBezTo>
                <a:lnTo>
                  <a:pt x="866368" y="256939"/>
                </a:lnTo>
                <a:lnTo>
                  <a:pt x="2226970" y="256939"/>
                </a:lnTo>
                <a:lnTo>
                  <a:pt x="2427231" y="457201"/>
                </a:lnTo>
                <a:lnTo>
                  <a:pt x="2226970" y="657462"/>
                </a:lnTo>
                <a:lnTo>
                  <a:pt x="2106661" y="657462"/>
                </a:lnTo>
                <a:lnTo>
                  <a:pt x="1975716" y="505956"/>
                </a:lnTo>
                <a:lnTo>
                  <a:pt x="1844772" y="657462"/>
                </a:lnTo>
                <a:lnTo>
                  <a:pt x="1773422" y="657462"/>
                </a:lnTo>
                <a:lnTo>
                  <a:pt x="1642477" y="505956"/>
                </a:lnTo>
                <a:lnTo>
                  <a:pt x="1511533" y="657462"/>
                </a:lnTo>
                <a:lnTo>
                  <a:pt x="1414780" y="657462"/>
                </a:lnTo>
                <a:lnTo>
                  <a:pt x="1283835" y="505956"/>
                </a:lnTo>
                <a:lnTo>
                  <a:pt x="1152891" y="657462"/>
                </a:lnTo>
                <a:lnTo>
                  <a:pt x="866368" y="657462"/>
                </a:lnTo>
                <a:lnTo>
                  <a:pt x="836318" y="712825"/>
                </a:lnTo>
                <a:cubicBezTo>
                  <a:pt x="754156" y="834441"/>
                  <a:pt x="615016" y="914400"/>
                  <a:pt x="457200" y="914400"/>
                </a:cubicBezTo>
                <a:cubicBezTo>
                  <a:pt x="204695" y="914400"/>
                  <a:pt x="0" y="709705"/>
                  <a:pt x="0" y="457200"/>
                </a:cubicBezTo>
                <a:cubicBezTo>
                  <a:pt x="0" y="204695"/>
                  <a:pt x="204695" y="0"/>
                  <a:pt x="457200" y="0"/>
                </a:cubicBezTo>
                <a:close/>
              </a:path>
            </a:pathLst>
          </a:custGeom>
          <a:solidFill>
            <a:srgbClr val="546CB2">
              <a:lumMod val="60000"/>
              <a:lumOff val="40000"/>
            </a:srgbClr>
          </a:solidFill>
          <a:ln w="12700" cap="flat" cmpd="sng" algn="ctr">
            <a:solidFill>
              <a:srgbClr val="98A7D1"/>
            </a:solidFill>
            <a:prstDash val="solid"/>
            <a:miter lim="800000"/>
          </a:ln>
          <a:effectLst/>
        </p:spPr>
      </p:sp>
      <p:grpSp>
        <p:nvGrpSpPr>
          <p:cNvPr id="181" name="Group 180"/>
          <p:cNvGrpSpPr/>
          <p:nvPr/>
        </p:nvGrpSpPr>
        <p:grpSpPr>
          <a:xfrm>
            <a:off x="7781150" y="5590262"/>
            <a:ext cx="3057204" cy="691369"/>
            <a:chOff x="773705" y="5383665"/>
            <a:chExt cx="3057204" cy="691369"/>
          </a:xfrm>
        </p:grpSpPr>
        <p:sp>
          <p:nvSpPr>
            <p:cNvPr id="182" name="Freeform 79">
              <a:extLst>
                <a:ext uri="{FF2B5EF4-FFF2-40B4-BE49-F238E27FC236}">
                  <a16:creationId xmlns:a16="http://schemas.microsoft.com/office/drawing/2014/main" id="{BCB5557E-6146-47AA-8C62-54D5877EA1B1}"/>
                </a:ext>
              </a:extLst>
            </p:cNvPr>
            <p:cNvSpPr/>
            <p:nvPr/>
          </p:nvSpPr>
          <p:spPr>
            <a:xfrm>
              <a:off x="773705" y="5445963"/>
              <a:ext cx="269636" cy="91477"/>
            </a:xfrm>
            <a:custGeom>
              <a:avLst/>
              <a:gdLst/>
              <a:ahLst/>
              <a:cxnLst/>
              <a:rect l="l" t="t" r="r" b="b"/>
              <a:pathLst>
                <a:path w="2427231" h="914400">
                  <a:moveTo>
                    <a:pt x="233965" y="366746"/>
                  </a:moveTo>
                  <a:cubicBezTo>
                    <a:pt x="184008" y="366746"/>
                    <a:pt x="143510" y="407244"/>
                    <a:pt x="143510" y="457201"/>
                  </a:cubicBezTo>
                  <a:cubicBezTo>
                    <a:pt x="143510" y="507158"/>
                    <a:pt x="184008" y="547656"/>
                    <a:pt x="233965" y="547656"/>
                  </a:cubicBezTo>
                  <a:cubicBezTo>
                    <a:pt x="283922" y="547656"/>
                    <a:pt x="324420" y="507158"/>
                    <a:pt x="324420" y="457201"/>
                  </a:cubicBezTo>
                  <a:cubicBezTo>
                    <a:pt x="324420" y="407244"/>
                    <a:pt x="283922" y="366746"/>
                    <a:pt x="233965" y="366746"/>
                  </a:cubicBezTo>
                  <a:close/>
                  <a:moveTo>
                    <a:pt x="457200" y="0"/>
                  </a:moveTo>
                  <a:cubicBezTo>
                    <a:pt x="615016" y="0"/>
                    <a:pt x="754156" y="79959"/>
                    <a:pt x="836318" y="201575"/>
                  </a:cubicBezTo>
                  <a:lnTo>
                    <a:pt x="866368" y="256939"/>
                  </a:lnTo>
                  <a:lnTo>
                    <a:pt x="2226970" y="256939"/>
                  </a:lnTo>
                  <a:lnTo>
                    <a:pt x="2427231" y="457201"/>
                  </a:lnTo>
                  <a:lnTo>
                    <a:pt x="2226970" y="657462"/>
                  </a:lnTo>
                  <a:lnTo>
                    <a:pt x="2106661" y="657462"/>
                  </a:lnTo>
                  <a:lnTo>
                    <a:pt x="1975716" y="505956"/>
                  </a:lnTo>
                  <a:lnTo>
                    <a:pt x="1844772" y="657462"/>
                  </a:lnTo>
                  <a:lnTo>
                    <a:pt x="1773422" y="657462"/>
                  </a:lnTo>
                  <a:lnTo>
                    <a:pt x="1642477" y="505956"/>
                  </a:lnTo>
                  <a:lnTo>
                    <a:pt x="1511533" y="657462"/>
                  </a:lnTo>
                  <a:lnTo>
                    <a:pt x="1414780" y="657462"/>
                  </a:lnTo>
                  <a:lnTo>
                    <a:pt x="1283835" y="505956"/>
                  </a:lnTo>
                  <a:lnTo>
                    <a:pt x="1152891" y="657462"/>
                  </a:lnTo>
                  <a:lnTo>
                    <a:pt x="866368" y="657462"/>
                  </a:lnTo>
                  <a:lnTo>
                    <a:pt x="836318" y="712825"/>
                  </a:lnTo>
                  <a:cubicBezTo>
                    <a:pt x="754156" y="834441"/>
                    <a:pt x="615016" y="914400"/>
                    <a:pt x="457200" y="914400"/>
                  </a:cubicBezTo>
                  <a:cubicBezTo>
                    <a:pt x="204695" y="914400"/>
                    <a:pt x="0" y="709705"/>
                    <a:pt x="0" y="457200"/>
                  </a:cubicBezTo>
                  <a:cubicBezTo>
                    <a:pt x="0" y="204695"/>
                    <a:pt x="204695" y="0"/>
                    <a:pt x="457200" y="0"/>
                  </a:cubicBezTo>
                  <a:close/>
                </a:path>
              </a:pathLst>
            </a:custGeom>
            <a:solidFill>
              <a:srgbClr val="7F4F9F">
                <a:lumMod val="40000"/>
                <a:lumOff val="60000"/>
              </a:srgbClr>
            </a:solidFill>
            <a:ln w="12700" cap="flat" cmpd="sng" algn="ctr">
              <a:solidFill>
                <a:srgbClr val="CCB6DB"/>
              </a:solidFill>
              <a:prstDash val="solid"/>
              <a:miter lim="800000"/>
            </a:ln>
            <a:effectLst/>
          </p:spPr>
        </p:sp>
        <p:sp>
          <p:nvSpPr>
            <p:cNvPr id="183" name="Freeform 79">
              <a:extLst>
                <a:ext uri="{FF2B5EF4-FFF2-40B4-BE49-F238E27FC236}">
                  <a16:creationId xmlns:a16="http://schemas.microsoft.com/office/drawing/2014/main" id="{E9A43C2E-E1CC-4687-AC9A-0BDF40A37111}"/>
                </a:ext>
              </a:extLst>
            </p:cNvPr>
            <p:cNvSpPr/>
            <p:nvPr/>
          </p:nvSpPr>
          <p:spPr>
            <a:xfrm>
              <a:off x="773705" y="5921259"/>
              <a:ext cx="269636" cy="91476"/>
            </a:xfrm>
            <a:custGeom>
              <a:avLst/>
              <a:gdLst/>
              <a:ahLst/>
              <a:cxnLst/>
              <a:rect l="l" t="t" r="r" b="b"/>
              <a:pathLst>
                <a:path w="2427231" h="914400">
                  <a:moveTo>
                    <a:pt x="233965" y="366746"/>
                  </a:moveTo>
                  <a:cubicBezTo>
                    <a:pt x="184008" y="366746"/>
                    <a:pt x="143510" y="407244"/>
                    <a:pt x="143510" y="457201"/>
                  </a:cubicBezTo>
                  <a:cubicBezTo>
                    <a:pt x="143510" y="507158"/>
                    <a:pt x="184008" y="547656"/>
                    <a:pt x="233965" y="547656"/>
                  </a:cubicBezTo>
                  <a:cubicBezTo>
                    <a:pt x="283922" y="547656"/>
                    <a:pt x="324420" y="507158"/>
                    <a:pt x="324420" y="457201"/>
                  </a:cubicBezTo>
                  <a:cubicBezTo>
                    <a:pt x="324420" y="407244"/>
                    <a:pt x="283922" y="366746"/>
                    <a:pt x="233965" y="366746"/>
                  </a:cubicBezTo>
                  <a:close/>
                  <a:moveTo>
                    <a:pt x="457200" y="0"/>
                  </a:moveTo>
                  <a:cubicBezTo>
                    <a:pt x="615016" y="0"/>
                    <a:pt x="754156" y="79959"/>
                    <a:pt x="836318" y="201575"/>
                  </a:cubicBezTo>
                  <a:lnTo>
                    <a:pt x="866368" y="256939"/>
                  </a:lnTo>
                  <a:lnTo>
                    <a:pt x="2226970" y="256939"/>
                  </a:lnTo>
                  <a:lnTo>
                    <a:pt x="2427231" y="457201"/>
                  </a:lnTo>
                  <a:lnTo>
                    <a:pt x="2226970" y="657462"/>
                  </a:lnTo>
                  <a:lnTo>
                    <a:pt x="2106661" y="657462"/>
                  </a:lnTo>
                  <a:lnTo>
                    <a:pt x="1975716" y="505956"/>
                  </a:lnTo>
                  <a:lnTo>
                    <a:pt x="1844772" y="657462"/>
                  </a:lnTo>
                  <a:lnTo>
                    <a:pt x="1773422" y="657462"/>
                  </a:lnTo>
                  <a:lnTo>
                    <a:pt x="1642477" y="505956"/>
                  </a:lnTo>
                  <a:lnTo>
                    <a:pt x="1511533" y="657462"/>
                  </a:lnTo>
                  <a:lnTo>
                    <a:pt x="1414780" y="657462"/>
                  </a:lnTo>
                  <a:lnTo>
                    <a:pt x="1283835" y="505956"/>
                  </a:lnTo>
                  <a:lnTo>
                    <a:pt x="1152891" y="657462"/>
                  </a:lnTo>
                  <a:lnTo>
                    <a:pt x="866368" y="657462"/>
                  </a:lnTo>
                  <a:lnTo>
                    <a:pt x="836318" y="712825"/>
                  </a:lnTo>
                  <a:cubicBezTo>
                    <a:pt x="754156" y="834441"/>
                    <a:pt x="615016" y="914400"/>
                    <a:pt x="457200" y="914400"/>
                  </a:cubicBezTo>
                  <a:cubicBezTo>
                    <a:pt x="204695" y="914400"/>
                    <a:pt x="0" y="709705"/>
                    <a:pt x="0" y="457200"/>
                  </a:cubicBezTo>
                  <a:cubicBezTo>
                    <a:pt x="0" y="204695"/>
                    <a:pt x="204695" y="0"/>
                    <a:pt x="457200" y="0"/>
                  </a:cubicBezTo>
                  <a:close/>
                </a:path>
              </a:pathLst>
            </a:custGeom>
            <a:solidFill>
              <a:srgbClr val="7F4F9F">
                <a:lumMod val="50000"/>
              </a:srgbClr>
            </a:solidFill>
            <a:ln w="12700" cap="flat" cmpd="sng" algn="ctr">
              <a:solidFill>
                <a:srgbClr val="3F274F"/>
              </a:solidFill>
              <a:prstDash val="solid"/>
              <a:miter lim="800000"/>
            </a:ln>
            <a:effectLst/>
          </p:spPr>
        </p:sp>
        <p:sp>
          <p:nvSpPr>
            <p:cNvPr id="184" name="Freeform 79">
              <a:extLst>
                <a:ext uri="{FF2B5EF4-FFF2-40B4-BE49-F238E27FC236}">
                  <a16:creationId xmlns:a16="http://schemas.microsoft.com/office/drawing/2014/main" id="{7BFD9FAB-CEEA-4BD7-9491-C8733ECF668B}"/>
                </a:ext>
              </a:extLst>
            </p:cNvPr>
            <p:cNvSpPr/>
            <p:nvPr/>
          </p:nvSpPr>
          <p:spPr>
            <a:xfrm>
              <a:off x="773705" y="5683612"/>
              <a:ext cx="269636" cy="91476"/>
            </a:xfrm>
            <a:custGeom>
              <a:avLst/>
              <a:gdLst/>
              <a:ahLst/>
              <a:cxnLst/>
              <a:rect l="l" t="t" r="r" b="b"/>
              <a:pathLst>
                <a:path w="2427231" h="914400">
                  <a:moveTo>
                    <a:pt x="233965" y="366746"/>
                  </a:moveTo>
                  <a:cubicBezTo>
                    <a:pt x="184008" y="366746"/>
                    <a:pt x="143510" y="407244"/>
                    <a:pt x="143510" y="457201"/>
                  </a:cubicBezTo>
                  <a:cubicBezTo>
                    <a:pt x="143510" y="507158"/>
                    <a:pt x="184008" y="547656"/>
                    <a:pt x="233965" y="547656"/>
                  </a:cubicBezTo>
                  <a:cubicBezTo>
                    <a:pt x="283922" y="547656"/>
                    <a:pt x="324420" y="507158"/>
                    <a:pt x="324420" y="457201"/>
                  </a:cubicBezTo>
                  <a:cubicBezTo>
                    <a:pt x="324420" y="407244"/>
                    <a:pt x="283922" y="366746"/>
                    <a:pt x="233965" y="366746"/>
                  </a:cubicBezTo>
                  <a:close/>
                  <a:moveTo>
                    <a:pt x="457200" y="0"/>
                  </a:moveTo>
                  <a:cubicBezTo>
                    <a:pt x="615016" y="0"/>
                    <a:pt x="754156" y="79959"/>
                    <a:pt x="836318" y="201575"/>
                  </a:cubicBezTo>
                  <a:lnTo>
                    <a:pt x="866368" y="256939"/>
                  </a:lnTo>
                  <a:lnTo>
                    <a:pt x="2226970" y="256939"/>
                  </a:lnTo>
                  <a:lnTo>
                    <a:pt x="2427231" y="457201"/>
                  </a:lnTo>
                  <a:lnTo>
                    <a:pt x="2226970" y="657462"/>
                  </a:lnTo>
                  <a:lnTo>
                    <a:pt x="2106661" y="657462"/>
                  </a:lnTo>
                  <a:lnTo>
                    <a:pt x="1975716" y="505956"/>
                  </a:lnTo>
                  <a:lnTo>
                    <a:pt x="1844772" y="657462"/>
                  </a:lnTo>
                  <a:lnTo>
                    <a:pt x="1773422" y="657462"/>
                  </a:lnTo>
                  <a:lnTo>
                    <a:pt x="1642477" y="505956"/>
                  </a:lnTo>
                  <a:lnTo>
                    <a:pt x="1511533" y="657462"/>
                  </a:lnTo>
                  <a:lnTo>
                    <a:pt x="1414780" y="657462"/>
                  </a:lnTo>
                  <a:lnTo>
                    <a:pt x="1283835" y="505956"/>
                  </a:lnTo>
                  <a:lnTo>
                    <a:pt x="1152891" y="657462"/>
                  </a:lnTo>
                  <a:lnTo>
                    <a:pt x="866368" y="657462"/>
                  </a:lnTo>
                  <a:lnTo>
                    <a:pt x="836318" y="712825"/>
                  </a:lnTo>
                  <a:cubicBezTo>
                    <a:pt x="754156" y="834441"/>
                    <a:pt x="615016" y="914400"/>
                    <a:pt x="457200" y="914400"/>
                  </a:cubicBezTo>
                  <a:cubicBezTo>
                    <a:pt x="204695" y="914400"/>
                    <a:pt x="0" y="709705"/>
                    <a:pt x="0" y="457200"/>
                  </a:cubicBezTo>
                  <a:cubicBezTo>
                    <a:pt x="0" y="204695"/>
                    <a:pt x="204695" y="0"/>
                    <a:pt x="457200" y="0"/>
                  </a:cubicBezTo>
                  <a:close/>
                </a:path>
              </a:pathLst>
            </a:custGeom>
            <a:solidFill>
              <a:srgbClr val="546CB2">
                <a:lumMod val="60000"/>
                <a:lumOff val="40000"/>
              </a:srgbClr>
            </a:solidFill>
            <a:ln w="12700" cap="flat" cmpd="sng" algn="ctr">
              <a:solidFill>
                <a:srgbClr val="98A7D1"/>
              </a:solidFill>
              <a:prstDash val="solid"/>
              <a:miter lim="800000"/>
            </a:ln>
            <a:effectLst/>
          </p:spPr>
        </p:sp>
        <p:sp>
          <p:nvSpPr>
            <p:cNvPr id="185" name="Rectangle 184"/>
            <p:cNvSpPr/>
            <p:nvPr/>
          </p:nvSpPr>
          <p:spPr>
            <a:xfrm>
              <a:off x="1074514" y="5383665"/>
              <a:ext cx="2756395" cy="21607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solidFill>
                    <a:schemeClr val="bg1"/>
                  </a:solidFill>
                </a:rPr>
                <a:t>955e9224bd2f5...</a:t>
              </a:r>
              <a:endParaRPr lang="pt-PT" dirty="0">
                <a:solidFill>
                  <a:schemeClr val="bg1"/>
                </a:solidFill>
              </a:endParaRPr>
            </a:p>
          </p:txBody>
        </p:sp>
        <p:sp>
          <p:nvSpPr>
            <p:cNvPr id="186" name="Rectangle 185"/>
            <p:cNvSpPr/>
            <p:nvPr/>
          </p:nvSpPr>
          <p:spPr>
            <a:xfrm>
              <a:off x="1074514" y="5621313"/>
              <a:ext cx="2756395" cy="21607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solidFill>
                    <a:schemeClr val="bg1"/>
                  </a:solidFill>
                </a:rPr>
                <a:t>b6224af660189...</a:t>
              </a:r>
              <a:endParaRPr lang="pt-PT" sz="1050" dirty="0">
                <a:solidFill>
                  <a:schemeClr val="bg1"/>
                </a:solidFill>
              </a:endParaRPr>
            </a:p>
          </p:txBody>
        </p:sp>
        <p:sp>
          <p:nvSpPr>
            <p:cNvPr id="187" name="Rectangle 186"/>
            <p:cNvSpPr/>
            <p:nvPr/>
          </p:nvSpPr>
          <p:spPr>
            <a:xfrm>
              <a:off x="1074514" y="5858960"/>
              <a:ext cx="2756395" cy="21607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solidFill>
                    <a:schemeClr val="bg1"/>
                  </a:solidFill>
                </a:rPr>
                <a:t>b32b121900a4...</a:t>
              </a:r>
              <a:endParaRPr lang="pt-PT" sz="1050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5342826" y="5882109"/>
            <a:ext cx="84048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kern="0" spc="-1" dirty="0">
                <a:solidFill>
                  <a:schemeClr val="accent6">
                    <a:lumMod val="75000"/>
                  </a:schemeClr>
                </a:solidFill>
                <a:latin typeface="Calibri"/>
                <a:ea typeface="DejaVu Sans"/>
              </a:rPr>
              <a:t>bbf55092...</a:t>
            </a:r>
            <a:endParaRPr lang="pt-PT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75" name="Picture 174">
            <a:extLst>
              <a:ext uri="{FF2B5EF4-FFF2-40B4-BE49-F238E27FC236}">
                <a16:creationId xmlns:a16="http://schemas.microsoft.com/office/drawing/2014/main" id="{E2B62732-D3AE-FF49-9074-2CE2A2CD944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8113" y="818628"/>
            <a:ext cx="2361340" cy="778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623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Rectangle 312"/>
          <p:cNvSpPr/>
          <p:nvPr/>
        </p:nvSpPr>
        <p:spPr>
          <a:xfrm>
            <a:off x="10775723" y="5178663"/>
            <a:ext cx="560790" cy="252575"/>
          </a:xfrm>
          <a:prstGeom prst="rect">
            <a:avLst/>
          </a:prstGeom>
          <a:solidFill>
            <a:schemeClr val="accent5"/>
          </a:solidFill>
          <a:ln w="25400" cap="flat" cmpd="sng" algn="ctr">
            <a:noFill/>
            <a:prstDash val="solid"/>
            <a:miter/>
          </a:ln>
          <a:effectLst/>
        </p:spPr>
        <p:txBody>
          <a:bodyPr lIns="90000" tIns="45000" rIns="90000" bIns="4500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en-US" sz="8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72" name="Rectangle 271"/>
          <p:cNvSpPr/>
          <p:nvPr/>
        </p:nvSpPr>
        <p:spPr>
          <a:xfrm>
            <a:off x="6342651" y="5183466"/>
            <a:ext cx="4070393" cy="265308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pt-PT" sz="800">
              <a:solidFill>
                <a:schemeClr val="bg1"/>
              </a:solidFill>
              <a:latin typeface="Courier New" panose="02070309020205020404" pitchFamily="49" charset="0"/>
              <a:ea typeface="Calibri" panose="020F0502020204030204" pitchFamily="34" charset="0"/>
            </a:endParaRP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A6D9BD76-CD5A-A611-DBEC-8E83CD262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104" y="609599"/>
            <a:ext cx="10596307" cy="1196851"/>
          </a:xfrm>
        </p:spPr>
        <p:txBody>
          <a:bodyPr>
            <a:normAutofit/>
          </a:bodyPr>
          <a:lstStyle/>
          <a:p>
            <a:r>
              <a:rPr lang="en-US" dirty="0"/>
              <a:t>DATA PROTECTION AND ACCOUNTABILITY </a:t>
            </a:r>
            <a:br>
              <a:rPr lang="en-US" dirty="0"/>
            </a:br>
            <a:r>
              <a:rPr lang="en-US" dirty="0"/>
              <a:t>solution (DPA): </a:t>
            </a:r>
            <a:r>
              <a:rPr lang="en-US" b="1" dirty="0"/>
              <a:t>HYPERLEDGER FABRIC</a:t>
            </a:r>
            <a:endParaRPr lang="el-GR" b="1" dirty="0"/>
          </a:p>
        </p:txBody>
      </p:sp>
      <p:sp>
        <p:nvSpPr>
          <p:cNvPr id="7" name="Rounded Rectangle 186">
            <a:extLst>
              <a:ext uri="{FF2B5EF4-FFF2-40B4-BE49-F238E27FC236}">
                <a16:creationId xmlns:a16="http://schemas.microsoft.com/office/drawing/2014/main" id="{08456477-5DF6-4444-8AD3-5F86302A832C}"/>
              </a:ext>
            </a:extLst>
          </p:cNvPr>
          <p:cNvSpPr/>
          <p:nvPr/>
        </p:nvSpPr>
        <p:spPr>
          <a:xfrm>
            <a:off x="4861591" y="2151400"/>
            <a:ext cx="2261974" cy="1256974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solidFill>
              <a:srgbClr val="5D3A75"/>
            </a:solidFill>
            <a:prstDash val="solid"/>
            <a:miter lim="800000"/>
          </a:ln>
          <a:effectLst/>
        </p:spPr>
      </p:sp>
      <p:sp>
        <p:nvSpPr>
          <p:cNvPr id="8" name="Rounded Rectangle 186">
            <a:extLst>
              <a:ext uri="{FF2B5EF4-FFF2-40B4-BE49-F238E27FC236}">
                <a16:creationId xmlns:a16="http://schemas.microsoft.com/office/drawing/2014/main" id="{08456477-5DF6-4444-8AD3-5F86302A832C}"/>
              </a:ext>
            </a:extLst>
          </p:cNvPr>
          <p:cNvSpPr/>
          <p:nvPr/>
        </p:nvSpPr>
        <p:spPr>
          <a:xfrm>
            <a:off x="7406608" y="2146608"/>
            <a:ext cx="2083665" cy="962352"/>
          </a:xfrm>
          <a:prstGeom prst="roundRect">
            <a:avLst>
              <a:gd name="adj" fmla="val 16667"/>
            </a:avLst>
          </a:prstGeom>
          <a:solidFill>
            <a:srgbClr val="7F4F9F">
              <a:lumMod val="20000"/>
              <a:lumOff val="80000"/>
            </a:srgbClr>
          </a:solidFill>
          <a:ln w="12700" cap="flat" cmpd="sng" algn="ctr">
            <a:solidFill>
              <a:srgbClr val="5D3A75"/>
            </a:solidFill>
            <a:prstDash val="solid"/>
            <a:miter lim="800000"/>
          </a:ln>
          <a:effectLst/>
        </p:spPr>
      </p:sp>
      <p:sp>
        <p:nvSpPr>
          <p:cNvPr id="9" name="Rectangle 241">
            <a:extLst>
              <a:ext uri="{FF2B5EF4-FFF2-40B4-BE49-F238E27FC236}">
                <a16:creationId xmlns:a16="http://schemas.microsoft.com/office/drawing/2014/main" id="{44B791A9-F875-42E5-A4BA-3F7F4FCB0E92}"/>
              </a:ext>
            </a:extLst>
          </p:cNvPr>
          <p:cNvSpPr/>
          <p:nvPr/>
        </p:nvSpPr>
        <p:spPr>
          <a:xfrm>
            <a:off x="7461643" y="1865918"/>
            <a:ext cx="1973595" cy="275545"/>
          </a:xfrm>
          <a:prstGeom prst="rect">
            <a:avLst/>
          </a:prstGeom>
          <a:noFill/>
          <a:ln w="0">
            <a:noFill/>
          </a:ln>
          <a:effectLst/>
        </p:spPr>
        <p:txBody>
          <a:bodyPr wrap="none" lIns="90000" tIns="45000" rIns="90000" bIns="4500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1200" b="1" i="0" u="none" strike="noStrike" kern="0" cap="none" spc="-1" normalizeH="0" baseline="0" noProof="0" dirty="0">
                <a:ln>
                  <a:noFill/>
                </a:ln>
                <a:solidFill>
                  <a:srgbClr val="414244"/>
                </a:solidFill>
                <a:effectLst/>
                <a:uLnTx/>
                <a:uFillTx/>
                <a:latin typeface="Calibri"/>
                <a:ea typeface="DejaVu Sans"/>
                <a:cs typeface="+mn-cs"/>
              </a:rPr>
              <a:t>Hyperledger Fabric Network</a:t>
            </a:r>
            <a:endParaRPr kumimoji="0" lang="en-US" sz="1200" b="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7430477" y="2155290"/>
            <a:ext cx="775592" cy="847606"/>
            <a:chOff x="7237428" y="4831188"/>
            <a:chExt cx="775592" cy="847606"/>
          </a:xfrm>
        </p:grpSpPr>
        <p:sp>
          <p:nvSpPr>
            <p:cNvPr id="140" name="Rectangle 113">
              <a:extLst>
                <a:ext uri="{FF2B5EF4-FFF2-40B4-BE49-F238E27FC236}">
                  <a16:creationId xmlns:a16="http://schemas.microsoft.com/office/drawing/2014/main" id="{18C187D5-BA64-40FB-BEBE-FCA54015211A}"/>
                </a:ext>
              </a:extLst>
            </p:cNvPr>
            <p:cNvSpPr/>
            <p:nvPr/>
          </p:nvSpPr>
          <p:spPr>
            <a:xfrm>
              <a:off x="7237428" y="4831188"/>
              <a:ext cx="775592" cy="317520"/>
            </a:xfrm>
            <a:prstGeom prst="rect">
              <a:avLst/>
            </a:prstGeom>
            <a:noFill/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000" i="0" u="none" strike="noStrike" kern="0" cap="none" spc="-1" normalizeH="0" baseline="0" noProof="0" dirty="0">
                  <a:ln>
                    <a:noFill/>
                  </a:ln>
                  <a:solidFill>
                    <a:srgbClr val="414244"/>
                  </a:solidFill>
                  <a:effectLst/>
                  <a:uLnTx/>
                  <a:uFillTx/>
                  <a:latin typeface="Calibri"/>
                  <a:ea typeface="DejaVu Sans"/>
                  <a:cs typeface="+mn-cs"/>
                </a:rPr>
                <a:t>peer0.org1</a:t>
              </a:r>
              <a:endPara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141" name="Group 140"/>
            <p:cNvGrpSpPr/>
            <p:nvPr/>
          </p:nvGrpSpPr>
          <p:grpSpPr>
            <a:xfrm>
              <a:off x="7391764" y="5112514"/>
              <a:ext cx="466920" cy="566280"/>
              <a:chOff x="7395464" y="3062136"/>
              <a:chExt cx="466920" cy="566280"/>
            </a:xfrm>
          </p:grpSpPr>
          <p:grpSp>
            <p:nvGrpSpPr>
              <p:cNvPr id="142" name="Group 140">
                <a:extLst>
                  <a:ext uri="{FF2B5EF4-FFF2-40B4-BE49-F238E27FC236}">
                    <a16:creationId xmlns:a16="http://schemas.microsoft.com/office/drawing/2014/main" id="{8A8CC44C-B01D-44DE-B89A-D38FAE743F1F}"/>
                  </a:ext>
                </a:extLst>
              </p:cNvPr>
              <p:cNvGrpSpPr/>
              <p:nvPr/>
            </p:nvGrpSpPr>
            <p:grpSpPr>
              <a:xfrm>
                <a:off x="7395464" y="3062136"/>
                <a:ext cx="466920" cy="566280"/>
                <a:chOff x="9698760" y="3480120"/>
                <a:chExt cx="466920" cy="566280"/>
              </a:xfrm>
            </p:grpSpPr>
            <p:sp>
              <p:nvSpPr>
                <p:cNvPr id="144" name="Rounded Rectangle 126">
                  <a:extLst>
                    <a:ext uri="{FF2B5EF4-FFF2-40B4-BE49-F238E27FC236}">
                      <a16:creationId xmlns:a16="http://schemas.microsoft.com/office/drawing/2014/main" id="{D4CAF9B7-3BCC-4AF9-9093-8D7EA6C31B0B}"/>
                    </a:ext>
                  </a:extLst>
                </p:cNvPr>
                <p:cNvSpPr/>
                <p:nvPr/>
              </p:nvSpPr>
              <p:spPr>
                <a:xfrm>
                  <a:off x="9698760" y="3480120"/>
                  <a:ext cx="466920" cy="566280"/>
                </a:xfrm>
                <a:prstGeom prst="roundRect">
                  <a:avLst>
                    <a:gd name="adj" fmla="val 16667"/>
                  </a:avLst>
                </a:prstGeom>
                <a:noFill/>
                <a:ln w="12700" cap="flat" cmpd="sng" algn="ctr">
                  <a:solidFill>
                    <a:srgbClr val="546CB2"/>
                  </a:solidFill>
                  <a:prstDash val="solid"/>
                  <a:miter lim="800000"/>
                </a:ln>
                <a:effectLst/>
              </p:spPr>
            </p:sp>
            <p:grpSp>
              <p:nvGrpSpPr>
                <p:cNvPr id="145" name="Group 92">
                  <a:extLst>
                    <a:ext uri="{FF2B5EF4-FFF2-40B4-BE49-F238E27FC236}">
                      <a16:creationId xmlns:a16="http://schemas.microsoft.com/office/drawing/2014/main" id="{2F33F6DA-2610-4735-BE70-5D8E6BA428DE}"/>
                    </a:ext>
                  </a:extLst>
                </p:cNvPr>
                <p:cNvGrpSpPr/>
                <p:nvPr/>
              </p:nvGrpSpPr>
              <p:grpSpPr>
                <a:xfrm>
                  <a:off x="9802800" y="3702960"/>
                  <a:ext cx="241200" cy="275400"/>
                  <a:chOff x="9802800" y="3702960"/>
                  <a:chExt cx="241200" cy="275400"/>
                </a:xfrm>
              </p:grpSpPr>
              <p:sp>
                <p:nvSpPr>
                  <p:cNvPr id="146" name="Rectangle 94">
                    <a:extLst>
                      <a:ext uri="{FF2B5EF4-FFF2-40B4-BE49-F238E27FC236}">
                        <a16:creationId xmlns:a16="http://schemas.microsoft.com/office/drawing/2014/main" id="{1A53C6D5-5A88-46BF-A21B-556121D6A113}"/>
                      </a:ext>
                    </a:extLst>
                  </p:cNvPr>
                  <p:cNvSpPr/>
                  <p:nvPr/>
                </p:nvSpPr>
                <p:spPr>
                  <a:xfrm>
                    <a:off x="9802800" y="3702960"/>
                    <a:ext cx="241200" cy="27540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  <p:grpSp>
                <p:nvGrpSpPr>
                  <p:cNvPr id="147" name="Group 95">
                    <a:extLst>
                      <a:ext uri="{FF2B5EF4-FFF2-40B4-BE49-F238E27FC236}">
                        <a16:creationId xmlns:a16="http://schemas.microsoft.com/office/drawing/2014/main" id="{DB6EE8B3-C661-417B-A881-B0AF027C15F7}"/>
                      </a:ext>
                    </a:extLst>
                  </p:cNvPr>
                  <p:cNvGrpSpPr/>
                  <p:nvPr/>
                </p:nvGrpSpPr>
                <p:grpSpPr>
                  <a:xfrm>
                    <a:off x="9836280" y="3804480"/>
                    <a:ext cx="79560" cy="38880"/>
                    <a:chOff x="9836280" y="3804480"/>
                    <a:chExt cx="79560" cy="38880"/>
                  </a:xfrm>
                </p:grpSpPr>
                <p:sp>
                  <p:nvSpPr>
                    <p:cNvPr id="154" name="Rectangle 102">
                      <a:extLst>
                        <a:ext uri="{FF2B5EF4-FFF2-40B4-BE49-F238E27FC236}">
                          <a16:creationId xmlns:a16="http://schemas.microsoft.com/office/drawing/2014/main" id="{2F57A5D6-48CA-47B0-B38E-FACA62186631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9833760" y="382680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55" name="Rectangle 103">
                      <a:extLst>
                        <a:ext uri="{FF2B5EF4-FFF2-40B4-BE49-F238E27FC236}">
                          <a16:creationId xmlns:a16="http://schemas.microsoft.com/office/drawing/2014/main" id="{86EDBB1C-29BA-408A-9757-668EE5A58230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9852480" y="382032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148" name="Group 96">
                    <a:extLst>
                      <a:ext uri="{FF2B5EF4-FFF2-40B4-BE49-F238E27FC236}">
                        <a16:creationId xmlns:a16="http://schemas.microsoft.com/office/drawing/2014/main" id="{1F7B4667-04DF-4A93-AC06-A24091394E82}"/>
                      </a:ext>
                    </a:extLst>
                  </p:cNvPr>
                  <p:cNvGrpSpPr/>
                  <p:nvPr/>
                </p:nvGrpSpPr>
                <p:grpSpPr>
                  <a:xfrm>
                    <a:off x="9837000" y="3879000"/>
                    <a:ext cx="51480" cy="51480"/>
                    <a:chOff x="9837000" y="3879000"/>
                    <a:chExt cx="51480" cy="51480"/>
                  </a:xfrm>
                </p:grpSpPr>
                <p:sp>
                  <p:nvSpPr>
                    <p:cNvPr id="152" name="Rectangle 100">
                      <a:extLst>
                        <a:ext uri="{FF2B5EF4-FFF2-40B4-BE49-F238E27FC236}">
                          <a16:creationId xmlns:a16="http://schemas.microsoft.com/office/drawing/2014/main" id="{F3D31E61-CD7C-4C01-AE1E-9606D4B6DDE8}"/>
                        </a:ext>
                      </a:extLst>
                    </p:cNvPr>
                    <p:cNvSpPr/>
                    <p:nvPr/>
                  </p:nvSpPr>
                  <p:spPr>
                    <a:xfrm rot="18900000">
                      <a:off x="9829440" y="390132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53" name="Rectangle 101">
                      <a:extLst>
                        <a:ext uri="{FF2B5EF4-FFF2-40B4-BE49-F238E27FC236}">
                          <a16:creationId xmlns:a16="http://schemas.microsoft.com/office/drawing/2014/main" id="{C6D65796-6D38-44F4-8178-EA8307E76E32}"/>
                        </a:ext>
                      </a:extLst>
                    </p:cNvPr>
                    <p:cNvSpPr/>
                    <p:nvPr/>
                  </p:nvSpPr>
                  <p:spPr>
                    <a:xfrm rot="13500000">
                      <a:off x="9833760" y="3901680"/>
                      <a:ext cx="60120" cy="720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149" name="Group 97">
                    <a:extLst>
                      <a:ext uri="{FF2B5EF4-FFF2-40B4-BE49-F238E27FC236}">
                        <a16:creationId xmlns:a16="http://schemas.microsoft.com/office/drawing/2014/main" id="{093FBC69-1879-47B6-871A-2CC98CAF8741}"/>
                      </a:ext>
                    </a:extLst>
                  </p:cNvPr>
                  <p:cNvGrpSpPr/>
                  <p:nvPr/>
                </p:nvGrpSpPr>
                <p:grpSpPr>
                  <a:xfrm>
                    <a:off x="9836280" y="3745440"/>
                    <a:ext cx="79560" cy="38880"/>
                    <a:chOff x="9836280" y="3745440"/>
                    <a:chExt cx="79560" cy="38880"/>
                  </a:xfrm>
                </p:grpSpPr>
                <p:sp>
                  <p:nvSpPr>
                    <p:cNvPr id="150" name="Rectangle 98">
                      <a:extLst>
                        <a:ext uri="{FF2B5EF4-FFF2-40B4-BE49-F238E27FC236}">
                          <a16:creationId xmlns:a16="http://schemas.microsoft.com/office/drawing/2014/main" id="{A03B00A6-932C-4F29-86D3-512B10F6A433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9833760" y="376740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51" name="Rectangle 99">
                      <a:extLst>
                        <a:ext uri="{FF2B5EF4-FFF2-40B4-BE49-F238E27FC236}">
                          <a16:creationId xmlns:a16="http://schemas.microsoft.com/office/drawing/2014/main" id="{160C501B-CCC9-446C-AF41-52ED92B8D981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9852480" y="376128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</p:grpSp>
          </p:grpSp>
          <p:sp>
            <p:nvSpPr>
              <p:cNvPr id="143" name="Freeform 79">
                <a:extLst>
                  <a:ext uri="{FF2B5EF4-FFF2-40B4-BE49-F238E27FC236}">
                    <a16:creationId xmlns:a16="http://schemas.microsoft.com/office/drawing/2014/main" id="{43C903C9-1086-4E35-936F-BE44BA5A2634}"/>
                  </a:ext>
                </a:extLst>
              </p:cNvPr>
              <p:cNvSpPr/>
              <p:nvPr/>
            </p:nvSpPr>
            <p:spPr>
              <a:xfrm>
                <a:off x="7509700" y="3136078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7F4F9F">
                  <a:lumMod val="40000"/>
                  <a:lumOff val="60000"/>
                </a:srgbClr>
              </a:solidFill>
              <a:ln w="12700" cap="flat" cmpd="sng" algn="ctr">
                <a:solidFill>
                  <a:srgbClr val="CCB6DB"/>
                </a:solidFill>
                <a:prstDash val="solid"/>
                <a:miter lim="800000"/>
              </a:ln>
              <a:effectLst/>
            </p:spPr>
          </p:sp>
        </p:grpSp>
      </p:grpSp>
      <p:grpSp>
        <p:nvGrpSpPr>
          <p:cNvPr id="11" name="Group 10"/>
          <p:cNvGrpSpPr/>
          <p:nvPr/>
        </p:nvGrpSpPr>
        <p:grpSpPr>
          <a:xfrm>
            <a:off x="8072210" y="2136440"/>
            <a:ext cx="775592" cy="847606"/>
            <a:chOff x="7807934" y="4831188"/>
            <a:chExt cx="775592" cy="847606"/>
          </a:xfrm>
        </p:grpSpPr>
        <p:sp>
          <p:nvSpPr>
            <p:cNvPr id="124" name="Rectangle 113">
              <a:extLst>
                <a:ext uri="{FF2B5EF4-FFF2-40B4-BE49-F238E27FC236}">
                  <a16:creationId xmlns:a16="http://schemas.microsoft.com/office/drawing/2014/main" id="{2436AE0A-7EE1-4E8A-9F50-0AE8E13250C6}"/>
                </a:ext>
              </a:extLst>
            </p:cNvPr>
            <p:cNvSpPr/>
            <p:nvPr/>
          </p:nvSpPr>
          <p:spPr>
            <a:xfrm>
              <a:off x="7807934" y="4831188"/>
              <a:ext cx="775592" cy="317520"/>
            </a:xfrm>
            <a:prstGeom prst="rect">
              <a:avLst/>
            </a:prstGeom>
            <a:noFill/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000" i="0" u="none" strike="noStrike" kern="0" cap="none" spc="-1" normalizeH="0" baseline="0" noProof="0" dirty="0">
                  <a:ln>
                    <a:noFill/>
                  </a:ln>
                  <a:solidFill>
                    <a:srgbClr val="414244"/>
                  </a:solidFill>
                  <a:effectLst/>
                  <a:uLnTx/>
                  <a:uFillTx/>
                  <a:latin typeface="Calibri"/>
                  <a:ea typeface="DejaVu Sans"/>
                  <a:cs typeface="+mn-cs"/>
                </a:rPr>
                <a:t>peer0.org2</a:t>
              </a:r>
              <a:endPara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125" name="Group 124"/>
            <p:cNvGrpSpPr/>
            <p:nvPr/>
          </p:nvGrpSpPr>
          <p:grpSpPr>
            <a:xfrm>
              <a:off x="7968850" y="5112514"/>
              <a:ext cx="466920" cy="566280"/>
              <a:chOff x="8102943" y="3741075"/>
              <a:chExt cx="466920" cy="566280"/>
            </a:xfrm>
          </p:grpSpPr>
          <p:grpSp>
            <p:nvGrpSpPr>
              <p:cNvPr id="126" name="Group 126">
                <a:extLst>
                  <a:ext uri="{FF2B5EF4-FFF2-40B4-BE49-F238E27FC236}">
                    <a16:creationId xmlns:a16="http://schemas.microsoft.com/office/drawing/2014/main" id="{76C8C88F-C24A-4378-A795-E42D3C57B5C9}"/>
                  </a:ext>
                </a:extLst>
              </p:cNvPr>
              <p:cNvGrpSpPr/>
              <p:nvPr/>
            </p:nvGrpSpPr>
            <p:grpSpPr>
              <a:xfrm>
                <a:off x="8102943" y="3741075"/>
                <a:ext cx="466920" cy="566280"/>
                <a:chOff x="9707400" y="4267800"/>
                <a:chExt cx="466920" cy="566280"/>
              </a:xfrm>
            </p:grpSpPr>
            <p:sp>
              <p:nvSpPr>
                <p:cNvPr id="128" name="Rounded Rectangle 126">
                  <a:extLst>
                    <a:ext uri="{FF2B5EF4-FFF2-40B4-BE49-F238E27FC236}">
                      <a16:creationId xmlns:a16="http://schemas.microsoft.com/office/drawing/2014/main" id="{29ABE8AA-9E58-438C-82FD-89F89536C282}"/>
                    </a:ext>
                  </a:extLst>
                </p:cNvPr>
                <p:cNvSpPr/>
                <p:nvPr/>
              </p:nvSpPr>
              <p:spPr>
                <a:xfrm>
                  <a:off x="9707400" y="4267800"/>
                  <a:ext cx="466920" cy="566280"/>
                </a:xfrm>
                <a:prstGeom prst="roundRect">
                  <a:avLst>
                    <a:gd name="adj" fmla="val 16667"/>
                  </a:avLst>
                </a:prstGeom>
                <a:noFill/>
                <a:ln w="12700" cap="flat" cmpd="sng" algn="ctr">
                  <a:solidFill>
                    <a:srgbClr val="546CB2"/>
                  </a:solidFill>
                  <a:prstDash val="solid"/>
                  <a:miter lim="800000"/>
                </a:ln>
                <a:effectLst/>
              </p:spPr>
            </p:sp>
            <p:grpSp>
              <p:nvGrpSpPr>
                <p:cNvPr id="129" name="Group 92">
                  <a:extLst>
                    <a:ext uri="{FF2B5EF4-FFF2-40B4-BE49-F238E27FC236}">
                      <a16:creationId xmlns:a16="http://schemas.microsoft.com/office/drawing/2014/main" id="{635A83B2-2E94-4F24-8FE5-17B9CB21FA6F}"/>
                    </a:ext>
                  </a:extLst>
                </p:cNvPr>
                <p:cNvGrpSpPr/>
                <p:nvPr/>
              </p:nvGrpSpPr>
              <p:grpSpPr>
                <a:xfrm>
                  <a:off x="9811440" y="4490640"/>
                  <a:ext cx="241200" cy="275400"/>
                  <a:chOff x="9811440" y="4490640"/>
                  <a:chExt cx="241200" cy="275400"/>
                </a:xfrm>
              </p:grpSpPr>
              <p:sp>
                <p:nvSpPr>
                  <p:cNvPr id="130" name="Rectangle 94">
                    <a:extLst>
                      <a:ext uri="{FF2B5EF4-FFF2-40B4-BE49-F238E27FC236}">
                        <a16:creationId xmlns:a16="http://schemas.microsoft.com/office/drawing/2014/main" id="{AC6064F2-CF12-46E5-9510-6EED3CB7B0F2}"/>
                      </a:ext>
                    </a:extLst>
                  </p:cNvPr>
                  <p:cNvSpPr/>
                  <p:nvPr/>
                </p:nvSpPr>
                <p:spPr>
                  <a:xfrm>
                    <a:off x="9811440" y="4490640"/>
                    <a:ext cx="241200" cy="27540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  <p:grpSp>
                <p:nvGrpSpPr>
                  <p:cNvPr id="131" name="Group 95">
                    <a:extLst>
                      <a:ext uri="{FF2B5EF4-FFF2-40B4-BE49-F238E27FC236}">
                        <a16:creationId xmlns:a16="http://schemas.microsoft.com/office/drawing/2014/main" id="{611D1C73-2010-46D0-858B-412A082BDC32}"/>
                      </a:ext>
                    </a:extLst>
                  </p:cNvPr>
                  <p:cNvGrpSpPr/>
                  <p:nvPr/>
                </p:nvGrpSpPr>
                <p:grpSpPr>
                  <a:xfrm>
                    <a:off x="9845280" y="4592160"/>
                    <a:ext cx="79200" cy="38880"/>
                    <a:chOff x="9845280" y="4592160"/>
                    <a:chExt cx="79200" cy="38880"/>
                  </a:xfrm>
                </p:grpSpPr>
                <p:sp>
                  <p:nvSpPr>
                    <p:cNvPr id="138" name="Rectangle 102">
                      <a:extLst>
                        <a:ext uri="{FF2B5EF4-FFF2-40B4-BE49-F238E27FC236}">
                          <a16:creationId xmlns:a16="http://schemas.microsoft.com/office/drawing/2014/main" id="{6249FD3C-8A06-47F1-95C5-54C36A56322A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9842760" y="461412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39" name="Rectangle 103">
                      <a:extLst>
                        <a:ext uri="{FF2B5EF4-FFF2-40B4-BE49-F238E27FC236}">
                          <a16:creationId xmlns:a16="http://schemas.microsoft.com/office/drawing/2014/main" id="{8DFEFA16-D6E7-441A-9643-4C328BBDA058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9861120" y="460800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132" name="Group 96">
                    <a:extLst>
                      <a:ext uri="{FF2B5EF4-FFF2-40B4-BE49-F238E27FC236}">
                        <a16:creationId xmlns:a16="http://schemas.microsoft.com/office/drawing/2014/main" id="{FE13DD97-899A-4D9A-BA3B-A89DE9642EEB}"/>
                      </a:ext>
                    </a:extLst>
                  </p:cNvPr>
                  <p:cNvGrpSpPr/>
                  <p:nvPr/>
                </p:nvGrpSpPr>
                <p:grpSpPr>
                  <a:xfrm>
                    <a:off x="9845640" y="4666320"/>
                    <a:ext cx="51480" cy="51480"/>
                    <a:chOff x="9845640" y="4666320"/>
                    <a:chExt cx="51480" cy="51480"/>
                  </a:xfrm>
                </p:grpSpPr>
                <p:sp>
                  <p:nvSpPr>
                    <p:cNvPr id="136" name="Rectangle 100">
                      <a:extLst>
                        <a:ext uri="{FF2B5EF4-FFF2-40B4-BE49-F238E27FC236}">
                          <a16:creationId xmlns:a16="http://schemas.microsoft.com/office/drawing/2014/main" id="{19356A0B-2F24-4C07-B44A-6864C1303CDE}"/>
                        </a:ext>
                      </a:extLst>
                    </p:cNvPr>
                    <p:cNvSpPr/>
                    <p:nvPr/>
                  </p:nvSpPr>
                  <p:spPr>
                    <a:xfrm rot="18900000">
                      <a:off x="9838080" y="468864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37" name="Rectangle 101">
                      <a:extLst>
                        <a:ext uri="{FF2B5EF4-FFF2-40B4-BE49-F238E27FC236}">
                          <a16:creationId xmlns:a16="http://schemas.microsoft.com/office/drawing/2014/main" id="{029A9F94-D401-46D9-86B6-D1449B5944D2}"/>
                        </a:ext>
                      </a:extLst>
                    </p:cNvPr>
                    <p:cNvSpPr/>
                    <p:nvPr/>
                  </p:nvSpPr>
                  <p:spPr>
                    <a:xfrm rot="13500000">
                      <a:off x="9842760" y="4689000"/>
                      <a:ext cx="60120" cy="720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133" name="Group 97">
                    <a:extLst>
                      <a:ext uri="{FF2B5EF4-FFF2-40B4-BE49-F238E27FC236}">
                        <a16:creationId xmlns:a16="http://schemas.microsoft.com/office/drawing/2014/main" id="{505903D0-5BB7-4782-9DBE-9A2AD9E38075}"/>
                      </a:ext>
                    </a:extLst>
                  </p:cNvPr>
                  <p:cNvGrpSpPr/>
                  <p:nvPr/>
                </p:nvGrpSpPr>
                <p:grpSpPr>
                  <a:xfrm>
                    <a:off x="9845280" y="4533120"/>
                    <a:ext cx="79200" cy="38880"/>
                    <a:chOff x="9845280" y="4533120"/>
                    <a:chExt cx="79200" cy="38880"/>
                  </a:xfrm>
                </p:grpSpPr>
                <p:sp>
                  <p:nvSpPr>
                    <p:cNvPr id="134" name="Rectangle 98">
                      <a:extLst>
                        <a:ext uri="{FF2B5EF4-FFF2-40B4-BE49-F238E27FC236}">
                          <a16:creationId xmlns:a16="http://schemas.microsoft.com/office/drawing/2014/main" id="{951B1085-A645-4A92-9556-6A78FB6EDADB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9842760" y="455508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35" name="Rectangle 99">
                      <a:extLst>
                        <a:ext uri="{FF2B5EF4-FFF2-40B4-BE49-F238E27FC236}">
                          <a16:creationId xmlns:a16="http://schemas.microsoft.com/office/drawing/2014/main" id="{20A84622-5B98-4096-A898-F1495DFA91B7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9861120" y="454896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</p:grpSp>
          </p:grpSp>
          <p:sp>
            <p:nvSpPr>
              <p:cNvPr id="127" name="Freeform 79">
                <a:extLst>
                  <a:ext uri="{FF2B5EF4-FFF2-40B4-BE49-F238E27FC236}">
                    <a16:creationId xmlns:a16="http://schemas.microsoft.com/office/drawing/2014/main" id="{7EEF8F24-2D47-45C6-AEC1-F87F0BB02EFA}"/>
                  </a:ext>
                </a:extLst>
              </p:cNvPr>
              <p:cNvSpPr/>
              <p:nvPr/>
            </p:nvSpPr>
            <p:spPr>
              <a:xfrm>
                <a:off x="8221341" y="3819067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546CB2">
                  <a:lumMod val="60000"/>
                  <a:lumOff val="40000"/>
                </a:srgbClr>
              </a:solidFill>
              <a:ln w="12700" cap="flat" cmpd="sng" algn="ctr">
                <a:solidFill>
                  <a:srgbClr val="98A7D1"/>
                </a:solidFill>
                <a:prstDash val="solid"/>
                <a:miter lim="800000"/>
              </a:ln>
              <a:effectLst/>
            </p:spPr>
          </p:sp>
        </p:grpSp>
      </p:grpSp>
      <p:grpSp>
        <p:nvGrpSpPr>
          <p:cNvPr id="12" name="Group 11"/>
          <p:cNvGrpSpPr/>
          <p:nvPr/>
        </p:nvGrpSpPr>
        <p:grpSpPr>
          <a:xfrm>
            <a:off x="8713942" y="2148585"/>
            <a:ext cx="775592" cy="847606"/>
            <a:chOff x="8378440" y="4831188"/>
            <a:chExt cx="775592" cy="847606"/>
          </a:xfrm>
        </p:grpSpPr>
        <p:sp>
          <p:nvSpPr>
            <p:cNvPr id="108" name="Rectangle 113">
              <a:extLst>
                <a:ext uri="{FF2B5EF4-FFF2-40B4-BE49-F238E27FC236}">
                  <a16:creationId xmlns:a16="http://schemas.microsoft.com/office/drawing/2014/main" id="{81D5A4EE-CB7B-419B-9D3F-218D93A33163}"/>
                </a:ext>
              </a:extLst>
            </p:cNvPr>
            <p:cNvSpPr/>
            <p:nvPr/>
          </p:nvSpPr>
          <p:spPr>
            <a:xfrm>
              <a:off x="8378440" y="4831188"/>
              <a:ext cx="775592" cy="317520"/>
            </a:xfrm>
            <a:prstGeom prst="rect">
              <a:avLst/>
            </a:prstGeom>
            <a:noFill/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000" i="0" u="none" strike="noStrike" kern="0" cap="none" spc="-1" normalizeH="0" baseline="0" noProof="0" dirty="0">
                  <a:ln>
                    <a:noFill/>
                  </a:ln>
                  <a:solidFill>
                    <a:srgbClr val="414244"/>
                  </a:solidFill>
                  <a:effectLst/>
                  <a:uLnTx/>
                  <a:uFillTx/>
                  <a:latin typeface="Calibri"/>
                  <a:ea typeface="DejaVu Sans"/>
                  <a:cs typeface="+mn-cs"/>
                </a:rPr>
                <a:t>peer0.org3</a:t>
              </a:r>
              <a:endPara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109" name="Group 108"/>
            <p:cNvGrpSpPr/>
            <p:nvPr/>
          </p:nvGrpSpPr>
          <p:grpSpPr>
            <a:xfrm>
              <a:off x="8542236" y="5112514"/>
              <a:ext cx="466920" cy="566280"/>
              <a:chOff x="8683326" y="4400213"/>
              <a:chExt cx="466920" cy="566280"/>
            </a:xfrm>
          </p:grpSpPr>
          <p:grpSp>
            <p:nvGrpSpPr>
              <p:cNvPr id="110" name="Group 205">
                <a:extLst>
                  <a:ext uri="{FF2B5EF4-FFF2-40B4-BE49-F238E27FC236}">
                    <a16:creationId xmlns:a16="http://schemas.microsoft.com/office/drawing/2014/main" id="{ACB6D0DF-1D70-4E38-AAFE-D5D8F063273D}"/>
                  </a:ext>
                </a:extLst>
              </p:cNvPr>
              <p:cNvGrpSpPr/>
              <p:nvPr/>
            </p:nvGrpSpPr>
            <p:grpSpPr>
              <a:xfrm>
                <a:off x="8683326" y="4400213"/>
                <a:ext cx="466920" cy="566280"/>
                <a:chOff x="10696680" y="3481200"/>
                <a:chExt cx="466920" cy="566280"/>
              </a:xfrm>
            </p:grpSpPr>
            <p:sp>
              <p:nvSpPr>
                <p:cNvPr id="112" name="Rounded Rectangle 126">
                  <a:extLst>
                    <a:ext uri="{FF2B5EF4-FFF2-40B4-BE49-F238E27FC236}">
                      <a16:creationId xmlns:a16="http://schemas.microsoft.com/office/drawing/2014/main" id="{BC6EEFDE-99AE-4595-A1D4-0F36AD97651F}"/>
                    </a:ext>
                  </a:extLst>
                </p:cNvPr>
                <p:cNvSpPr/>
                <p:nvPr/>
              </p:nvSpPr>
              <p:spPr>
                <a:xfrm>
                  <a:off x="10696680" y="3481200"/>
                  <a:ext cx="466920" cy="566280"/>
                </a:xfrm>
                <a:prstGeom prst="roundRect">
                  <a:avLst>
                    <a:gd name="adj" fmla="val 16667"/>
                  </a:avLst>
                </a:prstGeom>
                <a:noFill/>
                <a:ln w="12700" cap="flat" cmpd="sng" algn="ctr">
                  <a:solidFill>
                    <a:srgbClr val="546CB2"/>
                  </a:solidFill>
                  <a:prstDash val="solid"/>
                  <a:miter lim="800000"/>
                </a:ln>
                <a:effectLst/>
              </p:spPr>
            </p:sp>
            <p:grpSp>
              <p:nvGrpSpPr>
                <p:cNvPr id="113" name="Group 92">
                  <a:extLst>
                    <a:ext uri="{FF2B5EF4-FFF2-40B4-BE49-F238E27FC236}">
                      <a16:creationId xmlns:a16="http://schemas.microsoft.com/office/drawing/2014/main" id="{44F5CBCE-688E-48A3-A4A1-5F58E5779DC6}"/>
                    </a:ext>
                  </a:extLst>
                </p:cNvPr>
                <p:cNvGrpSpPr/>
                <p:nvPr/>
              </p:nvGrpSpPr>
              <p:grpSpPr>
                <a:xfrm>
                  <a:off x="10800720" y="3704040"/>
                  <a:ext cx="241200" cy="275400"/>
                  <a:chOff x="10800720" y="3704040"/>
                  <a:chExt cx="241200" cy="275400"/>
                </a:xfrm>
              </p:grpSpPr>
              <p:sp>
                <p:nvSpPr>
                  <p:cNvPr id="114" name="Rectangle 94">
                    <a:extLst>
                      <a:ext uri="{FF2B5EF4-FFF2-40B4-BE49-F238E27FC236}">
                        <a16:creationId xmlns:a16="http://schemas.microsoft.com/office/drawing/2014/main" id="{34DAAE08-404A-4660-9036-D7C19763429E}"/>
                      </a:ext>
                    </a:extLst>
                  </p:cNvPr>
                  <p:cNvSpPr/>
                  <p:nvPr/>
                </p:nvSpPr>
                <p:spPr>
                  <a:xfrm>
                    <a:off x="10800720" y="3704040"/>
                    <a:ext cx="241200" cy="27540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  <p:grpSp>
                <p:nvGrpSpPr>
                  <p:cNvPr id="115" name="Group 95">
                    <a:extLst>
                      <a:ext uri="{FF2B5EF4-FFF2-40B4-BE49-F238E27FC236}">
                        <a16:creationId xmlns:a16="http://schemas.microsoft.com/office/drawing/2014/main" id="{7568FA38-7E5F-4C3E-96CB-3B23716A8A08}"/>
                      </a:ext>
                    </a:extLst>
                  </p:cNvPr>
                  <p:cNvGrpSpPr/>
                  <p:nvPr/>
                </p:nvGrpSpPr>
                <p:grpSpPr>
                  <a:xfrm>
                    <a:off x="10834200" y="3805560"/>
                    <a:ext cx="79560" cy="38880"/>
                    <a:chOff x="10834200" y="3805560"/>
                    <a:chExt cx="79560" cy="38880"/>
                  </a:xfrm>
                </p:grpSpPr>
                <p:sp>
                  <p:nvSpPr>
                    <p:cNvPr id="122" name="Rectangle 102">
                      <a:extLst>
                        <a:ext uri="{FF2B5EF4-FFF2-40B4-BE49-F238E27FC236}">
                          <a16:creationId xmlns:a16="http://schemas.microsoft.com/office/drawing/2014/main" id="{57DB6559-5719-4334-AC68-A6B9DFB917A1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10831680" y="382752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23" name="Rectangle 103">
                      <a:extLst>
                        <a:ext uri="{FF2B5EF4-FFF2-40B4-BE49-F238E27FC236}">
                          <a16:creationId xmlns:a16="http://schemas.microsoft.com/office/drawing/2014/main" id="{DA55B10F-0225-42A9-8DA8-E9475D42FB77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10850400" y="382140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116" name="Group 96">
                    <a:extLst>
                      <a:ext uri="{FF2B5EF4-FFF2-40B4-BE49-F238E27FC236}">
                        <a16:creationId xmlns:a16="http://schemas.microsoft.com/office/drawing/2014/main" id="{8C761DF6-F6A9-48F2-BD1C-3692E6E2F12E}"/>
                      </a:ext>
                    </a:extLst>
                  </p:cNvPr>
                  <p:cNvGrpSpPr/>
                  <p:nvPr/>
                </p:nvGrpSpPr>
                <p:grpSpPr>
                  <a:xfrm>
                    <a:off x="10834920" y="3879720"/>
                    <a:ext cx="51480" cy="51480"/>
                    <a:chOff x="10834920" y="3879720"/>
                    <a:chExt cx="51480" cy="51480"/>
                  </a:xfrm>
                </p:grpSpPr>
                <p:sp>
                  <p:nvSpPr>
                    <p:cNvPr id="120" name="Rectangle 100">
                      <a:extLst>
                        <a:ext uri="{FF2B5EF4-FFF2-40B4-BE49-F238E27FC236}">
                          <a16:creationId xmlns:a16="http://schemas.microsoft.com/office/drawing/2014/main" id="{A0AFC0E9-082C-4415-96E5-2F3888D2969F}"/>
                        </a:ext>
                      </a:extLst>
                    </p:cNvPr>
                    <p:cNvSpPr/>
                    <p:nvPr/>
                  </p:nvSpPr>
                  <p:spPr>
                    <a:xfrm rot="18900000">
                      <a:off x="10827360" y="390204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21" name="Rectangle 101">
                      <a:extLst>
                        <a:ext uri="{FF2B5EF4-FFF2-40B4-BE49-F238E27FC236}">
                          <a16:creationId xmlns:a16="http://schemas.microsoft.com/office/drawing/2014/main" id="{26109A62-7979-402F-9B41-2EC52FF3CA57}"/>
                        </a:ext>
                      </a:extLst>
                    </p:cNvPr>
                    <p:cNvSpPr/>
                    <p:nvPr/>
                  </p:nvSpPr>
                  <p:spPr>
                    <a:xfrm rot="13500000">
                      <a:off x="10831680" y="3902400"/>
                      <a:ext cx="60120" cy="720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117" name="Group 97">
                    <a:extLst>
                      <a:ext uri="{FF2B5EF4-FFF2-40B4-BE49-F238E27FC236}">
                        <a16:creationId xmlns:a16="http://schemas.microsoft.com/office/drawing/2014/main" id="{B4B5EBE3-EE33-427E-AC22-B6132078B7F0}"/>
                      </a:ext>
                    </a:extLst>
                  </p:cNvPr>
                  <p:cNvGrpSpPr/>
                  <p:nvPr/>
                </p:nvGrpSpPr>
                <p:grpSpPr>
                  <a:xfrm>
                    <a:off x="10834200" y="3746520"/>
                    <a:ext cx="79560" cy="38880"/>
                    <a:chOff x="10834200" y="3746520"/>
                    <a:chExt cx="79560" cy="38880"/>
                  </a:xfrm>
                </p:grpSpPr>
                <p:sp>
                  <p:nvSpPr>
                    <p:cNvPr id="118" name="Rectangle 98">
                      <a:extLst>
                        <a:ext uri="{FF2B5EF4-FFF2-40B4-BE49-F238E27FC236}">
                          <a16:creationId xmlns:a16="http://schemas.microsoft.com/office/drawing/2014/main" id="{24932BD0-6615-4F88-8461-9B141F995F3D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10831680" y="376848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19" name="Rectangle 99">
                      <a:extLst>
                        <a:ext uri="{FF2B5EF4-FFF2-40B4-BE49-F238E27FC236}">
                          <a16:creationId xmlns:a16="http://schemas.microsoft.com/office/drawing/2014/main" id="{611B32F3-1824-47CE-9EB9-621A7C15C3FE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10850400" y="376236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</p:grpSp>
          </p:grpSp>
          <p:sp>
            <p:nvSpPr>
              <p:cNvPr id="111" name="Freeform 79">
                <a:extLst>
                  <a:ext uri="{FF2B5EF4-FFF2-40B4-BE49-F238E27FC236}">
                    <a16:creationId xmlns:a16="http://schemas.microsoft.com/office/drawing/2014/main" id="{A1806FC7-2F09-4580-8CC3-0CC4F7A5874D}"/>
                  </a:ext>
                </a:extLst>
              </p:cNvPr>
              <p:cNvSpPr/>
              <p:nvPr/>
            </p:nvSpPr>
            <p:spPr>
              <a:xfrm>
                <a:off x="8789726" y="4475972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7F4F9F">
                  <a:lumMod val="50000"/>
                </a:srgbClr>
              </a:solidFill>
              <a:ln w="12700" cap="flat" cmpd="sng" algn="ctr">
                <a:solidFill>
                  <a:srgbClr val="3F274F"/>
                </a:solidFill>
                <a:prstDash val="solid"/>
                <a:miter lim="800000"/>
              </a:ln>
              <a:effectLst/>
            </p:spPr>
          </p:sp>
        </p:grpSp>
      </p:grpSp>
      <p:sp>
        <p:nvSpPr>
          <p:cNvPr id="20" name="Rounded Rectangle 186">
            <a:extLst>
              <a:ext uri="{FF2B5EF4-FFF2-40B4-BE49-F238E27FC236}">
                <a16:creationId xmlns:a16="http://schemas.microsoft.com/office/drawing/2014/main" id="{08456477-5DF6-4444-8AD3-5F86302A832C}"/>
              </a:ext>
            </a:extLst>
          </p:cNvPr>
          <p:cNvSpPr/>
          <p:nvPr/>
        </p:nvSpPr>
        <p:spPr>
          <a:xfrm>
            <a:off x="2929709" y="2151400"/>
            <a:ext cx="1215769" cy="981379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solidFill>
              <a:srgbClr val="5D3A75"/>
            </a:solidFill>
            <a:prstDash val="solid"/>
            <a:miter lim="800000"/>
          </a:ln>
          <a:effectLst/>
        </p:spPr>
      </p:sp>
      <p:sp>
        <p:nvSpPr>
          <p:cNvPr id="22" name="Rounded Rectangle 56">
            <a:extLst>
              <a:ext uri="{FF2B5EF4-FFF2-40B4-BE49-F238E27FC236}">
                <a16:creationId xmlns:a16="http://schemas.microsoft.com/office/drawing/2014/main" id="{A54032CF-EF57-42D1-A163-50A10DF15F52}"/>
              </a:ext>
            </a:extLst>
          </p:cNvPr>
          <p:cNvSpPr/>
          <p:nvPr/>
        </p:nvSpPr>
        <p:spPr>
          <a:xfrm>
            <a:off x="3033279" y="2211966"/>
            <a:ext cx="1008629" cy="336600"/>
          </a:xfrm>
          <a:prstGeom prst="roundRect">
            <a:avLst>
              <a:gd name="adj" fmla="val 16667"/>
            </a:avLst>
          </a:prstGeom>
          <a:noFill/>
          <a:ln w="0">
            <a:noFill/>
          </a:ln>
          <a:effectLst/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lang="en-US" sz="1200" b="1" kern="0" spc="-1" dirty="0">
                <a:solidFill>
                  <a:srgbClr val="414244"/>
                </a:solidFill>
                <a:latin typeface="Calibri"/>
              </a:rPr>
              <a:t>Write API Client</a:t>
            </a:r>
            <a:endParaRPr kumimoji="0" lang="en-US" sz="1200" b="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ounded Rectangle 56">
            <a:extLst>
              <a:ext uri="{FF2B5EF4-FFF2-40B4-BE49-F238E27FC236}">
                <a16:creationId xmlns:a16="http://schemas.microsoft.com/office/drawing/2014/main" id="{A54032CF-EF57-42D1-A163-50A10DF15F52}"/>
              </a:ext>
            </a:extLst>
          </p:cNvPr>
          <p:cNvSpPr/>
          <p:nvPr/>
        </p:nvSpPr>
        <p:spPr>
          <a:xfrm>
            <a:off x="5321336" y="2151400"/>
            <a:ext cx="1342485" cy="336600"/>
          </a:xfrm>
          <a:prstGeom prst="roundRect">
            <a:avLst>
              <a:gd name="adj" fmla="val 16667"/>
            </a:avLst>
          </a:prstGeom>
          <a:noFill/>
          <a:ln w="0">
            <a:noFill/>
          </a:ln>
          <a:effectLst/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lang="en-US" sz="1200" b="1" kern="0" spc="-1" dirty="0">
                <a:solidFill>
                  <a:srgbClr val="414244"/>
                </a:solidFill>
                <a:latin typeface="Calibri"/>
              </a:rPr>
              <a:t>Write API Server</a:t>
            </a:r>
            <a:endParaRPr kumimoji="0" lang="en-US" sz="1200" b="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ounded Rectangle 186">
            <a:extLst>
              <a:ext uri="{FF2B5EF4-FFF2-40B4-BE49-F238E27FC236}">
                <a16:creationId xmlns:a16="http://schemas.microsoft.com/office/drawing/2014/main" id="{08456477-5DF6-4444-8AD3-5F86302A832C}"/>
              </a:ext>
            </a:extLst>
          </p:cNvPr>
          <p:cNvSpPr/>
          <p:nvPr/>
        </p:nvSpPr>
        <p:spPr>
          <a:xfrm>
            <a:off x="540818" y="2151400"/>
            <a:ext cx="1215769" cy="981379"/>
          </a:xfrm>
          <a:prstGeom prst="roundRect">
            <a:avLst>
              <a:gd name="adj" fmla="val 16667"/>
            </a:avLst>
          </a:prstGeom>
          <a:solidFill>
            <a:schemeClr val="accent4">
              <a:lumMod val="90000"/>
            </a:schemeClr>
          </a:solidFill>
          <a:ln w="12700" cap="flat" cmpd="sng" algn="ctr">
            <a:solidFill>
              <a:srgbClr val="5D3A75"/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58975" y="2241767"/>
            <a:ext cx="1203727" cy="276999"/>
          </a:xfrm>
          <a:prstGeom prst="rect">
            <a:avLst/>
          </a:prstGeom>
          <a:noFill/>
          <a:ln w="0">
            <a:noFill/>
          </a:ln>
          <a:effectLst/>
        </p:spPr>
        <p:txBody>
          <a:bodyPr lIns="90000" tIns="45000" rIns="90000" bIns="45000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1200" b="1" kern="0" spc="-1" dirty="0">
                <a:solidFill>
                  <a:srgbClr val="414244"/>
                </a:solidFill>
                <a:latin typeface="Calibri"/>
              </a:rPr>
              <a:t>System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9767011" y="2115471"/>
            <a:ext cx="2017440" cy="887425"/>
            <a:chOff x="10369588" y="3536179"/>
            <a:chExt cx="2017440" cy="1703520"/>
          </a:xfrm>
        </p:grpSpPr>
        <p:grpSp>
          <p:nvGrpSpPr>
            <p:cNvPr id="62" name="Group 57">
              <a:extLst>
                <a:ext uri="{FF2B5EF4-FFF2-40B4-BE49-F238E27FC236}">
                  <a16:creationId xmlns:a16="http://schemas.microsoft.com/office/drawing/2014/main" id="{BDB37B7A-E1A9-43EC-978B-FB6D750AFC85}"/>
                </a:ext>
              </a:extLst>
            </p:cNvPr>
            <p:cNvGrpSpPr/>
            <p:nvPr/>
          </p:nvGrpSpPr>
          <p:grpSpPr>
            <a:xfrm>
              <a:off x="10460240" y="3536179"/>
              <a:ext cx="1832040" cy="1703520"/>
              <a:chOff x="7215480" y="3979080"/>
              <a:chExt cx="1832040" cy="1703520"/>
            </a:xfrm>
          </p:grpSpPr>
          <p:sp>
            <p:nvSpPr>
              <p:cNvPr id="70" name="Freeform 68">
                <a:extLst>
                  <a:ext uri="{FF2B5EF4-FFF2-40B4-BE49-F238E27FC236}">
                    <a16:creationId xmlns:a16="http://schemas.microsoft.com/office/drawing/2014/main" id="{475DB8C4-2E18-4F35-9FC2-FAC9DA857EBB}"/>
                  </a:ext>
                </a:extLst>
              </p:cNvPr>
              <p:cNvSpPr/>
              <p:nvPr/>
            </p:nvSpPr>
            <p:spPr>
              <a:xfrm>
                <a:off x="7215480" y="4377960"/>
                <a:ext cx="1832040" cy="1304640"/>
              </a:xfrm>
              <a:custGeom>
                <a:avLst/>
                <a:gdLst/>
                <a:ahLst/>
                <a:cxnLst/>
                <a:rect l="l" t="t" r="r" b="b"/>
                <a:pathLst>
                  <a:path w="1185334" h="776821">
                    <a:moveTo>
                      <a:pt x="0" y="0"/>
                    </a:moveTo>
                    <a:lnTo>
                      <a:pt x="1185333" y="0"/>
                    </a:lnTo>
                    <a:lnTo>
                      <a:pt x="1185333" y="539750"/>
                    </a:lnTo>
                    <a:lnTo>
                      <a:pt x="1185334" y="539754"/>
                    </a:lnTo>
                    <a:lnTo>
                      <a:pt x="1185333" y="539758"/>
                    </a:lnTo>
                    <a:lnTo>
                      <a:pt x="1185333" y="541866"/>
                    </a:lnTo>
                    <a:lnTo>
                      <a:pt x="1184802" y="541866"/>
                    </a:lnTo>
                    <a:lnTo>
                      <a:pt x="1173293" y="587531"/>
                    </a:lnTo>
                    <a:cubicBezTo>
                      <a:pt x="1118029" y="695558"/>
                      <a:pt x="879073" y="776821"/>
                      <a:pt x="592667" y="776821"/>
                    </a:cubicBezTo>
                    <a:cubicBezTo>
                      <a:pt x="306261" y="776821"/>
                      <a:pt x="67305" y="695558"/>
                      <a:pt x="12041" y="587531"/>
                    </a:cubicBezTo>
                    <a:lnTo>
                      <a:pt x="533" y="541866"/>
                    </a:lnTo>
                    <a:lnTo>
                      <a:pt x="0" y="541866"/>
                    </a:lnTo>
                    <a:lnTo>
                      <a:pt x="0" y="539754"/>
                    </a:lnTo>
                    <a:close/>
                  </a:path>
                </a:pathLst>
              </a:custGeom>
              <a:solidFill>
                <a:srgbClr val="546CB2">
                  <a:lumMod val="40000"/>
                  <a:lumOff val="60000"/>
                </a:srgbClr>
              </a:solidFill>
              <a:ln w="12700" cap="flat" cmpd="sng" algn="ctr">
                <a:solidFill>
                  <a:srgbClr val="5D3A75"/>
                </a:solidFill>
                <a:prstDash val="solid"/>
                <a:miter lim="800000"/>
              </a:ln>
              <a:effectLst/>
            </p:spPr>
          </p:sp>
          <p:sp>
            <p:nvSpPr>
              <p:cNvPr id="71" name="Oval 69">
                <a:extLst>
                  <a:ext uri="{FF2B5EF4-FFF2-40B4-BE49-F238E27FC236}">
                    <a16:creationId xmlns:a16="http://schemas.microsoft.com/office/drawing/2014/main" id="{B1A7A543-3C23-48AE-BCA7-DA58A8207943}"/>
                  </a:ext>
                </a:extLst>
              </p:cNvPr>
              <p:cNvSpPr/>
              <p:nvPr/>
            </p:nvSpPr>
            <p:spPr>
              <a:xfrm>
                <a:off x="7215480" y="3979080"/>
                <a:ext cx="1832040" cy="737640"/>
              </a:xfrm>
              <a:prstGeom prst="ellipse">
                <a:avLst/>
              </a:prstGeom>
              <a:solidFill>
                <a:srgbClr val="546CB2">
                  <a:lumMod val="40000"/>
                  <a:lumOff val="60000"/>
                </a:srgbClr>
              </a:solidFill>
              <a:ln w="12700" cap="flat" cmpd="sng" algn="ctr">
                <a:solidFill>
                  <a:srgbClr val="5D3A75"/>
                </a:solidFill>
                <a:prstDash val="solid"/>
                <a:miter lim="800000"/>
              </a:ln>
              <a:effectLst>
                <a:reflection blurRad="6350" stA="50000" endA="300" endPos="55500" dist="50800" dir="5400000" sy="-100000" algn="bl" rotWithShape="0"/>
              </a:effectLst>
            </p:spPr>
          </p:sp>
        </p:grpSp>
        <p:sp>
          <p:nvSpPr>
            <p:cNvPr id="63" name="Rounded Rectangle 56">
              <a:extLst>
                <a:ext uri="{FF2B5EF4-FFF2-40B4-BE49-F238E27FC236}">
                  <a16:creationId xmlns:a16="http://schemas.microsoft.com/office/drawing/2014/main" id="{EE680F5F-EF59-4B12-946E-B45859A6498F}"/>
                </a:ext>
              </a:extLst>
            </p:cNvPr>
            <p:cNvSpPr/>
            <p:nvPr/>
          </p:nvSpPr>
          <p:spPr>
            <a:xfrm>
              <a:off x="10369588" y="3582966"/>
              <a:ext cx="2017440" cy="336600"/>
            </a:xfrm>
            <a:prstGeom prst="roundRect">
              <a:avLst>
                <a:gd name="adj" fmla="val 16667"/>
              </a:avLst>
            </a:prstGeom>
            <a:noFill/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200" b="1" i="0" u="none" strike="noStrike" kern="0" cap="none" spc="-1" normalizeH="0" baseline="0" noProof="0" dirty="0">
                  <a:ln>
                    <a:noFill/>
                  </a:ln>
                  <a:solidFill>
                    <a:srgbClr val="414244"/>
                  </a:solidFill>
                  <a:effectLst/>
                  <a:uLnTx/>
                  <a:uFillTx/>
                  <a:latin typeface="Calibri"/>
                  <a:ea typeface="DejaVu Sans"/>
                  <a:cs typeface="+mn-cs"/>
                </a:rPr>
                <a:t>Off-chain Database</a:t>
              </a:r>
              <a:endParaRPr kumimoji="0" lang="en-US" sz="1200" b="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8" name="Rounded Rectangle 67">
            <a:extLst>
              <a:ext uri="{FF2B5EF4-FFF2-40B4-BE49-F238E27FC236}">
                <a16:creationId xmlns:a16="http://schemas.microsoft.com/office/drawing/2014/main" id="{254F52BB-F2B3-4B4A-A867-95DD8E39DD8D}"/>
              </a:ext>
            </a:extLst>
          </p:cNvPr>
          <p:cNvSpPr/>
          <p:nvPr/>
        </p:nvSpPr>
        <p:spPr>
          <a:xfrm>
            <a:off x="710377" y="2592009"/>
            <a:ext cx="900922" cy="375222"/>
          </a:xfrm>
          <a:prstGeom prst="roundRect">
            <a:avLst>
              <a:gd name="adj" fmla="val 4167"/>
            </a:avLst>
          </a:prstGeom>
          <a:solidFill>
            <a:srgbClr val="838487"/>
          </a:solidFill>
          <a:ln w="12700" cap="flat" cmpd="sng" algn="ctr">
            <a:solidFill>
              <a:srgbClr val="546CB2"/>
            </a:solidFill>
            <a:prstDash val="solid"/>
            <a:miter lim="800000"/>
          </a:ln>
          <a:effectLst/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Generate Audit Log</a:t>
            </a:r>
            <a:endParaRPr kumimoji="0" lang="en-US" sz="1100" b="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3" name="Straight Arrow Connector 12"/>
          <p:cNvCxnSpPr>
            <a:stCxn id="29" idx="3"/>
            <a:endCxn id="20" idx="1"/>
          </p:cNvCxnSpPr>
          <p:nvPr/>
        </p:nvCxnSpPr>
        <p:spPr>
          <a:xfrm>
            <a:off x="1756587" y="2642090"/>
            <a:ext cx="117312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>
            <a:stCxn id="20" idx="3"/>
            <a:endCxn id="7" idx="1"/>
          </p:cNvCxnSpPr>
          <p:nvPr/>
        </p:nvCxnSpPr>
        <p:spPr>
          <a:xfrm>
            <a:off x="4145478" y="2642090"/>
            <a:ext cx="71611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ounded Rectangle 79">
            <a:extLst>
              <a:ext uri="{FF2B5EF4-FFF2-40B4-BE49-F238E27FC236}">
                <a16:creationId xmlns:a16="http://schemas.microsoft.com/office/drawing/2014/main" id="{254F52BB-F2B3-4B4A-A867-95DD8E39DD8D}"/>
              </a:ext>
            </a:extLst>
          </p:cNvPr>
          <p:cNvSpPr/>
          <p:nvPr/>
        </p:nvSpPr>
        <p:spPr>
          <a:xfrm>
            <a:off x="3069182" y="2602840"/>
            <a:ext cx="900922" cy="375222"/>
          </a:xfrm>
          <a:prstGeom prst="roundRect">
            <a:avLst>
              <a:gd name="adj" fmla="val 4167"/>
            </a:avLst>
          </a:prstGeom>
          <a:solidFill>
            <a:srgbClr val="838487"/>
          </a:solidFill>
          <a:ln w="12700" cap="flat" cmpd="sng" algn="ctr">
            <a:solidFill>
              <a:srgbClr val="546CB2"/>
            </a:solidFill>
            <a:prstDash val="solid"/>
            <a:miter lim="800000"/>
          </a:ln>
          <a:effectLst/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POST Request</a:t>
            </a:r>
            <a:endParaRPr kumimoji="0" lang="en-US" sz="1100" b="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422340" y="1865917"/>
            <a:ext cx="4438512" cy="1462233"/>
          </a:xfrm>
          <a:prstGeom prst="rect">
            <a:avLst/>
          </a:prstGeom>
          <a:solidFill>
            <a:schemeClr val="tx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9" name="Rectangle 78"/>
          <p:cNvSpPr/>
          <p:nvPr/>
        </p:nvSpPr>
        <p:spPr>
          <a:xfrm>
            <a:off x="9629706" y="1871699"/>
            <a:ext cx="2308293" cy="1385282"/>
          </a:xfrm>
          <a:prstGeom prst="rect">
            <a:avLst/>
          </a:prstGeom>
          <a:solidFill>
            <a:schemeClr val="tx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1" name="Rectangle 80"/>
          <p:cNvSpPr/>
          <p:nvPr/>
        </p:nvSpPr>
        <p:spPr>
          <a:xfrm>
            <a:off x="80360" y="3528994"/>
            <a:ext cx="3115165" cy="1200329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square">
            <a:spAutoFit/>
          </a:bodyPr>
          <a:lstStyle/>
          <a:p>
            <a:pPr marR="0"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{"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systemID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": "CERT-PT",</a:t>
            </a:r>
            <a:endParaRPr lang="pt-PT" sz="8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R="0"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 "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orchestratorID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": "IRIS-Engine"</a:t>
            </a:r>
            <a:b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</a:b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 "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correlationID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": "28734h-233129871-dew-4432",</a:t>
            </a:r>
            <a:endParaRPr lang="pt-PT" sz="8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R="0"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 "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collaborationID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": "BABEL"</a:t>
            </a:r>
            <a:b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</a:b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 "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userID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": "</a:t>
            </a:r>
            <a:r>
              <a:rPr lang="en-US" sz="800" u="sng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  <a:hlinkClick r:id="rId3"/>
              </a:rPr>
              <a:t>cozy.cat@cert.pt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",</a:t>
            </a:r>
            <a:endParaRPr lang="pt-PT" sz="8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R="0"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 "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orchestratorTimestamp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": "2023-05-19 08:45:05"}</a:t>
            </a:r>
            <a:endParaRPr lang="pt-PT" sz="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79376" y="3344954"/>
            <a:ext cx="22263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Structured JSON(METADATA)</a:t>
            </a:r>
            <a:endParaRPr lang="pt-PT" sz="10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grpSp>
        <p:nvGrpSpPr>
          <p:cNvPr id="83" name="Group 82"/>
          <p:cNvGrpSpPr/>
          <p:nvPr/>
        </p:nvGrpSpPr>
        <p:grpSpPr>
          <a:xfrm>
            <a:off x="74993" y="5085114"/>
            <a:ext cx="3120532" cy="233731"/>
            <a:chOff x="10074146" y="6160442"/>
            <a:chExt cx="2578952" cy="233731"/>
          </a:xfrm>
        </p:grpSpPr>
        <p:sp>
          <p:nvSpPr>
            <p:cNvPr id="84" name="Rounded Rectangle 37">
              <a:extLst>
                <a:ext uri="{FF2B5EF4-FFF2-40B4-BE49-F238E27FC236}">
                  <a16:creationId xmlns:a16="http://schemas.microsoft.com/office/drawing/2014/main" id="{137D3476-3072-437C-A08F-84DA7853CED4}"/>
                </a:ext>
              </a:extLst>
            </p:cNvPr>
            <p:cNvSpPr/>
            <p:nvPr/>
          </p:nvSpPr>
          <p:spPr>
            <a:xfrm>
              <a:off x="10131154" y="6211525"/>
              <a:ext cx="2521944" cy="182648"/>
            </a:xfrm>
            <a:prstGeom prst="roundRect">
              <a:avLst>
                <a:gd name="adj" fmla="val 4167"/>
              </a:avLst>
            </a:prstGeom>
            <a:solidFill>
              <a:srgbClr val="838487"/>
            </a:solidFill>
            <a:ln w="12700" cap="flat" cmpd="sng" algn="ctr">
              <a:solidFill>
                <a:srgbClr val="546CB2"/>
              </a:solidFill>
              <a:prstDash val="solid"/>
              <a:miter lim="800000"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000" b="1" dirty="0">
                  <a:solidFill>
                    <a:schemeClr val="bg1"/>
                  </a:solidFill>
                  <a:latin typeface="Courier New" panose="02070309020205020404" pitchFamily="49" charset="0"/>
                  <a:ea typeface="Calibri" panose="020F0502020204030204" pitchFamily="34" charset="0"/>
                </a:rPr>
                <a:t>Unstructured JSON</a:t>
              </a:r>
              <a:endParaRPr lang="pt-PT" sz="1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85" name="Freeform 63">
              <a:extLst>
                <a:ext uri="{FF2B5EF4-FFF2-40B4-BE49-F238E27FC236}">
                  <a16:creationId xmlns:a16="http://schemas.microsoft.com/office/drawing/2014/main" id="{3829511D-39B6-403B-BB50-6F5853CE6CB4}"/>
                </a:ext>
              </a:extLst>
            </p:cNvPr>
            <p:cNvSpPr/>
            <p:nvPr/>
          </p:nvSpPr>
          <p:spPr>
            <a:xfrm>
              <a:off x="10074146" y="6160442"/>
              <a:ext cx="104674" cy="180327"/>
            </a:xfrm>
            <a:custGeom>
              <a:avLst/>
              <a:gdLst/>
              <a:ahLst/>
              <a:cxnLst/>
              <a:rect l="l" t="t" r="r" b="b"/>
              <a:pathLst>
                <a:path w="957836" h="1222897">
                  <a:moveTo>
                    <a:pt x="483972" y="63309"/>
                  </a:moveTo>
                  <a:cubicBezTo>
                    <a:pt x="337990" y="63309"/>
                    <a:pt x="216193" y="166648"/>
                    <a:pt x="188025" y="304023"/>
                  </a:cubicBezTo>
                  <a:lnTo>
                    <a:pt x="182354" y="360163"/>
                  </a:lnTo>
                  <a:lnTo>
                    <a:pt x="785591" y="360163"/>
                  </a:lnTo>
                  <a:lnTo>
                    <a:pt x="779920" y="304023"/>
                  </a:lnTo>
                  <a:cubicBezTo>
                    <a:pt x="751752" y="166648"/>
                    <a:pt x="629955" y="63309"/>
                    <a:pt x="483972" y="63309"/>
                  </a:cubicBezTo>
                  <a:close/>
                  <a:moveTo>
                    <a:pt x="483972" y="0"/>
                  </a:moveTo>
                  <a:cubicBezTo>
                    <a:pt x="660611" y="0"/>
                    <a:pt x="807986" y="125039"/>
                    <a:pt x="842069" y="291263"/>
                  </a:cubicBezTo>
                  <a:lnTo>
                    <a:pt x="849029" y="360163"/>
                  </a:lnTo>
                  <a:lnTo>
                    <a:pt x="957836" y="360163"/>
                  </a:lnTo>
                  <a:lnTo>
                    <a:pt x="957836" y="1222897"/>
                  </a:lnTo>
                  <a:lnTo>
                    <a:pt x="0" y="1222897"/>
                  </a:lnTo>
                  <a:lnTo>
                    <a:pt x="0" y="360163"/>
                  </a:lnTo>
                  <a:lnTo>
                    <a:pt x="118915" y="360163"/>
                  </a:lnTo>
                  <a:lnTo>
                    <a:pt x="125875" y="291263"/>
                  </a:lnTo>
                  <a:cubicBezTo>
                    <a:pt x="159959" y="125039"/>
                    <a:pt x="307333" y="0"/>
                    <a:pt x="483972" y="0"/>
                  </a:cubicBezTo>
                  <a:close/>
                </a:path>
              </a:pathLst>
            </a:custGeom>
            <a:solidFill>
              <a:srgbClr val="0070C0"/>
            </a:solidFill>
            <a:ln w="127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sp>
      </p:grpSp>
      <p:sp>
        <p:nvSpPr>
          <p:cNvPr id="90" name="Rounded Rectangle 37">
            <a:extLst>
              <a:ext uri="{FF2B5EF4-FFF2-40B4-BE49-F238E27FC236}">
                <a16:creationId xmlns:a16="http://schemas.microsoft.com/office/drawing/2014/main" id="{137D3476-3072-437C-A08F-84DA7853CED4}"/>
              </a:ext>
            </a:extLst>
          </p:cNvPr>
          <p:cNvSpPr/>
          <p:nvPr/>
        </p:nvSpPr>
        <p:spPr>
          <a:xfrm>
            <a:off x="143975" y="4826143"/>
            <a:ext cx="3051550" cy="205440"/>
          </a:xfrm>
          <a:prstGeom prst="roundRect">
            <a:avLst>
              <a:gd name="adj" fmla="val 4167"/>
            </a:avLst>
          </a:prstGeom>
          <a:solidFill>
            <a:schemeClr val="accent6"/>
          </a:solidFill>
          <a:ln w="25400" cap="flat" cmpd="sng" algn="ctr">
            <a:noFill/>
            <a:prstDash val="solid"/>
            <a:miter/>
          </a:ln>
          <a:effectLst/>
        </p:spPr>
        <p:txBody>
          <a:bodyPr lIns="90000" tIns="45000" rIns="90000" bIns="45000" anchor="ctr">
            <a:noAutofit/>
          </a:bodyPr>
          <a:lstStyle/>
          <a:p>
            <a:pPr>
              <a:tabLst>
                <a:tab pos="0" algn="l"/>
              </a:tabLst>
            </a:pPr>
            <a:r>
              <a:rPr lang="en-US" sz="1000" b="1" kern="0" spc="-1" dirty="0">
                <a:latin typeface="Calibri"/>
                <a:ea typeface="DejaVu Sans"/>
              </a:rPr>
              <a:t>Log ref</a:t>
            </a:r>
            <a:endParaRPr lang="pt-PT" sz="1000" b="1" kern="0" spc="-1" dirty="0">
              <a:latin typeface="Calibri"/>
              <a:ea typeface="DejaVu Sans"/>
            </a:endParaRPr>
          </a:p>
        </p:txBody>
      </p:sp>
      <p:sp>
        <p:nvSpPr>
          <p:cNvPr id="167" name="Rectangle 166"/>
          <p:cNvSpPr/>
          <p:nvPr/>
        </p:nvSpPr>
        <p:spPr>
          <a:xfrm>
            <a:off x="4979250" y="2430175"/>
            <a:ext cx="22263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Structured JSON(METADATA)</a:t>
            </a:r>
            <a:endParaRPr lang="pt-PT" sz="10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grpSp>
        <p:nvGrpSpPr>
          <p:cNvPr id="168" name="Group 167"/>
          <p:cNvGrpSpPr/>
          <p:nvPr/>
        </p:nvGrpSpPr>
        <p:grpSpPr>
          <a:xfrm>
            <a:off x="4858978" y="2862465"/>
            <a:ext cx="2196615" cy="233731"/>
            <a:chOff x="10074146" y="6160442"/>
            <a:chExt cx="1815384" cy="233731"/>
          </a:xfrm>
        </p:grpSpPr>
        <p:sp>
          <p:nvSpPr>
            <p:cNvPr id="169" name="Rounded Rectangle 37">
              <a:extLst>
                <a:ext uri="{FF2B5EF4-FFF2-40B4-BE49-F238E27FC236}">
                  <a16:creationId xmlns:a16="http://schemas.microsoft.com/office/drawing/2014/main" id="{137D3476-3072-437C-A08F-84DA7853CED4}"/>
                </a:ext>
              </a:extLst>
            </p:cNvPr>
            <p:cNvSpPr/>
            <p:nvPr/>
          </p:nvSpPr>
          <p:spPr>
            <a:xfrm>
              <a:off x="10131154" y="6211525"/>
              <a:ext cx="1758376" cy="182648"/>
            </a:xfrm>
            <a:prstGeom prst="roundRect">
              <a:avLst>
                <a:gd name="adj" fmla="val 4167"/>
              </a:avLst>
            </a:prstGeom>
            <a:solidFill>
              <a:srgbClr val="838487"/>
            </a:solidFill>
            <a:ln w="12700" cap="flat" cmpd="sng" algn="ctr">
              <a:solidFill>
                <a:srgbClr val="546CB2"/>
              </a:solidFill>
              <a:prstDash val="solid"/>
              <a:miter lim="800000"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000" b="1" dirty="0">
                  <a:solidFill>
                    <a:schemeClr val="bg1"/>
                  </a:solidFill>
                  <a:latin typeface="Courier New" panose="02070309020205020404" pitchFamily="49" charset="0"/>
                  <a:ea typeface="Calibri" panose="020F0502020204030204" pitchFamily="34" charset="0"/>
                </a:rPr>
                <a:t>Unstructured JSON</a:t>
              </a:r>
              <a:endParaRPr lang="pt-PT" sz="1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70" name="Freeform 63">
              <a:extLst>
                <a:ext uri="{FF2B5EF4-FFF2-40B4-BE49-F238E27FC236}">
                  <a16:creationId xmlns:a16="http://schemas.microsoft.com/office/drawing/2014/main" id="{3829511D-39B6-403B-BB50-6F5853CE6CB4}"/>
                </a:ext>
              </a:extLst>
            </p:cNvPr>
            <p:cNvSpPr/>
            <p:nvPr/>
          </p:nvSpPr>
          <p:spPr>
            <a:xfrm>
              <a:off x="10074146" y="6160442"/>
              <a:ext cx="104674" cy="180327"/>
            </a:xfrm>
            <a:custGeom>
              <a:avLst/>
              <a:gdLst/>
              <a:ahLst/>
              <a:cxnLst/>
              <a:rect l="l" t="t" r="r" b="b"/>
              <a:pathLst>
                <a:path w="957836" h="1222897">
                  <a:moveTo>
                    <a:pt x="483972" y="63309"/>
                  </a:moveTo>
                  <a:cubicBezTo>
                    <a:pt x="337990" y="63309"/>
                    <a:pt x="216193" y="166648"/>
                    <a:pt x="188025" y="304023"/>
                  </a:cubicBezTo>
                  <a:lnTo>
                    <a:pt x="182354" y="360163"/>
                  </a:lnTo>
                  <a:lnTo>
                    <a:pt x="785591" y="360163"/>
                  </a:lnTo>
                  <a:lnTo>
                    <a:pt x="779920" y="304023"/>
                  </a:lnTo>
                  <a:cubicBezTo>
                    <a:pt x="751752" y="166648"/>
                    <a:pt x="629955" y="63309"/>
                    <a:pt x="483972" y="63309"/>
                  </a:cubicBezTo>
                  <a:close/>
                  <a:moveTo>
                    <a:pt x="483972" y="0"/>
                  </a:moveTo>
                  <a:cubicBezTo>
                    <a:pt x="660611" y="0"/>
                    <a:pt x="807986" y="125039"/>
                    <a:pt x="842069" y="291263"/>
                  </a:cubicBezTo>
                  <a:lnTo>
                    <a:pt x="849029" y="360163"/>
                  </a:lnTo>
                  <a:lnTo>
                    <a:pt x="957836" y="360163"/>
                  </a:lnTo>
                  <a:lnTo>
                    <a:pt x="957836" y="1222897"/>
                  </a:lnTo>
                  <a:lnTo>
                    <a:pt x="0" y="1222897"/>
                  </a:lnTo>
                  <a:lnTo>
                    <a:pt x="0" y="360163"/>
                  </a:lnTo>
                  <a:lnTo>
                    <a:pt x="118915" y="360163"/>
                  </a:lnTo>
                  <a:lnTo>
                    <a:pt x="125875" y="291263"/>
                  </a:lnTo>
                  <a:cubicBezTo>
                    <a:pt x="159959" y="125039"/>
                    <a:pt x="307333" y="0"/>
                    <a:pt x="483972" y="0"/>
                  </a:cubicBezTo>
                  <a:close/>
                </a:path>
              </a:pathLst>
            </a:custGeom>
            <a:solidFill>
              <a:srgbClr val="0070C0"/>
            </a:solidFill>
            <a:ln w="127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sp>
      </p:grpSp>
      <p:sp>
        <p:nvSpPr>
          <p:cNvPr id="171" name="Rounded Rectangle 37">
            <a:extLst>
              <a:ext uri="{FF2B5EF4-FFF2-40B4-BE49-F238E27FC236}">
                <a16:creationId xmlns:a16="http://schemas.microsoft.com/office/drawing/2014/main" id="{137D3476-3072-437C-A08F-84DA7853CED4}"/>
              </a:ext>
            </a:extLst>
          </p:cNvPr>
          <p:cNvSpPr/>
          <p:nvPr/>
        </p:nvSpPr>
        <p:spPr>
          <a:xfrm>
            <a:off x="4971341" y="2684014"/>
            <a:ext cx="2084250" cy="205440"/>
          </a:xfrm>
          <a:prstGeom prst="roundRect">
            <a:avLst>
              <a:gd name="adj" fmla="val 4167"/>
            </a:avLst>
          </a:prstGeom>
          <a:solidFill>
            <a:schemeClr val="accent6"/>
          </a:solidFill>
          <a:ln w="25400" cap="flat" cmpd="sng" algn="ctr">
            <a:noFill/>
            <a:prstDash val="solid"/>
            <a:miter/>
          </a:ln>
          <a:effectLst/>
        </p:spPr>
        <p:txBody>
          <a:bodyPr lIns="90000" tIns="45000" rIns="90000" bIns="45000" anchor="ctr">
            <a:noAutofit/>
          </a:bodyPr>
          <a:lstStyle/>
          <a:p>
            <a:pPr>
              <a:tabLst>
                <a:tab pos="0" algn="l"/>
              </a:tabLst>
            </a:pPr>
            <a:r>
              <a:rPr lang="en-US" sz="1000" b="1" kern="0" spc="-1" dirty="0">
                <a:latin typeface="Calibri"/>
                <a:ea typeface="DejaVu Sans"/>
              </a:rPr>
              <a:t>Log ref</a:t>
            </a:r>
            <a:endParaRPr lang="pt-PT" sz="1000" b="1" kern="0" spc="-1" dirty="0">
              <a:latin typeface="Calibri"/>
              <a:ea typeface="DejaVu Sans"/>
            </a:endParaRPr>
          </a:p>
        </p:txBody>
      </p:sp>
      <p:sp>
        <p:nvSpPr>
          <p:cNvPr id="172" name="Freeform 79">
            <a:extLst>
              <a:ext uri="{FF2B5EF4-FFF2-40B4-BE49-F238E27FC236}">
                <a16:creationId xmlns:a16="http://schemas.microsoft.com/office/drawing/2014/main" id="{BCB5557E-6146-47AA-8C62-54D5877EA1B1}"/>
              </a:ext>
            </a:extLst>
          </p:cNvPr>
          <p:cNvSpPr/>
          <p:nvPr/>
        </p:nvSpPr>
        <p:spPr>
          <a:xfrm>
            <a:off x="5339246" y="3183862"/>
            <a:ext cx="269636" cy="91477"/>
          </a:xfrm>
          <a:custGeom>
            <a:avLst/>
            <a:gdLst/>
            <a:ahLst/>
            <a:cxnLst/>
            <a:rect l="l" t="t" r="r" b="b"/>
            <a:pathLst>
              <a:path w="2427231" h="914400">
                <a:moveTo>
                  <a:pt x="233965" y="366746"/>
                </a:moveTo>
                <a:cubicBezTo>
                  <a:pt x="184008" y="366746"/>
                  <a:pt x="143510" y="407244"/>
                  <a:pt x="143510" y="457201"/>
                </a:cubicBezTo>
                <a:cubicBezTo>
                  <a:pt x="143510" y="507158"/>
                  <a:pt x="184008" y="547656"/>
                  <a:pt x="233965" y="547656"/>
                </a:cubicBezTo>
                <a:cubicBezTo>
                  <a:pt x="283922" y="547656"/>
                  <a:pt x="324420" y="507158"/>
                  <a:pt x="324420" y="457201"/>
                </a:cubicBezTo>
                <a:cubicBezTo>
                  <a:pt x="324420" y="407244"/>
                  <a:pt x="283922" y="366746"/>
                  <a:pt x="233965" y="366746"/>
                </a:cubicBezTo>
                <a:close/>
                <a:moveTo>
                  <a:pt x="457200" y="0"/>
                </a:moveTo>
                <a:cubicBezTo>
                  <a:pt x="615016" y="0"/>
                  <a:pt x="754156" y="79959"/>
                  <a:pt x="836318" y="201575"/>
                </a:cubicBezTo>
                <a:lnTo>
                  <a:pt x="866368" y="256939"/>
                </a:lnTo>
                <a:lnTo>
                  <a:pt x="2226970" y="256939"/>
                </a:lnTo>
                <a:lnTo>
                  <a:pt x="2427231" y="457201"/>
                </a:lnTo>
                <a:lnTo>
                  <a:pt x="2226970" y="657462"/>
                </a:lnTo>
                <a:lnTo>
                  <a:pt x="2106661" y="657462"/>
                </a:lnTo>
                <a:lnTo>
                  <a:pt x="1975716" y="505956"/>
                </a:lnTo>
                <a:lnTo>
                  <a:pt x="1844772" y="657462"/>
                </a:lnTo>
                <a:lnTo>
                  <a:pt x="1773422" y="657462"/>
                </a:lnTo>
                <a:lnTo>
                  <a:pt x="1642477" y="505956"/>
                </a:lnTo>
                <a:lnTo>
                  <a:pt x="1511533" y="657462"/>
                </a:lnTo>
                <a:lnTo>
                  <a:pt x="1414780" y="657462"/>
                </a:lnTo>
                <a:lnTo>
                  <a:pt x="1283835" y="505956"/>
                </a:lnTo>
                <a:lnTo>
                  <a:pt x="1152891" y="657462"/>
                </a:lnTo>
                <a:lnTo>
                  <a:pt x="866368" y="657462"/>
                </a:lnTo>
                <a:lnTo>
                  <a:pt x="836318" y="712825"/>
                </a:lnTo>
                <a:cubicBezTo>
                  <a:pt x="754156" y="834441"/>
                  <a:pt x="615016" y="914400"/>
                  <a:pt x="457200" y="914400"/>
                </a:cubicBezTo>
                <a:cubicBezTo>
                  <a:pt x="204695" y="914400"/>
                  <a:pt x="0" y="709705"/>
                  <a:pt x="0" y="457200"/>
                </a:cubicBezTo>
                <a:cubicBezTo>
                  <a:pt x="0" y="204695"/>
                  <a:pt x="204695" y="0"/>
                  <a:pt x="457200" y="0"/>
                </a:cubicBezTo>
                <a:close/>
              </a:path>
            </a:pathLst>
          </a:custGeom>
          <a:solidFill>
            <a:srgbClr val="7F4F9F">
              <a:lumMod val="40000"/>
              <a:lumOff val="60000"/>
            </a:srgbClr>
          </a:solidFill>
          <a:ln w="12700" cap="flat" cmpd="sng" algn="ctr">
            <a:solidFill>
              <a:srgbClr val="CCB6DB"/>
            </a:solidFill>
            <a:prstDash val="solid"/>
            <a:miter lim="800000"/>
          </a:ln>
          <a:effectLst/>
        </p:spPr>
      </p:sp>
      <p:sp>
        <p:nvSpPr>
          <p:cNvPr id="173" name="Freeform 79">
            <a:extLst>
              <a:ext uri="{FF2B5EF4-FFF2-40B4-BE49-F238E27FC236}">
                <a16:creationId xmlns:a16="http://schemas.microsoft.com/office/drawing/2014/main" id="{E9A43C2E-E1CC-4687-AC9A-0BDF40A37111}"/>
              </a:ext>
            </a:extLst>
          </p:cNvPr>
          <p:cNvSpPr/>
          <p:nvPr/>
        </p:nvSpPr>
        <p:spPr>
          <a:xfrm>
            <a:off x="6174340" y="3178208"/>
            <a:ext cx="269636" cy="91476"/>
          </a:xfrm>
          <a:custGeom>
            <a:avLst/>
            <a:gdLst/>
            <a:ahLst/>
            <a:cxnLst/>
            <a:rect l="l" t="t" r="r" b="b"/>
            <a:pathLst>
              <a:path w="2427231" h="914400">
                <a:moveTo>
                  <a:pt x="233965" y="366746"/>
                </a:moveTo>
                <a:cubicBezTo>
                  <a:pt x="184008" y="366746"/>
                  <a:pt x="143510" y="407244"/>
                  <a:pt x="143510" y="457201"/>
                </a:cubicBezTo>
                <a:cubicBezTo>
                  <a:pt x="143510" y="507158"/>
                  <a:pt x="184008" y="547656"/>
                  <a:pt x="233965" y="547656"/>
                </a:cubicBezTo>
                <a:cubicBezTo>
                  <a:pt x="283922" y="547656"/>
                  <a:pt x="324420" y="507158"/>
                  <a:pt x="324420" y="457201"/>
                </a:cubicBezTo>
                <a:cubicBezTo>
                  <a:pt x="324420" y="407244"/>
                  <a:pt x="283922" y="366746"/>
                  <a:pt x="233965" y="366746"/>
                </a:cubicBezTo>
                <a:close/>
                <a:moveTo>
                  <a:pt x="457200" y="0"/>
                </a:moveTo>
                <a:cubicBezTo>
                  <a:pt x="615016" y="0"/>
                  <a:pt x="754156" y="79959"/>
                  <a:pt x="836318" y="201575"/>
                </a:cubicBezTo>
                <a:lnTo>
                  <a:pt x="866368" y="256939"/>
                </a:lnTo>
                <a:lnTo>
                  <a:pt x="2226970" y="256939"/>
                </a:lnTo>
                <a:lnTo>
                  <a:pt x="2427231" y="457201"/>
                </a:lnTo>
                <a:lnTo>
                  <a:pt x="2226970" y="657462"/>
                </a:lnTo>
                <a:lnTo>
                  <a:pt x="2106661" y="657462"/>
                </a:lnTo>
                <a:lnTo>
                  <a:pt x="1975716" y="505956"/>
                </a:lnTo>
                <a:lnTo>
                  <a:pt x="1844772" y="657462"/>
                </a:lnTo>
                <a:lnTo>
                  <a:pt x="1773422" y="657462"/>
                </a:lnTo>
                <a:lnTo>
                  <a:pt x="1642477" y="505956"/>
                </a:lnTo>
                <a:lnTo>
                  <a:pt x="1511533" y="657462"/>
                </a:lnTo>
                <a:lnTo>
                  <a:pt x="1414780" y="657462"/>
                </a:lnTo>
                <a:lnTo>
                  <a:pt x="1283835" y="505956"/>
                </a:lnTo>
                <a:lnTo>
                  <a:pt x="1152891" y="657462"/>
                </a:lnTo>
                <a:lnTo>
                  <a:pt x="866368" y="657462"/>
                </a:lnTo>
                <a:lnTo>
                  <a:pt x="836318" y="712825"/>
                </a:lnTo>
                <a:cubicBezTo>
                  <a:pt x="754156" y="834441"/>
                  <a:pt x="615016" y="914400"/>
                  <a:pt x="457200" y="914400"/>
                </a:cubicBezTo>
                <a:cubicBezTo>
                  <a:pt x="204695" y="914400"/>
                  <a:pt x="0" y="709705"/>
                  <a:pt x="0" y="457200"/>
                </a:cubicBezTo>
                <a:cubicBezTo>
                  <a:pt x="0" y="204695"/>
                  <a:pt x="204695" y="0"/>
                  <a:pt x="457200" y="0"/>
                </a:cubicBezTo>
                <a:close/>
              </a:path>
            </a:pathLst>
          </a:custGeom>
          <a:solidFill>
            <a:srgbClr val="7F4F9F">
              <a:lumMod val="50000"/>
            </a:srgbClr>
          </a:solidFill>
          <a:ln w="12700" cap="flat" cmpd="sng" algn="ctr">
            <a:solidFill>
              <a:srgbClr val="3F274F"/>
            </a:solidFill>
            <a:prstDash val="solid"/>
            <a:miter lim="800000"/>
          </a:ln>
          <a:effectLst/>
        </p:spPr>
      </p:sp>
      <p:sp>
        <p:nvSpPr>
          <p:cNvPr id="174" name="Freeform 79">
            <a:extLst>
              <a:ext uri="{FF2B5EF4-FFF2-40B4-BE49-F238E27FC236}">
                <a16:creationId xmlns:a16="http://schemas.microsoft.com/office/drawing/2014/main" id="{7BFD9FAB-CEEA-4BD7-9491-C8733ECF668B}"/>
              </a:ext>
            </a:extLst>
          </p:cNvPr>
          <p:cNvSpPr/>
          <p:nvPr/>
        </p:nvSpPr>
        <p:spPr>
          <a:xfrm>
            <a:off x="5747199" y="3175511"/>
            <a:ext cx="269636" cy="91476"/>
          </a:xfrm>
          <a:custGeom>
            <a:avLst/>
            <a:gdLst/>
            <a:ahLst/>
            <a:cxnLst/>
            <a:rect l="l" t="t" r="r" b="b"/>
            <a:pathLst>
              <a:path w="2427231" h="914400">
                <a:moveTo>
                  <a:pt x="233965" y="366746"/>
                </a:moveTo>
                <a:cubicBezTo>
                  <a:pt x="184008" y="366746"/>
                  <a:pt x="143510" y="407244"/>
                  <a:pt x="143510" y="457201"/>
                </a:cubicBezTo>
                <a:cubicBezTo>
                  <a:pt x="143510" y="507158"/>
                  <a:pt x="184008" y="547656"/>
                  <a:pt x="233965" y="547656"/>
                </a:cubicBezTo>
                <a:cubicBezTo>
                  <a:pt x="283922" y="547656"/>
                  <a:pt x="324420" y="507158"/>
                  <a:pt x="324420" y="457201"/>
                </a:cubicBezTo>
                <a:cubicBezTo>
                  <a:pt x="324420" y="407244"/>
                  <a:pt x="283922" y="366746"/>
                  <a:pt x="233965" y="366746"/>
                </a:cubicBezTo>
                <a:close/>
                <a:moveTo>
                  <a:pt x="457200" y="0"/>
                </a:moveTo>
                <a:cubicBezTo>
                  <a:pt x="615016" y="0"/>
                  <a:pt x="754156" y="79959"/>
                  <a:pt x="836318" y="201575"/>
                </a:cubicBezTo>
                <a:lnTo>
                  <a:pt x="866368" y="256939"/>
                </a:lnTo>
                <a:lnTo>
                  <a:pt x="2226970" y="256939"/>
                </a:lnTo>
                <a:lnTo>
                  <a:pt x="2427231" y="457201"/>
                </a:lnTo>
                <a:lnTo>
                  <a:pt x="2226970" y="657462"/>
                </a:lnTo>
                <a:lnTo>
                  <a:pt x="2106661" y="657462"/>
                </a:lnTo>
                <a:lnTo>
                  <a:pt x="1975716" y="505956"/>
                </a:lnTo>
                <a:lnTo>
                  <a:pt x="1844772" y="657462"/>
                </a:lnTo>
                <a:lnTo>
                  <a:pt x="1773422" y="657462"/>
                </a:lnTo>
                <a:lnTo>
                  <a:pt x="1642477" y="505956"/>
                </a:lnTo>
                <a:lnTo>
                  <a:pt x="1511533" y="657462"/>
                </a:lnTo>
                <a:lnTo>
                  <a:pt x="1414780" y="657462"/>
                </a:lnTo>
                <a:lnTo>
                  <a:pt x="1283835" y="505956"/>
                </a:lnTo>
                <a:lnTo>
                  <a:pt x="1152891" y="657462"/>
                </a:lnTo>
                <a:lnTo>
                  <a:pt x="866368" y="657462"/>
                </a:lnTo>
                <a:lnTo>
                  <a:pt x="836318" y="712825"/>
                </a:lnTo>
                <a:cubicBezTo>
                  <a:pt x="754156" y="834441"/>
                  <a:pt x="615016" y="914400"/>
                  <a:pt x="457200" y="914400"/>
                </a:cubicBezTo>
                <a:cubicBezTo>
                  <a:pt x="204695" y="914400"/>
                  <a:pt x="0" y="709705"/>
                  <a:pt x="0" y="457200"/>
                </a:cubicBezTo>
                <a:cubicBezTo>
                  <a:pt x="0" y="204695"/>
                  <a:pt x="204695" y="0"/>
                  <a:pt x="457200" y="0"/>
                </a:cubicBezTo>
                <a:close/>
              </a:path>
            </a:pathLst>
          </a:custGeom>
          <a:solidFill>
            <a:srgbClr val="546CB2">
              <a:lumMod val="60000"/>
              <a:lumOff val="40000"/>
            </a:srgbClr>
          </a:solidFill>
          <a:ln w="12700" cap="flat" cmpd="sng" algn="ctr">
            <a:solidFill>
              <a:srgbClr val="98A7D1"/>
            </a:solidFill>
            <a:prstDash val="solid"/>
            <a:miter lim="800000"/>
          </a:ln>
          <a:effectLst/>
        </p:spPr>
      </p:sp>
      <p:sp>
        <p:nvSpPr>
          <p:cNvPr id="175" name="Rectangle 174"/>
          <p:cNvSpPr/>
          <p:nvPr/>
        </p:nvSpPr>
        <p:spPr>
          <a:xfrm>
            <a:off x="4858978" y="2053471"/>
            <a:ext cx="2282638" cy="1462233"/>
          </a:xfrm>
          <a:prstGeom prst="rect">
            <a:avLst/>
          </a:prstGeom>
          <a:solidFill>
            <a:schemeClr val="tx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176" name="Straight Arrow Connector 175"/>
          <p:cNvCxnSpPr/>
          <p:nvPr/>
        </p:nvCxnSpPr>
        <p:spPr>
          <a:xfrm>
            <a:off x="7148615" y="2640606"/>
            <a:ext cx="25099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9" name="Rectangle 113">
            <a:extLst>
              <a:ext uri="{FF2B5EF4-FFF2-40B4-BE49-F238E27FC236}">
                <a16:creationId xmlns:a16="http://schemas.microsoft.com/office/drawing/2014/main" id="{18C187D5-BA64-40FB-BEBE-FCA54015211A}"/>
              </a:ext>
            </a:extLst>
          </p:cNvPr>
          <p:cNvSpPr/>
          <p:nvPr/>
        </p:nvSpPr>
        <p:spPr>
          <a:xfrm rot="5400000">
            <a:off x="5534650" y="3800367"/>
            <a:ext cx="775592" cy="317520"/>
          </a:xfrm>
          <a:prstGeom prst="rect">
            <a:avLst/>
          </a:prstGeom>
          <a:noFill/>
          <a:ln w="0">
            <a:noFill/>
          </a:ln>
          <a:effectLst/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414244"/>
                </a:solidFill>
                <a:effectLst/>
                <a:uLnTx/>
                <a:uFillTx/>
                <a:latin typeface="Calibri"/>
                <a:ea typeface="DejaVu Sans"/>
                <a:cs typeface="+mn-cs"/>
              </a:rPr>
              <a:t>peer0.org1</a:t>
            </a:r>
            <a:endParaRPr kumimoji="0" lang="en-US" sz="100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183" name="Rounded Rectangle 126">
            <a:extLst>
              <a:ext uri="{FF2B5EF4-FFF2-40B4-BE49-F238E27FC236}">
                <a16:creationId xmlns:a16="http://schemas.microsoft.com/office/drawing/2014/main" id="{D4CAF9B7-3BCC-4AF9-9093-8D7EA6C31B0B}"/>
              </a:ext>
            </a:extLst>
          </p:cNvPr>
          <p:cNvSpPr/>
          <p:nvPr/>
        </p:nvSpPr>
        <p:spPr>
          <a:xfrm>
            <a:off x="3540041" y="3522893"/>
            <a:ext cx="2177317" cy="824245"/>
          </a:xfrm>
          <a:prstGeom prst="roundRect">
            <a:avLst>
              <a:gd name="adj" fmla="val 16667"/>
            </a:avLst>
          </a:prstGeom>
          <a:noFill/>
          <a:ln w="12700" cap="flat" cmpd="sng" algn="ctr">
            <a:solidFill>
              <a:srgbClr val="546CB2"/>
            </a:solidFill>
            <a:prstDash val="solid"/>
            <a:miter lim="800000"/>
          </a:ln>
          <a:effectLst/>
        </p:spPr>
      </p:sp>
      <p:grpSp>
        <p:nvGrpSpPr>
          <p:cNvPr id="184" name="Group 92">
            <a:extLst>
              <a:ext uri="{FF2B5EF4-FFF2-40B4-BE49-F238E27FC236}">
                <a16:creationId xmlns:a16="http://schemas.microsoft.com/office/drawing/2014/main" id="{2F33F6DA-2610-4735-BE70-5D8E6BA428DE}"/>
              </a:ext>
            </a:extLst>
          </p:cNvPr>
          <p:cNvGrpSpPr/>
          <p:nvPr/>
        </p:nvGrpSpPr>
        <p:grpSpPr>
          <a:xfrm>
            <a:off x="5046655" y="3803788"/>
            <a:ext cx="388455" cy="443534"/>
            <a:chOff x="9802800" y="3702960"/>
            <a:chExt cx="241200" cy="275400"/>
          </a:xfrm>
        </p:grpSpPr>
        <p:sp>
          <p:nvSpPr>
            <p:cNvPr id="185" name="Rectangle 94">
              <a:extLst>
                <a:ext uri="{FF2B5EF4-FFF2-40B4-BE49-F238E27FC236}">
                  <a16:creationId xmlns:a16="http://schemas.microsoft.com/office/drawing/2014/main" id="{1A53C6D5-5A88-46BF-A21B-556121D6A113}"/>
                </a:ext>
              </a:extLst>
            </p:cNvPr>
            <p:cNvSpPr/>
            <p:nvPr/>
          </p:nvSpPr>
          <p:spPr>
            <a:xfrm>
              <a:off x="9802800" y="3702960"/>
              <a:ext cx="241200" cy="27540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546CB2"/>
              </a:solidFill>
              <a:prstDash val="solid"/>
              <a:miter lim="800000"/>
            </a:ln>
            <a:effectLst/>
          </p:spPr>
        </p:sp>
        <p:grpSp>
          <p:nvGrpSpPr>
            <p:cNvPr id="186" name="Group 95">
              <a:extLst>
                <a:ext uri="{FF2B5EF4-FFF2-40B4-BE49-F238E27FC236}">
                  <a16:creationId xmlns:a16="http://schemas.microsoft.com/office/drawing/2014/main" id="{DB6EE8B3-C661-417B-A881-B0AF027C15F7}"/>
                </a:ext>
              </a:extLst>
            </p:cNvPr>
            <p:cNvGrpSpPr/>
            <p:nvPr/>
          </p:nvGrpSpPr>
          <p:grpSpPr>
            <a:xfrm>
              <a:off x="9836280" y="3804480"/>
              <a:ext cx="79560" cy="38880"/>
              <a:chOff x="9836280" y="3804480"/>
              <a:chExt cx="79560" cy="38880"/>
            </a:xfrm>
          </p:grpSpPr>
          <p:sp>
            <p:nvSpPr>
              <p:cNvPr id="193" name="Rectangle 102">
                <a:extLst>
                  <a:ext uri="{FF2B5EF4-FFF2-40B4-BE49-F238E27FC236}">
                    <a16:creationId xmlns:a16="http://schemas.microsoft.com/office/drawing/2014/main" id="{2F57A5D6-48CA-47B0-B38E-FACA62186631}"/>
                  </a:ext>
                </a:extLst>
              </p:cNvPr>
              <p:cNvSpPr/>
              <p:nvPr/>
            </p:nvSpPr>
            <p:spPr>
              <a:xfrm rot="2700000">
                <a:off x="9833760" y="3826800"/>
                <a:ext cx="30240" cy="5760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546CB2"/>
                </a:solidFill>
                <a:prstDash val="solid"/>
                <a:miter lim="800000"/>
              </a:ln>
              <a:effectLst/>
            </p:spPr>
          </p:sp>
          <p:sp>
            <p:nvSpPr>
              <p:cNvPr id="194" name="Rectangle 103">
                <a:extLst>
                  <a:ext uri="{FF2B5EF4-FFF2-40B4-BE49-F238E27FC236}">
                    <a16:creationId xmlns:a16="http://schemas.microsoft.com/office/drawing/2014/main" id="{86EDBB1C-29BA-408A-9757-668EE5A58230}"/>
                  </a:ext>
                </a:extLst>
              </p:cNvPr>
              <p:cNvSpPr/>
              <p:nvPr/>
            </p:nvSpPr>
            <p:spPr>
              <a:xfrm rot="19800000">
                <a:off x="9852480" y="3820320"/>
                <a:ext cx="66240" cy="6480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546CB2"/>
                </a:solidFill>
                <a:prstDash val="solid"/>
                <a:miter lim="800000"/>
              </a:ln>
              <a:effectLst/>
            </p:spPr>
          </p:sp>
        </p:grpSp>
        <p:grpSp>
          <p:nvGrpSpPr>
            <p:cNvPr id="187" name="Group 96">
              <a:extLst>
                <a:ext uri="{FF2B5EF4-FFF2-40B4-BE49-F238E27FC236}">
                  <a16:creationId xmlns:a16="http://schemas.microsoft.com/office/drawing/2014/main" id="{1F7B4667-04DF-4A93-AC06-A24091394E82}"/>
                </a:ext>
              </a:extLst>
            </p:cNvPr>
            <p:cNvGrpSpPr/>
            <p:nvPr/>
          </p:nvGrpSpPr>
          <p:grpSpPr>
            <a:xfrm>
              <a:off x="9837000" y="3879000"/>
              <a:ext cx="51480" cy="51480"/>
              <a:chOff x="9837000" y="3879000"/>
              <a:chExt cx="51480" cy="51480"/>
            </a:xfrm>
          </p:grpSpPr>
          <p:sp>
            <p:nvSpPr>
              <p:cNvPr id="191" name="Rectangle 100">
                <a:extLst>
                  <a:ext uri="{FF2B5EF4-FFF2-40B4-BE49-F238E27FC236}">
                    <a16:creationId xmlns:a16="http://schemas.microsoft.com/office/drawing/2014/main" id="{F3D31E61-CD7C-4C01-AE1E-9606D4B6DDE8}"/>
                  </a:ext>
                </a:extLst>
              </p:cNvPr>
              <p:cNvSpPr/>
              <p:nvPr/>
            </p:nvSpPr>
            <p:spPr>
              <a:xfrm rot="18900000">
                <a:off x="9829440" y="3901320"/>
                <a:ext cx="66240" cy="6480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546CB2"/>
                </a:solidFill>
                <a:prstDash val="solid"/>
                <a:miter lim="800000"/>
              </a:ln>
              <a:effectLst/>
            </p:spPr>
          </p:sp>
          <p:sp>
            <p:nvSpPr>
              <p:cNvPr id="192" name="Rectangle 101">
                <a:extLst>
                  <a:ext uri="{FF2B5EF4-FFF2-40B4-BE49-F238E27FC236}">
                    <a16:creationId xmlns:a16="http://schemas.microsoft.com/office/drawing/2014/main" id="{C6D65796-6D38-44F4-8178-EA8307E76E32}"/>
                  </a:ext>
                </a:extLst>
              </p:cNvPr>
              <p:cNvSpPr/>
              <p:nvPr/>
            </p:nvSpPr>
            <p:spPr>
              <a:xfrm rot="13500000">
                <a:off x="9833760" y="3901680"/>
                <a:ext cx="60120" cy="7200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546CB2"/>
                </a:solidFill>
                <a:prstDash val="solid"/>
                <a:miter lim="800000"/>
              </a:ln>
              <a:effectLst/>
            </p:spPr>
          </p:sp>
        </p:grpSp>
        <p:grpSp>
          <p:nvGrpSpPr>
            <p:cNvPr id="188" name="Group 97">
              <a:extLst>
                <a:ext uri="{FF2B5EF4-FFF2-40B4-BE49-F238E27FC236}">
                  <a16:creationId xmlns:a16="http://schemas.microsoft.com/office/drawing/2014/main" id="{093FBC69-1879-47B6-871A-2CC98CAF8741}"/>
                </a:ext>
              </a:extLst>
            </p:cNvPr>
            <p:cNvGrpSpPr/>
            <p:nvPr/>
          </p:nvGrpSpPr>
          <p:grpSpPr>
            <a:xfrm>
              <a:off x="9836280" y="3745440"/>
              <a:ext cx="79560" cy="38880"/>
              <a:chOff x="9836280" y="3745440"/>
              <a:chExt cx="79560" cy="38880"/>
            </a:xfrm>
          </p:grpSpPr>
          <p:sp>
            <p:nvSpPr>
              <p:cNvPr id="189" name="Rectangle 98">
                <a:extLst>
                  <a:ext uri="{FF2B5EF4-FFF2-40B4-BE49-F238E27FC236}">
                    <a16:creationId xmlns:a16="http://schemas.microsoft.com/office/drawing/2014/main" id="{A03B00A6-932C-4F29-86D3-512B10F6A433}"/>
                  </a:ext>
                </a:extLst>
              </p:cNvPr>
              <p:cNvSpPr/>
              <p:nvPr/>
            </p:nvSpPr>
            <p:spPr>
              <a:xfrm rot="2700000">
                <a:off x="9833760" y="3767400"/>
                <a:ext cx="30240" cy="5760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546CB2"/>
                </a:solidFill>
                <a:prstDash val="solid"/>
                <a:miter lim="800000"/>
              </a:ln>
              <a:effectLst/>
            </p:spPr>
          </p:sp>
          <p:sp>
            <p:nvSpPr>
              <p:cNvPr id="190" name="Rectangle 99">
                <a:extLst>
                  <a:ext uri="{FF2B5EF4-FFF2-40B4-BE49-F238E27FC236}">
                    <a16:creationId xmlns:a16="http://schemas.microsoft.com/office/drawing/2014/main" id="{160C501B-CCC9-446C-AF41-52ED92B8D981}"/>
                  </a:ext>
                </a:extLst>
              </p:cNvPr>
              <p:cNvSpPr/>
              <p:nvPr/>
            </p:nvSpPr>
            <p:spPr>
              <a:xfrm rot="19800000">
                <a:off x="9852480" y="3761280"/>
                <a:ext cx="66240" cy="6480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546CB2"/>
                </a:solidFill>
                <a:prstDash val="solid"/>
                <a:miter lim="800000"/>
              </a:ln>
              <a:effectLst/>
            </p:spPr>
          </p:sp>
        </p:grpSp>
      </p:grpSp>
      <p:sp>
        <p:nvSpPr>
          <p:cNvPr id="196" name="Rectangle 113">
            <a:extLst>
              <a:ext uri="{FF2B5EF4-FFF2-40B4-BE49-F238E27FC236}">
                <a16:creationId xmlns:a16="http://schemas.microsoft.com/office/drawing/2014/main" id="{2436AE0A-7EE1-4E8A-9F50-0AE8E13250C6}"/>
              </a:ext>
            </a:extLst>
          </p:cNvPr>
          <p:cNvSpPr/>
          <p:nvPr/>
        </p:nvSpPr>
        <p:spPr>
          <a:xfrm rot="5400000">
            <a:off x="5571175" y="4706396"/>
            <a:ext cx="775592" cy="317520"/>
          </a:xfrm>
          <a:prstGeom prst="rect">
            <a:avLst/>
          </a:prstGeom>
          <a:noFill/>
          <a:ln w="0">
            <a:noFill/>
          </a:ln>
          <a:effectLst/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414244"/>
                </a:solidFill>
                <a:effectLst/>
                <a:uLnTx/>
                <a:uFillTx/>
                <a:latin typeface="Calibri"/>
                <a:ea typeface="DejaVu Sans"/>
                <a:cs typeface="+mn-cs"/>
              </a:rPr>
              <a:t>peer0.org2</a:t>
            </a:r>
            <a:endParaRPr kumimoji="0" lang="en-US" sz="100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200" name="Rounded Rectangle 126">
            <a:extLst>
              <a:ext uri="{FF2B5EF4-FFF2-40B4-BE49-F238E27FC236}">
                <a16:creationId xmlns:a16="http://schemas.microsoft.com/office/drawing/2014/main" id="{29ABE8AA-9E58-438C-82FD-89F89536C282}"/>
              </a:ext>
            </a:extLst>
          </p:cNvPr>
          <p:cNvSpPr/>
          <p:nvPr/>
        </p:nvSpPr>
        <p:spPr>
          <a:xfrm>
            <a:off x="3540041" y="4428922"/>
            <a:ext cx="2177317" cy="824245"/>
          </a:xfrm>
          <a:prstGeom prst="roundRect">
            <a:avLst>
              <a:gd name="adj" fmla="val 16667"/>
            </a:avLst>
          </a:prstGeom>
          <a:noFill/>
          <a:ln w="12700" cap="flat" cmpd="sng" algn="ctr">
            <a:solidFill>
              <a:srgbClr val="546CB2"/>
            </a:solidFill>
            <a:prstDash val="solid"/>
            <a:miter lim="800000"/>
          </a:ln>
          <a:effectLst/>
        </p:spPr>
      </p:sp>
      <p:grpSp>
        <p:nvGrpSpPr>
          <p:cNvPr id="201" name="Group 92">
            <a:extLst>
              <a:ext uri="{FF2B5EF4-FFF2-40B4-BE49-F238E27FC236}">
                <a16:creationId xmlns:a16="http://schemas.microsoft.com/office/drawing/2014/main" id="{635A83B2-2E94-4F24-8FE5-17B9CB21FA6F}"/>
              </a:ext>
            </a:extLst>
          </p:cNvPr>
          <p:cNvGrpSpPr/>
          <p:nvPr/>
        </p:nvGrpSpPr>
        <p:grpSpPr>
          <a:xfrm>
            <a:off x="5046655" y="4709817"/>
            <a:ext cx="388455" cy="443534"/>
            <a:chOff x="9811440" y="4490640"/>
            <a:chExt cx="241200" cy="275400"/>
          </a:xfrm>
        </p:grpSpPr>
        <p:sp>
          <p:nvSpPr>
            <p:cNvPr id="202" name="Rectangle 94">
              <a:extLst>
                <a:ext uri="{FF2B5EF4-FFF2-40B4-BE49-F238E27FC236}">
                  <a16:creationId xmlns:a16="http://schemas.microsoft.com/office/drawing/2014/main" id="{AC6064F2-CF12-46E5-9510-6EED3CB7B0F2}"/>
                </a:ext>
              </a:extLst>
            </p:cNvPr>
            <p:cNvSpPr/>
            <p:nvPr/>
          </p:nvSpPr>
          <p:spPr>
            <a:xfrm>
              <a:off x="9811440" y="4490640"/>
              <a:ext cx="241200" cy="27540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546CB2"/>
              </a:solidFill>
              <a:prstDash val="solid"/>
              <a:miter lim="800000"/>
            </a:ln>
            <a:effectLst/>
          </p:spPr>
        </p:sp>
        <p:grpSp>
          <p:nvGrpSpPr>
            <p:cNvPr id="203" name="Group 95">
              <a:extLst>
                <a:ext uri="{FF2B5EF4-FFF2-40B4-BE49-F238E27FC236}">
                  <a16:creationId xmlns:a16="http://schemas.microsoft.com/office/drawing/2014/main" id="{611D1C73-2010-46D0-858B-412A082BDC32}"/>
                </a:ext>
              </a:extLst>
            </p:cNvPr>
            <p:cNvGrpSpPr/>
            <p:nvPr/>
          </p:nvGrpSpPr>
          <p:grpSpPr>
            <a:xfrm>
              <a:off x="9845280" y="4592160"/>
              <a:ext cx="79200" cy="38880"/>
              <a:chOff x="9845280" y="4592160"/>
              <a:chExt cx="79200" cy="38880"/>
            </a:xfrm>
          </p:grpSpPr>
          <p:sp>
            <p:nvSpPr>
              <p:cNvPr id="210" name="Rectangle 102">
                <a:extLst>
                  <a:ext uri="{FF2B5EF4-FFF2-40B4-BE49-F238E27FC236}">
                    <a16:creationId xmlns:a16="http://schemas.microsoft.com/office/drawing/2014/main" id="{6249FD3C-8A06-47F1-95C5-54C36A56322A}"/>
                  </a:ext>
                </a:extLst>
              </p:cNvPr>
              <p:cNvSpPr/>
              <p:nvPr/>
            </p:nvSpPr>
            <p:spPr>
              <a:xfrm rot="2700000">
                <a:off x="9842760" y="4614120"/>
                <a:ext cx="30240" cy="5760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546CB2"/>
                </a:solidFill>
                <a:prstDash val="solid"/>
                <a:miter lim="800000"/>
              </a:ln>
              <a:effectLst/>
            </p:spPr>
          </p:sp>
          <p:sp>
            <p:nvSpPr>
              <p:cNvPr id="211" name="Rectangle 103">
                <a:extLst>
                  <a:ext uri="{FF2B5EF4-FFF2-40B4-BE49-F238E27FC236}">
                    <a16:creationId xmlns:a16="http://schemas.microsoft.com/office/drawing/2014/main" id="{8DFEFA16-D6E7-441A-9643-4C328BBDA058}"/>
                  </a:ext>
                </a:extLst>
              </p:cNvPr>
              <p:cNvSpPr/>
              <p:nvPr/>
            </p:nvSpPr>
            <p:spPr>
              <a:xfrm rot="19800000">
                <a:off x="9861120" y="4608000"/>
                <a:ext cx="66240" cy="6480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546CB2"/>
                </a:solidFill>
                <a:prstDash val="solid"/>
                <a:miter lim="800000"/>
              </a:ln>
              <a:effectLst/>
            </p:spPr>
          </p:sp>
        </p:grpSp>
        <p:grpSp>
          <p:nvGrpSpPr>
            <p:cNvPr id="204" name="Group 96">
              <a:extLst>
                <a:ext uri="{FF2B5EF4-FFF2-40B4-BE49-F238E27FC236}">
                  <a16:creationId xmlns:a16="http://schemas.microsoft.com/office/drawing/2014/main" id="{FE13DD97-899A-4D9A-BA3B-A89DE9642EEB}"/>
                </a:ext>
              </a:extLst>
            </p:cNvPr>
            <p:cNvGrpSpPr/>
            <p:nvPr/>
          </p:nvGrpSpPr>
          <p:grpSpPr>
            <a:xfrm>
              <a:off x="9845640" y="4666320"/>
              <a:ext cx="51480" cy="51480"/>
              <a:chOff x="9845640" y="4666320"/>
              <a:chExt cx="51480" cy="51480"/>
            </a:xfrm>
          </p:grpSpPr>
          <p:sp>
            <p:nvSpPr>
              <p:cNvPr id="208" name="Rectangle 100">
                <a:extLst>
                  <a:ext uri="{FF2B5EF4-FFF2-40B4-BE49-F238E27FC236}">
                    <a16:creationId xmlns:a16="http://schemas.microsoft.com/office/drawing/2014/main" id="{19356A0B-2F24-4C07-B44A-6864C1303CDE}"/>
                  </a:ext>
                </a:extLst>
              </p:cNvPr>
              <p:cNvSpPr/>
              <p:nvPr/>
            </p:nvSpPr>
            <p:spPr>
              <a:xfrm rot="18900000">
                <a:off x="9838080" y="4688640"/>
                <a:ext cx="66240" cy="6480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546CB2"/>
                </a:solidFill>
                <a:prstDash val="solid"/>
                <a:miter lim="800000"/>
              </a:ln>
              <a:effectLst/>
            </p:spPr>
          </p:sp>
          <p:sp>
            <p:nvSpPr>
              <p:cNvPr id="209" name="Rectangle 101">
                <a:extLst>
                  <a:ext uri="{FF2B5EF4-FFF2-40B4-BE49-F238E27FC236}">
                    <a16:creationId xmlns:a16="http://schemas.microsoft.com/office/drawing/2014/main" id="{029A9F94-D401-46D9-86B6-D1449B5944D2}"/>
                  </a:ext>
                </a:extLst>
              </p:cNvPr>
              <p:cNvSpPr/>
              <p:nvPr/>
            </p:nvSpPr>
            <p:spPr>
              <a:xfrm rot="13500000">
                <a:off x="9842760" y="4689000"/>
                <a:ext cx="60120" cy="7200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546CB2"/>
                </a:solidFill>
                <a:prstDash val="solid"/>
                <a:miter lim="800000"/>
              </a:ln>
              <a:effectLst/>
            </p:spPr>
          </p:sp>
        </p:grpSp>
        <p:grpSp>
          <p:nvGrpSpPr>
            <p:cNvPr id="205" name="Group 97">
              <a:extLst>
                <a:ext uri="{FF2B5EF4-FFF2-40B4-BE49-F238E27FC236}">
                  <a16:creationId xmlns:a16="http://schemas.microsoft.com/office/drawing/2014/main" id="{505903D0-5BB7-4782-9DBE-9A2AD9E38075}"/>
                </a:ext>
              </a:extLst>
            </p:cNvPr>
            <p:cNvGrpSpPr/>
            <p:nvPr/>
          </p:nvGrpSpPr>
          <p:grpSpPr>
            <a:xfrm>
              <a:off x="9845280" y="4533120"/>
              <a:ext cx="79200" cy="38880"/>
              <a:chOff x="9845280" y="4533120"/>
              <a:chExt cx="79200" cy="38880"/>
            </a:xfrm>
          </p:grpSpPr>
          <p:sp>
            <p:nvSpPr>
              <p:cNvPr id="206" name="Rectangle 98">
                <a:extLst>
                  <a:ext uri="{FF2B5EF4-FFF2-40B4-BE49-F238E27FC236}">
                    <a16:creationId xmlns:a16="http://schemas.microsoft.com/office/drawing/2014/main" id="{951B1085-A645-4A92-9556-6A78FB6EDADB}"/>
                  </a:ext>
                </a:extLst>
              </p:cNvPr>
              <p:cNvSpPr/>
              <p:nvPr/>
            </p:nvSpPr>
            <p:spPr>
              <a:xfrm rot="2700000">
                <a:off x="9842760" y="4555080"/>
                <a:ext cx="30240" cy="5760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546CB2"/>
                </a:solidFill>
                <a:prstDash val="solid"/>
                <a:miter lim="800000"/>
              </a:ln>
              <a:effectLst/>
            </p:spPr>
          </p:sp>
          <p:sp>
            <p:nvSpPr>
              <p:cNvPr id="207" name="Rectangle 99">
                <a:extLst>
                  <a:ext uri="{FF2B5EF4-FFF2-40B4-BE49-F238E27FC236}">
                    <a16:creationId xmlns:a16="http://schemas.microsoft.com/office/drawing/2014/main" id="{20A84622-5B98-4096-A898-F1495DFA91B7}"/>
                  </a:ext>
                </a:extLst>
              </p:cNvPr>
              <p:cNvSpPr/>
              <p:nvPr/>
            </p:nvSpPr>
            <p:spPr>
              <a:xfrm rot="19800000">
                <a:off x="9861120" y="4548960"/>
                <a:ext cx="66240" cy="6480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546CB2"/>
                </a:solidFill>
                <a:prstDash val="solid"/>
                <a:miter lim="800000"/>
              </a:ln>
              <a:effectLst/>
            </p:spPr>
          </p:sp>
        </p:grpSp>
      </p:grpSp>
      <p:sp>
        <p:nvSpPr>
          <p:cNvPr id="213" name="Rectangle 113">
            <a:extLst>
              <a:ext uri="{FF2B5EF4-FFF2-40B4-BE49-F238E27FC236}">
                <a16:creationId xmlns:a16="http://schemas.microsoft.com/office/drawing/2014/main" id="{81D5A4EE-CB7B-419B-9D3F-218D93A33163}"/>
              </a:ext>
            </a:extLst>
          </p:cNvPr>
          <p:cNvSpPr/>
          <p:nvPr/>
        </p:nvSpPr>
        <p:spPr>
          <a:xfrm rot="5400000">
            <a:off x="5588953" y="5652714"/>
            <a:ext cx="775592" cy="317520"/>
          </a:xfrm>
          <a:prstGeom prst="rect">
            <a:avLst/>
          </a:prstGeom>
          <a:noFill/>
          <a:ln w="0">
            <a:noFill/>
          </a:ln>
          <a:effectLst/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414244"/>
                </a:solidFill>
                <a:effectLst/>
                <a:uLnTx/>
                <a:uFillTx/>
                <a:latin typeface="Calibri"/>
                <a:ea typeface="DejaVu Sans"/>
                <a:cs typeface="+mn-cs"/>
              </a:rPr>
              <a:t>peer0.org3</a:t>
            </a:r>
            <a:endParaRPr kumimoji="0" lang="en-US" sz="100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217" name="Rounded Rectangle 126">
            <a:extLst>
              <a:ext uri="{FF2B5EF4-FFF2-40B4-BE49-F238E27FC236}">
                <a16:creationId xmlns:a16="http://schemas.microsoft.com/office/drawing/2014/main" id="{BC6EEFDE-99AE-4595-A1D4-0F36AD97651F}"/>
              </a:ext>
            </a:extLst>
          </p:cNvPr>
          <p:cNvSpPr/>
          <p:nvPr/>
        </p:nvSpPr>
        <p:spPr>
          <a:xfrm>
            <a:off x="3540041" y="5375240"/>
            <a:ext cx="2177317" cy="824245"/>
          </a:xfrm>
          <a:prstGeom prst="roundRect">
            <a:avLst>
              <a:gd name="adj" fmla="val 16667"/>
            </a:avLst>
          </a:prstGeom>
          <a:noFill/>
          <a:ln w="12700" cap="flat" cmpd="sng" algn="ctr">
            <a:solidFill>
              <a:srgbClr val="546CB2"/>
            </a:solidFill>
            <a:prstDash val="solid"/>
            <a:miter lim="800000"/>
          </a:ln>
          <a:effectLst/>
        </p:spPr>
      </p:sp>
      <p:grpSp>
        <p:nvGrpSpPr>
          <p:cNvPr id="218" name="Group 92">
            <a:extLst>
              <a:ext uri="{FF2B5EF4-FFF2-40B4-BE49-F238E27FC236}">
                <a16:creationId xmlns:a16="http://schemas.microsoft.com/office/drawing/2014/main" id="{44F5CBCE-688E-48A3-A4A1-5F58E5779DC6}"/>
              </a:ext>
            </a:extLst>
          </p:cNvPr>
          <p:cNvGrpSpPr/>
          <p:nvPr/>
        </p:nvGrpSpPr>
        <p:grpSpPr>
          <a:xfrm>
            <a:off x="5046655" y="5656135"/>
            <a:ext cx="388455" cy="443534"/>
            <a:chOff x="10800720" y="3704040"/>
            <a:chExt cx="241200" cy="275400"/>
          </a:xfrm>
        </p:grpSpPr>
        <p:sp>
          <p:nvSpPr>
            <p:cNvPr id="219" name="Rectangle 94">
              <a:extLst>
                <a:ext uri="{FF2B5EF4-FFF2-40B4-BE49-F238E27FC236}">
                  <a16:creationId xmlns:a16="http://schemas.microsoft.com/office/drawing/2014/main" id="{34DAAE08-404A-4660-9036-D7C19763429E}"/>
                </a:ext>
              </a:extLst>
            </p:cNvPr>
            <p:cNvSpPr/>
            <p:nvPr/>
          </p:nvSpPr>
          <p:spPr>
            <a:xfrm>
              <a:off x="10800720" y="3704040"/>
              <a:ext cx="241200" cy="27540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546CB2"/>
              </a:solidFill>
              <a:prstDash val="solid"/>
              <a:miter lim="800000"/>
            </a:ln>
            <a:effectLst/>
          </p:spPr>
        </p:sp>
        <p:grpSp>
          <p:nvGrpSpPr>
            <p:cNvPr id="220" name="Group 95">
              <a:extLst>
                <a:ext uri="{FF2B5EF4-FFF2-40B4-BE49-F238E27FC236}">
                  <a16:creationId xmlns:a16="http://schemas.microsoft.com/office/drawing/2014/main" id="{7568FA38-7E5F-4C3E-96CB-3B23716A8A08}"/>
                </a:ext>
              </a:extLst>
            </p:cNvPr>
            <p:cNvGrpSpPr/>
            <p:nvPr/>
          </p:nvGrpSpPr>
          <p:grpSpPr>
            <a:xfrm>
              <a:off x="10834200" y="3805560"/>
              <a:ext cx="79560" cy="38880"/>
              <a:chOff x="10834200" y="3805560"/>
              <a:chExt cx="79560" cy="38880"/>
            </a:xfrm>
          </p:grpSpPr>
          <p:sp>
            <p:nvSpPr>
              <p:cNvPr id="227" name="Rectangle 102">
                <a:extLst>
                  <a:ext uri="{FF2B5EF4-FFF2-40B4-BE49-F238E27FC236}">
                    <a16:creationId xmlns:a16="http://schemas.microsoft.com/office/drawing/2014/main" id="{57DB6559-5719-4334-AC68-A6B9DFB917A1}"/>
                  </a:ext>
                </a:extLst>
              </p:cNvPr>
              <p:cNvSpPr/>
              <p:nvPr/>
            </p:nvSpPr>
            <p:spPr>
              <a:xfrm rot="2700000">
                <a:off x="10831680" y="3827520"/>
                <a:ext cx="30240" cy="5760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546CB2"/>
                </a:solidFill>
                <a:prstDash val="solid"/>
                <a:miter lim="800000"/>
              </a:ln>
              <a:effectLst/>
            </p:spPr>
          </p:sp>
          <p:sp>
            <p:nvSpPr>
              <p:cNvPr id="228" name="Rectangle 103">
                <a:extLst>
                  <a:ext uri="{FF2B5EF4-FFF2-40B4-BE49-F238E27FC236}">
                    <a16:creationId xmlns:a16="http://schemas.microsoft.com/office/drawing/2014/main" id="{DA55B10F-0225-42A9-8DA8-E9475D42FB77}"/>
                  </a:ext>
                </a:extLst>
              </p:cNvPr>
              <p:cNvSpPr/>
              <p:nvPr/>
            </p:nvSpPr>
            <p:spPr>
              <a:xfrm rot="19800000">
                <a:off x="10850400" y="3821400"/>
                <a:ext cx="66240" cy="6480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546CB2"/>
                </a:solidFill>
                <a:prstDash val="solid"/>
                <a:miter lim="800000"/>
              </a:ln>
              <a:effectLst/>
            </p:spPr>
          </p:sp>
        </p:grpSp>
        <p:grpSp>
          <p:nvGrpSpPr>
            <p:cNvPr id="221" name="Group 96">
              <a:extLst>
                <a:ext uri="{FF2B5EF4-FFF2-40B4-BE49-F238E27FC236}">
                  <a16:creationId xmlns:a16="http://schemas.microsoft.com/office/drawing/2014/main" id="{8C761DF6-F6A9-48F2-BD1C-3692E6E2F12E}"/>
                </a:ext>
              </a:extLst>
            </p:cNvPr>
            <p:cNvGrpSpPr/>
            <p:nvPr/>
          </p:nvGrpSpPr>
          <p:grpSpPr>
            <a:xfrm>
              <a:off x="10834920" y="3879720"/>
              <a:ext cx="51480" cy="51480"/>
              <a:chOff x="10834920" y="3879720"/>
              <a:chExt cx="51480" cy="51480"/>
            </a:xfrm>
          </p:grpSpPr>
          <p:sp>
            <p:nvSpPr>
              <p:cNvPr id="225" name="Rectangle 100">
                <a:extLst>
                  <a:ext uri="{FF2B5EF4-FFF2-40B4-BE49-F238E27FC236}">
                    <a16:creationId xmlns:a16="http://schemas.microsoft.com/office/drawing/2014/main" id="{A0AFC0E9-082C-4415-96E5-2F3888D2969F}"/>
                  </a:ext>
                </a:extLst>
              </p:cNvPr>
              <p:cNvSpPr/>
              <p:nvPr/>
            </p:nvSpPr>
            <p:spPr>
              <a:xfrm rot="18900000">
                <a:off x="10827360" y="3902040"/>
                <a:ext cx="66240" cy="6480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546CB2"/>
                </a:solidFill>
                <a:prstDash val="solid"/>
                <a:miter lim="800000"/>
              </a:ln>
              <a:effectLst/>
            </p:spPr>
          </p:sp>
          <p:sp>
            <p:nvSpPr>
              <p:cNvPr id="226" name="Rectangle 101">
                <a:extLst>
                  <a:ext uri="{FF2B5EF4-FFF2-40B4-BE49-F238E27FC236}">
                    <a16:creationId xmlns:a16="http://schemas.microsoft.com/office/drawing/2014/main" id="{26109A62-7979-402F-9B41-2EC52FF3CA57}"/>
                  </a:ext>
                </a:extLst>
              </p:cNvPr>
              <p:cNvSpPr/>
              <p:nvPr/>
            </p:nvSpPr>
            <p:spPr>
              <a:xfrm rot="13500000">
                <a:off x="10831680" y="3902400"/>
                <a:ext cx="60120" cy="7200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546CB2"/>
                </a:solidFill>
                <a:prstDash val="solid"/>
                <a:miter lim="800000"/>
              </a:ln>
              <a:effectLst/>
            </p:spPr>
          </p:sp>
        </p:grpSp>
        <p:grpSp>
          <p:nvGrpSpPr>
            <p:cNvPr id="222" name="Group 97">
              <a:extLst>
                <a:ext uri="{FF2B5EF4-FFF2-40B4-BE49-F238E27FC236}">
                  <a16:creationId xmlns:a16="http://schemas.microsoft.com/office/drawing/2014/main" id="{B4B5EBE3-EE33-427E-AC22-B6132078B7F0}"/>
                </a:ext>
              </a:extLst>
            </p:cNvPr>
            <p:cNvGrpSpPr/>
            <p:nvPr/>
          </p:nvGrpSpPr>
          <p:grpSpPr>
            <a:xfrm>
              <a:off x="10834200" y="3746520"/>
              <a:ext cx="79560" cy="38880"/>
              <a:chOff x="10834200" y="3746520"/>
              <a:chExt cx="79560" cy="38880"/>
            </a:xfrm>
          </p:grpSpPr>
          <p:sp>
            <p:nvSpPr>
              <p:cNvPr id="223" name="Rectangle 98">
                <a:extLst>
                  <a:ext uri="{FF2B5EF4-FFF2-40B4-BE49-F238E27FC236}">
                    <a16:creationId xmlns:a16="http://schemas.microsoft.com/office/drawing/2014/main" id="{24932BD0-6615-4F88-8461-9B141F995F3D}"/>
                  </a:ext>
                </a:extLst>
              </p:cNvPr>
              <p:cNvSpPr/>
              <p:nvPr/>
            </p:nvSpPr>
            <p:spPr>
              <a:xfrm rot="2700000">
                <a:off x="10831680" y="3768480"/>
                <a:ext cx="30240" cy="5760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546CB2"/>
                </a:solidFill>
                <a:prstDash val="solid"/>
                <a:miter lim="800000"/>
              </a:ln>
              <a:effectLst/>
            </p:spPr>
          </p:sp>
          <p:sp>
            <p:nvSpPr>
              <p:cNvPr id="224" name="Rectangle 99">
                <a:extLst>
                  <a:ext uri="{FF2B5EF4-FFF2-40B4-BE49-F238E27FC236}">
                    <a16:creationId xmlns:a16="http://schemas.microsoft.com/office/drawing/2014/main" id="{611B32F3-1824-47CE-9EB9-621A7C15C3FE}"/>
                  </a:ext>
                </a:extLst>
              </p:cNvPr>
              <p:cNvSpPr/>
              <p:nvPr/>
            </p:nvSpPr>
            <p:spPr>
              <a:xfrm rot="19800000">
                <a:off x="10850400" y="3762360"/>
                <a:ext cx="66240" cy="6480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546CB2"/>
                </a:solidFill>
                <a:prstDash val="solid"/>
                <a:miter lim="800000"/>
              </a:ln>
              <a:effectLst/>
            </p:spPr>
          </p:sp>
        </p:grpSp>
      </p:grpSp>
      <p:sp>
        <p:nvSpPr>
          <p:cNvPr id="229" name="Rectangle 113">
            <a:extLst>
              <a:ext uri="{FF2B5EF4-FFF2-40B4-BE49-F238E27FC236}">
                <a16:creationId xmlns:a16="http://schemas.microsoft.com/office/drawing/2014/main" id="{18C187D5-BA64-40FB-BEBE-FCA54015211A}"/>
              </a:ext>
            </a:extLst>
          </p:cNvPr>
          <p:cNvSpPr/>
          <p:nvPr/>
        </p:nvSpPr>
        <p:spPr>
          <a:xfrm>
            <a:off x="4719253" y="3520210"/>
            <a:ext cx="1015151" cy="258375"/>
          </a:xfrm>
          <a:prstGeom prst="rect">
            <a:avLst/>
          </a:prstGeom>
          <a:noFill/>
          <a:ln w="0">
            <a:noFill/>
          </a:ln>
          <a:effectLst/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414244"/>
                </a:solidFill>
                <a:effectLst/>
                <a:uLnTx/>
                <a:uFillTx/>
                <a:latin typeface="Calibri"/>
                <a:ea typeface="DejaVu Sans"/>
                <a:cs typeface="+mn-cs"/>
              </a:rPr>
              <a:t>Access Policy</a:t>
            </a:r>
            <a:endParaRPr kumimoji="0" lang="en-US" sz="100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230" name="Rectangle 113">
            <a:extLst>
              <a:ext uri="{FF2B5EF4-FFF2-40B4-BE49-F238E27FC236}">
                <a16:creationId xmlns:a16="http://schemas.microsoft.com/office/drawing/2014/main" id="{18C187D5-BA64-40FB-BEBE-FCA54015211A}"/>
              </a:ext>
            </a:extLst>
          </p:cNvPr>
          <p:cNvSpPr/>
          <p:nvPr/>
        </p:nvSpPr>
        <p:spPr>
          <a:xfrm>
            <a:off x="4762952" y="4400630"/>
            <a:ext cx="1015151" cy="258375"/>
          </a:xfrm>
          <a:prstGeom prst="rect">
            <a:avLst/>
          </a:prstGeom>
          <a:noFill/>
          <a:ln w="0">
            <a:noFill/>
          </a:ln>
          <a:effectLst/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414244"/>
                </a:solidFill>
                <a:effectLst/>
                <a:uLnTx/>
                <a:uFillTx/>
                <a:latin typeface="Calibri"/>
                <a:ea typeface="DejaVu Sans"/>
                <a:cs typeface="+mn-cs"/>
              </a:rPr>
              <a:t>Access Policy</a:t>
            </a:r>
            <a:endParaRPr kumimoji="0" lang="en-US" sz="100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231" name="Rectangle 113">
            <a:extLst>
              <a:ext uri="{FF2B5EF4-FFF2-40B4-BE49-F238E27FC236}">
                <a16:creationId xmlns:a16="http://schemas.microsoft.com/office/drawing/2014/main" id="{18C187D5-BA64-40FB-BEBE-FCA54015211A}"/>
              </a:ext>
            </a:extLst>
          </p:cNvPr>
          <p:cNvSpPr/>
          <p:nvPr/>
        </p:nvSpPr>
        <p:spPr>
          <a:xfrm>
            <a:off x="4788928" y="5342830"/>
            <a:ext cx="1015151" cy="258375"/>
          </a:xfrm>
          <a:prstGeom prst="rect">
            <a:avLst/>
          </a:prstGeom>
          <a:noFill/>
          <a:ln w="0">
            <a:noFill/>
          </a:ln>
          <a:effectLst/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414244"/>
                </a:solidFill>
                <a:effectLst/>
                <a:uLnTx/>
                <a:uFillTx/>
                <a:latin typeface="Calibri"/>
                <a:ea typeface="DejaVu Sans"/>
                <a:cs typeface="+mn-cs"/>
              </a:rPr>
              <a:t>Access Policy</a:t>
            </a:r>
            <a:endParaRPr kumimoji="0" lang="en-US" sz="100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246" name="Rectangle 113">
            <a:extLst>
              <a:ext uri="{FF2B5EF4-FFF2-40B4-BE49-F238E27FC236}">
                <a16:creationId xmlns:a16="http://schemas.microsoft.com/office/drawing/2014/main" id="{18C187D5-BA64-40FB-BEBE-FCA54015211A}"/>
              </a:ext>
            </a:extLst>
          </p:cNvPr>
          <p:cNvSpPr/>
          <p:nvPr/>
        </p:nvSpPr>
        <p:spPr>
          <a:xfrm>
            <a:off x="3707860" y="3453056"/>
            <a:ext cx="1015151" cy="258375"/>
          </a:xfrm>
          <a:prstGeom prst="rect">
            <a:avLst/>
          </a:prstGeom>
          <a:noFill/>
          <a:ln w="0">
            <a:noFill/>
          </a:ln>
          <a:effectLst/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414244"/>
                </a:solidFill>
                <a:effectLst/>
                <a:uLnTx/>
                <a:uFillTx/>
                <a:latin typeface="Calibri"/>
                <a:ea typeface="DejaVu Sans"/>
                <a:cs typeface="+mn-cs"/>
              </a:rPr>
              <a:t>Key chunk table</a:t>
            </a:r>
            <a:endParaRPr kumimoji="0" lang="en-US" sz="100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676687" y="3714234"/>
            <a:ext cx="1077496" cy="608947"/>
            <a:chOff x="7825760" y="3827328"/>
            <a:chExt cx="1077496" cy="608947"/>
          </a:xfrm>
        </p:grpSpPr>
        <p:sp>
          <p:nvSpPr>
            <p:cNvPr id="15" name="Rectangle 14"/>
            <p:cNvSpPr/>
            <p:nvPr/>
          </p:nvSpPr>
          <p:spPr>
            <a:xfrm>
              <a:off x="7825760" y="3827328"/>
              <a:ext cx="1077496" cy="608947"/>
            </a:xfrm>
            <a:prstGeom prst="rect">
              <a:avLst/>
            </a:prstGeom>
            <a:noFill/>
            <a:ln w="6350"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47" name="Freeform 79">
              <a:extLst>
                <a:ext uri="{FF2B5EF4-FFF2-40B4-BE49-F238E27FC236}">
                  <a16:creationId xmlns:a16="http://schemas.microsoft.com/office/drawing/2014/main" id="{43C903C9-1086-4E35-936F-BE44BA5A2634}"/>
                </a:ext>
              </a:extLst>
            </p:cNvPr>
            <p:cNvSpPr/>
            <p:nvPr/>
          </p:nvSpPr>
          <p:spPr>
            <a:xfrm>
              <a:off x="7913806" y="3894108"/>
              <a:ext cx="222840" cy="75600"/>
            </a:xfrm>
            <a:custGeom>
              <a:avLst/>
              <a:gdLst/>
              <a:ahLst/>
              <a:cxnLst/>
              <a:rect l="l" t="t" r="r" b="b"/>
              <a:pathLst>
                <a:path w="2427231" h="914400">
                  <a:moveTo>
                    <a:pt x="233965" y="366746"/>
                  </a:moveTo>
                  <a:cubicBezTo>
                    <a:pt x="184008" y="366746"/>
                    <a:pt x="143510" y="407244"/>
                    <a:pt x="143510" y="457201"/>
                  </a:cubicBezTo>
                  <a:cubicBezTo>
                    <a:pt x="143510" y="507158"/>
                    <a:pt x="184008" y="547656"/>
                    <a:pt x="233965" y="547656"/>
                  </a:cubicBezTo>
                  <a:cubicBezTo>
                    <a:pt x="283922" y="547656"/>
                    <a:pt x="324420" y="507158"/>
                    <a:pt x="324420" y="457201"/>
                  </a:cubicBezTo>
                  <a:cubicBezTo>
                    <a:pt x="324420" y="407244"/>
                    <a:pt x="283922" y="366746"/>
                    <a:pt x="233965" y="366746"/>
                  </a:cubicBezTo>
                  <a:close/>
                  <a:moveTo>
                    <a:pt x="457200" y="0"/>
                  </a:moveTo>
                  <a:cubicBezTo>
                    <a:pt x="615016" y="0"/>
                    <a:pt x="754156" y="79959"/>
                    <a:pt x="836318" y="201575"/>
                  </a:cubicBezTo>
                  <a:lnTo>
                    <a:pt x="866368" y="256939"/>
                  </a:lnTo>
                  <a:lnTo>
                    <a:pt x="2226970" y="256939"/>
                  </a:lnTo>
                  <a:lnTo>
                    <a:pt x="2427231" y="457201"/>
                  </a:lnTo>
                  <a:lnTo>
                    <a:pt x="2226970" y="657462"/>
                  </a:lnTo>
                  <a:lnTo>
                    <a:pt x="2106661" y="657462"/>
                  </a:lnTo>
                  <a:lnTo>
                    <a:pt x="1975716" y="505956"/>
                  </a:lnTo>
                  <a:lnTo>
                    <a:pt x="1844772" y="657462"/>
                  </a:lnTo>
                  <a:lnTo>
                    <a:pt x="1773422" y="657462"/>
                  </a:lnTo>
                  <a:lnTo>
                    <a:pt x="1642477" y="505956"/>
                  </a:lnTo>
                  <a:lnTo>
                    <a:pt x="1511533" y="657462"/>
                  </a:lnTo>
                  <a:lnTo>
                    <a:pt x="1414780" y="657462"/>
                  </a:lnTo>
                  <a:lnTo>
                    <a:pt x="1283835" y="505956"/>
                  </a:lnTo>
                  <a:lnTo>
                    <a:pt x="1152891" y="657462"/>
                  </a:lnTo>
                  <a:lnTo>
                    <a:pt x="866368" y="657462"/>
                  </a:lnTo>
                  <a:lnTo>
                    <a:pt x="836318" y="712825"/>
                  </a:lnTo>
                  <a:cubicBezTo>
                    <a:pt x="754156" y="834441"/>
                    <a:pt x="615016" y="914400"/>
                    <a:pt x="457200" y="914400"/>
                  </a:cubicBezTo>
                  <a:cubicBezTo>
                    <a:pt x="204695" y="914400"/>
                    <a:pt x="0" y="709705"/>
                    <a:pt x="0" y="457200"/>
                  </a:cubicBezTo>
                  <a:cubicBezTo>
                    <a:pt x="0" y="204695"/>
                    <a:pt x="204695" y="0"/>
                    <a:pt x="457200" y="0"/>
                  </a:cubicBezTo>
                  <a:close/>
                </a:path>
              </a:pathLst>
            </a:custGeom>
            <a:solidFill>
              <a:srgbClr val="7F4F9F">
                <a:lumMod val="40000"/>
                <a:lumOff val="60000"/>
              </a:srgbClr>
            </a:solidFill>
            <a:ln w="12700" cap="flat" cmpd="sng" algn="ctr">
              <a:solidFill>
                <a:srgbClr val="CCB6DB"/>
              </a:solidFill>
              <a:prstDash val="solid"/>
              <a:miter lim="800000"/>
            </a:ln>
            <a:effectLst/>
          </p:spPr>
        </p:sp>
        <p:sp>
          <p:nvSpPr>
            <p:cNvPr id="248" name="Freeform 79">
              <a:extLst>
                <a:ext uri="{FF2B5EF4-FFF2-40B4-BE49-F238E27FC236}">
                  <a16:creationId xmlns:a16="http://schemas.microsoft.com/office/drawing/2014/main" id="{43C903C9-1086-4E35-936F-BE44BA5A2634}"/>
                </a:ext>
              </a:extLst>
            </p:cNvPr>
            <p:cNvSpPr/>
            <p:nvPr/>
          </p:nvSpPr>
          <p:spPr>
            <a:xfrm>
              <a:off x="7916528" y="4123249"/>
              <a:ext cx="222840" cy="75600"/>
            </a:xfrm>
            <a:custGeom>
              <a:avLst/>
              <a:gdLst/>
              <a:ahLst/>
              <a:cxnLst/>
              <a:rect l="l" t="t" r="r" b="b"/>
              <a:pathLst>
                <a:path w="2427231" h="914400">
                  <a:moveTo>
                    <a:pt x="233965" y="366746"/>
                  </a:moveTo>
                  <a:cubicBezTo>
                    <a:pt x="184008" y="366746"/>
                    <a:pt x="143510" y="407244"/>
                    <a:pt x="143510" y="457201"/>
                  </a:cubicBezTo>
                  <a:cubicBezTo>
                    <a:pt x="143510" y="507158"/>
                    <a:pt x="184008" y="547656"/>
                    <a:pt x="233965" y="547656"/>
                  </a:cubicBezTo>
                  <a:cubicBezTo>
                    <a:pt x="283922" y="547656"/>
                    <a:pt x="324420" y="507158"/>
                    <a:pt x="324420" y="457201"/>
                  </a:cubicBezTo>
                  <a:cubicBezTo>
                    <a:pt x="324420" y="407244"/>
                    <a:pt x="283922" y="366746"/>
                    <a:pt x="233965" y="366746"/>
                  </a:cubicBezTo>
                  <a:close/>
                  <a:moveTo>
                    <a:pt x="457200" y="0"/>
                  </a:moveTo>
                  <a:cubicBezTo>
                    <a:pt x="615016" y="0"/>
                    <a:pt x="754156" y="79959"/>
                    <a:pt x="836318" y="201575"/>
                  </a:cubicBezTo>
                  <a:lnTo>
                    <a:pt x="866368" y="256939"/>
                  </a:lnTo>
                  <a:lnTo>
                    <a:pt x="2226970" y="256939"/>
                  </a:lnTo>
                  <a:lnTo>
                    <a:pt x="2427231" y="457201"/>
                  </a:lnTo>
                  <a:lnTo>
                    <a:pt x="2226970" y="657462"/>
                  </a:lnTo>
                  <a:lnTo>
                    <a:pt x="2106661" y="657462"/>
                  </a:lnTo>
                  <a:lnTo>
                    <a:pt x="1975716" y="505956"/>
                  </a:lnTo>
                  <a:lnTo>
                    <a:pt x="1844772" y="657462"/>
                  </a:lnTo>
                  <a:lnTo>
                    <a:pt x="1773422" y="657462"/>
                  </a:lnTo>
                  <a:lnTo>
                    <a:pt x="1642477" y="505956"/>
                  </a:lnTo>
                  <a:lnTo>
                    <a:pt x="1511533" y="657462"/>
                  </a:lnTo>
                  <a:lnTo>
                    <a:pt x="1414780" y="657462"/>
                  </a:lnTo>
                  <a:lnTo>
                    <a:pt x="1283835" y="505956"/>
                  </a:lnTo>
                  <a:lnTo>
                    <a:pt x="1152891" y="657462"/>
                  </a:lnTo>
                  <a:lnTo>
                    <a:pt x="866368" y="657462"/>
                  </a:lnTo>
                  <a:lnTo>
                    <a:pt x="836318" y="712825"/>
                  </a:lnTo>
                  <a:cubicBezTo>
                    <a:pt x="754156" y="834441"/>
                    <a:pt x="615016" y="914400"/>
                    <a:pt x="457200" y="914400"/>
                  </a:cubicBezTo>
                  <a:cubicBezTo>
                    <a:pt x="204695" y="914400"/>
                    <a:pt x="0" y="709705"/>
                    <a:pt x="0" y="457200"/>
                  </a:cubicBezTo>
                  <a:cubicBezTo>
                    <a:pt x="0" y="204695"/>
                    <a:pt x="204695" y="0"/>
                    <a:pt x="457200" y="0"/>
                  </a:cubicBezTo>
                  <a:close/>
                </a:path>
              </a:pathLst>
            </a:custGeom>
            <a:solidFill>
              <a:srgbClr val="7F4F9F">
                <a:lumMod val="40000"/>
                <a:lumOff val="60000"/>
              </a:srgbClr>
            </a:solidFill>
            <a:ln w="12700" cap="flat" cmpd="sng" algn="ctr">
              <a:solidFill>
                <a:srgbClr val="CCB6DB"/>
              </a:solidFill>
              <a:prstDash val="solid"/>
              <a:miter lim="800000"/>
            </a:ln>
            <a:effectLst/>
          </p:spPr>
        </p:sp>
        <p:sp>
          <p:nvSpPr>
            <p:cNvPr id="249" name="Freeform 79">
              <a:extLst>
                <a:ext uri="{FF2B5EF4-FFF2-40B4-BE49-F238E27FC236}">
                  <a16:creationId xmlns:a16="http://schemas.microsoft.com/office/drawing/2014/main" id="{43C903C9-1086-4E35-936F-BE44BA5A2634}"/>
                </a:ext>
              </a:extLst>
            </p:cNvPr>
            <p:cNvSpPr/>
            <p:nvPr/>
          </p:nvSpPr>
          <p:spPr>
            <a:xfrm>
              <a:off x="7913806" y="4325933"/>
              <a:ext cx="222840" cy="75600"/>
            </a:xfrm>
            <a:custGeom>
              <a:avLst/>
              <a:gdLst/>
              <a:ahLst/>
              <a:cxnLst/>
              <a:rect l="l" t="t" r="r" b="b"/>
              <a:pathLst>
                <a:path w="2427231" h="914400">
                  <a:moveTo>
                    <a:pt x="233965" y="366746"/>
                  </a:moveTo>
                  <a:cubicBezTo>
                    <a:pt x="184008" y="366746"/>
                    <a:pt x="143510" y="407244"/>
                    <a:pt x="143510" y="457201"/>
                  </a:cubicBezTo>
                  <a:cubicBezTo>
                    <a:pt x="143510" y="507158"/>
                    <a:pt x="184008" y="547656"/>
                    <a:pt x="233965" y="547656"/>
                  </a:cubicBezTo>
                  <a:cubicBezTo>
                    <a:pt x="283922" y="547656"/>
                    <a:pt x="324420" y="507158"/>
                    <a:pt x="324420" y="457201"/>
                  </a:cubicBezTo>
                  <a:cubicBezTo>
                    <a:pt x="324420" y="407244"/>
                    <a:pt x="283922" y="366746"/>
                    <a:pt x="233965" y="366746"/>
                  </a:cubicBezTo>
                  <a:close/>
                  <a:moveTo>
                    <a:pt x="457200" y="0"/>
                  </a:moveTo>
                  <a:cubicBezTo>
                    <a:pt x="615016" y="0"/>
                    <a:pt x="754156" y="79959"/>
                    <a:pt x="836318" y="201575"/>
                  </a:cubicBezTo>
                  <a:lnTo>
                    <a:pt x="866368" y="256939"/>
                  </a:lnTo>
                  <a:lnTo>
                    <a:pt x="2226970" y="256939"/>
                  </a:lnTo>
                  <a:lnTo>
                    <a:pt x="2427231" y="457201"/>
                  </a:lnTo>
                  <a:lnTo>
                    <a:pt x="2226970" y="657462"/>
                  </a:lnTo>
                  <a:lnTo>
                    <a:pt x="2106661" y="657462"/>
                  </a:lnTo>
                  <a:lnTo>
                    <a:pt x="1975716" y="505956"/>
                  </a:lnTo>
                  <a:lnTo>
                    <a:pt x="1844772" y="657462"/>
                  </a:lnTo>
                  <a:lnTo>
                    <a:pt x="1773422" y="657462"/>
                  </a:lnTo>
                  <a:lnTo>
                    <a:pt x="1642477" y="505956"/>
                  </a:lnTo>
                  <a:lnTo>
                    <a:pt x="1511533" y="657462"/>
                  </a:lnTo>
                  <a:lnTo>
                    <a:pt x="1414780" y="657462"/>
                  </a:lnTo>
                  <a:lnTo>
                    <a:pt x="1283835" y="505956"/>
                  </a:lnTo>
                  <a:lnTo>
                    <a:pt x="1152891" y="657462"/>
                  </a:lnTo>
                  <a:lnTo>
                    <a:pt x="866368" y="657462"/>
                  </a:lnTo>
                  <a:lnTo>
                    <a:pt x="836318" y="712825"/>
                  </a:lnTo>
                  <a:cubicBezTo>
                    <a:pt x="754156" y="834441"/>
                    <a:pt x="615016" y="914400"/>
                    <a:pt x="457200" y="914400"/>
                  </a:cubicBezTo>
                  <a:cubicBezTo>
                    <a:pt x="204695" y="914400"/>
                    <a:pt x="0" y="709705"/>
                    <a:pt x="0" y="457200"/>
                  </a:cubicBezTo>
                  <a:cubicBezTo>
                    <a:pt x="0" y="204695"/>
                    <a:pt x="204695" y="0"/>
                    <a:pt x="457200" y="0"/>
                  </a:cubicBezTo>
                  <a:close/>
                </a:path>
              </a:pathLst>
            </a:custGeom>
            <a:solidFill>
              <a:srgbClr val="7F4F9F">
                <a:lumMod val="40000"/>
                <a:lumOff val="60000"/>
              </a:srgbClr>
            </a:solidFill>
            <a:ln w="12700" cap="flat" cmpd="sng" algn="ctr">
              <a:solidFill>
                <a:srgbClr val="CCB6DB"/>
              </a:solidFill>
              <a:prstDash val="solid"/>
              <a:miter lim="800000"/>
            </a:ln>
            <a:effectLst/>
          </p:spPr>
        </p:sp>
      </p:grpSp>
      <p:grpSp>
        <p:nvGrpSpPr>
          <p:cNvPr id="255" name="Group 254"/>
          <p:cNvGrpSpPr/>
          <p:nvPr/>
        </p:nvGrpSpPr>
        <p:grpSpPr>
          <a:xfrm>
            <a:off x="3676687" y="4366597"/>
            <a:ext cx="1077496" cy="870125"/>
            <a:chOff x="7816991" y="3566150"/>
            <a:chExt cx="1077496" cy="870125"/>
          </a:xfrm>
        </p:grpSpPr>
        <p:sp>
          <p:nvSpPr>
            <p:cNvPr id="256" name="Rectangle 113">
              <a:extLst>
                <a:ext uri="{FF2B5EF4-FFF2-40B4-BE49-F238E27FC236}">
                  <a16:creationId xmlns:a16="http://schemas.microsoft.com/office/drawing/2014/main" id="{18C187D5-BA64-40FB-BEBE-FCA54015211A}"/>
                </a:ext>
              </a:extLst>
            </p:cNvPr>
            <p:cNvSpPr/>
            <p:nvPr/>
          </p:nvSpPr>
          <p:spPr>
            <a:xfrm>
              <a:off x="7848164" y="3566150"/>
              <a:ext cx="1015151" cy="258375"/>
            </a:xfrm>
            <a:prstGeom prst="rect">
              <a:avLst/>
            </a:prstGeom>
            <a:noFill/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000" i="0" u="none" strike="noStrike" kern="0" cap="none" spc="-1" normalizeH="0" baseline="0" noProof="0" dirty="0">
                  <a:ln>
                    <a:noFill/>
                  </a:ln>
                  <a:solidFill>
                    <a:srgbClr val="414244"/>
                  </a:solidFill>
                  <a:effectLst/>
                  <a:uLnTx/>
                  <a:uFillTx/>
                  <a:latin typeface="Calibri"/>
                  <a:ea typeface="DejaVu Sans"/>
                  <a:cs typeface="+mn-cs"/>
                </a:rPr>
                <a:t>Key chunk table</a:t>
              </a:r>
              <a:endPara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257" name="Group 256"/>
            <p:cNvGrpSpPr/>
            <p:nvPr/>
          </p:nvGrpSpPr>
          <p:grpSpPr>
            <a:xfrm>
              <a:off x="7816991" y="3827328"/>
              <a:ext cx="1077496" cy="608947"/>
              <a:chOff x="7825760" y="3827328"/>
              <a:chExt cx="1077496" cy="608947"/>
            </a:xfrm>
          </p:grpSpPr>
          <p:sp>
            <p:nvSpPr>
              <p:cNvPr id="258" name="Rectangle 257"/>
              <p:cNvSpPr/>
              <p:nvPr/>
            </p:nvSpPr>
            <p:spPr>
              <a:xfrm>
                <a:off x="7825760" y="3827328"/>
                <a:ext cx="1077496" cy="608947"/>
              </a:xfrm>
              <a:prstGeom prst="rect">
                <a:avLst/>
              </a:prstGeom>
              <a:noFill/>
              <a:ln w="6350"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59" name="Freeform 79">
                <a:extLst>
                  <a:ext uri="{FF2B5EF4-FFF2-40B4-BE49-F238E27FC236}">
                    <a16:creationId xmlns:a16="http://schemas.microsoft.com/office/drawing/2014/main" id="{43C903C9-1086-4E35-936F-BE44BA5A2634}"/>
                  </a:ext>
                </a:extLst>
              </p:cNvPr>
              <p:cNvSpPr/>
              <p:nvPr/>
            </p:nvSpPr>
            <p:spPr>
              <a:xfrm>
                <a:off x="7913806" y="3894108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98A7D1"/>
              </a:solidFill>
              <a:ln w="12700" cap="flat" cmpd="sng" algn="ctr">
                <a:solidFill>
                  <a:srgbClr val="98A7D1"/>
                </a:solidFill>
                <a:prstDash val="solid"/>
                <a:miter lim="800000"/>
              </a:ln>
              <a:effectLst/>
            </p:spPr>
          </p:sp>
          <p:sp>
            <p:nvSpPr>
              <p:cNvPr id="260" name="Freeform 79">
                <a:extLst>
                  <a:ext uri="{FF2B5EF4-FFF2-40B4-BE49-F238E27FC236}">
                    <a16:creationId xmlns:a16="http://schemas.microsoft.com/office/drawing/2014/main" id="{43C903C9-1086-4E35-936F-BE44BA5A2634}"/>
                  </a:ext>
                </a:extLst>
              </p:cNvPr>
              <p:cNvSpPr/>
              <p:nvPr/>
            </p:nvSpPr>
            <p:spPr>
              <a:xfrm>
                <a:off x="7916528" y="4123249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98A7D1"/>
              </a:solidFill>
              <a:ln w="12700" cap="flat" cmpd="sng" algn="ctr">
                <a:solidFill>
                  <a:srgbClr val="98A7D1"/>
                </a:solidFill>
                <a:prstDash val="solid"/>
                <a:miter lim="800000"/>
              </a:ln>
              <a:effectLst/>
            </p:spPr>
          </p:sp>
          <p:sp>
            <p:nvSpPr>
              <p:cNvPr id="261" name="Freeform 79">
                <a:extLst>
                  <a:ext uri="{FF2B5EF4-FFF2-40B4-BE49-F238E27FC236}">
                    <a16:creationId xmlns:a16="http://schemas.microsoft.com/office/drawing/2014/main" id="{43C903C9-1086-4E35-936F-BE44BA5A2634}"/>
                  </a:ext>
                </a:extLst>
              </p:cNvPr>
              <p:cNvSpPr/>
              <p:nvPr/>
            </p:nvSpPr>
            <p:spPr>
              <a:xfrm>
                <a:off x="7913806" y="4325933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98A7D1"/>
              </a:solidFill>
              <a:ln w="12700" cap="flat" cmpd="sng" algn="ctr">
                <a:solidFill>
                  <a:srgbClr val="98A7D1"/>
                </a:solidFill>
                <a:prstDash val="solid"/>
                <a:miter lim="800000"/>
              </a:ln>
              <a:effectLst/>
            </p:spPr>
          </p:sp>
        </p:grpSp>
      </p:grpSp>
      <p:grpSp>
        <p:nvGrpSpPr>
          <p:cNvPr id="262" name="Group 261"/>
          <p:cNvGrpSpPr/>
          <p:nvPr/>
        </p:nvGrpSpPr>
        <p:grpSpPr>
          <a:xfrm>
            <a:off x="3676687" y="5326953"/>
            <a:ext cx="1077496" cy="870125"/>
            <a:chOff x="7816991" y="3566150"/>
            <a:chExt cx="1077496" cy="870125"/>
          </a:xfrm>
        </p:grpSpPr>
        <p:sp>
          <p:nvSpPr>
            <p:cNvPr id="263" name="Rectangle 113">
              <a:extLst>
                <a:ext uri="{FF2B5EF4-FFF2-40B4-BE49-F238E27FC236}">
                  <a16:creationId xmlns:a16="http://schemas.microsoft.com/office/drawing/2014/main" id="{18C187D5-BA64-40FB-BEBE-FCA54015211A}"/>
                </a:ext>
              </a:extLst>
            </p:cNvPr>
            <p:cNvSpPr/>
            <p:nvPr/>
          </p:nvSpPr>
          <p:spPr>
            <a:xfrm>
              <a:off x="7848164" y="3566150"/>
              <a:ext cx="1015151" cy="258375"/>
            </a:xfrm>
            <a:prstGeom prst="rect">
              <a:avLst/>
            </a:prstGeom>
            <a:noFill/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000" i="0" u="none" strike="noStrike" kern="0" cap="none" spc="-1" normalizeH="0" baseline="0" noProof="0" dirty="0">
                  <a:ln>
                    <a:noFill/>
                  </a:ln>
                  <a:solidFill>
                    <a:srgbClr val="414244"/>
                  </a:solidFill>
                  <a:effectLst/>
                  <a:uLnTx/>
                  <a:uFillTx/>
                  <a:latin typeface="Calibri"/>
                  <a:ea typeface="DejaVu Sans"/>
                  <a:cs typeface="+mn-cs"/>
                </a:rPr>
                <a:t>Key chunk table</a:t>
              </a:r>
              <a:endPara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264" name="Group 263"/>
            <p:cNvGrpSpPr/>
            <p:nvPr/>
          </p:nvGrpSpPr>
          <p:grpSpPr>
            <a:xfrm>
              <a:off x="7816991" y="3827328"/>
              <a:ext cx="1077496" cy="608947"/>
              <a:chOff x="7825760" y="3827328"/>
              <a:chExt cx="1077496" cy="608947"/>
            </a:xfrm>
          </p:grpSpPr>
          <p:sp>
            <p:nvSpPr>
              <p:cNvPr id="265" name="Rectangle 264"/>
              <p:cNvSpPr/>
              <p:nvPr/>
            </p:nvSpPr>
            <p:spPr>
              <a:xfrm>
                <a:off x="7825760" y="3827328"/>
                <a:ext cx="1077496" cy="608947"/>
              </a:xfrm>
              <a:prstGeom prst="rect">
                <a:avLst/>
              </a:prstGeom>
              <a:noFill/>
              <a:ln w="6350"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66" name="Freeform 79">
                <a:extLst>
                  <a:ext uri="{FF2B5EF4-FFF2-40B4-BE49-F238E27FC236}">
                    <a16:creationId xmlns:a16="http://schemas.microsoft.com/office/drawing/2014/main" id="{43C903C9-1086-4E35-936F-BE44BA5A2634}"/>
                  </a:ext>
                </a:extLst>
              </p:cNvPr>
              <p:cNvSpPr/>
              <p:nvPr/>
            </p:nvSpPr>
            <p:spPr>
              <a:xfrm>
                <a:off x="7913806" y="3894108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3F2750"/>
              </a:solidFill>
              <a:ln w="12700" cap="flat" cmpd="sng" algn="ctr">
                <a:solidFill>
                  <a:srgbClr val="3F274F"/>
                </a:solidFill>
                <a:prstDash val="solid"/>
                <a:miter lim="800000"/>
              </a:ln>
              <a:effectLst/>
            </p:spPr>
          </p:sp>
          <p:sp>
            <p:nvSpPr>
              <p:cNvPr id="267" name="Freeform 79">
                <a:extLst>
                  <a:ext uri="{FF2B5EF4-FFF2-40B4-BE49-F238E27FC236}">
                    <a16:creationId xmlns:a16="http://schemas.microsoft.com/office/drawing/2014/main" id="{43C903C9-1086-4E35-936F-BE44BA5A2634}"/>
                  </a:ext>
                </a:extLst>
              </p:cNvPr>
              <p:cNvSpPr/>
              <p:nvPr/>
            </p:nvSpPr>
            <p:spPr>
              <a:xfrm>
                <a:off x="7916528" y="4123249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3F2750"/>
              </a:solidFill>
              <a:ln w="12700" cap="flat" cmpd="sng" algn="ctr">
                <a:solidFill>
                  <a:srgbClr val="3F274F"/>
                </a:solidFill>
                <a:prstDash val="solid"/>
                <a:miter lim="800000"/>
              </a:ln>
              <a:effectLst/>
            </p:spPr>
          </p:sp>
          <p:sp>
            <p:nvSpPr>
              <p:cNvPr id="268" name="Freeform 79">
                <a:extLst>
                  <a:ext uri="{FF2B5EF4-FFF2-40B4-BE49-F238E27FC236}">
                    <a16:creationId xmlns:a16="http://schemas.microsoft.com/office/drawing/2014/main" id="{43C903C9-1086-4E35-936F-BE44BA5A2634}"/>
                  </a:ext>
                </a:extLst>
              </p:cNvPr>
              <p:cNvSpPr/>
              <p:nvPr/>
            </p:nvSpPr>
            <p:spPr>
              <a:xfrm>
                <a:off x="7913806" y="4325933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3F2750"/>
              </a:solidFill>
              <a:ln w="12700" cap="flat" cmpd="sng" algn="ctr">
                <a:solidFill>
                  <a:srgbClr val="3F274F"/>
                </a:solidFill>
                <a:prstDash val="solid"/>
                <a:miter lim="800000"/>
              </a:ln>
              <a:effectLst/>
            </p:spPr>
          </p:sp>
        </p:grpSp>
      </p:grpSp>
      <p:sp>
        <p:nvSpPr>
          <p:cNvPr id="270" name="Rounded Rectangle 56">
            <a:extLst>
              <a:ext uri="{FF2B5EF4-FFF2-40B4-BE49-F238E27FC236}">
                <a16:creationId xmlns:a16="http://schemas.microsoft.com/office/drawing/2014/main" id="{A54032CF-EF57-42D1-A163-50A10DF15F52}"/>
              </a:ext>
            </a:extLst>
          </p:cNvPr>
          <p:cNvSpPr/>
          <p:nvPr/>
        </p:nvSpPr>
        <p:spPr>
          <a:xfrm>
            <a:off x="6310690" y="4115015"/>
            <a:ext cx="5583134" cy="231908"/>
          </a:xfrm>
          <a:prstGeom prst="roundRect">
            <a:avLst>
              <a:gd name="adj" fmla="val 16667"/>
            </a:avLst>
          </a:prstGeom>
          <a:solidFill>
            <a:sysClr val="windowText" lastClr="000000"/>
          </a:solidFill>
          <a:ln w="25400" cap="flat" cmpd="sng" algn="ctr">
            <a:noFill/>
            <a:prstDash val="solid"/>
            <a:miter/>
          </a:ln>
          <a:effectLst/>
        </p:spPr>
        <p:txBody>
          <a:bodyPr vertOverflow="overflow" horzOverflow="overflow" lIns="90000" tIns="45000" rIns="90000" bIns="45000" numCol="1" spcCol="0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1000" b="1" kern="0" spc="-1" dirty="0" err="1">
                <a:solidFill>
                  <a:srgbClr val="FFFFFF"/>
                </a:solidFill>
                <a:latin typeface="Calibri"/>
                <a:ea typeface="DejaVu Sans"/>
              </a:rPr>
              <a:t>Blockchain</a:t>
            </a:r>
            <a:r>
              <a:rPr lang="en-US" sz="1000" b="1" kern="0" spc="-1" dirty="0">
                <a:solidFill>
                  <a:srgbClr val="FFFFFF"/>
                </a:solidFill>
                <a:latin typeface="Calibri"/>
                <a:ea typeface="DejaVu Sans"/>
              </a:rPr>
              <a:t> World state Database</a:t>
            </a:r>
          </a:p>
        </p:txBody>
      </p:sp>
      <p:sp>
        <p:nvSpPr>
          <p:cNvPr id="271" name="Rectangle 270"/>
          <p:cNvSpPr/>
          <p:nvPr/>
        </p:nvSpPr>
        <p:spPr>
          <a:xfrm>
            <a:off x="0" y="4790851"/>
            <a:ext cx="3318072" cy="632827"/>
          </a:xfrm>
          <a:prstGeom prst="rect">
            <a:avLst/>
          </a:prstGeom>
          <a:solidFill>
            <a:schemeClr val="tx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19" name="Group 18"/>
          <p:cNvGrpSpPr/>
          <p:nvPr/>
        </p:nvGrpSpPr>
        <p:grpSpPr>
          <a:xfrm>
            <a:off x="4044290" y="3764984"/>
            <a:ext cx="670608" cy="540020"/>
            <a:chOff x="5365477" y="3764984"/>
            <a:chExt cx="670608" cy="540020"/>
          </a:xfrm>
        </p:grpSpPr>
        <p:sp>
          <p:nvSpPr>
            <p:cNvPr id="18" name="Rectangle 17"/>
            <p:cNvSpPr/>
            <p:nvPr/>
          </p:nvSpPr>
          <p:spPr>
            <a:xfrm>
              <a:off x="5365477" y="3764984"/>
              <a:ext cx="670608" cy="11088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73" name="Rectangle 272"/>
            <p:cNvSpPr/>
            <p:nvPr/>
          </p:nvSpPr>
          <p:spPr>
            <a:xfrm>
              <a:off x="5365477" y="3979554"/>
              <a:ext cx="670608" cy="11088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74" name="Rectangle 273"/>
            <p:cNvSpPr/>
            <p:nvPr/>
          </p:nvSpPr>
          <p:spPr>
            <a:xfrm>
              <a:off x="5365477" y="4194124"/>
              <a:ext cx="670608" cy="11088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" dirty="0">
                  <a:solidFill>
                    <a:schemeClr val="bg1"/>
                  </a:solidFill>
                </a:rPr>
                <a:t>955e9224bd2f5</a:t>
              </a:r>
              <a:endParaRPr lang="pt-PT" sz="500" dirty="0"/>
            </a:p>
          </p:txBody>
        </p:sp>
      </p:grpSp>
      <p:grpSp>
        <p:nvGrpSpPr>
          <p:cNvPr id="275" name="Group 274"/>
          <p:cNvGrpSpPr/>
          <p:nvPr/>
        </p:nvGrpSpPr>
        <p:grpSpPr>
          <a:xfrm>
            <a:off x="4053220" y="4668851"/>
            <a:ext cx="670608" cy="540020"/>
            <a:chOff x="5365477" y="3764984"/>
            <a:chExt cx="670608" cy="540020"/>
          </a:xfrm>
        </p:grpSpPr>
        <p:sp>
          <p:nvSpPr>
            <p:cNvPr id="276" name="Rectangle 275"/>
            <p:cNvSpPr/>
            <p:nvPr/>
          </p:nvSpPr>
          <p:spPr>
            <a:xfrm>
              <a:off x="5365477" y="3764984"/>
              <a:ext cx="670608" cy="11088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77" name="Rectangle 276"/>
            <p:cNvSpPr/>
            <p:nvPr/>
          </p:nvSpPr>
          <p:spPr>
            <a:xfrm>
              <a:off x="5365477" y="3979554"/>
              <a:ext cx="670608" cy="11088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78" name="Rectangle 277"/>
            <p:cNvSpPr/>
            <p:nvPr/>
          </p:nvSpPr>
          <p:spPr>
            <a:xfrm>
              <a:off x="5365477" y="4194124"/>
              <a:ext cx="670608" cy="11088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" dirty="0">
                  <a:solidFill>
                    <a:schemeClr val="bg1"/>
                  </a:solidFill>
                </a:rPr>
                <a:t>b6224af660189</a:t>
              </a:r>
              <a:endParaRPr lang="pt-PT" sz="500" dirty="0"/>
            </a:p>
          </p:txBody>
        </p:sp>
      </p:grpSp>
      <p:grpSp>
        <p:nvGrpSpPr>
          <p:cNvPr id="279" name="Group 278"/>
          <p:cNvGrpSpPr/>
          <p:nvPr/>
        </p:nvGrpSpPr>
        <p:grpSpPr>
          <a:xfrm>
            <a:off x="4060446" y="5633267"/>
            <a:ext cx="670608" cy="540020"/>
            <a:chOff x="5365477" y="3764984"/>
            <a:chExt cx="670608" cy="540020"/>
          </a:xfrm>
        </p:grpSpPr>
        <p:sp>
          <p:nvSpPr>
            <p:cNvPr id="280" name="Rectangle 279"/>
            <p:cNvSpPr/>
            <p:nvPr/>
          </p:nvSpPr>
          <p:spPr>
            <a:xfrm>
              <a:off x="5365477" y="3764984"/>
              <a:ext cx="670608" cy="11088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81" name="Rectangle 280"/>
            <p:cNvSpPr/>
            <p:nvPr/>
          </p:nvSpPr>
          <p:spPr>
            <a:xfrm>
              <a:off x="5365477" y="3979554"/>
              <a:ext cx="670608" cy="11088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82" name="Rectangle 281"/>
            <p:cNvSpPr/>
            <p:nvPr/>
          </p:nvSpPr>
          <p:spPr>
            <a:xfrm>
              <a:off x="5365477" y="4194124"/>
              <a:ext cx="670608" cy="11088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" dirty="0">
                  <a:solidFill>
                    <a:schemeClr val="bg1"/>
                  </a:solidFill>
                </a:rPr>
                <a:t>b32b121900a4</a:t>
              </a:r>
              <a:endParaRPr lang="pt-PT" sz="5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38321" y="5383665"/>
            <a:ext cx="3057204" cy="691369"/>
            <a:chOff x="773705" y="5383665"/>
            <a:chExt cx="3057204" cy="691369"/>
          </a:xfrm>
        </p:grpSpPr>
        <p:sp>
          <p:nvSpPr>
            <p:cNvPr id="87" name="Freeform 79">
              <a:extLst>
                <a:ext uri="{FF2B5EF4-FFF2-40B4-BE49-F238E27FC236}">
                  <a16:creationId xmlns:a16="http://schemas.microsoft.com/office/drawing/2014/main" id="{BCB5557E-6146-47AA-8C62-54D5877EA1B1}"/>
                </a:ext>
              </a:extLst>
            </p:cNvPr>
            <p:cNvSpPr/>
            <p:nvPr/>
          </p:nvSpPr>
          <p:spPr>
            <a:xfrm>
              <a:off x="773705" y="5445963"/>
              <a:ext cx="269636" cy="91477"/>
            </a:xfrm>
            <a:custGeom>
              <a:avLst/>
              <a:gdLst/>
              <a:ahLst/>
              <a:cxnLst/>
              <a:rect l="l" t="t" r="r" b="b"/>
              <a:pathLst>
                <a:path w="2427231" h="914400">
                  <a:moveTo>
                    <a:pt x="233965" y="366746"/>
                  </a:moveTo>
                  <a:cubicBezTo>
                    <a:pt x="184008" y="366746"/>
                    <a:pt x="143510" y="407244"/>
                    <a:pt x="143510" y="457201"/>
                  </a:cubicBezTo>
                  <a:cubicBezTo>
                    <a:pt x="143510" y="507158"/>
                    <a:pt x="184008" y="547656"/>
                    <a:pt x="233965" y="547656"/>
                  </a:cubicBezTo>
                  <a:cubicBezTo>
                    <a:pt x="283922" y="547656"/>
                    <a:pt x="324420" y="507158"/>
                    <a:pt x="324420" y="457201"/>
                  </a:cubicBezTo>
                  <a:cubicBezTo>
                    <a:pt x="324420" y="407244"/>
                    <a:pt x="283922" y="366746"/>
                    <a:pt x="233965" y="366746"/>
                  </a:cubicBezTo>
                  <a:close/>
                  <a:moveTo>
                    <a:pt x="457200" y="0"/>
                  </a:moveTo>
                  <a:cubicBezTo>
                    <a:pt x="615016" y="0"/>
                    <a:pt x="754156" y="79959"/>
                    <a:pt x="836318" y="201575"/>
                  </a:cubicBezTo>
                  <a:lnTo>
                    <a:pt x="866368" y="256939"/>
                  </a:lnTo>
                  <a:lnTo>
                    <a:pt x="2226970" y="256939"/>
                  </a:lnTo>
                  <a:lnTo>
                    <a:pt x="2427231" y="457201"/>
                  </a:lnTo>
                  <a:lnTo>
                    <a:pt x="2226970" y="657462"/>
                  </a:lnTo>
                  <a:lnTo>
                    <a:pt x="2106661" y="657462"/>
                  </a:lnTo>
                  <a:lnTo>
                    <a:pt x="1975716" y="505956"/>
                  </a:lnTo>
                  <a:lnTo>
                    <a:pt x="1844772" y="657462"/>
                  </a:lnTo>
                  <a:lnTo>
                    <a:pt x="1773422" y="657462"/>
                  </a:lnTo>
                  <a:lnTo>
                    <a:pt x="1642477" y="505956"/>
                  </a:lnTo>
                  <a:lnTo>
                    <a:pt x="1511533" y="657462"/>
                  </a:lnTo>
                  <a:lnTo>
                    <a:pt x="1414780" y="657462"/>
                  </a:lnTo>
                  <a:lnTo>
                    <a:pt x="1283835" y="505956"/>
                  </a:lnTo>
                  <a:lnTo>
                    <a:pt x="1152891" y="657462"/>
                  </a:lnTo>
                  <a:lnTo>
                    <a:pt x="866368" y="657462"/>
                  </a:lnTo>
                  <a:lnTo>
                    <a:pt x="836318" y="712825"/>
                  </a:lnTo>
                  <a:cubicBezTo>
                    <a:pt x="754156" y="834441"/>
                    <a:pt x="615016" y="914400"/>
                    <a:pt x="457200" y="914400"/>
                  </a:cubicBezTo>
                  <a:cubicBezTo>
                    <a:pt x="204695" y="914400"/>
                    <a:pt x="0" y="709705"/>
                    <a:pt x="0" y="457200"/>
                  </a:cubicBezTo>
                  <a:cubicBezTo>
                    <a:pt x="0" y="204695"/>
                    <a:pt x="204695" y="0"/>
                    <a:pt x="457200" y="0"/>
                  </a:cubicBezTo>
                  <a:close/>
                </a:path>
              </a:pathLst>
            </a:custGeom>
            <a:solidFill>
              <a:srgbClr val="7F4F9F">
                <a:lumMod val="40000"/>
                <a:lumOff val="60000"/>
              </a:srgbClr>
            </a:solidFill>
            <a:ln w="12700" cap="flat" cmpd="sng" algn="ctr">
              <a:solidFill>
                <a:srgbClr val="CCB6DB"/>
              </a:solidFill>
              <a:prstDash val="solid"/>
              <a:miter lim="800000"/>
            </a:ln>
            <a:effectLst/>
          </p:spPr>
        </p:sp>
        <p:sp>
          <p:nvSpPr>
            <p:cNvPr id="88" name="Freeform 79">
              <a:extLst>
                <a:ext uri="{FF2B5EF4-FFF2-40B4-BE49-F238E27FC236}">
                  <a16:creationId xmlns:a16="http://schemas.microsoft.com/office/drawing/2014/main" id="{E9A43C2E-E1CC-4687-AC9A-0BDF40A37111}"/>
                </a:ext>
              </a:extLst>
            </p:cNvPr>
            <p:cNvSpPr/>
            <p:nvPr/>
          </p:nvSpPr>
          <p:spPr>
            <a:xfrm>
              <a:off x="773705" y="5921259"/>
              <a:ext cx="269636" cy="91476"/>
            </a:xfrm>
            <a:custGeom>
              <a:avLst/>
              <a:gdLst/>
              <a:ahLst/>
              <a:cxnLst/>
              <a:rect l="l" t="t" r="r" b="b"/>
              <a:pathLst>
                <a:path w="2427231" h="914400">
                  <a:moveTo>
                    <a:pt x="233965" y="366746"/>
                  </a:moveTo>
                  <a:cubicBezTo>
                    <a:pt x="184008" y="366746"/>
                    <a:pt x="143510" y="407244"/>
                    <a:pt x="143510" y="457201"/>
                  </a:cubicBezTo>
                  <a:cubicBezTo>
                    <a:pt x="143510" y="507158"/>
                    <a:pt x="184008" y="547656"/>
                    <a:pt x="233965" y="547656"/>
                  </a:cubicBezTo>
                  <a:cubicBezTo>
                    <a:pt x="283922" y="547656"/>
                    <a:pt x="324420" y="507158"/>
                    <a:pt x="324420" y="457201"/>
                  </a:cubicBezTo>
                  <a:cubicBezTo>
                    <a:pt x="324420" y="407244"/>
                    <a:pt x="283922" y="366746"/>
                    <a:pt x="233965" y="366746"/>
                  </a:cubicBezTo>
                  <a:close/>
                  <a:moveTo>
                    <a:pt x="457200" y="0"/>
                  </a:moveTo>
                  <a:cubicBezTo>
                    <a:pt x="615016" y="0"/>
                    <a:pt x="754156" y="79959"/>
                    <a:pt x="836318" y="201575"/>
                  </a:cubicBezTo>
                  <a:lnTo>
                    <a:pt x="866368" y="256939"/>
                  </a:lnTo>
                  <a:lnTo>
                    <a:pt x="2226970" y="256939"/>
                  </a:lnTo>
                  <a:lnTo>
                    <a:pt x="2427231" y="457201"/>
                  </a:lnTo>
                  <a:lnTo>
                    <a:pt x="2226970" y="657462"/>
                  </a:lnTo>
                  <a:lnTo>
                    <a:pt x="2106661" y="657462"/>
                  </a:lnTo>
                  <a:lnTo>
                    <a:pt x="1975716" y="505956"/>
                  </a:lnTo>
                  <a:lnTo>
                    <a:pt x="1844772" y="657462"/>
                  </a:lnTo>
                  <a:lnTo>
                    <a:pt x="1773422" y="657462"/>
                  </a:lnTo>
                  <a:lnTo>
                    <a:pt x="1642477" y="505956"/>
                  </a:lnTo>
                  <a:lnTo>
                    <a:pt x="1511533" y="657462"/>
                  </a:lnTo>
                  <a:lnTo>
                    <a:pt x="1414780" y="657462"/>
                  </a:lnTo>
                  <a:lnTo>
                    <a:pt x="1283835" y="505956"/>
                  </a:lnTo>
                  <a:lnTo>
                    <a:pt x="1152891" y="657462"/>
                  </a:lnTo>
                  <a:lnTo>
                    <a:pt x="866368" y="657462"/>
                  </a:lnTo>
                  <a:lnTo>
                    <a:pt x="836318" y="712825"/>
                  </a:lnTo>
                  <a:cubicBezTo>
                    <a:pt x="754156" y="834441"/>
                    <a:pt x="615016" y="914400"/>
                    <a:pt x="457200" y="914400"/>
                  </a:cubicBezTo>
                  <a:cubicBezTo>
                    <a:pt x="204695" y="914400"/>
                    <a:pt x="0" y="709705"/>
                    <a:pt x="0" y="457200"/>
                  </a:cubicBezTo>
                  <a:cubicBezTo>
                    <a:pt x="0" y="204695"/>
                    <a:pt x="204695" y="0"/>
                    <a:pt x="457200" y="0"/>
                  </a:cubicBezTo>
                  <a:close/>
                </a:path>
              </a:pathLst>
            </a:custGeom>
            <a:solidFill>
              <a:srgbClr val="7F4F9F">
                <a:lumMod val="50000"/>
              </a:srgbClr>
            </a:solidFill>
            <a:ln w="12700" cap="flat" cmpd="sng" algn="ctr">
              <a:solidFill>
                <a:srgbClr val="3F274F"/>
              </a:solidFill>
              <a:prstDash val="solid"/>
              <a:miter lim="800000"/>
            </a:ln>
            <a:effectLst/>
          </p:spPr>
        </p:sp>
        <p:sp>
          <p:nvSpPr>
            <p:cNvPr id="89" name="Freeform 79">
              <a:extLst>
                <a:ext uri="{FF2B5EF4-FFF2-40B4-BE49-F238E27FC236}">
                  <a16:creationId xmlns:a16="http://schemas.microsoft.com/office/drawing/2014/main" id="{7BFD9FAB-CEEA-4BD7-9491-C8733ECF668B}"/>
                </a:ext>
              </a:extLst>
            </p:cNvPr>
            <p:cNvSpPr/>
            <p:nvPr/>
          </p:nvSpPr>
          <p:spPr>
            <a:xfrm>
              <a:off x="773705" y="5683612"/>
              <a:ext cx="269636" cy="91476"/>
            </a:xfrm>
            <a:custGeom>
              <a:avLst/>
              <a:gdLst/>
              <a:ahLst/>
              <a:cxnLst/>
              <a:rect l="l" t="t" r="r" b="b"/>
              <a:pathLst>
                <a:path w="2427231" h="914400">
                  <a:moveTo>
                    <a:pt x="233965" y="366746"/>
                  </a:moveTo>
                  <a:cubicBezTo>
                    <a:pt x="184008" y="366746"/>
                    <a:pt x="143510" y="407244"/>
                    <a:pt x="143510" y="457201"/>
                  </a:cubicBezTo>
                  <a:cubicBezTo>
                    <a:pt x="143510" y="507158"/>
                    <a:pt x="184008" y="547656"/>
                    <a:pt x="233965" y="547656"/>
                  </a:cubicBezTo>
                  <a:cubicBezTo>
                    <a:pt x="283922" y="547656"/>
                    <a:pt x="324420" y="507158"/>
                    <a:pt x="324420" y="457201"/>
                  </a:cubicBezTo>
                  <a:cubicBezTo>
                    <a:pt x="324420" y="407244"/>
                    <a:pt x="283922" y="366746"/>
                    <a:pt x="233965" y="366746"/>
                  </a:cubicBezTo>
                  <a:close/>
                  <a:moveTo>
                    <a:pt x="457200" y="0"/>
                  </a:moveTo>
                  <a:cubicBezTo>
                    <a:pt x="615016" y="0"/>
                    <a:pt x="754156" y="79959"/>
                    <a:pt x="836318" y="201575"/>
                  </a:cubicBezTo>
                  <a:lnTo>
                    <a:pt x="866368" y="256939"/>
                  </a:lnTo>
                  <a:lnTo>
                    <a:pt x="2226970" y="256939"/>
                  </a:lnTo>
                  <a:lnTo>
                    <a:pt x="2427231" y="457201"/>
                  </a:lnTo>
                  <a:lnTo>
                    <a:pt x="2226970" y="657462"/>
                  </a:lnTo>
                  <a:lnTo>
                    <a:pt x="2106661" y="657462"/>
                  </a:lnTo>
                  <a:lnTo>
                    <a:pt x="1975716" y="505956"/>
                  </a:lnTo>
                  <a:lnTo>
                    <a:pt x="1844772" y="657462"/>
                  </a:lnTo>
                  <a:lnTo>
                    <a:pt x="1773422" y="657462"/>
                  </a:lnTo>
                  <a:lnTo>
                    <a:pt x="1642477" y="505956"/>
                  </a:lnTo>
                  <a:lnTo>
                    <a:pt x="1511533" y="657462"/>
                  </a:lnTo>
                  <a:lnTo>
                    <a:pt x="1414780" y="657462"/>
                  </a:lnTo>
                  <a:lnTo>
                    <a:pt x="1283835" y="505956"/>
                  </a:lnTo>
                  <a:lnTo>
                    <a:pt x="1152891" y="657462"/>
                  </a:lnTo>
                  <a:lnTo>
                    <a:pt x="866368" y="657462"/>
                  </a:lnTo>
                  <a:lnTo>
                    <a:pt x="836318" y="712825"/>
                  </a:lnTo>
                  <a:cubicBezTo>
                    <a:pt x="754156" y="834441"/>
                    <a:pt x="615016" y="914400"/>
                    <a:pt x="457200" y="914400"/>
                  </a:cubicBezTo>
                  <a:cubicBezTo>
                    <a:pt x="204695" y="914400"/>
                    <a:pt x="0" y="709705"/>
                    <a:pt x="0" y="457200"/>
                  </a:cubicBezTo>
                  <a:cubicBezTo>
                    <a:pt x="0" y="204695"/>
                    <a:pt x="204695" y="0"/>
                    <a:pt x="457200" y="0"/>
                  </a:cubicBezTo>
                  <a:close/>
                </a:path>
              </a:pathLst>
            </a:custGeom>
            <a:solidFill>
              <a:srgbClr val="546CB2">
                <a:lumMod val="60000"/>
                <a:lumOff val="40000"/>
              </a:srgbClr>
            </a:solidFill>
            <a:ln w="12700" cap="flat" cmpd="sng" algn="ctr">
              <a:solidFill>
                <a:srgbClr val="98A7D1"/>
              </a:solidFill>
              <a:prstDash val="solid"/>
              <a:miter lim="800000"/>
            </a:ln>
            <a:effectLst/>
          </p:spPr>
        </p:sp>
        <p:sp>
          <p:nvSpPr>
            <p:cNvPr id="283" name="Rectangle 282"/>
            <p:cNvSpPr/>
            <p:nvPr/>
          </p:nvSpPr>
          <p:spPr>
            <a:xfrm>
              <a:off x="1074514" y="5383665"/>
              <a:ext cx="2756395" cy="21607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bg1"/>
                  </a:solidFill>
                </a:rPr>
                <a:t>955e9224bd2f5...</a:t>
              </a:r>
              <a:endParaRPr lang="pt-PT" sz="1100" dirty="0"/>
            </a:p>
          </p:txBody>
        </p:sp>
        <p:sp>
          <p:nvSpPr>
            <p:cNvPr id="284" name="Rectangle 283"/>
            <p:cNvSpPr/>
            <p:nvPr/>
          </p:nvSpPr>
          <p:spPr>
            <a:xfrm>
              <a:off x="1074514" y="5621313"/>
              <a:ext cx="2756395" cy="21607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bg1"/>
                  </a:solidFill>
                </a:rPr>
                <a:t>b6224af660189...</a:t>
              </a:r>
              <a:endParaRPr lang="pt-PT" sz="1100" dirty="0"/>
            </a:p>
          </p:txBody>
        </p:sp>
        <p:sp>
          <p:nvSpPr>
            <p:cNvPr id="285" name="Rectangle 284"/>
            <p:cNvSpPr/>
            <p:nvPr/>
          </p:nvSpPr>
          <p:spPr>
            <a:xfrm>
              <a:off x="1074514" y="5858960"/>
              <a:ext cx="2756395" cy="21607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bg1"/>
                  </a:solidFill>
                </a:rPr>
                <a:t>b32b121900a4...</a:t>
              </a:r>
              <a:endParaRPr lang="pt-PT" sz="1100" dirty="0">
                <a:solidFill>
                  <a:schemeClr val="bg1"/>
                </a:solidFill>
              </a:endParaRPr>
            </a:p>
          </p:txBody>
        </p:sp>
      </p:grpSp>
      <p:sp>
        <p:nvSpPr>
          <p:cNvPr id="286" name="Rectangle 312"/>
          <p:cNvSpPr/>
          <p:nvPr/>
        </p:nvSpPr>
        <p:spPr>
          <a:xfrm>
            <a:off x="9919984" y="5181697"/>
            <a:ext cx="746412" cy="252575"/>
          </a:xfrm>
          <a:prstGeom prst="rect">
            <a:avLst/>
          </a:prstGeom>
          <a:solidFill>
            <a:schemeClr val="accent5"/>
          </a:solidFill>
          <a:ln w="25400" cap="flat" cmpd="sng" algn="ctr">
            <a:noFill/>
            <a:prstDash val="solid"/>
            <a:miter/>
          </a:ln>
          <a:effectLst/>
        </p:spPr>
        <p:txBody>
          <a:bodyPr lIns="90000" tIns="45000" rIns="90000" bIns="4500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en-US" sz="8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87" name="Rectangle 286"/>
          <p:cNvSpPr/>
          <p:nvPr/>
        </p:nvSpPr>
        <p:spPr>
          <a:xfrm>
            <a:off x="3707860" y="3759350"/>
            <a:ext cx="310200" cy="419891"/>
          </a:xfrm>
          <a:prstGeom prst="rect">
            <a:avLst/>
          </a:prstGeom>
          <a:solidFill>
            <a:schemeClr val="tx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88" name="Rectangle 287"/>
          <p:cNvSpPr/>
          <p:nvPr/>
        </p:nvSpPr>
        <p:spPr>
          <a:xfrm>
            <a:off x="3691818" y="4648914"/>
            <a:ext cx="310200" cy="419891"/>
          </a:xfrm>
          <a:prstGeom prst="rect">
            <a:avLst/>
          </a:prstGeom>
          <a:solidFill>
            <a:schemeClr val="tx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89" name="Rectangle 288"/>
          <p:cNvSpPr/>
          <p:nvPr/>
        </p:nvSpPr>
        <p:spPr>
          <a:xfrm>
            <a:off x="3707652" y="5601230"/>
            <a:ext cx="310200" cy="419891"/>
          </a:xfrm>
          <a:prstGeom prst="rect">
            <a:avLst/>
          </a:prstGeom>
          <a:solidFill>
            <a:schemeClr val="tx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25" name="Straight Arrow Connector 24"/>
          <p:cNvCxnSpPr>
            <a:stCxn id="283" idx="3"/>
            <a:endCxn id="183" idx="1"/>
          </p:cNvCxnSpPr>
          <p:nvPr/>
        </p:nvCxnSpPr>
        <p:spPr>
          <a:xfrm flipV="1">
            <a:off x="3195525" y="3935016"/>
            <a:ext cx="344516" cy="15566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284" idx="3"/>
            <a:endCxn id="200" idx="1"/>
          </p:cNvCxnSpPr>
          <p:nvPr/>
        </p:nvCxnSpPr>
        <p:spPr>
          <a:xfrm flipV="1">
            <a:off x="3195525" y="4841045"/>
            <a:ext cx="344516" cy="8883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285" idx="3"/>
            <a:endCxn id="217" idx="1"/>
          </p:cNvCxnSpPr>
          <p:nvPr/>
        </p:nvCxnSpPr>
        <p:spPr>
          <a:xfrm flipV="1">
            <a:off x="3195525" y="5787363"/>
            <a:ext cx="344516" cy="1796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Elbow Connector 32"/>
          <p:cNvCxnSpPr>
            <a:stCxn id="41" idx="6"/>
            <a:endCxn id="272" idx="1"/>
          </p:cNvCxnSpPr>
          <p:nvPr/>
        </p:nvCxnSpPr>
        <p:spPr>
          <a:xfrm>
            <a:off x="4011542" y="3465950"/>
            <a:ext cx="2331109" cy="1850170"/>
          </a:xfrm>
          <a:prstGeom prst="bentConnector3">
            <a:avLst>
              <a:gd name="adj1" fmla="val 90465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0" name="Rectangle 289"/>
          <p:cNvSpPr/>
          <p:nvPr/>
        </p:nvSpPr>
        <p:spPr>
          <a:xfrm>
            <a:off x="6343187" y="4233428"/>
            <a:ext cx="596181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...</a:t>
            </a:r>
          </a:p>
          <a:p>
            <a:pPr marR="0"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{ "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systemID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":..., "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orchestratorID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": ..., 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logRef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:...}</a:t>
            </a:r>
          </a:p>
          <a:p>
            <a:pPr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...</a:t>
            </a:r>
          </a:p>
          <a:p>
            <a:pPr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{ "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systemID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":..., "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orchestratorID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": ..., 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logRef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:...}</a:t>
            </a:r>
          </a:p>
          <a:p>
            <a:pPr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...</a:t>
            </a:r>
            <a:endParaRPr lang="pt-PT" sz="8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{ "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systemID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": CERT-PT, "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orchestratorID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": IRIS-Engine,..., 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DPATimestamp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, 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peersList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, 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logRef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:...}</a:t>
            </a:r>
          </a:p>
          <a:p>
            <a:pPr>
              <a:lnSpc>
                <a:spcPct val="150000"/>
              </a:lnSpc>
            </a:pPr>
            <a:endParaRPr lang="pt-PT" sz="8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4010672" y="3464924"/>
            <a:ext cx="870" cy="20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43" name="Elbow Connector 42"/>
          <p:cNvCxnSpPr>
            <a:stCxn id="81" idx="3"/>
            <a:endCxn id="41" idx="2"/>
          </p:cNvCxnSpPr>
          <p:nvPr/>
        </p:nvCxnSpPr>
        <p:spPr>
          <a:xfrm flipV="1">
            <a:off x="3195525" y="3465950"/>
            <a:ext cx="815147" cy="663209"/>
          </a:xfrm>
          <a:prstGeom prst="bentConnector3">
            <a:avLst>
              <a:gd name="adj1" fmla="val 22995"/>
            </a:avLst>
          </a:prstGeom>
          <a:ln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2" name="Rectangle 312"/>
          <p:cNvSpPr/>
          <p:nvPr/>
        </p:nvSpPr>
        <p:spPr>
          <a:xfrm>
            <a:off x="74994" y="6223257"/>
            <a:ext cx="3120532" cy="217979"/>
          </a:xfrm>
          <a:prstGeom prst="rect">
            <a:avLst/>
          </a:prstGeom>
          <a:solidFill>
            <a:schemeClr val="accent5"/>
          </a:solidFill>
          <a:ln w="25400" cap="flat" cmpd="sng" algn="ctr">
            <a:noFill/>
            <a:prstDash val="solid"/>
            <a:miter/>
          </a:ln>
          <a:effectLst/>
        </p:spPr>
        <p:txBody>
          <a:bodyPr lIns="90000" tIns="45000" rIns="90000" bIns="4500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lang="en-US" sz="800" dirty="0">
                <a:latin typeface="Courier New" panose="02070309020205020404" pitchFamily="49" charset="0"/>
                <a:ea typeface="Calibri" panose="020F0502020204030204" pitchFamily="34" charset="0"/>
              </a:rPr>
              <a:t>{</a:t>
            </a:r>
            <a:r>
              <a:rPr lang="en-US" sz="800" b="1" dirty="0" err="1">
                <a:latin typeface="Courier New" panose="02070309020205020404" pitchFamily="49" charset="0"/>
                <a:ea typeface="Calibri" panose="020F0502020204030204" pitchFamily="34" charset="0"/>
              </a:rPr>
              <a:t>PeerList</a:t>
            </a:r>
            <a:r>
              <a:rPr lang="en-US" sz="800" dirty="0">
                <a:latin typeface="Courier New" panose="02070309020205020404" pitchFamily="49" charset="0"/>
                <a:ea typeface="Calibri" panose="020F0502020204030204" pitchFamily="34" charset="0"/>
              </a:rPr>
              <a:t>: peer0.org1, peer0.org2, peer0,Org3}</a:t>
            </a:r>
          </a:p>
        </p:txBody>
      </p:sp>
      <p:cxnSp>
        <p:nvCxnSpPr>
          <p:cNvPr id="51" name="Elbow Connector 50"/>
          <p:cNvCxnSpPr>
            <a:stCxn id="292" idx="3"/>
            <a:endCxn id="293" idx="2"/>
          </p:cNvCxnSpPr>
          <p:nvPr/>
        </p:nvCxnSpPr>
        <p:spPr>
          <a:xfrm flipV="1">
            <a:off x="3195526" y="5431238"/>
            <a:ext cx="7860592" cy="901009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5" name="Picture 194">
            <a:extLst>
              <a:ext uri="{FF2B5EF4-FFF2-40B4-BE49-F238E27FC236}">
                <a16:creationId xmlns:a16="http://schemas.microsoft.com/office/drawing/2014/main" id="{E2B62732-D3AE-FF49-9074-2CE2A2CD944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8113" y="818628"/>
            <a:ext cx="2361340" cy="778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2642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Group 155"/>
          <p:cNvGrpSpPr/>
          <p:nvPr/>
        </p:nvGrpSpPr>
        <p:grpSpPr>
          <a:xfrm>
            <a:off x="138321" y="5383665"/>
            <a:ext cx="3057204" cy="691369"/>
            <a:chOff x="773705" y="5383665"/>
            <a:chExt cx="3057204" cy="691369"/>
          </a:xfrm>
        </p:grpSpPr>
        <p:sp>
          <p:nvSpPr>
            <p:cNvPr id="157" name="Freeform 79">
              <a:extLst>
                <a:ext uri="{FF2B5EF4-FFF2-40B4-BE49-F238E27FC236}">
                  <a16:creationId xmlns:a16="http://schemas.microsoft.com/office/drawing/2014/main" id="{BCB5557E-6146-47AA-8C62-54D5877EA1B1}"/>
                </a:ext>
              </a:extLst>
            </p:cNvPr>
            <p:cNvSpPr/>
            <p:nvPr/>
          </p:nvSpPr>
          <p:spPr>
            <a:xfrm>
              <a:off x="773705" y="5445963"/>
              <a:ext cx="269636" cy="91477"/>
            </a:xfrm>
            <a:custGeom>
              <a:avLst/>
              <a:gdLst/>
              <a:ahLst/>
              <a:cxnLst/>
              <a:rect l="l" t="t" r="r" b="b"/>
              <a:pathLst>
                <a:path w="2427231" h="914400">
                  <a:moveTo>
                    <a:pt x="233965" y="366746"/>
                  </a:moveTo>
                  <a:cubicBezTo>
                    <a:pt x="184008" y="366746"/>
                    <a:pt x="143510" y="407244"/>
                    <a:pt x="143510" y="457201"/>
                  </a:cubicBezTo>
                  <a:cubicBezTo>
                    <a:pt x="143510" y="507158"/>
                    <a:pt x="184008" y="547656"/>
                    <a:pt x="233965" y="547656"/>
                  </a:cubicBezTo>
                  <a:cubicBezTo>
                    <a:pt x="283922" y="547656"/>
                    <a:pt x="324420" y="507158"/>
                    <a:pt x="324420" y="457201"/>
                  </a:cubicBezTo>
                  <a:cubicBezTo>
                    <a:pt x="324420" y="407244"/>
                    <a:pt x="283922" y="366746"/>
                    <a:pt x="233965" y="366746"/>
                  </a:cubicBezTo>
                  <a:close/>
                  <a:moveTo>
                    <a:pt x="457200" y="0"/>
                  </a:moveTo>
                  <a:cubicBezTo>
                    <a:pt x="615016" y="0"/>
                    <a:pt x="754156" y="79959"/>
                    <a:pt x="836318" y="201575"/>
                  </a:cubicBezTo>
                  <a:lnTo>
                    <a:pt x="866368" y="256939"/>
                  </a:lnTo>
                  <a:lnTo>
                    <a:pt x="2226970" y="256939"/>
                  </a:lnTo>
                  <a:lnTo>
                    <a:pt x="2427231" y="457201"/>
                  </a:lnTo>
                  <a:lnTo>
                    <a:pt x="2226970" y="657462"/>
                  </a:lnTo>
                  <a:lnTo>
                    <a:pt x="2106661" y="657462"/>
                  </a:lnTo>
                  <a:lnTo>
                    <a:pt x="1975716" y="505956"/>
                  </a:lnTo>
                  <a:lnTo>
                    <a:pt x="1844772" y="657462"/>
                  </a:lnTo>
                  <a:lnTo>
                    <a:pt x="1773422" y="657462"/>
                  </a:lnTo>
                  <a:lnTo>
                    <a:pt x="1642477" y="505956"/>
                  </a:lnTo>
                  <a:lnTo>
                    <a:pt x="1511533" y="657462"/>
                  </a:lnTo>
                  <a:lnTo>
                    <a:pt x="1414780" y="657462"/>
                  </a:lnTo>
                  <a:lnTo>
                    <a:pt x="1283835" y="505956"/>
                  </a:lnTo>
                  <a:lnTo>
                    <a:pt x="1152891" y="657462"/>
                  </a:lnTo>
                  <a:lnTo>
                    <a:pt x="866368" y="657462"/>
                  </a:lnTo>
                  <a:lnTo>
                    <a:pt x="836318" y="712825"/>
                  </a:lnTo>
                  <a:cubicBezTo>
                    <a:pt x="754156" y="834441"/>
                    <a:pt x="615016" y="914400"/>
                    <a:pt x="457200" y="914400"/>
                  </a:cubicBezTo>
                  <a:cubicBezTo>
                    <a:pt x="204695" y="914400"/>
                    <a:pt x="0" y="709705"/>
                    <a:pt x="0" y="457200"/>
                  </a:cubicBezTo>
                  <a:cubicBezTo>
                    <a:pt x="0" y="204695"/>
                    <a:pt x="204695" y="0"/>
                    <a:pt x="457200" y="0"/>
                  </a:cubicBezTo>
                  <a:close/>
                </a:path>
              </a:pathLst>
            </a:custGeom>
            <a:solidFill>
              <a:srgbClr val="7F4F9F">
                <a:lumMod val="40000"/>
                <a:lumOff val="60000"/>
              </a:srgbClr>
            </a:solidFill>
            <a:ln w="12700" cap="flat" cmpd="sng" algn="ctr">
              <a:solidFill>
                <a:srgbClr val="CCB6DB"/>
              </a:solidFill>
              <a:prstDash val="solid"/>
              <a:miter lim="800000"/>
            </a:ln>
            <a:effectLst/>
          </p:spPr>
        </p:sp>
        <p:sp>
          <p:nvSpPr>
            <p:cNvPr id="158" name="Freeform 79">
              <a:extLst>
                <a:ext uri="{FF2B5EF4-FFF2-40B4-BE49-F238E27FC236}">
                  <a16:creationId xmlns:a16="http://schemas.microsoft.com/office/drawing/2014/main" id="{E9A43C2E-E1CC-4687-AC9A-0BDF40A37111}"/>
                </a:ext>
              </a:extLst>
            </p:cNvPr>
            <p:cNvSpPr/>
            <p:nvPr/>
          </p:nvSpPr>
          <p:spPr>
            <a:xfrm>
              <a:off x="773705" y="5921259"/>
              <a:ext cx="269636" cy="91476"/>
            </a:xfrm>
            <a:custGeom>
              <a:avLst/>
              <a:gdLst/>
              <a:ahLst/>
              <a:cxnLst/>
              <a:rect l="l" t="t" r="r" b="b"/>
              <a:pathLst>
                <a:path w="2427231" h="914400">
                  <a:moveTo>
                    <a:pt x="233965" y="366746"/>
                  </a:moveTo>
                  <a:cubicBezTo>
                    <a:pt x="184008" y="366746"/>
                    <a:pt x="143510" y="407244"/>
                    <a:pt x="143510" y="457201"/>
                  </a:cubicBezTo>
                  <a:cubicBezTo>
                    <a:pt x="143510" y="507158"/>
                    <a:pt x="184008" y="547656"/>
                    <a:pt x="233965" y="547656"/>
                  </a:cubicBezTo>
                  <a:cubicBezTo>
                    <a:pt x="283922" y="547656"/>
                    <a:pt x="324420" y="507158"/>
                    <a:pt x="324420" y="457201"/>
                  </a:cubicBezTo>
                  <a:cubicBezTo>
                    <a:pt x="324420" y="407244"/>
                    <a:pt x="283922" y="366746"/>
                    <a:pt x="233965" y="366746"/>
                  </a:cubicBezTo>
                  <a:close/>
                  <a:moveTo>
                    <a:pt x="457200" y="0"/>
                  </a:moveTo>
                  <a:cubicBezTo>
                    <a:pt x="615016" y="0"/>
                    <a:pt x="754156" y="79959"/>
                    <a:pt x="836318" y="201575"/>
                  </a:cubicBezTo>
                  <a:lnTo>
                    <a:pt x="866368" y="256939"/>
                  </a:lnTo>
                  <a:lnTo>
                    <a:pt x="2226970" y="256939"/>
                  </a:lnTo>
                  <a:lnTo>
                    <a:pt x="2427231" y="457201"/>
                  </a:lnTo>
                  <a:lnTo>
                    <a:pt x="2226970" y="657462"/>
                  </a:lnTo>
                  <a:lnTo>
                    <a:pt x="2106661" y="657462"/>
                  </a:lnTo>
                  <a:lnTo>
                    <a:pt x="1975716" y="505956"/>
                  </a:lnTo>
                  <a:lnTo>
                    <a:pt x="1844772" y="657462"/>
                  </a:lnTo>
                  <a:lnTo>
                    <a:pt x="1773422" y="657462"/>
                  </a:lnTo>
                  <a:lnTo>
                    <a:pt x="1642477" y="505956"/>
                  </a:lnTo>
                  <a:lnTo>
                    <a:pt x="1511533" y="657462"/>
                  </a:lnTo>
                  <a:lnTo>
                    <a:pt x="1414780" y="657462"/>
                  </a:lnTo>
                  <a:lnTo>
                    <a:pt x="1283835" y="505956"/>
                  </a:lnTo>
                  <a:lnTo>
                    <a:pt x="1152891" y="657462"/>
                  </a:lnTo>
                  <a:lnTo>
                    <a:pt x="866368" y="657462"/>
                  </a:lnTo>
                  <a:lnTo>
                    <a:pt x="836318" y="712825"/>
                  </a:lnTo>
                  <a:cubicBezTo>
                    <a:pt x="754156" y="834441"/>
                    <a:pt x="615016" y="914400"/>
                    <a:pt x="457200" y="914400"/>
                  </a:cubicBezTo>
                  <a:cubicBezTo>
                    <a:pt x="204695" y="914400"/>
                    <a:pt x="0" y="709705"/>
                    <a:pt x="0" y="457200"/>
                  </a:cubicBezTo>
                  <a:cubicBezTo>
                    <a:pt x="0" y="204695"/>
                    <a:pt x="204695" y="0"/>
                    <a:pt x="457200" y="0"/>
                  </a:cubicBezTo>
                  <a:close/>
                </a:path>
              </a:pathLst>
            </a:custGeom>
            <a:solidFill>
              <a:srgbClr val="7F4F9F">
                <a:lumMod val="50000"/>
              </a:srgbClr>
            </a:solidFill>
            <a:ln w="12700" cap="flat" cmpd="sng" algn="ctr">
              <a:solidFill>
                <a:srgbClr val="3F274F"/>
              </a:solidFill>
              <a:prstDash val="solid"/>
              <a:miter lim="800000"/>
            </a:ln>
            <a:effectLst/>
          </p:spPr>
        </p:sp>
        <p:sp>
          <p:nvSpPr>
            <p:cNvPr id="159" name="Freeform 79">
              <a:extLst>
                <a:ext uri="{FF2B5EF4-FFF2-40B4-BE49-F238E27FC236}">
                  <a16:creationId xmlns:a16="http://schemas.microsoft.com/office/drawing/2014/main" id="{7BFD9FAB-CEEA-4BD7-9491-C8733ECF668B}"/>
                </a:ext>
              </a:extLst>
            </p:cNvPr>
            <p:cNvSpPr/>
            <p:nvPr/>
          </p:nvSpPr>
          <p:spPr>
            <a:xfrm>
              <a:off x="773705" y="5683612"/>
              <a:ext cx="269636" cy="91476"/>
            </a:xfrm>
            <a:custGeom>
              <a:avLst/>
              <a:gdLst/>
              <a:ahLst/>
              <a:cxnLst/>
              <a:rect l="l" t="t" r="r" b="b"/>
              <a:pathLst>
                <a:path w="2427231" h="914400">
                  <a:moveTo>
                    <a:pt x="233965" y="366746"/>
                  </a:moveTo>
                  <a:cubicBezTo>
                    <a:pt x="184008" y="366746"/>
                    <a:pt x="143510" y="407244"/>
                    <a:pt x="143510" y="457201"/>
                  </a:cubicBezTo>
                  <a:cubicBezTo>
                    <a:pt x="143510" y="507158"/>
                    <a:pt x="184008" y="547656"/>
                    <a:pt x="233965" y="547656"/>
                  </a:cubicBezTo>
                  <a:cubicBezTo>
                    <a:pt x="283922" y="547656"/>
                    <a:pt x="324420" y="507158"/>
                    <a:pt x="324420" y="457201"/>
                  </a:cubicBezTo>
                  <a:cubicBezTo>
                    <a:pt x="324420" y="407244"/>
                    <a:pt x="283922" y="366746"/>
                    <a:pt x="233965" y="366746"/>
                  </a:cubicBezTo>
                  <a:close/>
                  <a:moveTo>
                    <a:pt x="457200" y="0"/>
                  </a:moveTo>
                  <a:cubicBezTo>
                    <a:pt x="615016" y="0"/>
                    <a:pt x="754156" y="79959"/>
                    <a:pt x="836318" y="201575"/>
                  </a:cubicBezTo>
                  <a:lnTo>
                    <a:pt x="866368" y="256939"/>
                  </a:lnTo>
                  <a:lnTo>
                    <a:pt x="2226970" y="256939"/>
                  </a:lnTo>
                  <a:lnTo>
                    <a:pt x="2427231" y="457201"/>
                  </a:lnTo>
                  <a:lnTo>
                    <a:pt x="2226970" y="657462"/>
                  </a:lnTo>
                  <a:lnTo>
                    <a:pt x="2106661" y="657462"/>
                  </a:lnTo>
                  <a:lnTo>
                    <a:pt x="1975716" y="505956"/>
                  </a:lnTo>
                  <a:lnTo>
                    <a:pt x="1844772" y="657462"/>
                  </a:lnTo>
                  <a:lnTo>
                    <a:pt x="1773422" y="657462"/>
                  </a:lnTo>
                  <a:lnTo>
                    <a:pt x="1642477" y="505956"/>
                  </a:lnTo>
                  <a:lnTo>
                    <a:pt x="1511533" y="657462"/>
                  </a:lnTo>
                  <a:lnTo>
                    <a:pt x="1414780" y="657462"/>
                  </a:lnTo>
                  <a:lnTo>
                    <a:pt x="1283835" y="505956"/>
                  </a:lnTo>
                  <a:lnTo>
                    <a:pt x="1152891" y="657462"/>
                  </a:lnTo>
                  <a:lnTo>
                    <a:pt x="866368" y="657462"/>
                  </a:lnTo>
                  <a:lnTo>
                    <a:pt x="836318" y="712825"/>
                  </a:lnTo>
                  <a:cubicBezTo>
                    <a:pt x="754156" y="834441"/>
                    <a:pt x="615016" y="914400"/>
                    <a:pt x="457200" y="914400"/>
                  </a:cubicBezTo>
                  <a:cubicBezTo>
                    <a:pt x="204695" y="914400"/>
                    <a:pt x="0" y="709705"/>
                    <a:pt x="0" y="457200"/>
                  </a:cubicBezTo>
                  <a:cubicBezTo>
                    <a:pt x="0" y="204695"/>
                    <a:pt x="204695" y="0"/>
                    <a:pt x="457200" y="0"/>
                  </a:cubicBezTo>
                  <a:close/>
                </a:path>
              </a:pathLst>
            </a:custGeom>
            <a:solidFill>
              <a:srgbClr val="546CB2">
                <a:lumMod val="60000"/>
                <a:lumOff val="40000"/>
              </a:srgbClr>
            </a:solidFill>
            <a:ln w="12700" cap="flat" cmpd="sng" algn="ctr">
              <a:solidFill>
                <a:srgbClr val="98A7D1"/>
              </a:solidFill>
              <a:prstDash val="solid"/>
              <a:miter lim="800000"/>
            </a:ln>
            <a:effectLst/>
          </p:spPr>
        </p:sp>
        <p:sp>
          <p:nvSpPr>
            <p:cNvPr id="160" name="Rectangle 159"/>
            <p:cNvSpPr/>
            <p:nvPr/>
          </p:nvSpPr>
          <p:spPr>
            <a:xfrm>
              <a:off x="1074514" y="5383665"/>
              <a:ext cx="2756395" cy="21607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bg1"/>
                  </a:solidFill>
                </a:rPr>
                <a:t>955e9224bd2f5...</a:t>
              </a:r>
              <a:endParaRPr lang="pt-PT" sz="1100" dirty="0"/>
            </a:p>
          </p:txBody>
        </p:sp>
        <p:sp>
          <p:nvSpPr>
            <p:cNvPr id="161" name="Rectangle 160"/>
            <p:cNvSpPr/>
            <p:nvPr/>
          </p:nvSpPr>
          <p:spPr>
            <a:xfrm>
              <a:off x="1074514" y="5621313"/>
              <a:ext cx="2756395" cy="21607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bg1"/>
                  </a:solidFill>
                </a:rPr>
                <a:t>b6224af660189...</a:t>
              </a:r>
              <a:endParaRPr lang="pt-PT" sz="1100" dirty="0"/>
            </a:p>
          </p:txBody>
        </p:sp>
        <p:sp>
          <p:nvSpPr>
            <p:cNvPr id="162" name="Rectangle 161"/>
            <p:cNvSpPr/>
            <p:nvPr/>
          </p:nvSpPr>
          <p:spPr>
            <a:xfrm>
              <a:off x="1074514" y="5858960"/>
              <a:ext cx="2756395" cy="21607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bg1"/>
                  </a:solidFill>
                </a:rPr>
                <a:t>b32b121900a4...</a:t>
              </a:r>
              <a:endParaRPr lang="pt-PT" sz="1100" dirty="0">
                <a:solidFill>
                  <a:schemeClr val="bg1"/>
                </a:solidFill>
              </a:endParaRPr>
            </a:p>
          </p:txBody>
        </p:sp>
      </p:grpSp>
      <p:sp>
        <p:nvSpPr>
          <p:cNvPr id="242" name="Rectangle 312"/>
          <p:cNvSpPr/>
          <p:nvPr/>
        </p:nvSpPr>
        <p:spPr>
          <a:xfrm>
            <a:off x="74994" y="6223257"/>
            <a:ext cx="3120532" cy="217979"/>
          </a:xfrm>
          <a:prstGeom prst="rect">
            <a:avLst/>
          </a:prstGeom>
          <a:solidFill>
            <a:schemeClr val="accent5"/>
          </a:solidFill>
          <a:ln w="25400" cap="flat" cmpd="sng" algn="ctr">
            <a:noFill/>
            <a:prstDash val="solid"/>
            <a:miter/>
          </a:ln>
          <a:effectLst/>
        </p:spPr>
        <p:txBody>
          <a:bodyPr lIns="90000" tIns="45000" rIns="90000" bIns="4500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lang="en-US" sz="800" dirty="0">
                <a:latin typeface="Courier New" panose="02070309020205020404" pitchFamily="49" charset="0"/>
                <a:ea typeface="Calibri" panose="020F0502020204030204" pitchFamily="34" charset="0"/>
              </a:rPr>
              <a:t>{</a:t>
            </a:r>
            <a:r>
              <a:rPr lang="en-US" sz="800" b="1" dirty="0" err="1">
                <a:latin typeface="Courier New" panose="02070309020205020404" pitchFamily="49" charset="0"/>
                <a:ea typeface="Calibri" panose="020F0502020204030204" pitchFamily="34" charset="0"/>
              </a:rPr>
              <a:t>PeerList</a:t>
            </a:r>
            <a:r>
              <a:rPr lang="en-US" sz="800" dirty="0">
                <a:latin typeface="Courier New" panose="02070309020205020404" pitchFamily="49" charset="0"/>
                <a:ea typeface="Calibri" panose="020F0502020204030204" pitchFamily="34" charset="0"/>
              </a:rPr>
              <a:t>: peer0.org1, peer0.org2, peer0,Org3}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164769" y="4462714"/>
            <a:ext cx="2692894" cy="1015082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A6D9BD76-CD5A-A611-DBEC-8E83CD262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104" y="609599"/>
            <a:ext cx="10596307" cy="1196851"/>
          </a:xfrm>
        </p:spPr>
        <p:txBody>
          <a:bodyPr>
            <a:normAutofit/>
          </a:bodyPr>
          <a:lstStyle/>
          <a:p>
            <a:r>
              <a:rPr lang="en-US" dirty="0"/>
              <a:t>DATA PROTECTION AND ACCOUNTABILITY </a:t>
            </a:r>
            <a:br>
              <a:rPr lang="en-US" dirty="0"/>
            </a:br>
            <a:r>
              <a:rPr lang="en-US" dirty="0"/>
              <a:t>solution (DPA): </a:t>
            </a:r>
            <a:r>
              <a:rPr lang="en-US" b="1" dirty="0"/>
              <a:t>HYPERLEDGER FABRIC</a:t>
            </a:r>
            <a:endParaRPr lang="el-GR" b="1" dirty="0"/>
          </a:p>
        </p:txBody>
      </p:sp>
      <p:sp>
        <p:nvSpPr>
          <p:cNvPr id="7" name="Rounded Rectangle 186">
            <a:extLst>
              <a:ext uri="{FF2B5EF4-FFF2-40B4-BE49-F238E27FC236}">
                <a16:creationId xmlns:a16="http://schemas.microsoft.com/office/drawing/2014/main" id="{08456477-5DF6-4444-8AD3-5F86302A832C}"/>
              </a:ext>
            </a:extLst>
          </p:cNvPr>
          <p:cNvSpPr/>
          <p:nvPr/>
        </p:nvSpPr>
        <p:spPr>
          <a:xfrm>
            <a:off x="4861591" y="2151400"/>
            <a:ext cx="2261974" cy="1256974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solidFill>
              <a:srgbClr val="5D3A75"/>
            </a:solidFill>
            <a:prstDash val="solid"/>
            <a:miter lim="800000"/>
          </a:ln>
          <a:effectLst/>
        </p:spPr>
      </p:sp>
      <p:sp>
        <p:nvSpPr>
          <p:cNvPr id="8" name="Rounded Rectangle 186">
            <a:extLst>
              <a:ext uri="{FF2B5EF4-FFF2-40B4-BE49-F238E27FC236}">
                <a16:creationId xmlns:a16="http://schemas.microsoft.com/office/drawing/2014/main" id="{08456477-5DF6-4444-8AD3-5F86302A832C}"/>
              </a:ext>
            </a:extLst>
          </p:cNvPr>
          <p:cNvSpPr/>
          <p:nvPr/>
        </p:nvSpPr>
        <p:spPr>
          <a:xfrm>
            <a:off x="7406608" y="2146608"/>
            <a:ext cx="2083665" cy="962352"/>
          </a:xfrm>
          <a:prstGeom prst="roundRect">
            <a:avLst>
              <a:gd name="adj" fmla="val 16667"/>
            </a:avLst>
          </a:prstGeom>
          <a:solidFill>
            <a:srgbClr val="7F4F9F">
              <a:lumMod val="20000"/>
              <a:lumOff val="80000"/>
            </a:srgbClr>
          </a:solidFill>
          <a:ln w="12700" cap="flat" cmpd="sng" algn="ctr">
            <a:solidFill>
              <a:srgbClr val="5D3A75"/>
            </a:solidFill>
            <a:prstDash val="solid"/>
            <a:miter lim="800000"/>
          </a:ln>
          <a:effectLst/>
        </p:spPr>
      </p:sp>
      <p:sp>
        <p:nvSpPr>
          <p:cNvPr id="9" name="Rectangle 241">
            <a:extLst>
              <a:ext uri="{FF2B5EF4-FFF2-40B4-BE49-F238E27FC236}">
                <a16:creationId xmlns:a16="http://schemas.microsoft.com/office/drawing/2014/main" id="{44B791A9-F875-42E5-A4BA-3F7F4FCB0E92}"/>
              </a:ext>
            </a:extLst>
          </p:cNvPr>
          <p:cNvSpPr/>
          <p:nvPr/>
        </p:nvSpPr>
        <p:spPr>
          <a:xfrm>
            <a:off x="7461643" y="1865918"/>
            <a:ext cx="1973595" cy="275545"/>
          </a:xfrm>
          <a:prstGeom prst="rect">
            <a:avLst/>
          </a:prstGeom>
          <a:noFill/>
          <a:ln w="0">
            <a:noFill/>
          </a:ln>
          <a:effectLst/>
        </p:spPr>
        <p:txBody>
          <a:bodyPr wrap="none" lIns="90000" tIns="45000" rIns="90000" bIns="4500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1200" b="1" i="0" u="none" strike="noStrike" kern="0" cap="none" spc="-1" normalizeH="0" baseline="0" noProof="0" dirty="0">
                <a:ln>
                  <a:noFill/>
                </a:ln>
                <a:solidFill>
                  <a:srgbClr val="414244"/>
                </a:solidFill>
                <a:effectLst/>
                <a:uLnTx/>
                <a:uFillTx/>
                <a:latin typeface="Calibri"/>
                <a:ea typeface="DejaVu Sans"/>
                <a:cs typeface="+mn-cs"/>
              </a:rPr>
              <a:t>Hyperledger Fabric Network</a:t>
            </a:r>
            <a:endParaRPr kumimoji="0" lang="en-US" sz="1200" b="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7430477" y="2155290"/>
            <a:ext cx="775592" cy="847606"/>
            <a:chOff x="7237428" y="4831188"/>
            <a:chExt cx="775592" cy="847606"/>
          </a:xfrm>
        </p:grpSpPr>
        <p:sp>
          <p:nvSpPr>
            <p:cNvPr id="140" name="Rectangle 113">
              <a:extLst>
                <a:ext uri="{FF2B5EF4-FFF2-40B4-BE49-F238E27FC236}">
                  <a16:creationId xmlns:a16="http://schemas.microsoft.com/office/drawing/2014/main" id="{18C187D5-BA64-40FB-BEBE-FCA54015211A}"/>
                </a:ext>
              </a:extLst>
            </p:cNvPr>
            <p:cNvSpPr/>
            <p:nvPr/>
          </p:nvSpPr>
          <p:spPr>
            <a:xfrm>
              <a:off x="7237428" y="4831188"/>
              <a:ext cx="775592" cy="317520"/>
            </a:xfrm>
            <a:prstGeom prst="rect">
              <a:avLst/>
            </a:prstGeom>
            <a:noFill/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000" i="0" u="none" strike="noStrike" kern="0" cap="none" spc="-1" normalizeH="0" baseline="0" noProof="0" dirty="0">
                  <a:ln>
                    <a:noFill/>
                  </a:ln>
                  <a:solidFill>
                    <a:srgbClr val="414244"/>
                  </a:solidFill>
                  <a:effectLst/>
                  <a:uLnTx/>
                  <a:uFillTx/>
                  <a:latin typeface="Calibri"/>
                  <a:ea typeface="DejaVu Sans"/>
                  <a:cs typeface="+mn-cs"/>
                </a:rPr>
                <a:t>peer0.org1</a:t>
              </a:r>
              <a:endPara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141" name="Group 140"/>
            <p:cNvGrpSpPr/>
            <p:nvPr/>
          </p:nvGrpSpPr>
          <p:grpSpPr>
            <a:xfrm>
              <a:off x="7391764" y="5112514"/>
              <a:ext cx="466920" cy="566280"/>
              <a:chOff x="7395464" y="3062136"/>
              <a:chExt cx="466920" cy="566280"/>
            </a:xfrm>
          </p:grpSpPr>
          <p:grpSp>
            <p:nvGrpSpPr>
              <p:cNvPr id="142" name="Group 140">
                <a:extLst>
                  <a:ext uri="{FF2B5EF4-FFF2-40B4-BE49-F238E27FC236}">
                    <a16:creationId xmlns:a16="http://schemas.microsoft.com/office/drawing/2014/main" id="{8A8CC44C-B01D-44DE-B89A-D38FAE743F1F}"/>
                  </a:ext>
                </a:extLst>
              </p:cNvPr>
              <p:cNvGrpSpPr/>
              <p:nvPr/>
            </p:nvGrpSpPr>
            <p:grpSpPr>
              <a:xfrm>
                <a:off x="7395464" y="3062136"/>
                <a:ext cx="466920" cy="566280"/>
                <a:chOff x="9698760" y="3480120"/>
                <a:chExt cx="466920" cy="566280"/>
              </a:xfrm>
            </p:grpSpPr>
            <p:sp>
              <p:nvSpPr>
                <p:cNvPr id="144" name="Rounded Rectangle 126">
                  <a:extLst>
                    <a:ext uri="{FF2B5EF4-FFF2-40B4-BE49-F238E27FC236}">
                      <a16:creationId xmlns:a16="http://schemas.microsoft.com/office/drawing/2014/main" id="{D4CAF9B7-3BCC-4AF9-9093-8D7EA6C31B0B}"/>
                    </a:ext>
                  </a:extLst>
                </p:cNvPr>
                <p:cNvSpPr/>
                <p:nvPr/>
              </p:nvSpPr>
              <p:spPr>
                <a:xfrm>
                  <a:off x="9698760" y="3480120"/>
                  <a:ext cx="466920" cy="566280"/>
                </a:xfrm>
                <a:prstGeom prst="roundRect">
                  <a:avLst>
                    <a:gd name="adj" fmla="val 16667"/>
                  </a:avLst>
                </a:prstGeom>
                <a:noFill/>
                <a:ln w="12700" cap="flat" cmpd="sng" algn="ctr">
                  <a:solidFill>
                    <a:srgbClr val="546CB2"/>
                  </a:solidFill>
                  <a:prstDash val="solid"/>
                  <a:miter lim="800000"/>
                </a:ln>
                <a:effectLst/>
              </p:spPr>
            </p:sp>
            <p:grpSp>
              <p:nvGrpSpPr>
                <p:cNvPr id="145" name="Group 92">
                  <a:extLst>
                    <a:ext uri="{FF2B5EF4-FFF2-40B4-BE49-F238E27FC236}">
                      <a16:creationId xmlns:a16="http://schemas.microsoft.com/office/drawing/2014/main" id="{2F33F6DA-2610-4735-BE70-5D8E6BA428DE}"/>
                    </a:ext>
                  </a:extLst>
                </p:cNvPr>
                <p:cNvGrpSpPr/>
                <p:nvPr/>
              </p:nvGrpSpPr>
              <p:grpSpPr>
                <a:xfrm>
                  <a:off x="9802800" y="3702960"/>
                  <a:ext cx="241200" cy="275400"/>
                  <a:chOff x="9802800" y="3702960"/>
                  <a:chExt cx="241200" cy="275400"/>
                </a:xfrm>
              </p:grpSpPr>
              <p:sp>
                <p:nvSpPr>
                  <p:cNvPr id="146" name="Rectangle 94">
                    <a:extLst>
                      <a:ext uri="{FF2B5EF4-FFF2-40B4-BE49-F238E27FC236}">
                        <a16:creationId xmlns:a16="http://schemas.microsoft.com/office/drawing/2014/main" id="{1A53C6D5-5A88-46BF-A21B-556121D6A113}"/>
                      </a:ext>
                    </a:extLst>
                  </p:cNvPr>
                  <p:cNvSpPr/>
                  <p:nvPr/>
                </p:nvSpPr>
                <p:spPr>
                  <a:xfrm>
                    <a:off x="9802800" y="3702960"/>
                    <a:ext cx="241200" cy="27540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  <p:grpSp>
                <p:nvGrpSpPr>
                  <p:cNvPr id="147" name="Group 95">
                    <a:extLst>
                      <a:ext uri="{FF2B5EF4-FFF2-40B4-BE49-F238E27FC236}">
                        <a16:creationId xmlns:a16="http://schemas.microsoft.com/office/drawing/2014/main" id="{DB6EE8B3-C661-417B-A881-B0AF027C15F7}"/>
                      </a:ext>
                    </a:extLst>
                  </p:cNvPr>
                  <p:cNvGrpSpPr/>
                  <p:nvPr/>
                </p:nvGrpSpPr>
                <p:grpSpPr>
                  <a:xfrm>
                    <a:off x="9836280" y="3804480"/>
                    <a:ext cx="79560" cy="38880"/>
                    <a:chOff x="9836280" y="3804480"/>
                    <a:chExt cx="79560" cy="38880"/>
                  </a:xfrm>
                </p:grpSpPr>
                <p:sp>
                  <p:nvSpPr>
                    <p:cNvPr id="154" name="Rectangle 102">
                      <a:extLst>
                        <a:ext uri="{FF2B5EF4-FFF2-40B4-BE49-F238E27FC236}">
                          <a16:creationId xmlns:a16="http://schemas.microsoft.com/office/drawing/2014/main" id="{2F57A5D6-48CA-47B0-B38E-FACA62186631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9833760" y="382680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55" name="Rectangle 103">
                      <a:extLst>
                        <a:ext uri="{FF2B5EF4-FFF2-40B4-BE49-F238E27FC236}">
                          <a16:creationId xmlns:a16="http://schemas.microsoft.com/office/drawing/2014/main" id="{86EDBB1C-29BA-408A-9757-668EE5A58230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9852480" y="382032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148" name="Group 96">
                    <a:extLst>
                      <a:ext uri="{FF2B5EF4-FFF2-40B4-BE49-F238E27FC236}">
                        <a16:creationId xmlns:a16="http://schemas.microsoft.com/office/drawing/2014/main" id="{1F7B4667-04DF-4A93-AC06-A24091394E82}"/>
                      </a:ext>
                    </a:extLst>
                  </p:cNvPr>
                  <p:cNvGrpSpPr/>
                  <p:nvPr/>
                </p:nvGrpSpPr>
                <p:grpSpPr>
                  <a:xfrm>
                    <a:off x="9837000" y="3879000"/>
                    <a:ext cx="51480" cy="51480"/>
                    <a:chOff x="9837000" y="3879000"/>
                    <a:chExt cx="51480" cy="51480"/>
                  </a:xfrm>
                </p:grpSpPr>
                <p:sp>
                  <p:nvSpPr>
                    <p:cNvPr id="152" name="Rectangle 100">
                      <a:extLst>
                        <a:ext uri="{FF2B5EF4-FFF2-40B4-BE49-F238E27FC236}">
                          <a16:creationId xmlns:a16="http://schemas.microsoft.com/office/drawing/2014/main" id="{F3D31E61-CD7C-4C01-AE1E-9606D4B6DDE8}"/>
                        </a:ext>
                      </a:extLst>
                    </p:cNvPr>
                    <p:cNvSpPr/>
                    <p:nvPr/>
                  </p:nvSpPr>
                  <p:spPr>
                    <a:xfrm rot="18900000">
                      <a:off x="9829440" y="390132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53" name="Rectangle 101">
                      <a:extLst>
                        <a:ext uri="{FF2B5EF4-FFF2-40B4-BE49-F238E27FC236}">
                          <a16:creationId xmlns:a16="http://schemas.microsoft.com/office/drawing/2014/main" id="{C6D65796-6D38-44F4-8178-EA8307E76E32}"/>
                        </a:ext>
                      </a:extLst>
                    </p:cNvPr>
                    <p:cNvSpPr/>
                    <p:nvPr/>
                  </p:nvSpPr>
                  <p:spPr>
                    <a:xfrm rot="13500000">
                      <a:off x="9833760" y="3901680"/>
                      <a:ext cx="60120" cy="720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149" name="Group 97">
                    <a:extLst>
                      <a:ext uri="{FF2B5EF4-FFF2-40B4-BE49-F238E27FC236}">
                        <a16:creationId xmlns:a16="http://schemas.microsoft.com/office/drawing/2014/main" id="{093FBC69-1879-47B6-871A-2CC98CAF8741}"/>
                      </a:ext>
                    </a:extLst>
                  </p:cNvPr>
                  <p:cNvGrpSpPr/>
                  <p:nvPr/>
                </p:nvGrpSpPr>
                <p:grpSpPr>
                  <a:xfrm>
                    <a:off x="9836280" y="3745440"/>
                    <a:ext cx="79560" cy="38880"/>
                    <a:chOff x="9836280" y="3745440"/>
                    <a:chExt cx="79560" cy="38880"/>
                  </a:xfrm>
                </p:grpSpPr>
                <p:sp>
                  <p:nvSpPr>
                    <p:cNvPr id="150" name="Rectangle 98">
                      <a:extLst>
                        <a:ext uri="{FF2B5EF4-FFF2-40B4-BE49-F238E27FC236}">
                          <a16:creationId xmlns:a16="http://schemas.microsoft.com/office/drawing/2014/main" id="{A03B00A6-932C-4F29-86D3-512B10F6A433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9833760" y="376740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51" name="Rectangle 99">
                      <a:extLst>
                        <a:ext uri="{FF2B5EF4-FFF2-40B4-BE49-F238E27FC236}">
                          <a16:creationId xmlns:a16="http://schemas.microsoft.com/office/drawing/2014/main" id="{160C501B-CCC9-446C-AF41-52ED92B8D981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9852480" y="376128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</p:grpSp>
          </p:grpSp>
          <p:sp>
            <p:nvSpPr>
              <p:cNvPr id="143" name="Freeform 79">
                <a:extLst>
                  <a:ext uri="{FF2B5EF4-FFF2-40B4-BE49-F238E27FC236}">
                    <a16:creationId xmlns:a16="http://schemas.microsoft.com/office/drawing/2014/main" id="{43C903C9-1086-4E35-936F-BE44BA5A2634}"/>
                  </a:ext>
                </a:extLst>
              </p:cNvPr>
              <p:cNvSpPr/>
              <p:nvPr/>
            </p:nvSpPr>
            <p:spPr>
              <a:xfrm>
                <a:off x="7509700" y="3136078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7F4F9F">
                  <a:lumMod val="40000"/>
                  <a:lumOff val="60000"/>
                </a:srgbClr>
              </a:solidFill>
              <a:ln w="12700" cap="flat" cmpd="sng" algn="ctr">
                <a:solidFill>
                  <a:srgbClr val="CCB6DB"/>
                </a:solidFill>
                <a:prstDash val="solid"/>
                <a:miter lim="800000"/>
              </a:ln>
              <a:effectLst/>
            </p:spPr>
          </p:sp>
        </p:grpSp>
      </p:grpSp>
      <p:grpSp>
        <p:nvGrpSpPr>
          <p:cNvPr id="11" name="Group 10"/>
          <p:cNvGrpSpPr/>
          <p:nvPr/>
        </p:nvGrpSpPr>
        <p:grpSpPr>
          <a:xfrm>
            <a:off x="8072210" y="2136440"/>
            <a:ext cx="775592" cy="847606"/>
            <a:chOff x="7807934" y="4831188"/>
            <a:chExt cx="775592" cy="847606"/>
          </a:xfrm>
        </p:grpSpPr>
        <p:sp>
          <p:nvSpPr>
            <p:cNvPr id="124" name="Rectangle 113">
              <a:extLst>
                <a:ext uri="{FF2B5EF4-FFF2-40B4-BE49-F238E27FC236}">
                  <a16:creationId xmlns:a16="http://schemas.microsoft.com/office/drawing/2014/main" id="{2436AE0A-7EE1-4E8A-9F50-0AE8E13250C6}"/>
                </a:ext>
              </a:extLst>
            </p:cNvPr>
            <p:cNvSpPr/>
            <p:nvPr/>
          </p:nvSpPr>
          <p:spPr>
            <a:xfrm>
              <a:off x="7807934" y="4831188"/>
              <a:ext cx="775592" cy="317520"/>
            </a:xfrm>
            <a:prstGeom prst="rect">
              <a:avLst/>
            </a:prstGeom>
            <a:noFill/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000" i="0" u="none" strike="noStrike" kern="0" cap="none" spc="-1" normalizeH="0" baseline="0" noProof="0" dirty="0">
                  <a:ln>
                    <a:noFill/>
                  </a:ln>
                  <a:solidFill>
                    <a:srgbClr val="414244"/>
                  </a:solidFill>
                  <a:effectLst/>
                  <a:uLnTx/>
                  <a:uFillTx/>
                  <a:latin typeface="Calibri"/>
                  <a:ea typeface="DejaVu Sans"/>
                  <a:cs typeface="+mn-cs"/>
                </a:rPr>
                <a:t>peer0.org2</a:t>
              </a:r>
              <a:endPara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125" name="Group 124"/>
            <p:cNvGrpSpPr/>
            <p:nvPr/>
          </p:nvGrpSpPr>
          <p:grpSpPr>
            <a:xfrm>
              <a:off x="7968850" y="5112514"/>
              <a:ext cx="466920" cy="566280"/>
              <a:chOff x="8102943" y="3741075"/>
              <a:chExt cx="466920" cy="566280"/>
            </a:xfrm>
          </p:grpSpPr>
          <p:grpSp>
            <p:nvGrpSpPr>
              <p:cNvPr id="126" name="Group 126">
                <a:extLst>
                  <a:ext uri="{FF2B5EF4-FFF2-40B4-BE49-F238E27FC236}">
                    <a16:creationId xmlns:a16="http://schemas.microsoft.com/office/drawing/2014/main" id="{76C8C88F-C24A-4378-A795-E42D3C57B5C9}"/>
                  </a:ext>
                </a:extLst>
              </p:cNvPr>
              <p:cNvGrpSpPr/>
              <p:nvPr/>
            </p:nvGrpSpPr>
            <p:grpSpPr>
              <a:xfrm>
                <a:off x="8102943" y="3741075"/>
                <a:ext cx="466920" cy="566280"/>
                <a:chOff x="9707400" y="4267800"/>
                <a:chExt cx="466920" cy="566280"/>
              </a:xfrm>
            </p:grpSpPr>
            <p:sp>
              <p:nvSpPr>
                <p:cNvPr id="128" name="Rounded Rectangle 126">
                  <a:extLst>
                    <a:ext uri="{FF2B5EF4-FFF2-40B4-BE49-F238E27FC236}">
                      <a16:creationId xmlns:a16="http://schemas.microsoft.com/office/drawing/2014/main" id="{29ABE8AA-9E58-438C-82FD-89F89536C282}"/>
                    </a:ext>
                  </a:extLst>
                </p:cNvPr>
                <p:cNvSpPr/>
                <p:nvPr/>
              </p:nvSpPr>
              <p:spPr>
                <a:xfrm>
                  <a:off x="9707400" y="4267800"/>
                  <a:ext cx="466920" cy="566280"/>
                </a:xfrm>
                <a:prstGeom prst="roundRect">
                  <a:avLst>
                    <a:gd name="adj" fmla="val 16667"/>
                  </a:avLst>
                </a:prstGeom>
                <a:noFill/>
                <a:ln w="12700" cap="flat" cmpd="sng" algn="ctr">
                  <a:solidFill>
                    <a:srgbClr val="546CB2"/>
                  </a:solidFill>
                  <a:prstDash val="solid"/>
                  <a:miter lim="800000"/>
                </a:ln>
                <a:effectLst/>
              </p:spPr>
            </p:sp>
            <p:grpSp>
              <p:nvGrpSpPr>
                <p:cNvPr id="129" name="Group 92">
                  <a:extLst>
                    <a:ext uri="{FF2B5EF4-FFF2-40B4-BE49-F238E27FC236}">
                      <a16:creationId xmlns:a16="http://schemas.microsoft.com/office/drawing/2014/main" id="{635A83B2-2E94-4F24-8FE5-17B9CB21FA6F}"/>
                    </a:ext>
                  </a:extLst>
                </p:cNvPr>
                <p:cNvGrpSpPr/>
                <p:nvPr/>
              </p:nvGrpSpPr>
              <p:grpSpPr>
                <a:xfrm>
                  <a:off x="9811440" y="4490640"/>
                  <a:ext cx="241200" cy="275400"/>
                  <a:chOff x="9811440" y="4490640"/>
                  <a:chExt cx="241200" cy="275400"/>
                </a:xfrm>
              </p:grpSpPr>
              <p:sp>
                <p:nvSpPr>
                  <p:cNvPr id="130" name="Rectangle 94">
                    <a:extLst>
                      <a:ext uri="{FF2B5EF4-FFF2-40B4-BE49-F238E27FC236}">
                        <a16:creationId xmlns:a16="http://schemas.microsoft.com/office/drawing/2014/main" id="{AC6064F2-CF12-46E5-9510-6EED3CB7B0F2}"/>
                      </a:ext>
                    </a:extLst>
                  </p:cNvPr>
                  <p:cNvSpPr/>
                  <p:nvPr/>
                </p:nvSpPr>
                <p:spPr>
                  <a:xfrm>
                    <a:off x="9811440" y="4490640"/>
                    <a:ext cx="241200" cy="27540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  <p:grpSp>
                <p:nvGrpSpPr>
                  <p:cNvPr id="131" name="Group 95">
                    <a:extLst>
                      <a:ext uri="{FF2B5EF4-FFF2-40B4-BE49-F238E27FC236}">
                        <a16:creationId xmlns:a16="http://schemas.microsoft.com/office/drawing/2014/main" id="{611D1C73-2010-46D0-858B-412A082BDC32}"/>
                      </a:ext>
                    </a:extLst>
                  </p:cNvPr>
                  <p:cNvGrpSpPr/>
                  <p:nvPr/>
                </p:nvGrpSpPr>
                <p:grpSpPr>
                  <a:xfrm>
                    <a:off x="9845280" y="4592160"/>
                    <a:ext cx="79200" cy="38880"/>
                    <a:chOff x="9845280" y="4592160"/>
                    <a:chExt cx="79200" cy="38880"/>
                  </a:xfrm>
                </p:grpSpPr>
                <p:sp>
                  <p:nvSpPr>
                    <p:cNvPr id="138" name="Rectangle 102">
                      <a:extLst>
                        <a:ext uri="{FF2B5EF4-FFF2-40B4-BE49-F238E27FC236}">
                          <a16:creationId xmlns:a16="http://schemas.microsoft.com/office/drawing/2014/main" id="{6249FD3C-8A06-47F1-95C5-54C36A56322A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9842760" y="461412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39" name="Rectangle 103">
                      <a:extLst>
                        <a:ext uri="{FF2B5EF4-FFF2-40B4-BE49-F238E27FC236}">
                          <a16:creationId xmlns:a16="http://schemas.microsoft.com/office/drawing/2014/main" id="{8DFEFA16-D6E7-441A-9643-4C328BBDA058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9861120" y="460800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132" name="Group 96">
                    <a:extLst>
                      <a:ext uri="{FF2B5EF4-FFF2-40B4-BE49-F238E27FC236}">
                        <a16:creationId xmlns:a16="http://schemas.microsoft.com/office/drawing/2014/main" id="{FE13DD97-899A-4D9A-BA3B-A89DE9642EEB}"/>
                      </a:ext>
                    </a:extLst>
                  </p:cNvPr>
                  <p:cNvGrpSpPr/>
                  <p:nvPr/>
                </p:nvGrpSpPr>
                <p:grpSpPr>
                  <a:xfrm>
                    <a:off x="9845640" y="4666320"/>
                    <a:ext cx="51480" cy="51480"/>
                    <a:chOff x="9845640" y="4666320"/>
                    <a:chExt cx="51480" cy="51480"/>
                  </a:xfrm>
                </p:grpSpPr>
                <p:sp>
                  <p:nvSpPr>
                    <p:cNvPr id="136" name="Rectangle 100">
                      <a:extLst>
                        <a:ext uri="{FF2B5EF4-FFF2-40B4-BE49-F238E27FC236}">
                          <a16:creationId xmlns:a16="http://schemas.microsoft.com/office/drawing/2014/main" id="{19356A0B-2F24-4C07-B44A-6864C1303CDE}"/>
                        </a:ext>
                      </a:extLst>
                    </p:cNvPr>
                    <p:cNvSpPr/>
                    <p:nvPr/>
                  </p:nvSpPr>
                  <p:spPr>
                    <a:xfrm rot="18900000">
                      <a:off x="9838080" y="468864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37" name="Rectangle 101">
                      <a:extLst>
                        <a:ext uri="{FF2B5EF4-FFF2-40B4-BE49-F238E27FC236}">
                          <a16:creationId xmlns:a16="http://schemas.microsoft.com/office/drawing/2014/main" id="{029A9F94-D401-46D9-86B6-D1449B5944D2}"/>
                        </a:ext>
                      </a:extLst>
                    </p:cNvPr>
                    <p:cNvSpPr/>
                    <p:nvPr/>
                  </p:nvSpPr>
                  <p:spPr>
                    <a:xfrm rot="13500000">
                      <a:off x="9842760" y="4689000"/>
                      <a:ext cx="60120" cy="720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133" name="Group 97">
                    <a:extLst>
                      <a:ext uri="{FF2B5EF4-FFF2-40B4-BE49-F238E27FC236}">
                        <a16:creationId xmlns:a16="http://schemas.microsoft.com/office/drawing/2014/main" id="{505903D0-5BB7-4782-9DBE-9A2AD9E38075}"/>
                      </a:ext>
                    </a:extLst>
                  </p:cNvPr>
                  <p:cNvGrpSpPr/>
                  <p:nvPr/>
                </p:nvGrpSpPr>
                <p:grpSpPr>
                  <a:xfrm>
                    <a:off x="9845280" y="4533120"/>
                    <a:ext cx="79200" cy="38880"/>
                    <a:chOff x="9845280" y="4533120"/>
                    <a:chExt cx="79200" cy="38880"/>
                  </a:xfrm>
                </p:grpSpPr>
                <p:sp>
                  <p:nvSpPr>
                    <p:cNvPr id="134" name="Rectangle 98">
                      <a:extLst>
                        <a:ext uri="{FF2B5EF4-FFF2-40B4-BE49-F238E27FC236}">
                          <a16:creationId xmlns:a16="http://schemas.microsoft.com/office/drawing/2014/main" id="{951B1085-A645-4A92-9556-6A78FB6EDADB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9842760" y="455508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35" name="Rectangle 99">
                      <a:extLst>
                        <a:ext uri="{FF2B5EF4-FFF2-40B4-BE49-F238E27FC236}">
                          <a16:creationId xmlns:a16="http://schemas.microsoft.com/office/drawing/2014/main" id="{20A84622-5B98-4096-A898-F1495DFA91B7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9861120" y="454896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</p:grpSp>
          </p:grpSp>
          <p:sp>
            <p:nvSpPr>
              <p:cNvPr id="127" name="Freeform 79">
                <a:extLst>
                  <a:ext uri="{FF2B5EF4-FFF2-40B4-BE49-F238E27FC236}">
                    <a16:creationId xmlns:a16="http://schemas.microsoft.com/office/drawing/2014/main" id="{7EEF8F24-2D47-45C6-AEC1-F87F0BB02EFA}"/>
                  </a:ext>
                </a:extLst>
              </p:cNvPr>
              <p:cNvSpPr/>
              <p:nvPr/>
            </p:nvSpPr>
            <p:spPr>
              <a:xfrm>
                <a:off x="8221341" y="3819067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546CB2">
                  <a:lumMod val="60000"/>
                  <a:lumOff val="40000"/>
                </a:srgbClr>
              </a:solidFill>
              <a:ln w="12700" cap="flat" cmpd="sng" algn="ctr">
                <a:solidFill>
                  <a:srgbClr val="98A7D1"/>
                </a:solidFill>
                <a:prstDash val="solid"/>
                <a:miter lim="800000"/>
              </a:ln>
              <a:effectLst/>
            </p:spPr>
          </p:sp>
        </p:grpSp>
      </p:grpSp>
      <p:grpSp>
        <p:nvGrpSpPr>
          <p:cNvPr id="12" name="Group 11"/>
          <p:cNvGrpSpPr/>
          <p:nvPr/>
        </p:nvGrpSpPr>
        <p:grpSpPr>
          <a:xfrm>
            <a:off x="8713942" y="2148585"/>
            <a:ext cx="775592" cy="847606"/>
            <a:chOff x="8378440" y="4831188"/>
            <a:chExt cx="775592" cy="847606"/>
          </a:xfrm>
        </p:grpSpPr>
        <p:sp>
          <p:nvSpPr>
            <p:cNvPr id="108" name="Rectangle 113">
              <a:extLst>
                <a:ext uri="{FF2B5EF4-FFF2-40B4-BE49-F238E27FC236}">
                  <a16:creationId xmlns:a16="http://schemas.microsoft.com/office/drawing/2014/main" id="{81D5A4EE-CB7B-419B-9D3F-218D93A33163}"/>
                </a:ext>
              </a:extLst>
            </p:cNvPr>
            <p:cNvSpPr/>
            <p:nvPr/>
          </p:nvSpPr>
          <p:spPr>
            <a:xfrm>
              <a:off x="8378440" y="4831188"/>
              <a:ext cx="775592" cy="317520"/>
            </a:xfrm>
            <a:prstGeom prst="rect">
              <a:avLst/>
            </a:prstGeom>
            <a:noFill/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000" i="0" u="none" strike="noStrike" kern="0" cap="none" spc="-1" normalizeH="0" baseline="0" noProof="0" dirty="0">
                  <a:ln>
                    <a:noFill/>
                  </a:ln>
                  <a:solidFill>
                    <a:srgbClr val="414244"/>
                  </a:solidFill>
                  <a:effectLst/>
                  <a:uLnTx/>
                  <a:uFillTx/>
                  <a:latin typeface="Calibri"/>
                  <a:ea typeface="DejaVu Sans"/>
                  <a:cs typeface="+mn-cs"/>
                </a:rPr>
                <a:t>peer0.org3</a:t>
              </a:r>
              <a:endPara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109" name="Group 108"/>
            <p:cNvGrpSpPr/>
            <p:nvPr/>
          </p:nvGrpSpPr>
          <p:grpSpPr>
            <a:xfrm>
              <a:off x="8542236" y="5112514"/>
              <a:ext cx="466920" cy="566280"/>
              <a:chOff x="8683326" y="4400213"/>
              <a:chExt cx="466920" cy="566280"/>
            </a:xfrm>
          </p:grpSpPr>
          <p:grpSp>
            <p:nvGrpSpPr>
              <p:cNvPr id="110" name="Group 205">
                <a:extLst>
                  <a:ext uri="{FF2B5EF4-FFF2-40B4-BE49-F238E27FC236}">
                    <a16:creationId xmlns:a16="http://schemas.microsoft.com/office/drawing/2014/main" id="{ACB6D0DF-1D70-4E38-AAFE-D5D8F063273D}"/>
                  </a:ext>
                </a:extLst>
              </p:cNvPr>
              <p:cNvGrpSpPr/>
              <p:nvPr/>
            </p:nvGrpSpPr>
            <p:grpSpPr>
              <a:xfrm>
                <a:off x="8683326" y="4400213"/>
                <a:ext cx="466920" cy="566280"/>
                <a:chOff x="10696680" y="3481200"/>
                <a:chExt cx="466920" cy="566280"/>
              </a:xfrm>
            </p:grpSpPr>
            <p:sp>
              <p:nvSpPr>
                <p:cNvPr id="112" name="Rounded Rectangle 126">
                  <a:extLst>
                    <a:ext uri="{FF2B5EF4-FFF2-40B4-BE49-F238E27FC236}">
                      <a16:creationId xmlns:a16="http://schemas.microsoft.com/office/drawing/2014/main" id="{BC6EEFDE-99AE-4595-A1D4-0F36AD97651F}"/>
                    </a:ext>
                  </a:extLst>
                </p:cNvPr>
                <p:cNvSpPr/>
                <p:nvPr/>
              </p:nvSpPr>
              <p:spPr>
                <a:xfrm>
                  <a:off x="10696680" y="3481200"/>
                  <a:ext cx="466920" cy="566280"/>
                </a:xfrm>
                <a:prstGeom prst="roundRect">
                  <a:avLst>
                    <a:gd name="adj" fmla="val 16667"/>
                  </a:avLst>
                </a:prstGeom>
                <a:noFill/>
                <a:ln w="12700" cap="flat" cmpd="sng" algn="ctr">
                  <a:solidFill>
                    <a:srgbClr val="546CB2"/>
                  </a:solidFill>
                  <a:prstDash val="solid"/>
                  <a:miter lim="800000"/>
                </a:ln>
                <a:effectLst/>
              </p:spPr>
            </p:sp>
            <p:grpSp>
              <p:nvGrpSpPr>
                <p:cNvPr id="113" name="Group 92">
                  <a:extLst>
                    <a:ext uri="{FF2B5EF4-FFF2-40B4-BE49-F238E27FC236}">
                      <a16:creationId xmlns:a16="http://schemas.microsoft.com/office/drawing/2014/main" id="{44F5CBCE-688E-48A3-A4A1-5F58E5779DC6}"/>
                    </a:ext>
                  </a:extLst>
                </p:cNvPr>
                <p:cNvGrpSpPr/>
                <p:nvPr/>
              </p:nvGrpSpPr>
              <p:grpSpPr>
                <a:xfrm>
                  <a:off x="10800720" y="3704040"/>
                  <a:ext cx="241200" cy="275400"/>
                  <a:chOff x="10800720" y="3704040"/>
                  <a:chExt cx="241200" cy="275400"/>
                </a:xfrm>
              </p:grpSpPr>
              <p:sp>
                <p:nvSpPr>
                  <p:cNvPr id="114" name="Rectangle 94">
                    <a:extLst>
                      <a:ext uri="{FF2B5EF4-FFF2-40B4-BE49-F238E27FC236}">
                        <a16:creationId xmlns:a16="http://schemas.microsoft.com/office/drawing/2014/main" id="{34DAAE08-404A-4660-9036-D7C19763429E}"/>
                      </a:ext>
                    </a:extLst>
                  </p:cNvPr>
                  <p:cNvSpPr/>
                  <p:nvPr/>
                </p:nvSpPr>
                <p:spPr>
                  <a:xfrm>
                    <a:off x="10800720" y="3704040"/>
                    <a:ext cx="241200" cy="27540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  <p:grpSp>
                <p:nvGrpSpPr>
                  <p:cNvPr id="115" name="Group 95">
                    <a:extLst>
                      <a:ext uri="{FF2B5EF4-FFF2-40B4-BE49-F238E27FC236}">
                        <a16:creationId xmlns:a16="http://schemas.microsoft.com/office/drawing/2014/main" id="{7568FA38-7E5F-4C3E-96CB-3B23716A8A08}"/>
                      </a:ext>
                    </a:extLst>
                  </p:cNvPr>
                  <p:cNvGrpSpPr/>
                  <p:nvPr/>
                </p:nvGrpSpPr>
                <p:grpSpPr>
                  <a:xfrm>
                    <a:off x="10834200" y="3805560"/>
                    <a:ext cx="79560" cy="38880"/>
                    <a:chOff x="10834200" y="3805560"/>
                    <a:chExt cx="79560" cy="38880"/>
                  </a:xfrm>
                </p:grpSpPr>
                <p:sp>
                  <p:nvSpPr>
                    <p:cNvPr id="122" name="Rectangle 102">
                      <a:extLst>
                        <a:ext uri="{FF2B5EF4-FFF2-40B4-BE49-F238E27FC236}">
                          <a16:creationId xmlns:a16="http://schemas.microsoft.com/office/drawing/2014/main" id="{57DB6559-5719-4334-AC68-A6B9DFB917A1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10831680" y="382752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23" name="Rectangle 103">
                      <a:extLst>
                        <a:ext uri="{FF2B5EF4-FFF2-40B4-BE49-F238E27FC236}">
                          <a16:creationId xmlns:a16="http://schemas.microsoft.com/office/drawing/2014/main" id="{DA55B10F-0225-42A9-8DA8-E9475D42FB77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10850400" y="382140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116" name="Group 96">
                    <a:extLst>
                      <a:ext uri="{FF2B5EF4-FFF2-40B4-BE49-F238E27FC236}">
                        <a16:creationId xmlns:a16="http://schemas.microsoft.com/office/drawing/2014/main" id="{8C761DF6-F6A9-48F2-BD1C-3692E6E2F12E}"/>
                      </a:ext>
                    </a:extLst>
                  </p:cNvPr>
                  <p:cNvGrpSpPr/>
                  <p:nvPr/>
                </p:nvGrpSpPr>
                <p:grpSpPr>
                  <a:xfrm>
                    <a:off x="10834920" y="3879720"/>
                    <a:ext cx="51480" cy="51480"/>
                    <a:chOff x="10834920" y="3879720"/>
                    <a:chExt cx="51480" cy="51480"/>
                  </a:xfrm>
                </p:grpSpPr>
                <p:sp>
                  <p:nvSpPr>
                    <p:cNvPr id="120" name="Rectangle 100">
                      <a:extLst>
                        <a:ext uri="{FF2B5EF4-FFF2-40B4-BE49-F238E27FC236}">
                          <a16:creationId xmlns:a16="http://schemas.microsoft.com/office/drawing/2014/main" id="{A0AFC0E9-082C-4415-96E5-2F3888D2969F}"/>
                        </a:ext>
                      </a:extLst>
                    </p:cNvPr>
                    <p:cNvSpPr/>
                    <p:nvPr/>
                  </p:nvSpPr>
                  <p:spPr>
                    <a:xfrm rot="18900000">
                      <a:off x="10827360" y="390204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21" name="Rectangle 101">
                      <a:extLst>
                        <a:ext uri="{FF2B5EF4-FFF2-40B4-BE49-F238E27FC236}">
                          <a16:creationId xmlns:a16="http://schemas.microsoft.com/office/drawing/2014/main" id="{26109A62-7979-402F-9B41-2EC52FF3CA57}"/>
                        </a:ext>
                      </a:extLst>
                    </p:cNvPr>
                    <p:cNvSpPr/>
                    <p:nvPr/>
                  </p:nvSpPr>
                  <p:spPr>
                    <a:xfrm rot="13500000">
                      <a:off x="10831680" y="3902400"/>
                      <a:ext cx="60120" cy="720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117" name="Group 97">
                    <a:extLst>
                      <a:ext uri="{FF2B5EF4-FFF2-40B4-BE49-F238E27FC236}">
                        <a16:creationId xmlns:a16="http://schemas.microsoft.com/office/drawing/2014/main" id="{B4B5EBE3-EE33-427E-AC22-B6132078B7F0}"/>
                      </a:ext>
                    </a:extLst>
                  </p:cNvPr>
                  <p:cNvGrpSpPr/>
                  <p:nvPr/>
                </p:nvGrpSpPr>
                <p:grpSpPr>
                  <a:xfrm>
                    <a:off x="10834200" y="3746520"/>
                    <a:ext cx="79560" cy="38880"/>
                    <a:chOff x="10834200" y="3746520"/>
                    <a:chExt cx="79560" cy="38880"/>
                  </a:xfrm>
                </p:grpSpPr>
                <p:sp>
                  <p:nvSpPr>
                    <p:cNvPr id="118" name="Rectangle 98">
                      <a:extLst>
                        <a:ext uri="{FF2B5EF4-FFF2-40B4-BE49-F238E27FC236}">
                          <a16:creationId xmlns:a16="http://schemas.microsoft.com/office/drawing/2014/main" id="{24932BD0-6615-4F88-8461-9B141F995F3D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10831680" y="376848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19" name="Rectangle 99">
                      <a:extLst>
                        <a:ext uri="{FF2B5EF4-FFF2-40B4-BE49-F238E27FC236}">
                          <a16:creationId xmlns:a16="http://schemas.microsoft.com/office/drawing/2014/main" id="{611B32F3-1824-47CE-9EB9-621A7C15C3FE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10850400" y="376236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</p:grpSp>
          </p:grpSp>
          <p:sp>
            <p:nvSpPr>
              <p:cNvPr id="111" name="Freeform 79">
                <a:extLst>
                  <a:ext uri="{FF2B5EF4-FFF2-40B4-BE49-F238E27FC236}">
                    <a16:creationId xmlns:a16="http://schemas.microsoft.com/office/drawing/2014/main" id="{A1806FC7-2F09-4580-8CC3-0CC4F7A5874D}"/>
                  </a:ext>
                </a:extLst>
              </p:cNvPr>
              <p:cNvSpPr/>
              <p:nvPr/>
            </p:nvSpPr>
            <p:spPr>
              <a:xfrm>
                <a:off x="8789726" y="4475972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7F4F9F">
                  <a:lumMod val="50000"/>
                </a:srgbClr>
              </a:solidFill>
              <a:ln w="12700" cap="flat" cmpd="sng" algn="ctr">
                <a:solidFill>
                  <a:srgbClr val="3F274F"/>
                </a:solidFill>
                <a:prstDash val="solid"/>
                <a:miter lim="800000"/>
              </a:ln>
              <a:effectLst/>
            </p:spPr>
          </p:sp>
        </p:grpSp>
      </p:grpSp>
      <p:sp>
        <p:nvSpPr>
          <p:cNvPr id="20" name="Rounded Rectangle 186">
            <a:extLst>
              <a:ext uri="{FF2B5EF4-FFF2-40B4-BE49-F238E27FC236}">
                <a16:creationId xmlns:a16="http://schemas.microsoft.com/office/drawing/2014/main" id="{08456477-5DF6-4444-8AD3-5F86302A832C}"/>
              </a:ext>
            </a:extLst>
          </p:cNvPr>
          <p:cNvSpPr/>
          <p:nvPr/>
        </p:nvSpPr>
        <p:spPr>
          <a:xfrm>
            <a:off x="2929709" y="2151400"/>
            <a:ext cx="1215769" cy="981379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solidFill>
              <a:srgbClr val="5D3A75"/>
            </a:solidFill>
            <a:prstDash val="solid"/>
            <a:miter lim="800000"/>
          </a:ln>
          <a:effectLst/>
        </p:spPr>
      </p:sp>
      <p:sp>
        <p:nvSpPr>
          <p:cNvPr id="22" name="Rounded Rectangle 56">
            <a:extLst>
              <a:ext uri="{FF2B5EF4-FFF2-40B4-BE49-F238E27FC236}">
                <a16:creationId xmlns:a16="http://schemas.microsoft.com/office/drawing/2014/main" id="{A54032CF-EF57-42D1-A163-50A10DF15F52}"/>
              </a:ext>
            </a:extLst>
          </p:cNvPr>
          <p:cNvSpPr/>
          <p:nvPr/>
        </p:nvSpPr>
        <p:spPr>
          <a:xfrm>
            <a:off x="3033279" y="2211966"/>
            <a:ext cx="1008629" cy="336600"/>
          </a:xfrm>
          <a:prstGeom prst="roundRect">
            <a:avLst>
              <a:gd name="adj" fmla="val 16667"/>
            </a:avLst>
          </a:prstGeom>
          <a:noFill/>
          <a:ln w="0">
            <a:noFill/>
          </a:ln>
          <a:effectLst/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lang="en-US" sz="1200" b="1" kern="0" spc="-1" dirty="0">
                <a:solidFill>
                  <a:srgbClr val="414244"/>
                </a:solidFill>
                <a:latin typeface="Calibri"/>
              </a:rPr>
              <a:t>Write API Client</a:t>
            </a:r>
            <a:endParaRPr kumimoji="0" lang="en-US" sz="1200" b="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ounded Rectangle 56">
            <a:extLst>
              <a:ext uri="{FF2B5EF4-FFF2-40B4-BE49-F238E27FC236}">
                <a16:creationId xmlns:a16="http://schemas.microsoft.com/office/drawing/2014/main" id="{A54032CF-EF57-42D1-A163-50A10DF15F52}"/>
              </a:ext>
            </a:extLst>
          </p:cNvPr>
          <p:cNvSpPr/>
          <p:nvPr/>
        </p:nvSpPr>
        <p:spPr>
          <a:xfrm>
            <a:off x="5321336" y="2151400"/>
            <a:ext cx="1342485" cy="336600"/>
          </a:xfrm>
          <a:prstGeom prst="roundRect">
            <a:avLst>
              <a:gd name="adj" fmla="val 16667"/>
            </a:avLst>
          </a:prstGeom>
          <a:noFill/>
          <a:ln w="0">
            <a:noFill/>
          </a:ln>
          <a:effectLst/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lang="en-US" sz="1200" b="1" kern="0" spc="-1" dirty="0">
                <a:solidFill>
                  <a:srgbClr val="414244"/>
                </a:solidFill>
                <a:latin typeface="Calibri"/>
              </a:rPr>
              <a:t>Write API Server</a:t>
            </a:r>
            <a:endParaRPr kumimoji="0" lang="en-US" sz="1200" b="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ounded Rectangle 186">
            <a:extLst>
              <a:ext uri="{FF2B5EF4-FFF2-40B4-BE49-F238E27FC236}">
                <a16:creationId xmlns:a16="http://schemas.microsoft.com/office/drawing/2014/main" id="{08456477-5DF6-4444-8AD3-5F86302A832C}"/>
              </a:ext>
            </a:extLst>
          </p:cNvPr>
          <p:cNvSpPr/>
          <p:nvPr/>
        </p:nvSpPr>
        <p:spPr>
          <a:xfrm>
            <a:off x="540818" y="2151400"/>
            <a:ext cx="1215769" cy="981379"/>
          </a:xfrm>
          <a:prstGeom prst="roundRect">
            <a:avLst>
              <a:gd name="adj" fmla="val 16667"/>
            </a:avLst>
          </a:prstGeom>
          <a:solidFill>
            <a:schemeClr val="accent4">
              <a:lumMod val="90000"/>
            </a:schemeClr>
          </a:solidFill>
          <a:ln w="12700" cap="flat" cmpd="sng" algn="ctr">
            <a:solidFill>
              <a:srgbClr val="5D3A75"/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58975" y="2241767"/>
            <a:ext cx="1203727" cy="276999"/>
          </a:xfrm>
          <a:prstGeom prst="rect">
            <a:avLst/>
          </a:prstGeom>
          <a:noFill/>
          <a:ln w="0">
            <a:noFill/>
          </a:ln>
          <a:effectLst/>
        </p:spPr>
        <p:txBody>
          <a:bodyPr lIns="90000" tIns="45000" rIns="90000" bIns="45000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1200" b="1" kern="0" spc="-1" dirty="0">
                <a:solidFill>
                  <a:srgbClr val="414244"/>
                </a:solidFill>
                <a:latin typeface="Calibri"/>
              </a:rPr>
              <a:t>System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9767011" y="2115471"/>
            <a:ext cx="2017440" cy="887425"/>
            <a:chOff x="10369588" y="3536179"/>
            <a:chExt cx="2017440" cy="1703520"/>
          </a:xfrm>
        </p:grpSpPr>
        <p:grpSp>
          <p:nvGrpSpPr>
            <p:cNvPr id="62" name="Group 57">
              <a:extLst>
                <a:ext uri="{FF2B5EF4-FFF2-40B4-BE49-F238E27FC236}">
                  <a16:creationId xmlns:a16="http://schemas.microsoft.com/office/drawing/2014/main" id="{BDB37B7A-E1A9-43EC-978B-FB6D750AFC85}"/>
                </a:ext>
              </a:extLst>
            </p:cNvPr>
            <p:cNvGrpSpPr/>
            <p:nvPr/>
          </p:nvGrpSpPr>
          <p:grpSpPr>
            <a:xfrm>
              <a:off x="10460240" y="3536179"/>
              <a:ext cx="1832040" cy="1703520"/>
              <a:chOff x="7215480" y="3979080"/>
              <a:chExt cx="1832040" cy="1703520"/>
            </a:xfrm>
          </p:grpSpPr>
          <p:sp>
            <p:nvSpPr>
              <p:cNvPr id="70" name="Freeform 68">
                <a:extLst>
                  <a:ext uri="{FF2B5EF4-FFF2-40B4-BE49-F238E27FC236}">
                    <a16:creationId xmlns:a16="http://schemas.microsoft.com/office/drawing/2014/main" id="{475DB8C4-2E18-4F35-9FC2-FAC9DA857EBB}"/>
                  </a:ext>
                </a:extLst>
              </p:cNvPr>
              <p:cNvSpPr/>
              <p:nvPr/>
            </p:nvSpPr>
            <p:spPr>
              <a:xfrm>
                <a:off x="7215480" y="4377960"/>
                <a:ext cx="1832040" cy="1304640"/>
              </a:xfrm>
              <a:custGeom>
                <a:avLst/>
                <a:gdLst/>
                <a:ahLst/>
                <a:cxnLst/>
                <a:rect l="l" t="t" r="r" b="b"/>
                <a:pathLst>
                  <a:path w="1185334" h="776821">
                    <a:moveTo>
                      <a:pt x="0" y="0"/>
                    </a:moveTo>
                    <a:lnTo>
                      <a:pt x="1185333" y="0"/>
                    </a:lnTo>
                    <a:lnTo>
                      <a:pt x="1185333" y="539750"/>
                    </a:lnTo>
                    <a:lnTo>
                      <a:pt x="1185334" y="539754"/>
                    </a:lnTo>
                    <a:lnTo>
                      <a:pt x="1185333" y="539758"/>
                    </a:lnTo>
                    <a:lnTo>
                      <a:pt x="1185333" y="541866"/>
                    </a:lnTo>
                    <a:lnTo>
                      <a:pt x="1184802" y="541866"/>
                    </a:lnTo>
                    <a:lnTo>
                      <a:pt x="1173293" y="587531"/>
                    </a:lnTo>
                    <a:cubicBezTo>
                      <a:pt x="1118029" y="695558"/>
                      <a:pt x="879073" y="776821"/>
                      <a:pt x="592667" y="776821"/>
                    </a:cubicBezTo>
                    <a:cubicBezTo>
                      <a:pt x="306261" y="776821"/>
                      <a:pt x="67305" y="695558"/>
                      <a:pt x="12041" y="587531"/>
                    </a:cubicBezTo>
                    <a:lnTo>
                      <a:pt x="533" y="541866"/>
                    </a:lnTo>
                    <a:lnTo>
                      <a:pt x="0" y="541866"/>
                    </a:lnTo>
                    <a:lnTo>
                      <a:pt x="0" y="539754"/>
                    </a:lnTo>
                    <a:close/>
                  </a:path>
                </a:pathLst>
              </a:custGeom>
              <a:solidFill>
                <a:srgbClr val="546CB2">
                  <a:lumMod val="40000"/>
                  <a:lumOff val="60000"/>
                </a:srgbClr>
              </a:solidFill>
              <a:ln w="12700" cap="flat" cmpd="sng" algn="ctr">
                <a:solidFill>
                  <a:srgbClr val="5D3A75"/>
                </a:solidFill>
                <a:prstDash val="solid"/>
                <a:miter lim="800000"/>
              </a:ln>
              <a:effectLst/>
            </p:spPr>
          </p:sp>
          <p:sp>
            <p:nvSpPr>
              <p:cNvPr id="71" name="Oval 69">
                <a:extLst>
                  <a:ext uri="{FF2B5EF4-FFF2-40B4-BE49-F238E27FC236}">
                    <a16:creationId xmlns:a16="http://schemas.microsoft.com/office/drawing/2014/main" id="{B1A7A543-3C23-48AE-BCA7-DA58A8207943}"/>
                  </a:ext>
                </a:extLst>
              </p:cNvPr>
              <p:cNvSpPr/>
              <p:nvPr/>
            </p:nvSpPr>
            <p:spPr>
              <a:xfrm>
                <a:off x="7215480" y="3979080"/>
                <a:ext cx="1832040" cy="737640"/>
              </a:xfrm>
              <a:prstGeom prst="ellipse">
                <a:avLst/>
              </a:prstGeom>
              <a:solidFill>
                <a:srgbClr val="546CB2">
                  <a:lumMod val="40000"/>
                  <a:lumOff val="60000"/>
                </a:srgbClr>
              </a:solidFill>
              <a:ln w="12700" cap="flat" cmpd="sng" algn="ctr">
                <a:solidFill>
                  <a:srgbClr val="5D3A75"/>
                </a:solidFill>
                <a:prstDash val="solid"/>
                <a:miter lim="800000"/>
              </a:ln>
              <a:effectLst>
                <a:reflection blurRad="6350" stA="50000" endA="300" endPos="55500" dist="50800" dir="5400000" sy="-100000" algn="bl" rotWithShape="0"/>
              </a:effectLst>
            </p:spPr>
          </p:sp>
        </p:grpSp>
        <p:sp>
          <p:nvSpPr>
            <p:cNvPr id="63" name="Rounded Rectangle 56">
              <a:extLst>
                <a:ext uri="{FF2B5EF4-FFF2-40B4-BE49-F238E27FC236}">
                  <a16:creationId xmlns:a16="http://schemas.microsoft.com/office/drawing/2014/main" id="{EE680F5F-EF59-4B12-946E-B45859A6498F}"/>
                </a:ext>
              </a:extLst>
            </p:cNvPr>
            <p:cNvSpPr/>
            <p:nvPr/>
          </p:nvSpPr>
          <p:spPr>
            <a:xfrm>
              <a:off x="10369588" y="3582966"/>
              <a:ext cx="2017440" cy="336600"/>
            </a:xfrm>
            <a:prstGeom prst="roundRect">
              <a:avLst>
                <a:gd name="adj" fmla="val 16667"/>
              </a:avLst>
            </a:prstGeom>
            <a:noFill/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200" b="1" i="0" u="none" strike="noStrike" kern="0" cap="none" spc="-1" normalizeH="0" baseline="0" noProof="0" dirty="0">
                  <a:ln>
                    <a:noFill/>
                  </a:ln>
                  <a:solidFill>
                    <a:srgbClr val="414244"/>
                  </a:solidFill>
                  <a:effectLst/>
                  <a:uLnTx/>
                  <a:uFillTx/>
                  <a:latin typeface="Calibri"/>
                  <a:ea typeface="DejaVu Sans"/>
                  <a:cs typeface="+mn-cs"/>
                </a:rPr>
                <a:t>Off-chain Database</a:t>
              </a:r>
              <a:endParaRPr kumimoji="0" lang="en-US" sz="1200" b="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8" name="Rounded Rectangle 67">
            <a:extLst>
              <a:ext uri="{FF2B5EF4-FFF2-40B4-BE49-F238E27FC236}">
                <a16:creationId xmlns:a16="http://schemas.microsoft.com/office/drawing/2014/main" id="{254F52BB-F2B3-4B4A-A867-95DD8E39DD8D}"/>
              </a:ext>
            </a:extLst>
          </p:cNvPr>
          <p:cNvSpPr/>
          <p:nvPr/>
        </p:nvSpPr>
        <p:spPr>
          <a:xfrm>
            <a:off x="710377" y="2592009"/>
            <a:ext cx="900922" cy="375222"/>
          </a:xfrm>
          <a:prstGeom prst="roundRect">
            <a:avLst>
              <a:gd name="adj" fmla="val 4167"/>
            </a:avLst>
          </a:prstGeom>
          <a:solidFill>
            <a:srgbClr val="838487"/>
          </a:solidFill>
          <a:ln w="12700" cap="flat" cmpd="sng" algn="ctr">
            <a:solidFill>
              <a:srgbClr val="546CB2"/>
            </a:solidFill>
            <a:prstDash val="solid"/>
            <a:miter lim="800000"/>
          </a:ln>
          <a:effectLst/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Generate Audit Log</a:t>
            </a:r>
            <a:endParaRPr kumimoji="0" lang="en-US" sz="1100" b="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3" name="Straight Arrow Connector 12"/>
          <p:cNvCxnSpPr>
            <a:stCxn id="29" idx="3"/>
            <a:endCxn id="20" idx="1"/>
          </p:cNvCxnSpPr>
          <p:nvPr/>
        </p:nvCxnSpPr>
        <p:spPr>
          <a:xfrm>
            <a:off x="1756587" y="2642090"/>
            <a:ext cx="117312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>
            <a:stCxn id="20" idx="3"/>
            <a:endCxn id="7" idx="1"/>
          </p:cNvCxnSpPr>
          <p:nvPr/>
        </p:nvCxnSpPr>
        <p:spPr>
          <a:xfrm>
            <a:off x="4145478" y="2642090"/>
            <a:ext cx="71611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ounded Rectangle 79">
            <a:extLst>
              <a:ext uri="{FF2B5EF4-FFF2-40B4-BE49-F238E27FC236}">
                <a16:creationId xmlns:a16="http://schemas.microsoft.com/office/drawing/2014/main" id="{254F52BB-F2B3-4B4A-A867-95DD8E39DD8D}"/>
              </a:ext>
            </a:extLst>
          </p:cNvPr>
          <p:cNvSpPr/>
          <p:nvPr/>
        </p:nvSpPr>
        <p:spPr>
          <a:xfrm>
            <a:off x="3069182" y="2602840"/>
            <a:ext cx="900922" cy="375222"/>
          </a:xfrm>
          <a:prstGeom prst="roundRect">
            <a:avLst>
              <a:gd name="adj" fmla="val 4167"/>
            </a:avLst>
          </a:prstGeom>
          <a:solidFill>
            <a:srgbClr val="838487"/>
          </a:solidFill>
          <a:ln w="12700" cap="flat" cmpd="sng" algn="ctr">
            <a:solidFill>
              <a:srgbClr val="546CB2"/>
            </a:solidFill>
            <a:prstDash val="solid"/>
            <a:miter lim="800000"/>
          </a:ln>
          <a:effectLst/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POST Request</a:t>
            </a:r>
            <a:endParaRPr kumimoji="0" lang="en-US" sz="1100" b="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422340" y="1865917"/>
            <a:ext cx="4438512" cy="1462233"/>
          </a:xfrm>
          <a:prstGeom prst="rect">
            <a:avLst/>
          </a:prstGeom>
          <a:solidFill>
            <a:schemeClr val="tx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9" name="Rectangle 78"/>
          <p:cNvSpPr/>
          <p:nvPr/>
        </p:nvSpPr>
        <p:spPr>
          <a:xfrm>
            <a:off x="7281070" y="1871699"/>
            <a:ext cx="2308293" cy="1385282"/>
          </a:xfrm>
          <a:prstGeom prst="rect">
            <a:avLst/>
          </a:prstGeom>
          <a:solidFill>
            <a:schemeClr val="tx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1" name="Rectangle 80"/>
          <p:cNvSpPr/>
          <p:nvPr/>
        </p:nvSpPr>
        <p:spPr>
          <a:xfrm>
            <a:off x="80360" y="3528994"/>
            <a:ext cx="3115165" cy="1200329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square">
            <a:spAutoFit/>
          </a:bodyPr>
          <a:lstStyle/>
          <a:p>
            <a:pPr marR="0"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{"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systemID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": "CERT-PT",</a:t>
            </a:r>
            <a:endParaRPr lang="pt-PT" sz="8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R="0"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 "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orchestratorID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": "IRIS-Engine"</a:t>
            </a:r>
            <a:b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</a:b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 "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correlationID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": "28734h-233129871-dew-4432",</a:t>
            </a:r>
            <a:endParaRPr lang="pt-PT" sz="8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R="0"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 "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collaborationID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": "BABEL"</a:t>
            </a:r>
            <a:b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</a:b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 "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userID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": "</a:t>
            </a:r>
            <a:r>
              <a:rPr lang="en-US" sz="800" u="sng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  <a:hlinkClick r:id="rId3"/>
              </a:rPr>
              <a:t>cozy.cat@cert.pt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",</a:t>
            </a:r>
            <a:endParaRPr lang="pt-PT" sz="8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R="0"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 "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orchestratorTimestamp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": "2023-05-19 08:45:05"}</a:t>
            </a:r>
            <a:endParaRPr lang="pt-PT" sz="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79376" y="3344954"/>
            <a:ext cx="22263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Structured JSON(METADATA)</a:t>
            </a:r>
            <a:endParaRPr lang="pt-PT" sz="10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grpSp>
        <p:nvGrpSpPr>
          <p:cNvPr id="83" name="Group 82"/>
          <p:cNvGrpSpPr/>
          <p:nvPr/>
        </p:nvGrpSpPr>
        <p:grpSpPr>
          <a:xfrm>
            <a:off x="74993" y="5085114"/>
            <a:ext cx="3120532" cy="233731"/>
            <a:chOff x="10074146" y="6160442"/>
            <a:chExt cx="2578952" cy="233731"/>
          </a:xfrm>
        </p:grpSpPr>
        <p:sp>
          <p:nvSpPr>
            <p:cNvPr id="84" name="Rounded Rectangle 37">
              <a:extLst>
                <a:ext uri="{FF2B5EF4-FFF2-40B4-BE49-F238E27FC236}">
                  <a16:creationId xmlns:a16="http://schemas.microsoft.com/office/drawing/2014/main" id="{137D3476-3072-437C-A08F-84DA7853CED4}"/>
                </a:ext>
              </a:extLst>
            </p:cNvPr>
            <p:cNvSpPr/>
            <p:nvPr/>
          </p:nvSpPr>
          <p:spPr>
            <a:xfrm>
              <a:off x="10131154" y="6211525"/>
              <a:ext cx="2521944" cy="182648"/>
            </a:xfrm>
            <a:prstGeom prst="roundRect">
              <a:avLst>
                <a:gd name="adj" fmla="val 4167"/>
              </a:avLst>
            </a:prstGeom>
            <a:solidFill>
              <a:srgbClr val="838487"/>
            </a:solidFill>
            <a:ln w="12700" cap="flat" cmpd="sng" algn="ctr">
              <a:solidFill>
                <a:srgbClr val="546CB2"/>
              </a:solidFill>
              <a:prstDash val="solid"/>
              <a:miter lim="800000"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000" b="1" dirty="0">
                  <a:solidFill>
                    <a:schemeClr val="bg1"/>
                  </a:solidFill>
                  <a:latin typeface="Courier New" panose="02070309020205020404" pitchFamily="49" charset="0"/>
                  <a:ea typeface="Calibri" panose="020F0502020204030204" pitchFamily="34" charset="0"/>
                </a:rPr>
                <a:t>Unstructured JSON</a:t>
              </a:r>
              <a:endParaRPr lang="pt-PT" sz="1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85" name="Freeform 63">
              <a:extLst>
                <a:ext uri="{FF2B5EF4-FFF2-40B4-BE49-F238E27FC236}">
                  <a16:creationId xmlns:a16="http://schemas.microsoft.com/office/drawing/2014/main" id="{3829511D-39B6-403B-BB50-6F5853CE6CB4}"/>
                </a:ext>
              </a:extLst>
            </p:cNvPr>
            <p:cNvSpPr/>
            <p:nvPr/>
          </p:nvSpPr>
          <p:spPr>
            <a:xfrm>
              <a:off x="10074146" y="6160442"/>
              <a:ext cx="104674" cy="180327"/>
            </a:xfrm>
            <a:custGeom>
              <a:avLst/>
              <a:gdLst/>
              <a:ahLst/>
              <a:cxnLst/>
              <a:rect l="l" t="t" r="r" b="b"/>
              <a:pathLst>
                <a:path w="957836" h="1222897">
                  <a:moveTo>
                    <a:pt x="483972" y="63309"/>
                  </a:moveTo>
                  <a:cubicBezTo>
                    <a:pt x="337990" y="63309"/>
                    <a:pt x="216193" y="166648"/>
                    <a:pt x="188025" y="304023"/>
                  </a:cubicBezTo>
                  <a:lnTo>
                    <a:pt x="182354" y="360163"/>
                  </a:lnTo>
                  <a:lnTo>
                    <a:pt x="785591" y="360163"/>
                  </a:lnTo>
                  <a:lnTo>
                    <a:pt x="779920" y="304023"/>
                  </a:lnTo>
                  <a:cubicBezTo>
                    <a:pt x="751752" y="166648"/>
                    <a:pt x="629955" y="63309"/>
                    <a:pt x="483972" y="63309"/>
                  </a:cubicBezTo>
                  <a:close/>
                  <a:moveTo>
                    <a:pt x="483972" y="0"/>
                  </a:moveTo>
                  <a:cubicBezTo>
                    <a:pt x="660611" y="0"/>
                    <a:pt x="807986" y="125039"/>
                    <a:pt x="842069" y="291263"/>
                  </a:cubicBezTo>
                  <a:lnTo>
                    <a:pt x="849029" y="360163"/>
                  </a:lnTo>
                  <a:lnTo>
                    <a:pt x="957836" y="360163"/>
                  </a:lnTo>
                  <a:lnTo>
                    <a:pt x="957836" y="1222897"/>
                  </a:lnTo>
                  <a:lnTo>
                    <a:pt x="0" y="1222897"/>
                  </a:lnTo>
                  <a:lnTo>
                    <a:pt x="0" y="360163"/>
                  </a:lnTo>
                  <a:lnTo>
                    <a:pt x="118915" y="360163"/>
                  </a:lnTo>
                  <a:lnTo>
                    <a:pt x="125875" y="291263"/>
                  </a:lnTo>
                  <a:cubicBezTo>
                    <a:pt x="159959" y="125039"/>
                    <a:pt x="307333" y="0"/>
                    <a:pt x="483972" y="0"/>
                  </a:cubicBezTo>
                  <a:close/>
                </a:path>
              </a:pathLst>
            </a:custGeom>
            <a:solidFill>
              <a:srgbClr val="0070C0"/>
            </a:solidFill>
            <a:ln w="127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sp>
      </p:grpSp>
      <p:sp>
        <p:nvSpPr>
          <p:cNvPr id="90" name="Rounded Rectangle 37">
            <a:extLst>
              <a:ext uri="{FF2B5EF4-FFF2-40B4-BE49-F238E27FC236}">
                <a16:creationId xmlns:a16="http://schemas.microsoft.com/office/drawing/2014/main" id="{137D3476-3072-437C-A08F-84DA7853CED4}"/>
              </a:ext>
            </a:extLst>
          </p:cNvPr>
          <p:cNvSpPr/>
          <p:nvPr/>
        </p:nvSpPr>
        <p:spPr>
          <a:xfrm>
            <a:off x="143975" y="4826143"/>
            <a:ext cx="3051550" cy="205440"/>
          </a:xfrm>
          <a:prstGeom prst="roundRect">
            <a:avLst>
              <a:gd name="adj" fmla="val 4167"/>
            </a:avLst>
          </a:prstGeom>
          <a:solidFill>
            <a:schemeClr val="accent6"/>
          </a:solidFill>
          <a:ln w="25400" cap="flat" cmpd="sng" algn="ctr">
            <a:noFill/>
            <a:prstDash val="solid"/>
            <a:miter/>
          </a:ln>
          <a:effectLst/>
        </p:spPr>
        <p:txBody>
          <a:bodyPr lIns="90000" tIns="45000" rIns="90000" bIns="45000" anchor="ctr">
            <a:noAutofit/>
          </a:bodyPr>
          <a:lstStyle/>
          <a:p>
            <a:pPr>
              <a:tabLst>
                <a:tab pos="0" algn="l"/>
              </a:tabLst>
            </a:pPr>
            <a:r>
              <a:rPr lang="en-US" sz="1000" b="1" kern="0" spc="-1" dirty="0">
                <a:latin typeface="Calibri"/>
                <a:ea typeface="DejaVu Sans"/>
              </a:rPr>
              <a:t>Log ref</a:t>
            </a:r>
            <a:endParaRPr lang="pt-PT" sz="1000" b="1" kern="0" spc="-1" dirty="0">
              <a:latin typeface="Calibri"/>
              <a:ea typeface="DejaVu Sans"/>
            </a:endParaRPr>
          </a:p>
        </p:txBody>
      </p:sp>
      <p:sp>
        <p:nvSpPr>
          <p:cNvPr id="167" name="Rectangle 166"/>
          <p:cNvSpPr/>
          <p:nvPr/>
        </p:nvSpPr>
        <p:spPr>
          <a:xfrm>
            <a:off x="4979250" y="2430175"/>
            <a:ext cx="22263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Structured JSON(METADATA)</a:t>
            </a:r>
            <a:endParaRPr lang="pt-PT" sz="10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grpSp>
        <p:nvGrpSpPr>
          <p:cNvPr id="168" name="Group 167"/>
          <p:cNvGrpSpPr/>
          <p:nvPr/>
        </p:nvGrpSpPr>
        <p:grpSpPr>
          <a:xfrm>
            <a:off x="4858978" y="2862465"/>
            <a:ext cx="2196615" cy="233731"/>
            <a:chOff x="10074146" y="6160442"/>
            <a:chExt cx="1815384" cy="233731"/>
          </a:xfrm>
        </p:grpSpPr>
        <p:sp>
          <p:nvSpPr>
            <p:cNvPr id="169" name="Rounded Rectangle 37">
              <a:extLst>
                <a:ext uri="{FF2B5EF4-FFF2-40B4-BE49-F238E27FC236}">
                  <a16:creationId xmlns:a16="http://schemas.microsoft.com/office/drawing/2014/main" id="{137D3476-3072-437C-A08F-84DA7853CED4}"/>
                </a:ext>
              </a:extLst>
            </p:cNvPr>
            <p:cNvSpPr/>
            <p:nvPr/>
          </p:nvSpPr>
          <p:spPr>
            <a:xfrm>
              <a:off x="10131154" y="6211525"/>
              <a:ext cx="1758376" cy="182648"/>
            </a:xfrm>
            <a:prstGeom prst="roundRect">
              <a:avLst>
                <a:gd name="adj" fmla="val 4167"/>
              </a:avLst>
            </a:prstGeom>
            <a:solidFill>
              <a:srgbClr val="838487"/>
            </a:solidFill>
            <a:ln w="12700" cap="flat" cmpd="sng" algn="ctr">
              <a:solidFill>
                <a:srgbClr val="546CB2"/>
              </a:solidFill>
              <a:prstDash val="solid"/>
              <a:miter lim="800000"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000" b="1" dirty="0">
                  <a:solidFill>
                    <a:schemeClr val="bg1"/>
                  </a:solidFill>
                  <a:latin typeface="Courier New" panose="02070309020205020404" pitchFamily="49" charset="0"/>
                  <a:ea typeface="Calibri" panose="020F0502020204030204" pitchFamily="34" charset="0"/>
                </a:rPr>
                <a:t>Unstructured JSON</a:t>
              </a:r>
              <a:endParaRPr lang="pt-PT" sz="1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70" name="Freeform 63">
              <a:extLst>
                <a:ext uri="{FF2B5EF4-FFF2-40B4-BE49-F238E27FC236}">
                  <a16:creationId xmlns:a16="http://schemas.microsoft.com/office/drawing/2014/main" id="{3829511D-39B6-403B-BB50-6F5853CE6CB4}"/>
                </a:ext>
              </a:extLst>
            </p:cNvPr>
            <p:cNvSpPr/>
            <p:nvPr/>
          </p:nvSpPr>
          <p:spPr>
            <a:xfrm>
              <a:off x="10074146" y="6160442"/>
              <a:ext cx="104674" cy="180327"/>
            </a:xfrm>
            <a:custGeom>
              <a:avLst/>
              <a:gdLst/>
              <a:ahLst/>
              <a:cxnLst/>
              <a:rect l="l" t="t" r="r" b="b"/>
              <a:pathLst>
                <a:path w="957836" h="1222897">
                  <a:moveTo>
                    <a:pt x="483972" y="63309"/>
                  </a:moveTo>
                  <a:cubicBezTo>
                    <a:pt x="337990" y="63309"/>
                    <a:pt x="216193" y="166648"/>
                    <a:pt x="188025" y="304023"/>
                  </a:cubicBezTo>
                  <a:lnTo>
                    <a:pt x="182354" y="360163"/>
                  </a:lnTo>
                  <a:lnTo>
                    <a:pt x="785591" y="360163"/>
                  </a:lnTo>
                  <a:lnTo>
                    <a:pt x="779920" y="304023"/>
                  </a:lnTo>
                  <a:cubicBezTo>
                    <a:pt x="751752" y="166648"/>
                    <a:pt x="629955" y="63309"/>
                    <a:pt x="483972" y="63309"/>
                  </a:cubicBezTo>
                  <a:close/>
                  <a:moveTo>
                    <a:pt x="483972" y="0"/>
                  </a:moveTo>
                  <a:cubicBezTo>
                    <a:pt x="660611" y="0"/>
                    <a:pt x="807986" y="125039"/>
                    <a:pt x="842069" y="291263"/>
                  </a:cubicBezTo>
                  <a:lnTo>
                    <a:pt x="849029" y="360163"/>
                  </a:lnTo>
                  <a:lnTo>
                    <a:pt x="957836" y="360163"/>
                  </a:lnTo>
                  <a:lnTo>
                    <a:pt x="957836" y="1222897"/>
                  </a:lnTo>
                  <a:lnTo>
                    <a:pt x="0" y="1222897"/>
                  </a:lnTo>
                  <a:lnTo>
                    <a:pt x="0" y="360163"/>
                  </a:lnTo>
                  <a:lnTo>
                    <a:pt x="118915" y="360163"/>
                  </a:lnTo>
                  <a:lnTo>
                    <a:pt x="125875" y="291263"/>
                  </a:lnTo>
                  <a:cubicBezTo>
                    <a:pt x="159959" y="125039"/>
                    <a:pt x="307333" y="0"/>
                    <a:pt x="483972" y="0"/>
                  </a:cubicBezTo>
                  <a:close/>
                </a:path>
              </a:pathLst>
            </a:custGeom>
            <a:solidFill>
              <a:srgbClr val="0070C0"/>
            </a:solidFill>
            <a:ln w="127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sp>
      </p:grpSp>
      <p:sp>
        <p:nvSpPr>
          <p:cNvPr id="171" name="Rounded Rectangle 37">
            <a:extLst>
              <a:ext uri="{FF2B5EF4-FFF2-40B4-BE49-F238E27FC236}">
                <a16:creationId xmlns:a16="http://schemas.microsoft.com/office/drawing/2014/main" id="{137D3476-3072-437C-A08F-84DA7853CED4}"/>
              </a:ext>
            </a:extLst>
          </p:cNvPr>
          <p:cNvSpPr/>
          <p:nvPr/>
        </p:nvSpPr>
        <p:spPr>
          <a:xfrm>
            <a:off x="4971341" y="2684014"/>
            <a:ext cx="2084250" cy="205440"/>
          </a:xfrm>
          <a:prstGeom prst="roundRect">
            <a:avLst>
              <a:gd name="adj" fmla="val 4167"/>
            </a:avLst>
          </a:prstGeom>
          <a:solidFill>
            <a:schemeClr val="accent6"/>
          </a:solidFill>
          <a:ln w="25400" cap="flat" cmpd="sng" algn="ctr">
            <a:noFill/>
            <a:prstDash val="solid"/>
            <a:miter/>
          </a:ln>
          <a:effectLst/>
        </p:spPr>
        <p:txBody>
          <a:bodyPr lIns="90000" tIns="45000" rIns="90000" bIns="45000" anchor="ctr">
            <a:noAutofit/>
          </a:bodyPr>
          <a:lstStyle/>
          <a:p>
            <a:pPr>
              <a:tabLst>
                <a:tab pos="0" algn="l"/>
              </a:tabLst>
            </a:pPr>
            <a:r>
              <a:rPr lang="en-US" sz="1000" b="1" kern="0" spc="-1" dirty="0">
                <a:latin typeface="Calibri"/>
                <a:ea typeface="DejaVu Sans"/>
              </a:rPr>
              <a:t>Log ref</a:t>
            </a:r>
            <a:endParaRPr lang="pt-PT" sz="1000" b="1" kern="0" spc="-1" dirty="0">
              <a:latin typeface="Calibri"/>
              <a:ea typeface="DejaVu Sans"/>
            </a:endParaRPr>
          </a:p>
        </p:txBody>
      </p:sp>
      <p:sp>
        <p:nvSpPr>
          <p:cNvPr id="172" name="Freeform 79">
            <a:extLst>
              <a:ext uri="{FF2B5EF4-FFF2-40B4-BE49-F238E27FC236}">
                <a16:creationId xmlns:a16="http://schemas.microsoft.com/office/drawing/2014/main" id="{BCB5557E-6146-47AA-8C62-54D5877EA1B1}"/>
              </a:ext>
            </a:extLst>
          </p:cNvPr>
          <p:cNvSpPr/>
          <p:nvPr/>
        </p:nvSpPr>
        <p:spPr>
          <a:xfrm>
            <a:off x="5339246" y="3183862"/>
            <a:ext cx="269636" cy="91477"/>
          </a:xfrm>
          <a:custGeom>
            <a:avLst/>
            <a:gdLst/>
            <a:ahLst/>
            <a:cxnLst/>
            <a:rect l="l" t="t" r="r" b="b"/>
            <a:pathLst>
              <a:path w="2427231" h="914400">
                <a:moveTo>
                  <a:pt x="233965" y="366746"/>
                </a:moveTo>
                <a:cubicBezTo>
                  <a:pt x="184008" y="366746"/>
                  <a:pt x="143510" y="407244"/>
                  <a:pt x="143510" y="457201"/>
                </a:cubicBezTo>
                <a:cubicBezTo>
                  <a:pt x="143510" y="507158"/>
                  <a:pt x="184008" y="547656"/>
                  <a:pt x="233965" y="547656"/>
                </a:cubicBezTo>
                <a:cubicBezTo>
                  <a:pt x="283922" y="547656"/>
                  <a:pt x="324420" y="507158"/>
                  <a:pt x="324420" y="457201"/>
                </a:cubicBezTo>
                <a:cubicBezTo>
                  <a:pt x="324420" y="407244"/>
                  <a:pt x="283922" y="366746"/>
                  <a:pt x="233965" y="366746"/>
                </a:cubicBezTo>
                <a:close/>
                <a:moveTo>
                  <a:pt x="457200" y="0"/>
                </a:moveTo>
                <a:cubicBezTo>
                  <a:pt x="615016" y="0"/>
                  <a:pt x="754156" y="79959"/>
                  <a:pt x="836318" y="201575"/>
                </a:cubicBezTo>
                <a:lnTo>
                  <a:pt x="866368" y="256939"/>
                </a:lnTo>
                <a:lnTo>
                  <a:pt x="2226970" y="256939"/>
                </a:lnTo>
                <a:lnTo>
                  <a:pt x="2427231" y="457201"/>
                </a:lnTo>
                <a:lnTo>
                  <a:pt x="2226970" y="657462"/>
                </a:lnTo>
                <a:lnTo>
                  <a:pt x="2106661" y="657462"/>
                </a:lnTo>
                <a:lnTo>
                  <a:pt x="1975716" y="505956"/>
                </a:lnTo>
                <a:lnTo>
                  <a:pt x="1844772" y="657462"/>
                </a:lnTo>
                <a:lnTo>
                  <a:pt x="1773422" y="657462"/>
                </a:lnTo>
                <a:lnTo>
                  <a:pt x="1642477" y="505956"/>
                </a:lnTo>
                <a:lnTo>
                  <a:pt x="1511533" y="657462"/>
                </a:lnTo>
                <a:lnTo>
                  <a:pt x="1414780" y="657462"/>
                </a:lnTo>
                <a:lnTo>
                  <a:pt x="1283835" y="505956"/>
                </a:lnTo>
                <a:lnTo>
                  <a:pt x="1152891" y="657462"/>
                </a:lnTo>
                <a:lnTo>
                  <a:pt x="866368" y="657462"/>
                </a:lnTo>
                <a:lnTo>
                  <a:pt x="836318" y="712825"/>
                </a:lnTo>
                <a:cubicBezTo>
                  <a:pt x="754156" y="834441"/>
                  <a:pt x="615016" y="914400"/>
                  <a:pt x="457200" y="914400"/>
                </a:cubicBezTo>
                <a:cubicBezTo>
                  <a:pt x="204695" y="914400"/>
                  <a:pt x="0" y="709705"/>
                  <a:pt x="0" y="457200"/>
                </a:cubicBezTo>
                <a:cubicBezTo>
                  <a:pt x="0" y="204695"/>
                  <a:pt x="204695" y="0"/>
                  <a:pt x="457200" y="0"/>
                </a:cubicBezTo>
                <a:close/>
              </a:path>
            </a:pathLst>
          </a:custGeom>
          <a:solidFill>
            <a:srgbClr val="7F4F9F">
              <a:lumMod val="40000"/>
              <a:lumOff val="60000"/>
            </a:srgbClr>
          </a:solidFill>
          <a:ln w="12700" cap="flat" cmpd="sng" algn="ctr">
            <a:solidFill>
              <a:srgbClr val="CCB6DB"/>
            </a:solidFill>
            <a:prstDash val="solid"/>
            <a:miter lim="800000"/>
          </a:ln>
          <a:effectLst/>
        </p:spPr>
      </p:sp>
      <p:sp>
        <p:nvSpPr>
          <p:cNvPr id="173" name="Freeform 79">
            <a:extLst>
              <a:ext uri="{FF2B5EF4-FFF2-40B4-BE49-F238E27FC236}">
                <a16:creationId xmlns:a16="http://schemas.microsoft.com/office/drawing/2014/main" id="{E9A43C2E-E1CC-4687-AC9A-0BDF40A37111}"/>
              </a:ext>
            </a:extLst>
          </p:cNvPr>
          <p:cNvSpPr/>
          <p:nvPr/>
        </p:nvSpPr>
        <p:spPr>
          <a:xfrm>
            <a:off x="6174340" y="3178208"/>
            <a:ext cx="269636" cy="91476"/>
          </a:xfrm>
          <a:custGeom>
            <a:avLst/>
            <a:gdLst/>
            <a:ahLst/>
            <a:cxnLst/>
            <a:rect l="l" t="t" r="r" b="b"/>
            <a:pathLst>
              <a:path w="2427231" h="914400">
                <a:moveTo>
                  <a:pt x="233965" y="366746"/>
                </a:moveTo>
                <a:cubicBezTo>
                  <a:pt x="184008" y="366746"/>
                  <a:pt x="143510" y="407244"/>
                  <a:pt x="143510" y="457201"/>
                </a:cubicBezTo>
                <a:cubicBezTo>
                  <a:pt x="143510" y="507158"/>
                  <a:pt x="184008" y="547656"/>
                  <a:pt x="233965" y="547656"/>
                </a:cubicBezTo>
                <a:cubicBezTo>
                  <a:pt x="283922" y="547656"/>
                  <a:pt x="324420" y="507158"/>
                  <a:pt x="324420" y="457201"/>
                </a:cubicBezTo>
                <a:cubicBezTo>
                  <a:pt x="324420" y="407244"/>
                  <a:pt x="283922" y="366746"/>
                  <a:pt x="233965" y="366746"/>
                </a:cubicBezTo>
                <a:close/>
                <a:moveTo>
                  <a:pt x="457200" y="0"/>
                </a:moveTo>
                <a:cubicBezTo>
                  <a:pt x="615016" y="0"/>
                  <a:pt x="754156" y="79959"/>
                  <a:pt x="836318" y="201575"/>
                </a:cubicBezTo>
                <a:lnTo>
                  <a:pt x="866368" y="256939"/>
                </a:lnTo>
                <a:lnTo>
                  <a:pt x="2226970" y="256939"/>
                </a:lnTo>
                <a:lnTo>
                  <a:pt x="2427231" y="457201"/>
                </a:lnTo>
                <a:lnTo>
                  <a:pt x="2226970" y="657462"/>
                </a:lnTo>
                <a:lnTo>
                  <a:pt x="2106661" y="657462"/>
                </a:lnTo>
                <a:lnTo>
                  <a:pt x="1975716" y="505956"/>
                </a:lnTo>
                <a:lnTo>
                  <a:pt x="1844772" y="657462"/>
                </a:lnTo>
                <a:lnTo>
                  <a:pt x="1773422" y="657462"/>
                </a:lnTo>
                <a:lnTo>
                  <a:pt x="1642477" y="505956"/>
                </a:lnTo>
                <a:lnTo>
                  <a:pt x="1511533" y="657462"/>
                </a:lnTo>
                <a:lnTo>
                  <a:pt x="1414780" y="657462"/>
                </a:lnTo>
                <a:lnTo>
                  <a:pt x="1283835" y="505956"/>
                </a:lnTo>
                <a:lnTo>
                  <a:pt x="1152891" y="657462"/>
                </a:lnTo>
                <a:lnTo>
                  <a:pt x="866368" y="657462"/>
                </a:lnTo>
                <a:lnTo>
                  <a:pt x="836318" y="712825"/>
                </a:lnTo>
                <a:cubicBezTo>
                  <a:pt x="754156" y="834441"/>
                  <a:pt x="615016" y="914400"/>
                  <a:pt x="457200" y="914400"/>
                </a:cubicBezTo>
                <a:cubicBezTo>
                  <a:pt x="204695" y="914400"/>
                  <a:pt x="0" y="709705"/>
                  <a:pt x="0" y="457200"/>
                </a:cubicBezTo>
                <a:cubicBezTo>
                  <a:pt x="0" y="204695"/>
                  <a:pt x="204695" y="0"/>
                  <a:pt x="457200" y="0"/>
                </a:cubicBezTo>
                <a:close/>
              </a:path>
            </a:pathLst>
          </a:custGeom>
          <a:solidFill>
            <a:srgbClr val="7F4F9F">
              <a:lumMod val="50000"/>
            </a:srgbClr>
          </a:solidFill>
          <a:ln w="12700" cap="flat" cmpd="sng" algn="ctr">
            <a:solidFill>
              <a:srgbClr val="3F274F"/>
            </a:solidFill>
            <a:prstDash val="solid"/>
            <a:miter lim="800000"/>
          </a:ln>
          <a:effectLst/>
        </p:spPr>
      </p:sp>
      <p:sp>
        <p:nvSpPr>
          <p:cNvPr id="174" name="Freeform 79">
            <a:extLst>
              <a:ext uri="{FF2B5EF4-FFF2-40B4-BE49-F238E27FC236}">
                <a16:creationId xmlns:a16="http://schemas.microsoft.com/office/drawing/2014/main" id="{7BFD9FAB-CEEA-4BD7-9491-C8733ECF668B}"/>
              </a:ext>
            </a:extLst>
          </p:cNvPr>
          <p:cNvSpPr/>
          <p:nvPr/>
        </p:nvSpPr>
        <p:spPr>
          <a:xfrm>
            <a:off x="5747199" y="3175511"/>
            <a:ext cx="269636" cy="91476"/>
          </a:xfrm>
          <a:custGeom>
            <a:avLst/>
            <a:gdLst/>
            <a:ahLst/>
            <a:cxnLst/>
            <a:rect l="l" t="t" r="r" b="b"/>
            <a:pathLst>
              <a:path w="2427231" h="914400">
                <a:moveTo>
                  <a:pt x="233965" y="366746"/>
                </a:moveTo>
                <a:cubicBezTo>
                  <a:pt x="184008" y="366746"/>
                  <a:pt x="143510" y="407244"/>
                  <a:pt x="143510" y="457201"/>
                </a:cubicBezTo>
                <a:cubicBezTo>
                  <a:pt x="143510" y="507158"/>
                  <a:pt x="184008" y="547656"/>
                  <a:pt x="233965" y="547656"/>
                </a:cubicBezTo>
                <a:cubicBezTo>
                  <a:pt x="283922" y="547656"/>
                  <a:pt x="324420" y="507158"/>
                  <a:pt x="324420" y="457201"/>
                </a:cubicBezTo>
                <a:cubicBezTo>
                  <a:pt x="324420" y="407244"/>
                  <a:pt x="283922" y="366746"/>
                  <a:pt x="233965" y="366746"/>
                </a:cubicBezTo>
                <a:close/>
                <a:moveTo>
                  <a:pt x="457200" y="0"/>
                </a:moveTo>
                <a:cubicBezTo>
                  <a:pt x="615016" y="0"/>
                  <a:pt x="754156" y="79959"/>
                  <a:pt x="836318" y="201575"/>
                </a:cubicBezTo>
                <a:lnTo>
                  <a:pt x="866368" y="256939"/>
                </a:lnTo>
                <a:lnTo>
                  <a:pt x="2226970" y="256939"/>
                </a:lnTo>
                <a:lnTo>
                  <a:pt x="2427231" y="457201"/>
                </a:lnTo>
                <a:lnTo>
                  <a:pt x="2226970" y="657462"/>
                </a:lnTo>
                <a:lnTo>
                  <a:pt x="2106661" y="657462"/>
                </a:lnTo>
                <a:lnTo>
                  <a:pt x="1975716" y="505956"/>
                </a:lnTo>
                <a:lnTo>
                  <a:pt x="1844772" y="657462"/>
                </a:lnTo>
                <a:lnTo>
                  <a:pt x="1773422" y="657462"/>
                </a:lnTo>
                <a:lnTo>
                  <a:pt x="1642477" y="505956"/>
                </a:lnTo>
                <a:lnTo>
                  <a:pt x="1511533" y="657462"/>
                </a:lnTo>
                <a:lnTo>
                  <a:pt x="1414780" y="657462"/>
                </a:lnTo>
                <a:lnTo>
                  <a:pt x="1283835" y="505956"/>
                </a:lnTo>
                <a:lnTo>
                  <a:pt x="1152891" y="657462"/>
                </a:lnTo>
                <a:lnTo>
                  <a:pt x="866368" y="657462"/>
                </a:lnTo>
                <a:lnTo>
                  <a:pt x="836318" y="712825"/>
                </a:lnTo>
                <a:cubicBezTo>
                  <a:pt x="754156" y="834441"/>
                  <a:pt x="615016" y="914400"/>
                  <a:pt x="457200" y="914400"/>
                </a:cubicBezTo>
                <a:cubicBezTo>
                  <a:pt x="204695" y="914400"/>
                  <a:pt x="0" y="709705"/>
                  <a:pt x="0" y="457200"/>
                </a:cubicBezTo>
                <a:cubicBezTo>
                  <a:pt x="0" y="204695"/>
                  <a:pt x="204695" y="0"/>
                  <a:pt x="457200" y="0"/>
                </a:cubicBezTo>
                <a:close/>
              </a:path>
            </a:pathLst>
          </a:custGeom>
          <a:solidFill>
            <a:srgbClr val="546CB2">
              <a:lumMod val="60000"/>
              <a:lumOff val="40000"/>
            </a:srgbClr>
          </a:solidFill>
          <a:ln w="12700" cap="flat" cmpd="sng" algn="ctr">
            <a:solidFill>
              <a:srgbClr val="98A7D1"/>
            </a:solidFill>
            <a:prstDash val="solid"/>
            <a:miter lim="800000"/>
          </a:ln>
          <a:effectLst/>
        </p:spPr>
      </p:sp>
      <p:cxnSp>
        <p:nvCxnSpPr>
          <p:cNvPr id="176" name="Straight Arrow Connector 175"/>
          <p:cNvCxnSpPr/>
          <p:nvPr/>
        </p:nvCxnSpPr>
        <p:spPr>
          <a:xfrm>
            <a:off x="7148615" y="2640606"/>
            <a:ext cx="25099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1" name="Rectangle 270"/>
          <p:cNvSpPr/>
          <p:nvPr/>
        </p:nvSpPr>
        <p:spPr>
          <a:xfrm>
            <a:off x="0" y="3300315"/>
            <a:ext cx="3318072" cy="1461008"/>
          </a:xfrm>
          <a:prstGeom prst="rect">
            <a:avLst/>
          </a:prstGeom>
          <a:solidFill>
            <a:schemeClr val="tx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77" name="Rectangle 176"/>
          <p:cNvSpPr/>
          <p:nvPr/>
        </p:nvSpPr>
        <p:spPr>
          <a:xfrm>
            <a:off x="4849353" y="2137870"/>
            <a:ext cx="2554162" cy="1324907"/>
          </a:xfrm>
          <a:prstGeom prst="rect">
            <a:avLst/>
          </a:prstGeom>
          <a:solidFill>
            <a:schemeClr val="tx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178" name="Group 177"/>
          <p:cNvGrpSpPr/>
          <p:nvPr/>
        </p:nvGrpSpPr>
        <p:grpSpPr>
          <a:xfrm>
            <a:off x="9896485" y="2572736"/>
            <a:ext cx="1725483" cy="289729"/>
            <a:chOff x="8299441" y="6221906"/>
            <a:chExt cx="1725483" cy="211035"/>
          </a:xfrm>
        </p:grpSpPr>
        <p:grpSp>
          <p:nvGrpSpPr>
            <p:cNvPr id="180" name="Group 179"/>
            <p:cNvGrpSpPr/>
            <p:nvPr/>
          </p:nvGrpSpPr>
          <p:grpSpPr>
            <a:xfrm>
              <a:off x="8872916" y="6221906"/>
              <a:ext cx="1152008" cy="201353"/>
              <a:chOff x="10056823" y="6160442"/>
              <a:chExt cx="1152008" cy="324281"/>
            </a:xfrm>
          </p:grpSpPr>
          <p:sp>
            <p:nvSpPr>
              <p:cNvPr id="182" name="Rounded Rectangle 37">
                <a:extLst>
                  <a:ext uri="{FF2B5EF4-FFF2-40B4-BE49-F238E27FC236}">
                    <a16:creationId xmlns:a16="http://schemas.microsoft.com/office/drawing/2014/main" id="{137D3476-3072-437C-A08F-84DA7853CED4}"/>
                  </a:ext>
                </a:extLst>
              </p:cNvPr>
              <p:cNvSpPr/>
              <p:nvPr/>
            </p:nvSpPr>
            <p:spPr>
              <a:xfrm>
                <a:off x="10131154" y="6211524"/>
                <a:ext cx="1077677" cy="273199"/>
              </a:xfrm>
              <a:prstGeom prst="roundRect">
                <a:avLst>
                  <a:gd name="adj" fmla="val 4167"/>
                </a:avLst>
              </a:prstGeom>
              <a:solidFill>
                <a:srgbClr val="838487"/>
              </a:solidFill>
              <a:ln w="12700" cap="flat" cmpd="sng" algn="ctr">
                <a:solidFill>
                  <a:srgbClr val="546CB2"/>
                </a:solidFill>
                <a:prstDash val="solid"/>
                <a:miter lim="800000"/>
              </a:ln>
              <a:effectLst/>
            </p:spPr>
            <p:txBody>
              <a:bodyPr lIns="90000" tIns="45000" rIns="90000" bIns="45000" anchor="ctr">
                <a:noAutofit/>
              </a:bodyPr>
              <a:lstStyle/>
              <a:p>
                <a:pPr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800" b="1" dirty="0">
                    <a:solidFill>
                      <a:schemeClr val="bg1"/>
                    </a:solidFill>
                    <a:latin typeface="Courier New" panose="02070309020205020404" pitchFamily="49" charset="0"/>
                    <a:ea typeface="Calibri" panose="020F0502020204030204" pitchFamily="34" charset="0"/>
                  </a:rPr>
                  <a:t>Unstructured JSON</a:t>
                </a:r>
                <a:endParaRPr lang="pt-PT" sz="8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</a:endParaRPr>
              </a:p>
            </p:txBody>
          </p:sp>
          <p:sp>
            <p:nvSpPr>
              <p:cNvPr id="195" name="Freeform 63">
                <a:extLst>
                  <a:ext uri="{FF2B5EF4-FFF2-40B4-BE49-F238E27FC236}">
                    <a16:creationId xmlns:a16="http://schemas.microsoft.com/office/drawing/2014/main" id="{3829511D-39B6-403B-BB50-6F5853CE6CB4}"/>
                  </a:ext>
                </a:extLst>
              </p:cNvPr>
              <p:cNvSpPr/>
              <p:nvPr/>
            </p:nvSpPr>
            <p:spPr>
              <a:xfrm>
                <a:off x="10056823" y="6160442"/>
                <a:ext cx="139320" cy="180327"/>
              </a:xfrm>
              <a:custGeom>
                <a:avLst/>
                <a:gdLst/>
                <a:ahLst/>
                <a:cxnLst/>
                <a:rect l="l" t="t" r="r" b="b"/>
                <a:pathLst>
                  <a:path w="957836" h="1222897">
                    <a:moveTo>
                      <a:pt x="483972" y="63309"/>
                    </a:moveTo>
                    <a:cubicBezTo>
                      <a:pt x="337990" y="63309"/>
                      <a:pt x="216193" y="166648"/>
                      <a:pt x="188025" y="304023"/>
                    </a:cubicBezTo>
                    <a:lnTo>
                      <a:pt x="182354" y="360163"/>
                    </a:lnTo>
                    <a:lnTo>
                      <a:pt x="785591" y="360163"/>
                    </a:lnTo>
                    <a:lnTo>
                      <a:pt x="779920" y="304023"/>
                    </a:lnTo>
                    <a:cubicBezTo>
                      <a:pt x="751752" y="166648"/>
                      <a:pt x="629955" y="63309"/>
                      <a:pt x="483972" y="63309"/>
                    </a:cubicBezTo>
                    <a:close/>
                    <a:moveTo>
                      <a:pt x="483972" y="0"/>
                    </a:moveTo>
                    <a:cubicBezTo>
                      <a:pt x="660611" y="0"/>
                      <a:pt x="807986" y="125039"/>
                      <a:pt x="842069" y="291263"/>
                    </a:cubicBezTo>
                    <a:lnTo>
                      <a:pt x="849029" y="360163"/>
                    </a:lnTo>
                    <a:lnTo>
                      <a:pt x="957836" y="360163"/>
                    </a:lnTo>
                    <a:lnTo>
                      <a:pt x="957836" y="1222897"/>
                    </a:lnTo>
                    <a:lnTo>
                      <a:pt x="0" y="1222897"/>
                    </a:lnTo>
                    <a:lnTo>
                      <a:pt x="0" y="360163"/>
                    </a:lnTo>
                    <a:lnTo>
                      <a:pt x="118915" y="360163"/>
                    </a:lnTo>
                    <a:lnTo>
                      <a:pt x="125875" y="291263"/>
                    </a:lnTo>
                    <a:cubicBezTo>
                      <a:pt x="159959" y="125039"/>
                      <a:pt x="307333" y="0"/>
                      <a:pt x="483972" y="0"/>
                    </a:cubicBezTo>
                    <a:close/>
                  </a:path>
                </a:pathLst>
              </a:custGeom>
              <a:solidFill>
                <a:srgbClr val="0070C0"/>
              </a:solidFill>
              <a:ln w="127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sp>
        </p:grpSp>
        <p:sp>
          <p:nvSpPr>
            <p:cNvPr id="181" name="Rounded Rectangle 37">
              <a:extLst>
                <a:ext uri="{FF2B5EF4-FFF2-40B4-BE49-F238E27FC236}">
                  <a16:creationId xmlns:a16="http://schemas.microsoft.com/office/drawing/2014/main" id="{137D3476-3072-437C-A08F-84DA7853CED4}"/>
                </a:ext>
              </a:extLst>
            </p:cNvPr>
            <p:cNvSpPr/>
            <p:nvPr/>
          </p:nvSpPr>
          <p:spPr>
            <a:xfrm>
              <a:off x="8299441" y="6263306"/>
              <a:ext cx="568303" cy="169635"/>
            </a:xfrm>
            <a:prstGeom prst="roundRect">
              <a:avLst>
                <a:gd name="adj" fmla="val 4167"/>
              </a:avLst>
            </a:prstGeom>
            <a:solidFill>
              <a:schemeClr val="accent6"/>
            </a:solidFill>
            <a:ln w="25400" cap="flat" cmpd="sng" algn="ctr">
              <a:noFill/>
              <a:prstDash val="solid"/>
              <a:miter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>
                <a:tabLst>
                  <a:tab pos="0" algn="l"/>
                </a:tabLst>
              </a:pPr>
              <a:r>
                <a:rPr lang="en-US" sz="1000" b="1" kern="0" spc="-1" dirty="0">
                  <a:latin typeface="Calibri"/>
                  <a:ea typeface="DejaVu Sans"/>
                </a:rPr>
                <a:t>Log ref</a:t>
              </a:r>
              <a:endParaRPr lang="pt-PT" sz="1000" b="1" kern="0" spc="-1" dirty="0">
                <a:latin typeface="Calibri"/>
                <a:ea typeface="DejaVu Sans"/>
              </a:endParaRPr>
            </a:p>
          </p:txBody>
        </p:sp>
      </p:grpSp>
      <p:sp>
        <p:nvSpPr>
          <p:cNvPr id="197" name="Rectangle 196"/>
          <p:cNvSpPr/>
          <p:nvPr/>
        </p:nvSpPr>
        <p:spPr>
          <a:xfrm>
            <a:off x="-94566" y="5300408"/>
            <a:ext cx="3318072" cy="1283271"/>
          </a:xfrm>
          <a:prstGeom prst="rect">
            <a:avLst/>
          </a:prstGeom>
          <a:solidFill>
            <a:schemeClr val="tx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5" name="Elbow Connector 4"/>
          <p:cNvCxnSpPr>
            <a:stCxn id="23" idx="0"/>
            <a:endCxn id="63" idx="0"/>
          </p:cNvCxnSpPr>
          <p:nvPr/>
        </p:nvCxnSpPr>
        <p:spPr>
          <a:xfrm rot="5400000" flipH="1" flipV="1">
            <a:off x="8378377" y="-245954"/>
            <a:ext cx="11556" cy="4783152"/>
          </a:xfrm>
          <a:prstGeom prst="bentConnector3">
            <a:avLst>
              <a:gd name="adj1" fmla="val 2411362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8" name="Group 197"/>
          <p:cNvGrpSpPr/>
          <p:nvPr/>
        </p:nvGrpSpPr>
        <p:grpSpPr>
          <a:xfrm>
            <a:off x="7233322" y="4946980"/>
            <a:ext cx="2374976" cy="211035"/>
            <a:chOff x="8299441" y="6221906"/>
            <a:chExt cx="2374976" cy="211035"/>
          </a:xfrm>
        </p:grpSpPr>
        <p:grpSp>
          <p:nvGrpSpPr>
            <p:cNvPr id="199" name="Group 198"/>
            <p:cNvGrpSpPr/>
            <p:nvPr/>
          </p:nvGrpSpPr>
          <p:grpSpPr>
            <a:xfrm>
              <a:off x="8872916" y="6221906"/>
              <a:ext cx="1801501" cy="201353"/>
              <a:chOff x="10056823" y="6160442"/>
              <a:chExt cx="1801501" cy="324281"/>
            </a:xfrm>
          </p:grpSpPr>
          <p:sp>
            <p:nvSpPr>
              <p:cNvPr id="214" name="Rounded Rectangle 37">
                <a:extLst>
                  <a:ext uri="{FF2B5EF4-FFF2-40B4-BE49-F238E27FC236}">
                    <a16:creationId xmlns:a16="http://schemas.microsoft.com/office/drawing/2014/main" id="{137D3476-3072-437C-A08F-84DA7853CED4}"/>
                  </a:ext>
                </a:extLst>
              </p:cNvPr>
              <p:cNvSpPr/>
              <p:nvPr/>
            </p:nvSpPr>
            <p:spPr>
              <a:xfrm>
                <a:off x="10131154" y="6211524"/>
                <a:ext cx="1727170" cy="273199"/>
              </a:xfrm>
              <a:prstGeom prst="roundRect">
                <a:avLst>
                  <a:gd name="adj" fmla="val 4167"/>
                </a:avLst>
              </a:prstGeom>
              <a:solidFill>
                <a:srgbClr val="838487"/>
              </a:solidFill>
              <a:ln w="12700" cap="flat" cmpd="sng" algn="ctr">
                <a:solidFill>
                  <a:srgbClr val="546CB2"/>
                </a:solidFill>
                <a:prstDash val="solid"/>
                <a:miter lim="800000"/>
              </a:ln>
              <a:effectLst/>
            </p:spPr>
            <p:txBody>
              <a:bodyPr lIns="90000" tIns="45000" rIns="90000" bIns="45000" anchor="ctr">
                <a:noAutofit/>
              </a:bodyPr>
              <a:lstStyle/>
              <a:p>
                <a:pPr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100" b="1" dirty="0">
                    <a:solidFill>
                      <a:schemeClr val="bg1"/>
                    </a:solidFill>
                    <a:latin typeface="Courier New" panose="02070309020205020404" pitchFamily="49" charset="0"/>
                    <a:ea typeface="Calibri" panose="020F0502020204030204" pitchFamily="34" charset="0"/>
                  </a:rPr>
                  <a:t>Unstructured JSON</a:t>
                </a:r>
                <a:endParaRPr lang="pt-PT" sz="11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</a:endParaRPr>
              </a:p>
            </p:txBody>
          </p:sp>
          <p:sp>
            <p:nvSpPr>
              <p:cNvPr id="215" name="Freeform 63">
                <a:extLst>
                  <a:ext uri="{FF2B5EF4-FFF2-40B4-BE49-F238E27FC236}">
                    <a16:creationId xmlns:a16="http://schemas.microsoft.com/office/drawing/2014/main" id="{3829511D-39B6-403B-BB50-6F5853CE6CB4}"/>
                  </a:ext>
                </a:extLst>
              </p:cNvPr>
              <p:cNvSpPr/>
              <p:nvPr/>
            </p:nvSpPr>
            <p:spPr>
              <a:xfrm>
                <a:off x="10056823" y="6160442"/>
                <a:ext cx="139320" cy="180327"/>
              </a:xfrm>
              <a:custGeom>
                <a:avLst/>
                <a:gdLst/>
                <a:ahLst/>
                <a:cxnLst/>
                <a:rect l="l" t="t" r="r" b="b"/>
                <a:pathLst>
                  <a:path w="957836" h="1222897">
                    <a:moveTo>
                      <a:pt x="483972" y="63309"/>
                    </a:moveTo>
                    <a:cubicBezTo>
                      <a:pt x="337990" y="63309"/>
                      <a:pt x="216193" y="166648"/>
                      <a:pt x="188025" y="304023"/>
                    </a:cubicBezTo>
                    <a:lnTo>
                      <a:pt x="182354" y="360163"/>
                    </a:lnTo>
                    <a:lnTo>
                      <a:pt x="785591" y="360163"/>
                    </a:lnTo>
                    <a:lnTo>
                      <a:pt x="779920" y="304023"/>
                    </a:lnTo>
                    <a:cubicBezTo>
                      <a:pt x="751752" y="166648"/>
                      <a:pt x="629955" y="63309"/>
                      <a:pt x="483972" y="63309"/>
                    </a:cubicBezTo>
                    <a:close/>
                    <a:moveTo>
                      <a:pt x="483972" y="0"/>
                    </a:moveTo>
                    <a:cubicBezTo>
                      <a:pt x="660611" y="0"/>
                      <a:pt x="807986" y="125039"/>
                      <a:pt x="842069" y="291263"/>
                    </a:cubicBezTo>
                    <a:lnTo>
                      <a:pt x="849029" y="360163"/>
                    </a:lnTo>
                    <a:lnTo>
                      <a:pt x="957836" y="360163"/>
                    </a:lnTo>
                    <a:lnTo>
                      <a:pt x="957836" y="1222897"/>
                    </a:lnTo>
                    <a:lnTo>
                      <a:pt x="0" y="1222897"/>
                    </a:lnTo>
                    <a:lnTo>
                      <a:pt x="0" y="360163"/>
                    </a:lnTo>
                    <a:lnTo>
                      <a:pt x="118915" y="360163"/>
                    </a:lnTo>
                    <a:lnTo>
                      <a:pt x="125875" y="291263"/>
                    </a:lnTo>
                    <a:cubicBezTo>
                      <a:pt x="159959" y="125039"/>
                      <a:pt x="307333" y="0"/>
                      <a:pt x="483972" y="0"/>
                    </a:cubicBezTo>
                    <a:close/>
                  </a:path>
                </a:pathLst>
              </a:custGeom>
              <a:solidFill>
                <a:srgbClr val="0070C0"/>
              </a:solidFill>
              <a:ln w="127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sp>
        </p:grpSp>
        <p:sp>
          <p:nvSpPr>
            <p:cNvPr id="212" name="Rounded Rectangle 37">
              <a:extLst>
                <a:ext uri="{FF2B5EF4-FFF2-40B4-BE49-F238E27FC236}">
                  <a16:creationId xmlns:a16="http://schemas.microsoft.com/office/drawing/2014/main" id="{137D3476-3072-437C-A08F-84DA7853CED4}"/>
                </a:ext>
              </a:extLst>
            </p:cNvPr>
            <p:cNvSpPr/>
            <p:nvPr/>
          </p:nvSpPr>
          <p:spPr>
            <a:xfrm>
              <a:off x="8299441" y="6263306"/>
              <a:ext cx="568303" cy="169635"/>
            </a:xfrm>
            <a:prstGeom prst="roundRect">
              <a:avLst>
                <a:gd name="adj" fmla="val 4167"/>
              </a:avLst>
            </a:prstGeom>
            <a:solidFill>
              <a:schemeClr val="accent6"/>
            </a:solidFill>
            <a:ln w="25400" cap="flat" cmpd="sng" algn="ctr">
              <a:noFill/>
              <a:prstDash val="solid"/>
              <a:miter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>
                <a:tabLst>
                  <a:tab pos="0" algn="l"/>
                </a:tabLst>
              </a:pPr>
              <a:r>
                <a:rPr lang="en-US" sz="1000" b="1" kern="0" spc="-1" dirty="0">
                  <a:latin typeface="Calibri"/>
                  <a:ea typeface="DejaVu Sans"/>
                </a:rPr>
                <a:t>Log ref</a:t>
              </a:r>
              <a:endParaRPr lang="pt-PT" sz="1000" b="1" kern="0" spc="-1" dirty="0">
                <a:latin typeface="Calibri"/>
                <a:ea typeface="DejaVu Sans"/>
              </a:endParaRPr>
            </a:p>
          </p:txBody>
        </p:sp>
      </p:grpSp>
      <p:grpSp>
        <p:nvGrpSpPr>
          <p:cNvPr id="216" name="Group 215"/>
          <p:cNvGrpSpPr/>
          <p:nvPr/>
        </p:nvGrpSpPr>
        <p:grpSpPr>
          <a:xfrm>
            <a:off x="7234860" y="4655805"/>
            <a:ext cx="2374976" cy="211035"/>
            <a:chOff x="8299441" y="6221906"/>
            <a:chExt cx="2374976" cy="211035"/>
          </a:xfrm>
        </p:grpSpPr>
        <p:grpSp>
          <p:nvGrpSpPr>
            <p:cNvPr id="232" name="Group 231"/>
            <p:cNvGrpSpPr/>
            <p:nvPr/>
          </p:nvGrpSpPr>
          <p:grpSpPr>
            <a:xfrm>
              <a:off x="8872916" y="6221906"/>
              <a:ext cx="1801501" cy="201353"/>
              <a:chOff x="10056823" y="6160442"/>
              <a:chExt cx="1801501" cy="324281"/>
            </a:xfrm>
          </p:grpSpPr>
          <p:sp>
            <p:nvSpPr>
              <p:cNvPr id="234" name="Rounded Rectangle 37">
                <a:extLst>
                  <a:ext uri="{FF2B5EF4-FFF2-40B4-BE49-F238E27FC236}">
                    <a16:creationId xmlns:a16="http://schemas.microsoft.com/office/drawing/2014/main" id="{137D3476-3072-437C-A08F-84DA7853CED4}"/>
                  </a:ext>
                </a:extLst>
              </p:cNvPr>
              <p:cNvSpPr/>
              <p:nvPr/>
            </p:nvSpPr>
            <p:spPr>
              <a:xfrm>
                <a:off x="10131154" y="6211524"/>
                <a:ext cx="1727170" cy="273199"/>
              </a:xfrm>
              <a:prstGeom prst="roundRect">
                <a:avLst>
                  <a:gd name="adj" fmla="val 4167"/>
                </a:avLst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lIns="90000" tIns="45000" rIns="90000" bIns="45000" anchor="ctr">
                <a:noAutofit/>
              </a:bodyPr>
              <a:lstStyle/>
              <a:p>
                <a:pPr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100" b="1" dirty="0">
                    <a:latin typeface="Courier New" panose="02070309020205020404" pitchFamily="49" charset="0"/>
                    <a:ea typeface="Calibri" panose="020F0502020204030204" pitchFamily="34" charset="0"/>
                  </a:rPr>
                  <a:t>Unstructured JSON</a:t>
                </a:r>
                <a:endParaRPr lang="pt-PT" sz="1100" b="1" dirty="0">
                  <a:latin typeface="Calibri" panose="020F0502020204030204" pitchFamily="34" charset="0"/>
                  <a:ea typeface="Calibri" panose="020F0502020204030204" pitchFamily="34" charset="0"/>
                </a:endParaRPr>
              </a:p>
            </p:txBody>
          </p:sp>
          <p:sp>
            <p:nvSpPr>
              <p:cNvPr id="235" name="Freeform 63">
                <a:extLst>
                  <a:ext uri="{FF2B5EF4-FFF2-40B4-BE49-F238E27FC236}">
                    <a16:creationId xmlns:a16="http://schemas.microsoft.com/office/drawing/2014/main" id="{3829511D-39B6-403B-BB50-6F5853CE6CB4}"/>
                  </a:ext>
                </a:extLst>
              </p:cNvPr>
              <p:cNvSpPr/>
              <p:nvPr/>
            </p:nvSpPr>
            <p:spPr>
              <a:xfrm>
                <a:off x="10056823" y="6160442"/>
                <a:ext cx="139320" cy="180327"/>
              </a:xfrm>
              <a:custGeom>
                <a:avLst/>
                <a:gdLst/>
                <a:ahLst/>
                <a:cxnLst/>
                <a:rect l="l" t="t" r="r" b="b"/>
                <a:pathLst>
                  <a:path w="957836" h="1222897">
                    <a:moveTo>
                      <a:pt x="483972" y="63309"/>
                    </a:moveTo>
                    <a:cubicBezTo>
                      <a:pt x="337990" y="63309"/>
                      <a:pt x="216193" y="166648"/>
                      <a:pt x="188025" y="304023"/>
                    </a:cubicBezTo>
                    <a:lnTo>
                      <a:pt x="182354" y="360163"/>
                    </a:lnTo>
                    <a:lnTo>
                      <a:pt x="785591" y="360163"/>
                    </a:lnTo>
                    <a:lnTo>
                      <a:pt x="779920" y="304023"/>
                    </a:lnTo>
                    <a:cubicBezTo>
                      <a:pt x="751752" y="166648"/>
                      <a:pt x="629955" y="63309"/>
                      <a:pt x="483972" y="63309"/>
                    </a:cubicBezTo>
                    <a:close/>
                    <a:moveTo>
                      <a:pt x="483972" y="0"/>
                    </a:moveTo>
                    <a:cubicBezTo>
                      <a:pt x="660611" y="0"/>
                      <a:pt x="807986" y="125039"/>
                      <a:pt x="842069" y="291263"/>
                    </a:cubicBezTo>
                    <a:lnTo>
                      <a:pt x="849029" y="360163"/>
                    </a:lnTo>
                    <a:lnTo>
                      <a:pt x="957836" y="360163"/>
                    </a:lnTo>
                    <a:lnTo>
                      <a:pt x="957836" y="1222897"/>
                    </a:lnTo>
                    <a:lnTo>
                      <a:pt x="0" y="1222897"/>
                    </a:lnTo>
                    <a:lnTo>
                      <a:pt x="0" y="360163"/>
                    </a:lnTo>
                    <a:lnTo>
                      <a:pt x="118915" y="360163"/>
                    </a:lnTo>
                    <a:lnTo>
                      <a:pt x="125875" y="291263"/>
                    </a:lnTo>
                    <a:cubicBezTo>
                      <a:pt x="159959" y="125039"/>
                      <a:pt x="307333" y="0"/>
                      <a:pt x="48397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sp>
        </p:grpSp>
        <p:sp>
          <p:nvSpPr>
            <p:cNvPr id="233" name="Rounded Rectangle 37">
              <a:extLst>
                <a:ext uri="{FF2B5EF4-FFF2-40B4-BE49-F238E27FC236}">
                  <a16:creationId xmlns:a16="http://schemas.microsoft.com/office/drawing/2014/main" id="{137D3476-3072-437C-A08F-84DA7853CED4}"/>
                </a:ext>
              </a:extLst>
            </p:cNvPr>
            <p:cNvSpPr/>
            <p:nvPr/>
          </p:nvSpPr>
          <p:spPr>
            <a:xfrm>
              <a:off x="8299441" y="6263306"/>
              <a:ext cx="568303" cy="169635"/>
            </a:xfrm>
            <a:prstGeom prst="roundRect">
              <a:avLst>
                <a:gd name="adj" fmla="val 4167"/>
              </a:avLst>
            </a:prstGeom>
            <a:noFill/>
            <a:ln w="25400" cap="flat" cmpd="sng" algn="ctr">
              <a:noFill/>
              <a:prstDash val="solid"/>
              <a:miter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>
                <a:tabLst>
                  <a:tab pos="0" algn="l"/>
                </a:tabLst>
              </a:pPr>
              <a:r>
                <a:rPr lang="en-US" sz="1000" b="1" kern="0" spc="-1" dirty="0">
                  <a:latin typeface="Calibri"/>
                  <a:ea typeface="DejaVu Sans"/>
                </a:rPr>
                <a:t>Log ref</a:t>
              </a:r>
              <a:endParaRPr lang="pt-PT" sz="1000" b="1" kern="0" spc="-1" dirty="0">
                <a:latin typeface="Calibri"/>
                <a:ea typeface="DejaVu Sans"/>
              </a:endParaRPr>
            </a:p>
          </p:txBody>
        </p:sp>
      </p:grpSp>
      <p:grpSp>
        <p:nvGrpSpPr>
          <p:cNvPr id="236" name="Group 235"/>
          <p:cNvGrpSpPr/>
          <p:nvPr/>
        </p:nvGrpSpPr>
        <p:grpSpPr>
          <a:xfrm>
            <a:off x="7231293" y="5241360"/>
            <a:ext cx="2374976" cy="211035"/>
            <a:chOff x="8299441" y="6221906"/>
            <a:chExt cx="2374976" cy="211035"/>
          </a:xfrm>
        </p:grpSpPr>
        <p:grpSp>
          <p:nvGrpSpPr>
            <p:cNvPr id="237" name="Group 236"/>
            <p:cNvGrpSpPr/>
            <p:nvPr/>
          </p:nvGrpSpPr>
          <p:grpSpPr>
            <a:xfrm>
              <a:off x="8872916" y="6221906"/>
              <a:ext cx="1801501" cy="201353"/>
              <a:chOff x="10056823" y="6160442"/>
              <a:chExt cx="1801501" cy="324281"/>
            </a:xfrm>
          </p:grpSpPr>
          <p:sp>
            <p:nvSpPr>
              <p:cNvPr id="239" name="Rounded Rectangle 37">
                <a:extLst>
                  <a:ext uri="{FF2B5EF4-FFF2-40B4-BE49-F238E27FC236}">
                    <a16:creationId xmlns:a16="http://schemas.microsoft.com/office/drawing/2014/main" id="{137D3476-3072-437C-A08F-84DA7853CED4}"/>
                  </a:ext>
                </a:extLst>
              </p:cNvPr>
              <p:cNvSpPr/>
              <p:nvPr/>
            </p:nvSpPr>
            <p:spPr>
              <a:xfrm>
                <a:off x="10131154" y="6211524"/>
                <a:ext cx="1727170" cy="273199"/>
              </a:xfrm>
              <a:prstGeom prst="roundRect">
                <a:avLst>
                  <a:gd name="adj" fmla="val 4167"/>
                </a:avLst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lIns="90000" tIns="45000" rIns="90000" bIns="45000" anchor="ctr">
                <a:noAutofit/>
              </a:bodyPr>
              <a:lstStyle/>
              <a:p>
                <a:pPr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100" b="1" dirty="0">
                    <a:latin typeface="Courier New" panose="02070309020205020404" pitchFamily="49" charset="0"/>
                    <a:ea typeface="Calibri" panose="020F0502020204030204" pitchFamily="34" charset="0"/>
                  </a:rPr>
                  <a:t>Unstructured JSON</a:t>
                </a:r>
                <a:endParaRPr lang="pt-PT" sz="1100" b="1" dirty="0">
                  <a:latin typeface="Calibri" panose="020F0502020204030204" pitchFamily="34" charset="0"/>
                  <a:ea typeface="Calibri" panose="020F0502020204030204" pitchFamily="34" charset="0"/>
                </a:endParaRPr>
              </a:p>
            </p:txBody>
          </p:sp>
          <p:sp>
            <p:nvSpPr>
              <p:cNvPr id="240" name="Freeform 63">
                <a:extLst>
                  <a:ext uri="{FF2B5EF4-FFF2-40B4-BE49-F238E27FC236}">
                    <a16:creationId xmlns:a16="http://schemas.microsoft.com/office/drawing/2014/main" id="{3829511D-39B6-403B-BB50-6F5853CE6CB4}"/>
                  </a:ext>
                </a:extLst>
              </p:cNvPr>
              <p:cNvSpPr/>
              <p:nvPr/>
            </p:nvSpPr>
            <p:spPr>
              <a:xfrm>
                <a:off x="10056823" y="6160442"/>
                <a:ext cx="139320" cy="180327"/>
              </a:xfrm>
              <a:custGeom>
                <a:avLst/>
                <a:gdLst/>
                <a:ahLst/>
                <a:cxnLst/>
                <a:rect l="l" t="t" r="r" b="b"/>
                <a:pathLst>
                  <a:path w="957836" h="1222897">
                    <a:moveTo>
                      <a:pt x="483972" y="63309"/>
                    </a:moveTo>
                    <a:cubicBezTo>
                      <a:pt x="337990" y="63309"/>
                      <a:pt x="216193" y="166648"/>
                      <a:pt x="188025" y="304023"/>
                    </a:cubicBezTo>
                    <a:lnTo>
                      <a:pt x="182354" y="360163"/>
                    </a:lnTo>
                    <a:lnTo>
                      <a:pt x="785591" y="360163"/>
                    </a:lnTo>
                    <a:lnTo>
                      <a:pt x="779920" y="304023"/>
                    </a:lnTo>
                    <a:cubicBezTo>
                      <a:pt x="751752" y="166648"/>
                      <a:pt x="629955" y="63309"/>
                      <a:pt x="483972" y="63309"/>
                    </a:cubicBezTo>
                    <a:close/>
                    <a:moveTo>
                      <a:pt x="483972" y="0"/>
                    </a:moveTo>
                    <a:cubicBezTo>
                      <a:pt x="660611" y="0"/>
                      <a:pt x="807986" y="125039"/>
                      <a:pt x="842069" y="291263"/>
                    </a:cubicBezTo>
                    <a:lnTo>
                      <a:pt x="849029" y="360163"/>
                    </a:lnTo>
                    <a:lnTo>
                      <a:pt x="957836" y="360163"/>
                    </a:lnTo>
                    <a:lnTo>
                      <a:pt x="957836" y="1222897"/>
                    </a:lnTo>
                    <a:lnTo>
                      <a:pt x="0" y="1222897"/>
                    </a:lnTo>
                    <a:lnTo>
                      <a:pt x="0" y="360163"/>
                    </a:lnTo>
                    <a:lnTo>
                      <a:pt x="118915" y="360163"/>
                    </a:lnTo>
                    <a:lnTo>
                      <a:pt x="125875" y="291263"/>
                    </a:lnTo>
                    <a:cubicBezTo>
                      <a:pt x="159959" y="125039"/>
                      <a:pt x="307333" y="0"/>
                      <a:pt x="48397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sp>
        </p:grpSp>
        <p:sp>
          <p:nvSpPr>
            <p:cNvPr id="238" name="Rounded Rectangle 37">
              <a:extLst>
                <a:ext uri="{FF2B5EF4-FFF2-40B4-BE49-F238E27FC236}">
                  <a16:creationId xmlns:a16="http://schemas.microsoft.com/office/drawing/2014/main" id="{137D3476-3072-437C-A08F-84DA7853CED4}"/>
                </a:ext>
              </a:extLst>
            </p:cNvPr>
            <p:cNvSpPr/>
            <p:nvPr/>
          </p:nvSpPr>
          <p:spPr>
            <a:xfrm>
              <a:off x="8299441" y="6263306"/>
              <a:ext cx="568303" cy="169635"/>
            </a:xfrm>
            <a:prstGeom prst="roundRect">
              <a:avLst>
                <a:gd name="adj" fmla="val 4167"/>
              </a:avLst>
            </a:prstGeom>
            <a:noFill/>
            <a:ln w="25400" cap="flat" cmpd="sng" algn="ctr">
              <a:noFill/>
              <a:prstDash val="solid"/>
              <a:miter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>
                <a:tabLst>
                  <a:tab pos="0" algn="l"/>
                </a:tabLst>
              </a:pPr>
              <a:r>
                <a:rPr lang="en-US" sz="1000" b="1" kern="0" spc="-1" dirty="0">
                  <a:latin typeface="Calibri"/>
                  <a:ea typeface="DejaVu Sans"/>
                </a:rPr>
                <a:t>Log ref</a:t>
              </a:r>
              <a:endParaRPr lang="pt-PT" sz="1000" b="1" kern="0" spc="-1" dirty="0">
                <a:latin typeface="Calibri"/>
                <a:ea typeface="DejaVu Sans"/>
              </a:endParaRPr>
            </a:p>
          </p:txBody>
        </p:sp>
      </p:grpSp>
      <p:sp>
        <p:nvSpPr>
          <p:cNvPr id="25" name="Right Arrow 24"/>
          <p:cNvSpPr/>
          <p:nvPr/>
        </p:nvSpPr>
        <p:spPr>
          <a:xfrm>
            <a:off x="4041908" y="4897666"/>
            <a:ext cx="3013683" cy="3425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41" name="Rounded Rectangle 56">
            <a:extLst>
              <a:ext uri="{FF2B5EF4-FFF2-40B4-BE49-F238E27FC236}">
                <a16:creationId xmlns:a16="http://schemas.microsoft.com/office/drawing/2014/main" id="{EE680F5F-EF59-4B12-946E-B45859A6498F}"/>
              </a:ext>
            </a:extLst>
          </p:cNvPr>
          <p:cNvSpPr/>
          <p:nvPr/>
        </p:nvSpPr>
        <p:spPr>
          <a:xfrm>
            <a:off x="7164769" y="4230046"/>
            <a:ext cx="2708228" cy="20726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0">
            <a:noFill/>
          </a:ln>
          <a:effectLst/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1200" b="1" i="0" u="none" strike="noStrike" kern="0" cap="none" spc="-1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DejaVu Sans"/>
                <a:cs typeface="+mn-cs"/>
              </a:rPr>
              <a:t>Off-chain Database entries</a:t>
            </a:r>
            <a:endParaRPr kumimoji="0" lang="en-US" sz="1200" b="0" i="0" u="none" strike="noStrike" kern="0" cap="none" spc="-1" normalizeH="0" baseline="0" noProof="0" dirty="0">
              <a:ln>
                <a:noFill/>
              </a:ln>
              <a:effectLst/>
              <a:uLnTx/>
              <a:uFillTx/>
              <a:latin typeface="Calibri"/>
              <a:cs typeface="+mn-cs"/>
            </a:endParaRP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E2B62732-D3AE-FF49-9074-2CE2A2CD944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8113" y="818628"/>
            <a:ext cx="2361340" cy="778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2292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7005967" y="1632157"/>
            <a:ext cx="5000931" cy="2815302"/>
            <a:chOff x="7522108" y="4634299"/>
            <a:chExt cx="2083665" cy="1683715"/>
          </a:xfrm>
        </p:grpSpPr>
        <p:sp>
          <p:nvSpPr>
            <p:cNvPr id="11" name="Rounded Rectangle 186">
              <a:extLst>
                <a:ext uri="{FF2B5EF4-FFF2-40B4-BE49-F238E27FC236}">
                  <a16:creationId xmlns:a16="http://schemas.microsoft.com/office/drawing/2014/main" id="{08456477-5DF6-4444-8AD3-5F86302A832C}"/>
                </a:ext>
              </a:extLst>
            </p:cNvPr>
            <p:cNvSpPr/>
            <p:nvPr/>
          </p:nvSpPr>
          <p:spPr>
            <a:xfrm>
              <a:off x="7522108" y="4634299"/>
              <a:ext cx="2083665" cy="1683715"/>
            </a:xfrm>
            <a:prstGeom prst="roundRect">
              <a:avLst>
                <a:gd name="adj" fmla="val 16667"/>
              </a:avLst>
            </a:prstGeom>
            <a:solidFill>
              <a:srgbClr val="7F4F9F">
                <a:lumMod val="20000"/>
                <a:lumOff val="80000"/>
              </a:srgbClr>
            </a:solidFill>
            <a:ln w="12700" cap="flat" cmpd="sng" algn="ctr">
              <a:solidFill>
                <a:srgbClr val="5D3A75"/>
              </a:solidFill>
              <a:prstDash val="solid"/>
              <a:miter lim="800000"/>
            </a:ln>
            <a:effectLst/>
          </p:spPr>
        </p:sp>
        <p:sp>
          <p:nvSpPr>
            <p:cNvPr id="12" name="Rectangle 241">
              <a:extLst>
                <a:ext uri="{FF2B5EF4-FFF2-40B4-BE49-F238E27FC236}">
                  <a16:creationId xmlns:a16="http://schemas.microsoft.com/office/drawing/2014/main" id="{44B791A9-F875-42E5-A4BA-3F7F4FCB0E92}"/>
                </a:ext>
              </a:extLst>
            </p:cNvPr>
            <p:cNvSpPr/>
            <p:nvPr/>
          </p:nvSpPr>
          <p:spPr>
            <a:xfrm>
              <a:off x="8096107" y="4646693"/>
              <a:ext cx="920696" cy="128544"/>
            </a:xfrm>
            <a:prstGeom prst="rect">
              <a:avLst/>
            </a:prstGeom>
            <a:noFill/>
            <a:ln w="0">
              <a:noFill/>
            </a:ln>
            <a:effectLst/>
          </p:spPr>
          <p:txBody>
            <a:bodyPr wrap="none" lIns="90000" tIns="45000" rIns="90000" bIns="4500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200" b="1" i="0" u="none" strike="noStrike" kern="0" cap="none" spc="-1" normalizeH="0" baseline="0" noProof="0" dirty="0">
                  <a:ln>
                    <a:noFill/>
                  </a:ln>
                  <a:solidFill>
                    <a:srgbClr val="414244"/>
                  </a:solidFill>
                  <a:effectLst/>
                  <a:uLnTx/>
                  <a:uFillTx/>
                  <a:latin typeface="Calibri"/>
                  <a:ea typeface="DejaVu Sans"/>
                  <a:cs typeface="+mn-cs"/>
                </a:rPr>
                <a:t>Hyperledger Fabric Network</a:t>
              </a:r>
              <a:endParaRPr kumimoji="0" lang="en-US" sz="1200" b="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7878043" y="3535114"/>
            <a:ext cx="4070393" cy="265308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pt-PT" sz="800">
              <a:solidFill>
                <a:schemeClr val="bg1"/>
              </a:solidFill>
              <a:latin typeface="Courier New" panose="02070309020205020404" pitchFamily="49" charset="0"/>
              <a:ea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within DPA components</a:t>
            </a:r>
            <a:endParaRPr lang="pt-PT" dirty="0"/>
          </a:p>
        </p:txBody>
      </p:sp>
      <p:sp>
        <p:nvSpPr>
          <p:cNvPr id="5" name="Rectangle 4"/>
          <p:cNvSpPr/>
          <p:nvPr/>
        </p:nvSpPr>
        <p:spPr>
          <a:xfrm>
            <a:off x="124782" y="3825210"/>
            <a:ext cx="31797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{ "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systemID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": "CERT-PT",</a:t>
            </a:r>
            <a:endParaRPr lang="pt-PT" sz="8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R="0"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 "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orchestratorID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": "IRIS-Engine"</a:t>
            </a:r>
            <a:b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</a:b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 "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correlationID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": "28734h-233129871-dew-4432",</a:t>
            </a:r>
            <a:endParaRPr lang="pt-PT" sz="8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R="0"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 "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collaborationID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": "BABEL"</a:t>
            </a:r>
            <a:b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</a:b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 "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userID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": "</a:t>
            </a:r>
            <a:r>
              <a:rPr lang="en-US" sz="800" u="sng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  <a:hlinkClick r:id="rId2"/>
              </a:rPr>
              <a:t>cozy.cat@cert.pt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",</a:t>
            </a:r>
            <a:endParaRPr lang="pt-PT" sz="8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R="0"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 "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orchestratorTimestamp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": "2023-05-19 08:45:05"}</a:t>
            </a:r>
            <a:endParaRPr lang="pt-PT" sz="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8038" y="5245537"/>
            <a:ext cx="25884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{</a:t>
            </a:r>
            <a:endParaRPr lang="pt-PT" sz="8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  ...</a:t>
            </a:r>
            <a:endParaRPr lang="pt-PT" sz="8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}</a:t>
            </a:r>
            <a:endParaRPr lang="pt-PT" sz="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7944" y="5052387"/>
            <a:ext cx="1653515" cy="248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Unstructured JSON</a:t>
            </a:r>
            <a:endParaRPr lang="pt-PT" sz="10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4782" y="3509892"/>
            <a:ext cx="22263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Structured JSON(METADATA)</a:t>
            </a:r>
            <a:endParaRPr lang="pt-PT" sz="10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2067268" y="1635986"/>
            <a:ext cx="1215769" cy="1822195"/>
            <a:chOff x="2929709" y="2151400"/>
            <a:chExt cx="1215769" cy="1822195"/>
          </a:xfrm>
        </p:grpSpPr>
        <p:sp>
          <p:nvSpPr>
            <p:cNvPr id="13" name="Rounded Rectangle 186">
              <a:extLst>
                <a:ext uri="{FF2B5EF4-FFF2-40B4-BE49-F238E27FC236}">
                  <a16:creationId xmlns:a16="http://schemas.microsoft.com/office/drawing/2014/main" id="{08456477-5DF6-4444-8AD3-5F86302A832C}"/>
                </a:ext>
              </a:extLst>
            </p:cNvPr>
            <p:cNvSpPr/>
            <p:nvPr/>
          </p:nvSpPr>
          <p:spPr>
            <a:xfrm>
              <a:off x="2929709" y="2151400"/>
              <a:ext cx="1215769" cy="1822195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12700" cap="flat" cmpd="sng" algn="ctr">
              <a:solidFill>
                <a:srgbClr val="5D3A75"/>
              </a:solidFill>
              <a:prstDash val="solid"/>
              <a:miter lim="800000"/>
            </a:ln>
            <a:effectLst/>
          </p:spPr>
        </p:sp>
        <p:sp>
          <p:nvSpPr>
            <p:cNvPr id="14" name="Rounded Rectangle 56">
              <a:extLst>
                <a:ext uri="{FF2B5EF4-FFF2-40B4-BE49-F238E27FC236}">
                  <a16:creationId xmlns:a16="http://schemas.microsoft.com/office/drawing/2014/main" id="{A54032CF-EF57-42D1-A163-50A10DF15F52}"/>
                </a:ext>
              </a:extLst>
            </p:cNvPr>
            <p:cNvSpPr/>
            <p:nvPr/>
          </p:nvSpPr>
          <p:spPr>
            <a:xfrm>
              <a:off x="3033279" y="2211966"/>
              <a:ext cx="1008629" cy="336600"/>
            </a:xfrm>
            <a:prstGeom prst="roundRect">
              <a:avLst>
                <a:gd name="adj" fmla="val 16667"/>
              </a:avLst>
            </a:prstGeom>
            <a:noFill/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lang="en-US" sz="1200" b="1" kern="0" spc="-1" dirty="0">
                  <a:solidFill>
                    <a:srgbClr val="414244"/>
                  </a:solidFill>
                  <a:latin typeface="Calibri"/>
                </a:rPr>
                <a:t>Write API Client</a:t>
              </a:r>
              <a:endParaRPr kumimoji="0" lang="en-US" sz="1200" b="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551915" y="1615412"/>
            <a:ext cx="3166755" cy="4036410"/>
            <a:chOff x="4861591" y="2151400"/>
            <a:chExt cx="2261974" cy="1822195"/>
          </a:xfrm>
        </p:grpSpPr>
        <p:sp>
          <p:nvSpPr>
            <p:cNvPr id="10" name="Rounded Rectangle 186">
              <a:extLst>
                <a:ext uri="{FF2B5EF4-FFF2-40B4-BE49-F238E27FC236}">
                  <a16:creationId xmlns:a16="http://schemas.microsoft.com/office/drawing/2014/main" id="{08456477-5DF6-4444-8AD3-5F86302A832C}"/>
                </a:ext>
              </a:extLst>
            </p:cNvPr>
            <p:cNvSpPr/>
            <p:nvPr/>
          </p:nvSpPr>
          <p:spPr>
            <a:xfrm>
              <a:off x="4861591" y="2151400"/>
              <a:ext cx="2261974" cy="1822195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12700" cap="flat" cmpd="sng" algn="ctr">
              <a:solidFill>
                <a:srgbClr val="5D3A75"/>
              </a:solidFill>
              <a:prstDash val="solid"/>
              <a:miter lim="800000"/>
            </a:ln>
            <a:effectLst/>
          </p:spPr>
        </p:sp>
        <p:sp>
          <p:nvSpPr>
            <p:cNvPr id="15" name="Rounded Rectangle 56">
              <a:extLst>
                <a:ext uri="{FF2B5EF4-FFF2-40B4-BE49-F238E27FC236}">
                  <a16:creationId xmlns:a16="http://schemas.microsoft.com/office/drawing/2014/main" id="{A54032CF-EF57-42D1-A163-50A10DF15F52}"/>
                </a:ext>
              </a:extLst>
            </p:cNvPr>
            <p:cNvSpPr/>
            <p:nvPr/>
          </p:nvSpPr>
          <p:spPr>
            <a:xfrm>
              <a:off x="5321336" y="2151400"/>
              <a:ext cx="1342485" cy="336600"/>
            </a:xfrm>
            <a:prstGeom prst="roundRect">
              <a:avLst>
                <a:gd name="adj" fmla="val 16667"/>
              </a:avLst>
            </a:prstGeom>
            <a:noFill/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lang="en-US" sz="1200" b="1" kern="0" spc="-1" dirty="0" err="1">
                  <a:solidFill>
                    <a:srgbClr val="414244"/>
                  </a:solidFill>
                  <a:latin typeface="Calibri"/>
                </a:rPr>
                <a:t>Writte</a:t>
              </a:r>
              <a:r>
                <a:rPr lang="en-US" sz="1200" b="1" kern="0" spc="-1" dirty="0">
                  <a:solidFill>
                    <a:srgbClr val="414244"/>
                  </a:solidFill>
                  <a:latin typeface="Calibri"/>
                </a:rPr>
                <a:t> API Server</a:t>
              </a:r>
              <a:endParaRPr kumimoji="0" lang="en-US" sz="1200" b="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49787" y="1635987"/>
            <a:ext cx="1221884" cy="1822195"/>
            <a:chOff x="540818" y="2193621"/>
            <a:chExt cx="1221884" cy="1822195"/>
          </a:xfrm>
        </p:grpSpPr>
        <p:sp>
          <p:nvSpPr>
            <p:cNvPr id="16" name="Rounded Rectangle 186">
              <a:extLst>
                <a:ext uri="{FF2B5EF4-FFF2-40B4-BE49-F238E27FC236}">
                  <a16:creationId xmlns:a16="http://schemas.microsoft.com/office/drawing/2014/main" id="{08456477-5DF6-4444-8AD3-5F86302A832C}"/>
                </a:ext>
              </a:extLst>
            </p:cNvPr>
            <p:cNvSpPr/>
            <p:nvPr/>
          </p:nvSpPr>
          <p:spPr>
            <a:xfrm>
              <a:off x="540818" y="2193621"/>
              <a:ext cx="1215769" cy="1822195"/>
            </a:xfrm>
            <a:prstGeom prst="roundRect">
              <a:avLst>
                <a:gd name="adj" fmla="val 16667"/>
              </a:avLst>
            </a:prstGeom>
            <a:solidFill>
              <a:schemeClr val="accent4">
                <a:lumMod val="90000"/>
              </a:schemeClr>
            </a:solidFill>
            <a:ln w="12700" cap="flat" cmpd="sng" algn="ctr">
              <a:solidFill>
                <a:srgbClr val="5D3A75"/>
              </a:solidFill>
              <a:prstDash val="solid"/>
              <a:miter lim="800000"/>
            </a:ln>
            <a:effectLst/>
          </p:spPr>
        </p:sp>
        <p:sp>
          <p:nvSpPr>
            <p:cNvPr id="17" name="Rectangle 16"/>
            <p:cNvSpPr/>
            <p:nvPr/>
          </p:nvSpPr>
          <p:spPr>
            <a:xfrm>
              <a:off x="558975" y="2241767"/>
              <a:ext cx="1203727" cy="276999"/>
            </a:xfrm>
            <a:prstGeom prst="rect">
              <a:avLst/>
            </a:prstGeom>
            <a:noFill/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algn="ctr">
                <a:tabLst>
                  <a:tab pos="0" algn="l"/>
                </a:tabLst>
              </a:pPr>
              <a:r>
                <a:rPr lang="en-US" sz="1200" b="1" kern="0" spc="-1" dirty="0">
                  <a:solidFill>
                    <a:srgbClr val="414244"/>
                  </a:solidFill>
                  <a:latin typeface="Calibri"/>
                </a:rPr>
                <a:t>System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7238994" y="4620316"/>
            <a:ext cx="4709442" cy="2237684"/>
            <a:chOff x="9857663" y="2298308"/>
            <a:chExt cx="1832040" cy="2378982"/>
          </a:xfrm>
        </p:grpSpPr>
        <p:sp>
          <p:nvSpPr>
            <p:cNvPr id="18" name="Freeform 68">
              <a:extLst>
                <a:ext uri="{FF2B5EF4-FFF2-40B4-BE49-F238E27FC236}">
                  <a16:creationId xmlns:a16="http://schemas.microsoft.com/office/drawing/2014/main" id="{475DB8C4-2E18-4F35-9FC2-FAC9DA857EBB}"/>
                </a:ext>
              </a:extLst>
            </p:cNvPr>
            <p:cNvSpPr/>
            <p:nvPr/>
          </p:nvSpPr>
          <p:spPr>
            <a:xfrm>
              <a:off x="9857663" y="2528781"/>
              <a:ext cx="1832040" cy="2148509"/>
            </a:xfrm>
            <a:custGeom>
              <a:avLst/>
              <a:gdLst/>
              <a:ahLst/>
              <a:cxnLst/>
              <a:rect l="l" t="t" r="r" b="b"/>
              <a:pathLst>
                <a:path w="1185334" h="776821">
                  <a:moveTo>
                    <a:pt x="0" y="0"/>
                  </a:moveTo>
                  <a:lnTo>
                    <a:pt x="1185333" y="0"/>
                  </a:lnTo>
                  <a:lnTo>
                    <a:pt x="1185333" y="539750"/>
                  </a:lnTo>
                  <a:lnTo>
                    <a:pt x="1185334" y="539754"/>
                  </a:lnTo>
                  <a:lnTo>
                    <a:pt x="1185333" y="539758"/>
                  </a:lnTo>
                  <a:lnTo>
                    <a:pt x="1185333" y="541866"/>
                  </a:lnTo>
                  <a:lnTo>
                    <a:pt x="1184802" y="541866"/>
                  </a:lnTo>
                  <a:lnTo>
                    <a:pt x="1173293" y="587531"/>
                  </a:lnTo>
                  <a:cubicBezTo>
                    <a:pt x="1118029" y="695558"/>
                    <a:pt x="879073" y="776821"/>
                    <a:pt x="592667" y="776821"/>
                  </a:cubicBezTo>
                  <a:cubicBezTo>
                    <a:pt x="306261" y="776821"/>
                    <a:pt x="67305" y="695558"/>
                    <a:pt x="12041" y="587531"/>
                  </a:cubicBezTo>
                  <a:lnTo>
                    <a:pt x="533" y="541866"/>
                  </a:lnTo>
                  <a:lnTo>
                    <a:pt x="0" y="541866"/>
                  </a:lnTo>
                  <a:lnTo>
                    <a:pt x="0" y="539754"/>
                  </a:lnTo>
                  <a:close/>
                </a:path>
              </a:pathLst>
            </a:custGeom>
            <a:solidFill>
              <a:srgbClr val="546CB2">
                <a:lumMod val="40000"/>
                <a:lumOff val="60000"/>
              </a:srgbClr>
            </a:solidFill>
            <a:ln w="12700" cap="flat" cmpd="sng" algn="ctr">
              <a:solidFill>
                <a:srgbClr val="5D3A75"/>
              </a:solidFill>
              <a:prstDash val="solid"/>
              <a:miter lim="800000"/>
            </a:ln>
            <a:effectLst/>
          </p:spPr>
        </p:sp>
        <p:sp>
          <p:nvSpPr>
            <p:cNvPr id="19" name="Oval 69">
              <a:extLst>
                <a:ext uri="{FF2B5EF4-FFF2-40B4-BE49-F238E27FC236}">
                  <a16:creationId xmlns:a16="http://schemas.microsoft.com/office/drawing/2014/main" id="{B1A7A543-3C23-48AE-BCA7-DA58A8207943}"/>
                </a:ext>
              </a:extLst>
            </p:cNvPr>
            <p:cNvSpPr/>
            <p:nvPr/>
          </p:nvSpPr>
          <p:spPr>
            <a:xfrm>
              <a:off x="9857663" y="2298308"/>
              <a:ext cx="1832040" cy="406082"/>
            </a:xfrm>
            <a:prstGeom prst="ellipse">
              <a:avLst/>
            </a:prstGeom>
            <a:solidFill>
              <a:srgbClr val="546CB2">
                <a:lumMod val="40000"/>
                <a:lumOff val="60000"/>
              </a:srgbClr>
            </a:solidFill>
            <a:ln w="12700" cap="flat" cmpd="sng" algn="ctr">
              <a:solidFill>
                <a:srgbClr val="5D3A75"/>
              </a:solidFill>
              <a:prstDash val="solid"/>
              <a:miter lim="800000"/>
            </a:ln>
            <a:effectLst>
              <a:reflection blurRad="6350" stA="50000" endA="300" endPos="55500" dist="50800" dir="5400000" sy="-100000" algn="bl" rotWithShape="0"/>
            </a:effectLst>
          </p:spPr>
        </p:sp>
        <p:sp>
          <p:nvSpPr>
            <p:cNvPr id="20" name="Rounded Rectangle 56">
              <a:extLst>
                <a:ext uri="{FF2B5EF4-FFF2-40B4-BE49-F238E27FC236}">
                  <a16:creationId xmlns:a16="http://schemas.microsoft.com/office/drawing/2014/main" id="{EE680F5F-EF59-4B12-946E-B45859A6498F}"/>
                </a:ext>
              </a:extLst>
            </p:cNvPr>
            <p:cNvSpPr/>
            <p:nvPr/>
          </p:nvSpPr>
          <p:spPr>
            <a:xfrm>
              <a:off x="10305157" y="2374306"/>
              <a:ext cx="941151" cy="278181"/>
            </a:xfrm>
            <a:prstGeom prst="roundRect">
              <a:avLst>
                <a:gd name="adj" fmla="val 16667"/>
              </a:avLst>
            </a:prstGeom>
            <a:noFill/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200" b="1" i="0" u="none" strike="noStrike" kern="0" cap="none" spc="-1" normalizeH="0" baseline="0" noProof="0" dirty="0">
                  <a:ln>
                    <a:noFill/>
                  </a:ln>
                  <a:solidFill>
                    <a:srgbClr val="414244"/>
                  </a:solidFill>
                  <a:effectLst/>
                  <a:uLnTx/>
                  <a:uFillTx/>
                  <a:latin typeface="Calibri"/>
                  <a:ea typeface="DejaVu Sans"/>
                  <a:cs typeface="+mn-cs"/>
                </a:rPr>
                <a:t>Off-chain Database</a:t>
              </a:r>
              <a:endParaRPr kumimoji="0" lang="en-US" sz="1200" b="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8299441" y="6000527"/>
            <a:ext cx="2374976" cy="211035"/>
            <a:chOff x="8299441" y="6221906"/>
            <a:chExt cx="2374976" cy="211035"/>
          </a:xfrm>
        </p:grpSpPr>
        <p:grpSp>
          <p:nvGrpSpPr>
            <p:cNvPr id="138" name="Group 137"/>
            <p:cNvGrpSpPr/>
            <p:nvPr/>
          </p:nvGrpSpPr>
          <p:grpSpPr>
            <a:xfrm>
              <a:off x="8872916" y="6221906"/>
              <a:ext cx="1801501" cy="201353"/>
              <a:chOff x="10056823" y="6160442"/>
              <a:chExt cx="1801501" cy="324281"/>
            </a:xfrm>
          </p:grpSpPr>
          <p:sp>
            <p:nvSpPr>
              <p:cNvPr id="59" name="Rounded Rectangle 37">
                <a:extLst>
                  <a:ext uri="{FF2B5EF4-FFF2-40B4-BE49-F238E27FC236}">
                    <a16:creationId xmlns:a16="http://schemas.microsoft.com/office/drawing/2014/main" id="{137D3476-3072-437C-A08F-84DA7853CED4}"/>
                  </a:ext>
                </a:extLst>
              </p:cNvPr>
              <p:cNvSpPr/>
              <p:nvPr/>
            </p:nvSpPr>
            <p:spPr>
              <a:xfrm>
                <a:off x="10131154" y="6211524"/>
                <a:ext cx="1727170" cy="273199"/>
              </a:xfrm>
              <a:prstGeom prst="roundRect">
                <a:avLst>
                  <a:gd name="adj" fmla="val 4167"/>
                </a:avLst>
              </a:prstGeom>
              <a:solidFill>
                <a:srgbClr val="838487"/>
              </a:solidFill>
              <a:ln w="12700" cap="flat" cmpd="sng" algn="ctr">
                <a:solidFill>
                  <a:srgbClr val="546CB2"/>
                </a:solidFill>
                <a:prstDash val="solid"/>
                <a:miter lim="800000"/>
              </a:ln>
              <a:effectLst/>
            </p:spPr>
            <p:txBody>
              <a:bodyPr lIns="90000" tIns="45000" rIns="90000" bIns="45000" anchor="ctr">
                <a:noAutofit/>
              </a:bodyPr>
              <a:lstStyle/>
              <a:p>
                <a:pPr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100" b="1" dirty="0">
                    <a:solidFill>
                      <a:schemeClr val="bg1"/>
                    </a:solidFill>
                    <a:latin typeface="Courier New" panose="02070309020205020404" pitchFamily="49" charset="0"/>
                    <a:ea typeface="Calibri" panose="020F0502020204030204" pitchFamily="34" charset="0"/>
                  </a:rPr>
                  <a:t>Unstructured JSON</a:t>
                </a:r>
                <a:endParaRPr lang="pt-PT" sz="11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</a:endParaRPr>
              </a:p>
            </p:txBody>
          </p:sp>
          <p:sp>
            <p:nvSpPr>
              <p:cNvPr id="60" name="Freeform 63">
                <a:extLst>
                  <a:ext uri="{FF2B5EF4-FFF2-40B4-BE49-F238E27FC236}">
                    <a16:creationId xmlns:a16="http://schemas.microsoft.com/office/drawing/2014/main" id="{3829511D-39B6-403B-BB50-6F5853CE6CB4}"/>
                  </a:ext>
                </a:extLst>
              </p:cNvPr>
              <p:cNvSpPr/>
              <p:nvPr/>
            </p:nvSpPr>
            <p:spPr>
              <a:xfrm>
                <a:off x="10056823" y="6160442"/>
                <a:ext cx="139320" cy="180327"/>
              </a:xfrm>
              <a:custGeom>
                <a:avLst/>
                <a:gdLst/>
                <a:ahLst/>
                <a:cxnLst/>
                <a:rect l="l" t="t" r="r" b="b"/>
                <a:pathLst>
                  <a:path w="957836" h="1222897">
                    <a:moveTo>
                      <a:pt x="483972" y="63309"/>
                    </a:moveTo>
                    <a:cubicBezTo>
                      <a:pt x="337990" y="63309"/>
                      <a:pt x="216193" y="166648"/>
                      <a:pt x="188025" y="304023"/>
                    </a:cubicBezTo>
                    <a:lnTo>
                      <a:pt x="182354" y="360163"/>
                    </a:lnTo>
                    <a:lnTo>
                      <a:pt x="785591" y="360163"/>
                    </a:lnTo>
                    <a:lnTo>
                      <a:pt x="779920" y="304023"/>
                    </a:lnTo>
                    <a:cubicBezTo>
                      <a:pt x="751752" y="166648"/>
                      <a:pt x="629955" y="63309"/>
                      <a:pt x="483972" y="63309"/>
                    </a:cubicBezTo>
                    <a:close/>
                    <a:moveTo>
                      <a:pt x="483972" y="0"/>
                    </a:moveTo>
                    <a:cubicBezTo>
                      <a:pt x="660611" y="0"/>
                      <a:pt x="807986" y="125039"/>
                      <a:pt x="842069" y="291263"/>
                    </a:cubicBezTo>
                    <a:lnTo>
                      <a:pt x="849029" y="360163"/>
                    </a:lnTo>
                    <a:lnTo>
                      <a:pt x="957836" y="360163"/>
                    </a:lnTo>
                    <a:lnTo>
                      <a:pt x="957836" y="1222897"/>
                    </a:lnTo>
                    <a:lnTo>
                      <a:pt x="0" y="1222897"/>
                    </a:lnTo>
                    <a:lnTo>
                      <a:pt x="0" y="360163"/>
                    </a:lnTo>
                    <a:lnTo>
                      <a:pt x="118915" y="360163"/>
                    </a:lnTo>
                    <a:lnTo>
                      <a:pt x="125875" y="291263"/>
                    </a:lnTo>
                    <a:cubicBezTo>
                      <a:pt x="159959" y="125039"/>
                      <a:pt x="307333" y="0"/>
                      <a:pt x="483972" y="0"/>
                    </a:cubicBezTo>
                    <a:close/>
                  </a:path>
                </a:pathLst>
              </a:custGeom>
              <a:solidFill>
                <a:srgbClr val="0070C0"/>
              </a:solidFill>
              <a:ln w="127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sp>
        </p:grpSp>
        <p:sp>
          <p:nvSpPr>
            <p:cNvPr id="61" name="Rounded Rectangle 37">
              <a:extLst>
                <a:ext uri="{FF2B5EF4-FFF2-40B4-BE49-F238E27FC236}">
                  <a16:creationId xmlns:a16="http://schemas.microsoft.com/office/drawing/2014/main" id="{137D3476-3072-437C-A08F-84DA7853CED4}"/>
                </a:ext>
              </a:extLst>
            </p:cNvPr>
            <p:cNvSpPr/>
            <p:nvPr/>
          </p:nvSpPr>
          <p:spPr>
            <a:xfrm>
              <a:off x="8299441" y="6263306"/>
              <a:ext cx="568303" cy="169635"/>
            </a:xfrm>
            <a:prstGeom prst="roundRect">
              <a:avLst>
                <a:gd name="adj" fmla="val 4167"/>
              </a:avLst>
            </a:prstGeom>
            <a:solidFill>
              <a:schemeClr val="accent6"/>
            </a:solidFill>
            <a:ln w="25400" cap="flat" cmpd="sng" algn="ctr">
              <a:noFill/>
              <a:prstDash val="solid"/>
              <a:miter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>
                <a:tabLst>
                  <a:tab pos="0" algn="l"/>
                </a:tabLst>
              </a:pPr>
              <a:r>
                <a:rPr lang="en-US" sz="1000" b="1" kern="0" spc="-1" dirty="0">
                  <a:latin typeface="Calibri"/>
                  <a:ea typeface="DejaVu Sans"/>
                </a:rPr>
                <a:t>Log ref</a:t>
              </a:r>
              <a:endParaRPr lang="pt-PT" sz="1000" b="1" kern="0" spc="-1" dirty="0">
                <a:latin typeface="Calibri"/>
                <a:ea typeface="DejaVu Sans"/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6977452" y="1792903"/>
            <a:ext cx="775592" cy="847606"/>
            <a:chOff x="7237428" y="4831188"/>
            <a:chExt cx="775592" cy="847606"/>
          </a:xfrm>
        </p:grpSpPr>
        <p:sp>
          <p:nvSpPr>
            <p:cNvPr id="63" name="Rectangle 113">
              <a:extLst>
                <a:ext uri="{FF2B5EF4-FFF2-40B4-BE49-F238E27FC236}">
                  <a16:creationId xmlns:a16="http://schemas.microsoft.com/office/drawing/2014/main" id="{18C187D5-BA64-40FB-BEBE-FCA54015211A}"/>
                </a:ext>
              </a:extLst>
            </p:cNvPr>
            <p:cNvSpPr/>
            <p:nvPr/>
          </p:nvSpPr>
          <p:spPr>
            <a:xfrm>
              <a:off x="7237428" y="4831188"/>
              <a:ext cx="775592" cy="317520"/>
            </a:xfrm>
            <a:prstGeom prst="rect">
              <a:avLst/>
            </a:prstGeom>
            <a:noFill/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000" i="0" u="none" strike="noStrike" kern="0" cap="none" spc="-1" normalizeH="0" baseline="0" noProof="0" dirty="0">
                  <a:ln>
                    <a:noFill/>
                  </a:ln>
                  <a:solidFill>
                    <a:srgbClr val="414244"/>
                  </a:solidFill>
                  <a:effectLst/>
                  <a:uLnTx/>
                  <a:uFillTx/>
                  <a:latin typeface="Calibri"/>
                  <a:ea typeface="DejaVu Sans"/>
                  <a:cs typeface="+mn-cs"/>
                </a:rPr>
                <a:t>peer0.org1</a:t>
              </a:r>
              <a:endPara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64" name="Group 63"/>
            <p:cNvGrpSpPr/>
            <p:nvPr/>
          </p:nvGrpSpPr>
          <p:grpSpPr>
            <a:xfrm>
              <a:off x="7391764" y="5112514"/>
              <a:ext cx="466920" cy="566280"/>
              <a:chOff x="7395464" y="3062136"/>
              <a:chExt cx="466920" cy="566280"/>
            </a:xfrm>
          </p:grpSpPr>
          <p:grpSp>
            <p:nvGrpSpPr>
              <p:cNvPr id="65" name="Group 140">
                <a:extLst>
                  <a:ext uri="{FF2B5EF4-FFF2-40B4-BE49-F238E27FC236}">
                    <a16:creationId xmlns:a16="http://schemas.microsoft.com/office/drawing/2014/main" id="{8A8CC44C-B01D-44DE-B89A-D38FAE743F1F}"/>
                  </a:ext>
                </a:extLst>
              </p:cNvPr>
              <p:cNvGrpSpPr/>
              <p:nvPr/>
            </p:nvGrpSpPr>
            <p:grpSpPr>
              <a:xfrm>
                <a:off x="7395464" y="3062136"/>
                <a:ext cx="466920" cy="566280"/>
                <a:chOff x="9698760" y="3480120"/>
                <a:chExt cx="466920" cy="566280"/>
              </a:xfrm>
            </p:grpSpPr>
            <p:sp>
              <p:nvSpPr>
                <p:cNvPr id="67" name="Rounded Rectangle 126">
                  <a:extLst>
                    <a:ext uri="{FF2B5EF4-FFF2-40B4-BE49-F238E27FC236}">
                      <a16:creationId xmlns:a16="http://schemas.microsoft.com/office/drawing/2014/main" id="{D4CAF9B7-3BCC-4AF9-9093-8D7EA6C31B0B}"/>
                    </a:ext>
                  </a:extLst>
                </p:cNvPr>
                <p:cNvSpPr/>
                <p:nvPr/>
              </p:nvSpPr>
              <p:spPr>
                <a:xfrm>
                  <a:off x="9698760" y="3480120"/>
                  <a:ext cx="466920" cy="566280"/>
                </a:xfrm>
                <a:prstGeom prst="roundRect">
                  <a:avLst>
                    <a:gd name="adj" fmla="val 16667"/>
                  </a:avLst>
                </a:prstGeom>
                <a:noFill/>
                <a:ln w="12700" cap="flat" cmpd="sng" algn="ctr">
                  <a:solidFill>
                    <a:srgbClr val="546CB2"/>
                  </a:solidFill>
                  <a:prstDash val="solid"/>
                  <a:miter lim="800000"/>
                </a:ln>
                <a:effectLst/>
              </p:spPr>
            </p:sp>
            <p:grpSp>
              <p:nvGrpSpPr>
                <p:cNvPr id="68" name="Group 92">
                  <a:extLst>
                    <a:ext uri="{FF2B5EF4-FFF2-40B4-BE49-F238E27FC236}">
                      <a16:creationId xmlns:a16="http://schemas.microsoft.com/office/drawing/2014/main" id="{2F33F6DA-2610-4735-BE70-5D8E6BA428DE}"/>
                    </a:ext>
                  </a:extLst>
                </p:cNvPr>
                <p:cNvGrpSpPr/>
                <p:nvPr/>
              </p:nvGrpSpPr>
              <p:grpSpPr>
                <a:xfrm>
                  <a:off x="9802800" y="3702960"/>
                  <a:ext cx="241200" cy="275400"/>
                  <a:chOff x="9802800" y="3702960"/>
                  <a:chExt cx="241200" cy="275400"/>
                </a:xfrm>
              </p:grpSpPr>
              <p:sp>
                <p:nvSpPr>
                  <p:cNvPr id="69" name="Rectangle 94">
                    <a:extLst>
                      <a:ext uri="{FF2B5EF4-FFF2-40B4-BE49-F238E27FC236}">
                        <a16:creationId xmlns:a16="http://schemas.microsoft.com/office/drawing/2014/main" id="{1A53C6D5-5A88-46BF-A21B-556121D6A113}"/>
                      </a:ext>
                    </a:extLst>
                  </p:cNvPr>
                  <p:cNvSpPr/>
                  <p:nvPr/>
                </p:nvSpPr>
                <p:spPr>
                  <a:xfrm>
                    <a:off x="9802800" y="3702960"/>
                    <a:ext cx="241200" cy="27540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  <p:grpSp>
                <p:nvGrpSpPr>
                  <p:cNvPr id="70" name="Group 95">
                    <a:extLst>
                      <a:ext uri="{FF2B5EF4-FFF2-40B4-BE49-F238E27FC236}">
                        <a16:creationId xmlns:a16="http://schemas.microsoft.com/office/drawing/2014/main" id="{DB6EE8B3-C661-417B-A881-B0AF027C15F7}"/>
                      </a:ext>
                    </a:extLst>
                  </p:cNvPr>
                  <p:cNvGrpSpPr/>
                  <p:nvPr/>
                </p:nvGrpSpPr>
                <p:grpSpPr>
                  <a:xfrm>
                    <a:off x="9836280" y="3804480"/>
                    <a:ext cx="79560" cy="38880"/>
                    <a:chOff x="9836280" y="3804480"/>
                    <a:chExt cx="79560" cy="38880"/>
                  </a:xfrm>
                </p:grpSpPr>
                <p:sp>
                  <p:nvSpPr>
                    <p:cNvPr id="77" name="Rectangle 102">
                      <a:extLst>
                        <a:ext uri="{FF2B5EF4-FFF2-40B4-BE49-F238E27FC236}">
                          <a16:creationId xmlns:a16="http://schemas.microsoft.com/office/drawing/2014/main" id="{2F57A5D6-48CA-47B0-B38E-FACA62186631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9833760" y="382680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78" name="Rectangle 103">
                      <a:extLst>
                        <a:ext uri="{FF2B5EF4-FFF2-40B4-BE49-F238E27FC236}">
                          <a16:creationId xmlns:a16="http://schemas.microsoft.com/office/drawing/2014/main" id="{86EDBB1C-29BA-408A-9757-668EE5A58230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9852480" y="382032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71" name="Group 96">
                    <a:extLst>
                      <a:ext uri="{FF2B5EF4-FFF2-40B4-BE49-F238E27FC236}">
                        <a16:creationId xmlns:a16="http://schemas.microsoft.com/office/drawing/2014/main" id="{1F7B4667-04DF-4A93-AC06-A24091394E82}"/>
                      </a:ext>
                    </a:extLst>
                  </p:cNvPr>
                  <p:cNvGrpSpPr/>
                  <p:nvPr/>
                </p:nvGrpSpPr>
                <p:grpSpPr>
                  <a:xfrm>
                    <a:off x="9837000" y="3879000"/>
                    <a:ext cx="51480" cy="51480"/>
                    <a:chOff x="9837000" y="3879000"/>
                    <a:chExt cx="51480" cy="51480"/>
                  </a:xfrm>
                </p:grpSpPr>
                <p:sp>
                  <p:nvSpPr>
                    <p:cNvPr id="75" name="Rectangle 100">
                      <a:extLst>
                        <a:ext uri="{FF2B5EF4-FFF2-40B4-BE49-F238E27FC236}">
                          <a16:creationId xmlns:a16="http://schemas.microsoft.com/office/drawing/2014/main" id="{F3D31E61-CD7C-4C01-AE1E-9606D4B6DDE8}"/>
                        </a:ext>
                      </a:extLst>
                    </p:cNvPr>
                    <p:cNvSpPr/>
                    <p:nvPr/>
                  </p:nvSpPr>
                  <p:spPr>
                    <a:xfrm rot="18900000">
                      <a:off x="9829440" y="390132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76" name="Rectangle 101">
                      <a:extLst>
                        <a:ext uri="{FF2B5EF4-FFF2-40B4-BE49-F238E27FC236}">
                          <a16:creationId xmlns:a16="http://schemas.microsoft.com/office/drawing/2014/main" id="{C6D65796-6D38-44F4-8178-EA8307E76E32}"/>
                        </a:ext>
                      </a:extLst>
                    </p:cNvPr>
                    <p:cNvSpPr/>
                    <p:nvPr/>
                  </p:nvSpPr>
                  <p:spPr>
                    <a:xfrm rot="13500000">
                      <a:off x="9833760" y="3901680"/>
                      <a:ext cx="60120" cy="720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72" name="Group 97">
                    <a:extLst>
                      <a:ext uri="{FF2B5EF4-FFF2-40B4-BE49-F238E27FC236}">
                        <a16:creationId xmlns:a16="http://schemas.microsoft.com/office/drawing/2014/main" id="{093FBC69-1879-47B6-871A-2CC98CAF8741}"/>
                      </a:ext>
                    </a:extLst>
                  </p:cNvPr>
                  <p:cNvGrpSpPr/>
                  <p:nvPr/>
                </p:nvGrpSpPr>
                <p:grpSpPr>
                  <a:xfrm>
                    <a:off x="9836280" y="3745440"/>
                    <a:ext cx="79560" cy="38880"/>
                    <a:chOff x="9836280" y="3745440"/>
                    <a:chExt cx="79560" cy="38880"/>
                  </a:xfrm>
                </p:grpSpPr>
                <p:sp>
                  <p:nvSpPr>
                    <p:cNvPr id="73" name="Rectangle 98">
                      <a:extLst>
                        <a:ext uri="{FF2B5EF4-FFF2-40B4-BE49-F238E27FC236}">
                          <a16:creationId xmlns:a16="http://schemas.microsoft.com/office/drawing/2014/main" id="{A03B00A6-932C-4F29-86D3-512B10F6A433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9833760" y="376740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74" name="Rectangle 99">
                      <a:extLst>
                        <a:ext uri="{FF2B5EF4-FFF2-40B4-BE49-F238E27FC236}">
                          <a16:creationId xmlns:a16="http://schemas.microsoft.com/office/drawing/2014/main" id="{160C501B-CCC9-446C-AF41-52ED92B8D981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9852480" y="376128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</p:grpSp>
          </p:grpSp>
          <p:sp>
            <p:nvSpPr>
              <p:cNvPr id="66" name="Freeform 79">
                <a:extLst>
                  <a:ext uri="{FF2B5EF4-FFF2-40B4-BE49-F238E27FC236}">
                    <a16:creationId xmlns:a16="http://schemas.microsoft.com/office/drawing/2014/main" id="{43C903C9-1086-4E35-936F-BE44BA5A2634}"/>
                  </a:ext>
                </a:extLst>
              </p:cNvPr>
              <p:cNvSpPr/>
              <p:nvPr/>
            </p:nvSpPr>
            <p:spPr>
              <a:xfrm>
                <a:off x="7509700" y="3136078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7F4F9F">
                  <a:lumMod val="40000"/>
                  <a:lumOff val="60000"/>
                </a:srgbClr>
              </a:solidFill>
              <a:ln w="12700" cap="flat" cmpd="sng" algn="ctr">
                <a:solidFill>
                  <a:srgbClr val="CCB6DB"/>
                </a:solidFill>
                <a:prstDash val="solid"/>
                <a:miter lim="800000"/>
              </a:ln>
              <a:effectLst/>
            </p:spPr>
          </p:sp>
        </p:grpSp>
      </p:grpSp>
      <p:grpSp>
        <p:nvGrpSpPr>
          <p:cNvPr id="79" name="Group 78"/>
          <p:cNvGrpSpPr/>
          <p:nvPr/>
        </p:nvGrpSpPr>
        <p:grpSpPr>
          <a:xfrm>
            <a:off x="6977452" y="2557032"/>
            <a:ext cx="775592" cy="847606"/>
            <a:chOff x="7807934" y="4831188"/>
            <a:chExt cx="775592" cy="847606"/>
          </a:xfrm>
        </p:grpSpPr>
        <p:sp>
          <p:nvSpPr>
            <p:cNvPr id="80" name="Rectangle 113">
              <a:extLst>
                <a:ext uri="{FF2B5EF4-FFF2-40B4-BE49-F238E27FC236}">
                  <a16:creationId xmlns:a16="http://schemas.microsoft.com/office/drawing/2014/main" id="{2436AE0A-7EE1-4E8A-9F50-0AE8E13250C6}"/>
                </a:ext>
              </a:extLst>
            </p:cNvPr>
            <p:cNvSpPr/>
            <p:nvPr/>
          </p:nvSpPr>
          <p:spPr>
            <a:xfrm>
              <a:off x="7807934" y="4831188"/>
              <a:ext cx="775592" cy="317520"/>
            </a:xfrm>
            <a:prstGeom prst="rect">
              <a:avLst/>
            </a:prstGeom>
            <a:noFill/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000" i="0" u="none" strike="noStrike" kern="0" cap="none" spc="-1" normalizeH="0" baseline="0" noProof="0" dirty="0">
                  <a:ln>
                    <a:noFill/>
                  </a:ln>
                  <a:solidFill>
                    <a:srgbClr val="414244"/>
                  </a:solidFill>
                  <a:effectLst/>
                  <a:uLnTx/>
                  <a:uFillTx/>
                  <a:latin typeface="Calibri"/>
                  <a:ea typeface="DejaVu Sans"/>
                  <a:cs typeface="+mn-cs"/>
                </a:rPr>
                <a:t>peer0.org2</a:t>
              </a:r>
              <a:endPara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81" name="Group 80"/>
            <p:cNvGrpSpPr/>
            <p:nvPr/>
          </p:nvGrpSpPr>
          <p:grpSpPr>
            <a:xfrm>
              <a:off x="7968850" y="5112514"/>
              <a:ext cx="466920" cy="566280"/>
              <a:chOff x="8102943" y="3741075"/>
              <a:chExt cx="466920" cy="566280"/>
            </a:xfrm>
          </p:grpSpPr>
          <p:grpSp>
            <p:nvGrpSpPr>
              <p:cNvPr id="82" name="Group 126">
                <a:extLst>
                  <a:ext uri="{FF2B5EF4-FFF2-40B4-BE49-F238E27FC236}">
                    <a16:creationId xmlns:a16="http://schemas.microsoft.com/office/drawing/2014/main" id="{76C8C88F-C24A-4378-A795-E42D3C57B5C9}"/>
                  </a:ext>
                </a:extLst>
              </p:cNvPr>
              <p:cNvGrpSpPr/>
              <p:nvPr/>
            </p:nvGrpSpPr>
            <p:grpSpPr>
              <a:xfrm>
                <a:off x="8102943" y="3741075"/>
                <a:ext cx="466920" cy="566280"/>
                <a:chOff x="9707400" y="4267800"/>
                <a:chExt cx="466920" cy="566280"/>
              </a:xfrm>
            </p:grpSpPr>
            <p:sp>
              <p:nvSpPr>
                <p:cNvPr id="84" name="Rounded Rectangle 126">
                  <a:extLst>
                    <a:ext uri="{FF2B5EF4-FFF2-40B4-BE49-F238E27FC236}">
                      <a16:creationId xmlns:a16="http://schemas.microsoft.com/office/drawing/2014/main" id="{29ABE8AA-9E58-438C-82FD-89F89536C282}"/>
                    </a:ext>
                  </a:extLst>
                </p:cNvPr>
                <p:cNvSpPr/>
                <p:nvPr/>
              </p:nvSpPr>
              <p:spPr>
                <a:xfrm>
                  <a:off x="9707400" y="4267800"/>
                  <a:ext cx="466920" cy="566280"/>
                </a:xfrm>
                <a:prstGeom prst="roundRect">
                  <a:avLst>
                    <a:gd name="adj" fmla="val 16667"/>
                  </a:avLst>
                </a:prstGeom>
                <a:noFill/>
                <a:ln w="12700" cap="flat" cmpd="sng" algn="ctr">
                  <a:solidFill>
                    <a:srgbClr val="546CB2"/>
                  </a:solidFill>
                  <a:prstDash val="solid"/>
                  <a:miter lim="800000"/>
                </a:ln>
                <a:effectLst/>
              </p:spPr>
            </p:sp>
            <p:grpSp>
              <p:nvGrpSpPr>
                <p:cNvPr id="85" name="Group 92">
                  <a:extLst>
                    <a:ext uri="{FF2B5EF4-FFF2-40B4-BE49-F238E27FC236}">
                      <a16:creationId xmlns:a16="http://schemas.microsoft.com/office/drawing/2014/main" id="{635A83B2-2E94-4F24-8FE5-17B9CB21FA6F}"/>
                    </a:ext>
                  </a:extLst>
                </p:cNvPr>
                <p:cNvGrpSpPr/>
                <p:nvPr/>
              </p:nvGrpSpPr>
              <p:grpSpPr>
                <a:xfrm>
                  <a:off x="9811440" y="4490640"/>
                  <a:ext cx="241200" cy="275400"/>
                  <a:chOff x="9811440" y="4490640"/>
                  <a:chExt cx="241200" cy="275400"/>
                </a:xfrm>
              </p:grpSpPr>
              <p:sp>
                <p:nvSpPr>
                  <p:cNvPr id="86" name="Rectangle 94">
                    <a:extLst>
                      <a:ext uri="{FF2B5EF4-FFF2-40B4-BE49-F238E27FC236}">
                        <a16:creationId xmlns:a16="http://schemas.microsoft.com/office/drawing/2014/main" id="{AC6064F2-CF12-46E5-9510-6EED3CB7B0F2}"/>
                      </a:ext>
                    </a:extLst>
                  </p:cNvPr>
                  <p:cNvSpPr/>
                  <p:nvPr/>
                </p:nvSpPr>
                <p:spPr>
                  <a:xfrm>
                    <a:off x="9811440" y="4490640"/>
                    <a:ext cx="241200" cy="27540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  <p:grpSp>
                <p:nvGrpSpPr>
                  <p:cNvPr id="87" name="Group 95">
                    <a:extLst>
                      <a:ext uri="{FF2B5EF4-FFF2-40B4-BE49-F238E27FC236}">
                        <a16:creationId xmlns:a16="http://schemas.microsoft.com/office/drawing/2014/main" id="{611D1C73-2010-46D0-858B-412A082BDC32}"/>
                      </a:ext>
                    </a:extLst>
                  </p:cNvPr>
                  <p:cNvGrpSpPr/>
                  <p:nvPr/>
                </p:nvGrpSpPr>
                <p:grpSpPr>
                  <a:xfrm>
                    <a:off x="9845280" y="4592160"/>
                    <a:ext cx="79200" cy="38880"/>
                    <a:chOff x="9845280" y="4592160"/>
                    <a:chExt cx="79200" cy="38880"/>
                  </a:xfrm>
                </p:grpSpPr>
                <p:sp>
                  <p:nvSpPr>
                    <p:cNvPr id="94" name="Rectangle 102">
                      <a:extLst>
                        <a:ext uri="{FF2B5EF4-FFF2-40B4-BE49-F238E27FC236}">
                          <a16:creationId xmlns:a16="http://schemas.microsoft.com/office/drawing/2014/main" id="{6249FD3C-8A06-47F1-95C5-54C36A56322A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9842760" y="461412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95" name="Rectangle 103">
                      <a:extLst>
                        <a:ext uri="{FF2B5EF4-FFF2-40B4-BE49-F238E27FC236}">
                          <a16:creationId xmlns:a16="http://schemas.microsoft.com/office/drawing/2014/main" id="{8DFEFA16-D6E7-441A-9643-4C328BBDA058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9861120" y="460800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88" name="Group 96">
                    <a:extLst>
                      <a:ext uri="{FF2B5EF4-FFF2-40B4-BE49-F238E27FC236}">
                        <a16:creationId xmlns:a16="http://schemas.microsoft.com/office/drawing/2014/main" id="{FE13DD97-899A-4D9A-BA3B-A89DE9642EEB}"/>
                      </a:ext>
                    </a:extLst>
                  </p:cNvPr>
                  <p:cNvGrpSpPr/>
                  <p:nvPr/>
                </p:nvGrpSpPr>
                <p:grpSpPr>
                  <a:xfrm>
                    <a:off x="9845640" y="4666320"/>
                    <a:ext cx="51480" cy="51480"/>
                    <a:chOff x="9845640" y="4666320"/>
                    <a:chExt cx="51480" cy="51480"/>
                  </a:xfrm>
                </p:grpSpPr>
                <p:sp>
                  <p:nvSpPr>
                    <p:cNvPr id="92" name="Rectangle 100">
                      <a:extLst>
                        <a:ext uri="{FF2B5EF4-FFF2-40B4-BE49-F238E27FC236}">
                          <a16:creationId xmlns:a16="http://schemas.microsoft.com/office/drawing/2014/main" id="{19356A0B-2F24-4C07-B44A-6864C1303CDE}"/>
                        </a:ext>
                      </a:extLst>
                    </p:cNvPr>
                    <p:cNvSpPr/>
                    <p:nvPr/>
                  </p:nvSpPr>
                  <p:spPr>
                    <a:xfrm rot="18900000">
                      <a:off x="9838080" y="468864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93" name="Rectangle 101">
                      <a:extLst>
                        <a:ext uri="{FF2B5EF4-FFF2-40B4-BE49-F238E27FC236}">
                          <a16:creationId xmlns:a16="http://schemas.microsoft.com/office/drawing/2014/main" id="{029A9F94-D401-46D9-86B6-D1449B5944D2}"/>
                        </a:ext>
                      </a:extLst>
                    </p:cNvPr>
                    <p:cNvSpPr/>
                    <p:nvPr/>
                  </p:nvSpPr>
                  <p:spPr>
                    <a:xfrm rot="13500000">
                      <a:off x="9842760" y="4689000"/>
                      <a:ext cx="60120" cy="720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89" name="Group 97">
                    <a:extLst>
                      <a:ext uri="{FF2B5EF4-FFF2-40B4-BE49-F238E27FC236}">
                        <a16:creationId xmlns:a16="http://schemas.microsoft.com/office/drawing/2014/main" id="{505903D0-5BB7-4782-9DBE-9A2AD9E38075}"/>
                      </a:ext>
                    </a:extLst>
                  </p:cNvPr>
                  <p:cNvGrpSpPr/>
                  <p:nvPr/>
                </p:nvGrpSpPr>
                <p:grpSpPr>
                  <a:xfrm>
                    <a:off x="9845280" y="4533120"/>
                    <a:ext cx="79200" cy="38880"/>
                    <a:chOff x="9845280" y="4533120"/>
                    <a:chExt cx="79200" cy="38880"/>
                  </a:xfrm>
                </p:grpSpPr>
                <p:sp>
                  <p:nvSpPr>
                    <p:cNvPr id="90" name="Rectangle 98">
                      <a:extLst>
                        <a:ext uri="{FF2B5EF4-FFF2-40B4-BE49-F238E27FC236}">
                          <a16:creationId xmlns:a16="http://schemas.microsoft.com/office/drawing/2014/main" id="{951B1085-A645-4A92-9556-6A78FB6EDADB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9842760" y="455508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91" name="Rectangle 99">
                      <a:extLst>
                        <a:ext uri="{FF2B5EF4-FFF2-40B4-BE49-F238E27FC236}">
                          <a16:creationId xmlns:a16="http://schemas.microsoft.com/office/drawing/2014/main" id="{20A84622-5B98-4096-A898-F1495DFA91B7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9861120" y="454896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</p:grpSp>
          </p:grpSp>
          <p:sp>
            <p:nvSpPr>
              <p:cNvPr id="83" name="Freeform 79">
                <a:extLst>
                  <a:ext uri="{FF2B5EF4-FFF2-40B4-BE49-F238E27FC236}">
                    <a16:creationId xmlns:a16="http://schemas.microsoft.com/office/drawing/2014/main" id="{7EEF8F24-2D47-45C6-AEC1-F87F0BB02EFA}"/>
                  </a:ext>
                </a:extLst>
              </p:cNvPr>
              <p:cNvSpPr/>
              <p:nvPr/>
            </p:nvSpPr>
            <p:spPr>
              <a:xfrm>
                <a:off x="8221341" y="3819067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546CB2">
                  <a:lumMod val="60000"/>
                  <a:lumOff val="40000"/>
                </a:srgbClr>
              </a:solidFill>
              <a:ln w="12700" cap="flat" cmpd="sng" algn="ctr">
                <a:solidFill>
                  <a:srgbClr val="98A7D1"/>
                </a:solidFill>
                <a:prstDash val="solid"/>
                <a:miter lim="800000"/>
              </a:ln>
              <a:effectLst/>
            </p:spPr>
          </p:sp>
        </p:grpSp>
      </p:grpSp>
      <p:grpSp>
        <p:nvGrpSpPr>
          <p:cNvPr id="96" name="Group 95"/>
          <p:cNvGrpSpPr/>
          <p:nvPr/>
        </p:nvGrpSpPr>
        <p:grpSpPr>
          <a:xfrm>
            <a:off x="6977452" y="3381590"/>
            <a:ext cx="775592" cy="847606"/>
            <a:chOff x="8378440" y="4831188"/>
            <a:chExt cx="775592" cy="847606"/>
          </a:xfrm>
        </p:grpSpPr>
        <p:sp>
          <p:nvSpPr>
            <p:cNvPr id="97" name="Rectangle 113">
              <a:extLst>
                <a:ext uri="{FF2B5EF4-FFF2-40B4-BE49-F238E27FC236}">
                  <a16:creationId xmlns:a16="http://schemas.microsoft.com/office/drawing/2014/main" id="{81D5A4EE-CB7B-419B-9D3F-218D93A33163}"/>
                </a:ext>
              </a:extLst>
            </p:cNvPr>
            <p:cNvSpPr/>
            <p:nvPr/>
          </p:nvSpPr>
          <p:spPr>
            <a:xfrm>
              <a:off x="8378440" y="4831188"/>
              <a:ext cx="775592" cy="317520"/>
            </a:xfrm>
            <a:prstGeom prst="rect">
              <a:avLst/>
            </a:prstGeom>
            <a:noFill/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000" i="0" u="none" strike="noStrike" kern="0" cap="none" spc="-1" normalizeH="0" baseline="0" noProof="0" dirty="0">
                  <a:ln>
                    <a:noFill/>
                  </a:ln>
                  <a:solidFill>
                    <a:srgbClr val="414244"/>
                  </a:solidFill>
                  <a:effectLst/>
                  <a:uLnTx/>
                  <a:uFillTx/>
                  <a:latin typeface="Calibri"/>
                  <a:ea typeface="DejaVu Sans"/>
                  <a:cs typeface="+mn-cs"/>
                </a:rPr>
                <a:t>peer0.org3</a:t>
              </a:r>
              <a:endPara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98" name="Group 97"/>
            <p:cNvGrpSpPr/>
            <p:nvPr/>
          </p:nvGrpSpPr>
          <p:grpSpPr>
            <a:xfrm>
              <a:off x="8542236" y="5112514"/>
              <a:ext cx="466920" cy="566280"/>
              <a:chOff x="8683326" y="4400213"/>
              <a:chExt cx="466920" cy="566280"/>
            </a:xfrm>
          </p:grpSpPr>
          <p:grpSp>
            <p:nvGrpSpPr>
              <p:cNvPr id="99" name="Group 205">
                <a:extLst>
                  <a:ext uri="{FF2B5EF4-FFF2-40B4-BE49-F238E27FC236}">
                    <a16:creationId xmlns:a16="http://schemas.microsoft.com/office/drawing/2014/main" id="{ACB6D0DF-1D70-4E38-AAFE-D5D8F063273D}"/>
                  </a:ext>
                </a:extLst>
              </p:cNvPr>
              <p:cNvGrpSpPr/>
              <p:nvPr/>
            </p:nvGrpSpPr>
            <p:grpSpPr>
              <a:xfrm>
                <a:off x="8683326" y="4400213"/>
                <a:ext cx="466920" cy="566280"/>
                <a:chOff x="10696680" y="3481200"/>
                <a:chExt cx="466920" cy="566280"/>
              </a:xfrm>
            </p:grpSpPr>
            <p:sp>
              <p:nvSpPr>
                <p:cNvPr id="101" name="Rounded Rectangle 126">
                  <a:extLst>
                    <a:ext uri="{FF2B5EF4-FFF2-40B4-BE49-F238E27FC236}">
                      <a16:creationId xmlns:a16="http://schemas.microsoft.com/office/drawing/2014/main" id="{BC6EEFDE-99AE-4595-A1D4-0F36AD97651F}"/>
                    </a:ext>
                  </a:extLst>
                </p:cNvPr>
                <p:cNvSpPr/>
                <p:nvPr/>
              </p:nvSpPr>
              <p:spPr>
                <a:xfrm>
                  <a:off x="10696680" y="3481200"/>
                  <a:ext cx="466920" cy="566280"/>
                </a:xfrm>
                <a:prstGeom prst="roundRect">
                  <a:avLst>
                    <a:gd name="adj" fmla="val 16667"/>
                  </a:avLst>
                </a:prstGeom>
                <a:noFill/>
                <a:ln w="12700" cap="flat" cmpd="sng" algn="ctr">
                  <a:solidFill>
                    <a:srgbClr val="546CB2"/>
                  </a:solidFill>
                  <a:prstDash val="solid"/>
                  <a:miter lim="800000"/>
                </a:ln>
                <a:effectLst/>
              </p:spPr>
            </p:sp>
            <p:grpSp>
              <p:nvGrpSpPr>
                <p:cNvPr id="102" name="Group 92">
                  <a:extLst>
                    <a:ext uri="{FF2B5EF4-FFF2-40B4-BE49-F238E27FC236}">
                      <a16:creationId xmlns:a16="http://schemas.microsoft.com/office/drawing/2014/main" id="{44F5CBCE-688E-48A3-A4A1-5F58E5779DC6}"/>
                    </a:ext>
                  </a:extLst>
                </p:cNvPr>
                <p:cNvGrpSpPr/>
                <p:nvPr/>
              </p:nvGrpSpPr>
              <p:grpSpPr>
                <a:xfrm>
                  <a:off x="10800720" y="3704040"/>
                  <a:ext cx="241200" cy="275400"/>
                  <a:chOff x="10800720" y="3704040"/>
                  <a:chExt cx="241200" cy="275400"/>
                </a:xfrm>
              </p:grpSpPr>
              <p:sp>
                <p:nvSpPr>
                  <p:cNvPr id="103" name="Rectangle 94">
                    <a:extLst>
                      <a:ext uri="{FF2B5EF4-FFF2-40B4-BE49-F238E27FC236}">
                        <a16:creationId xmlns:a16="http://schemas.microsoft.com/office/drawing/2014/main" id="{34DAAE08-404A-4660-9036-D7C19763429E}"/>
                      </a:ext>
                    </a:extLst>
                  </p:cNvPr>
                  <p:cNvSpPr/>
                  <p:nvPr/>
                </p:nvSpPr>
                <p:spPr>
                  <a:xfrm>
                    <a:off x="10800720" y="3704040"/>
                    <a:ext cx="241200" cy="27540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  <p:grpSp>
                <p:nvGrpSpPr>
                  <p:cNvPr id="104" name="Group 95">
                    <a:extLst>
                      <a:ext uri="{FF2B5EF4-FFF2-40B4-BE49-F238E27FC236}">
                        <a16:creationId xmlns:a16="http://schemas.microsoft.com/office/drawing/2014/main" id="{7568FA38-7E5F-4C3E-96CB-3B23716A8A08}"/>
                      </a:ext>
                    </a:extLst>
                  </p:cNvPr>
                  <p:cNvGrpSpPr/>
                  <p:nvPr/>
                </p:nvGrpSpPr>
                <p:grpSpPr>
                  <a:xfrm>
                    <a:off x="10834200" y="3805560"/>
                    <a:ext cx="79560" cy="38880"/>
                    <a:chOff x="10834200" y="3805560"/>
                    <a:chExt cx="79560" cy="38880"/>
                  </a:xfrm>
                </p:grpSpPr>
                <p:sp>
                  <p:nvSpPr>
                    <p:cNvPr id="111" name="Rectangle 102">
                      <a:extLst>
                        <a:ext uri="{FF2B5EF4-FFF2-40B4-BE49-F238E27FC236}">
                          <a16:creationId xmlns:a16="http://schemas.microsoft.com/office/drawing/2014/main" id="{57DB6559-5719-4334-AC68-A6B9DFB917A1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10831680" y="382752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12" name="Rectangle 103">
                      <a:extLst>
                        <a:ext uri="{FF2B5EF4-FFF2-40B4-BE49-F238E27FC236}">
                          <a16:creationId xmlns:a16="http://schemas.microsoft.com/office/drawing/2014/main" id="{DA55B10F-0225-42A9-8DA8-E9475D42FB77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10850400" y="382140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105" name="Group 96">
                    <a:extLst>
                      <a:ext uri="{FF2B5EF4-FFF2-40B4-BE49-F238E27FC236}">
                        <a16:creationId xmlns:a16="http://schemas.microsoft.com/office/drawing/2014/main" id="{8C761DF6-F6A9-48F2-BD1C-3692E6E2F12E}"/>
                      </a:ext>
                    </a:extLst>
                  </p:cNvPr>
                  <p:cNvGrpSpPr/>
                  <p:nvPr/>
                </p:nvGrpSpPr>
                <p:grpSpPr>
                  <a:xfrm>
                    <a:off x="10834920" y="3879720"/>
                    <a:ext cx="51480" cy="51480"/>
                    <a:chOff x="10834920" y="3879720"/>
                    <a:chExt cx="51480" cy="51480"/>
                  </a:xfrm>
                </p:grpSpPr>
                <p:sp>
                  <p:nvSpPr>
                    <p:cNvPr id="109" name="Rectangle 100">
                      <a:extLst>
                        <a:ext uri="{FF2B5EF4-FFF2-40B4-BE49-F238E27FC236}">
                          <a16:creationId xmlns:a16="http://schemas.microsoft.com/office/drawing/2014/main" id="{A0AFC0E9-082C-4415-96E5-2F3888D2969F}"/>
                        </a:ext>
                      </a:extLst>
                    </p:cNvPr>
                    <p:cNvSpPr/>
                    <p:nvPr/>
                  </p:nvSpPr>
                  <p:spPr>
                    <a:xfrm rot="18900000">
                      <a:off x="10827360" y="390204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10" name="Rectangle 101">
                      <a:extLst>
                        <a:ext uri="{FF2B5EF4-FFF2-40B4-BE49-F238E27FC236}">
                          <a16:creationId xmlns:a16="http://schemas.microsoft.com/office/drawing/2014/main" id="{26109A62-7979-402F-9B41-2EC52FF3CA57}"/>
                        </a:ext>
                      </a:extLst>
                    </p:cNvPr>
                    <p:cNvSpPr/>
                    <p:nvPr/>
                  </p:nvSpPr>
                  <p:spPr>
                    <a:xfrm rot="13500000">
                      <a:off x="10831680" y="3902400"/>
                      <a:ext cx="60120" cy="720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106" name="Group 97">
                    <a:extLst>
                      <a:ext uri="{FF2B5EF4-FFF2-40B4-BE49-F238E27FC236}">
                        <a16:creationId xmlns:a16="http://schemas.microsoft.com/office/drawing/2014/main" id="{B4B5EBE3-EE33-427E-AC22-B6132078B7F0}"/>
                      </a:ext>
                    </a:extLst>
                  </p:cNvPr>
                  <p:cNvGrpSpPr/>
                  <p:nvPr/>
                </p:nvGrpSpPr>
                <p:grpSpPr>
                  <a:xfrm>
                    <a:off x="10834200" y="3746520"/>
                    <a:ext cx="79560" cy="38880"/>
                    <a:chOff x="10834200" y="3746520"/>
                    <a:chExt cx="79560" cy="38880"/>
                  </a:xfrm>
                </p:grpSpPr>
                <p:sp>
                  <p:nvSpPr>
                    <p:cNvPr id="107" name="Rectangle 98">
                      <a:extLst>
                        <a:ext uri="{FF2B5EF4-FFF2-40B4-BE49-F238E27FC236}">
                          <a16:creationId xmlns:a16="http://schemas.microsoft.com/office/drawing/2014/main" id="{24932BD0-6615-4F88-8461-9B141F995F3D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10831680" y="376848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08" name="Rectangle 99">
                      <a:extLst>
                        <a:ext uri="{FF2B5EF4-FFF2-40B4-BE49-F238E27FC236}">
                          <a16:creationId xmlns:a16="http://schemas.microsoft.com/office/drawing/2014/main" id="{611B32F3-1824-47CE-9EB9-621A7C15C3FE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10850400" y="376236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</p:grpSp>
          </p:grpSp>
          <p:sp>
            <p:nvSpPr>
              <p:cNvPr id="100" name="Freeform 79">
                <a:extLst>
                  <a:ext uri="{FF2B5EF4-FFF2-40B4-BE49-F238E27FC236}">
                    <a16:creationId xmlns:a16="http://schemas.microsoft.com/office/drawing/2014/main" id="{A1806FC7-2F09-4580-8CC3-0CC4F7A5874D}"/>
                  </a:ext>
                </a:extLst>
              </p:cNvPr>
              <p:cNvSpPr/>
              <p:nvPr/>
            </p:nvSpPr>
            <p:spPr>
              <a:xfrm>
                <a:off x="8789726" y="4475972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7F4F9F">
                  <a:lumMod val="50000"/>
                </a:srgbClr>
              </a:solidFill>
              <a:ln w="12700" cap="flat" cmpd="sng" algn="ctr">
                <a:solidFill>
                  <a:srgbClr val="3F274F"/>
                </a:solidFill>
                <a:prstDash val="solid"/>
                <a:miter lim="800000"/>
              </a:ln>
              <a:effectLst/>
            </p:spPr>
          </p:sp>
        </p:grpSp>
      </p:grpSp>
      <p:sp>
        <p:nvSpPr>
          <p:cNvPr id="134" name="Rectangle 133"/>
          <p:cNvSpPr/>
          <p:nvPr/>
        </p:nvSpPr>
        <p:spPr>
          <a:xfrm>
            <a:off x="3578733" y="2421956"/>
            <a:ext cx="3115165" cy="1569660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square">
            <a:spAutoFit/>
          </a:bodyPr>
          <a:lstStyle/>
          <a:p>
            <a:pPr marR="0"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{</a:t>
            </a:r>
            <a:endParaRPr lang="pt-PT" sz="8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R="0"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 "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systemID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": "CERT-PT",</a:t>
            </a:r>
            <a:endParaRPr lang="pt-PT" sz="8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R="0"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 "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orchestratorID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": "IRIS-Engine"</a:t>
            </a:r>
            <a:b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</a:b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 "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correlationID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": "28734h-233129871-dew-4432",</a:t>
            </a:r>
            <a:endParaRPr lang="pt-PT" sz="8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R="0"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 "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collaborationID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": "BABEL"</a:t>
            </a:r>
            <a:b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</a:b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 "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userID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": "</a:t>
            </a:r>
            <a:r>
              <a:rPr lang="en-US" sz="800" u="sng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  <a:hlinkClick r:id="rId2"/>
              </a:rPr>
              <a:t>cozy.cat@cert.pt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",</a:t>
            </a:r>
            <a:endParaRPr lang="pt-PT" sz="8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R="0"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 "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orchestratorTimestamp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": "2023-05-19 08:45:05"</a:t>
            </a:r>
            <a:endParaRPr lang="pt-PT" sz="8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R="0"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}</a:t>
            </a:r>
            <a:endParaRPr lang="pt-PT" sz="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37" name="Rectangle 136"/>
          <p:cNvSpPr/>
          <p:nvPr/>
        </p:nvSpPr>
        <p:spPr>
          <a:xfrm>
            <a:off x="3577749" y="2237916"/>
            <a:ext cx="22263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Structured JSON(METADATA)</a:t>
            </a:r>
            <a:endParaRPr lang="pt-PT" sz="10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grpSp>
        <p:nvGrpSpPr>
          <p:cNvPr id="139" name="Group 138"/>
          <p:cNvGrpSpPr/>
          <p:nvPr/>
        </p:nvGrpSpPr>
        <p:grpSpPr>
          <a:xfrm>
            <a:off x="3573366" y="4018584"/>
            <a:ext cx="1595287" cy="233731"/>
            <a:chOff x="10074146" y="6160442"/>
            <a:chExt cx="1318419" cy="233731"/>
          </a:xfrm>
        </p:grpSpPr>
        <p:sp>
          <p:nvSpPr>
            <p:cNvPr id="140" name="Rounded Rectangle 37">
              <a:extLst>
                <a:ext uri="{FF2B5EF4-FFF2-40B4-BE49-F238E27FC236}">
                  <a16:creationId xmlns:a16="http://schemas.microsoft.com/office/drawing/2014/main" id="{137D3476-3072-437C-A08F-84DA7853CED4}"/>
                </a:ext>
              </a:extLst>
            </p:cNvPr>
            <p:cNvSpPr/>
            <p:nvPr/>
          </p:nvSpPr>
          <p:spPr>
            <a:xfrm>
              <a:off x="10131154" y="6211525"/>
              <a:ext cx="1261411" cy="182648"/>
            </a:xfrm>
            <a:prstGeom prst="roundRect">
              <a:avLst>
                <a:gd name="adj" fmla="val 4167"/>
              </a:avLst>
            </a:prstGeom>
            <a:solidFill>
              <a:srgbClr val="838487"/>
            </a:solidFill>
            <a:ln w="12700" cap="flat" cmpd="sng" algn="ctr">
              <a:solidFill>
                <a:srgbClr val="546CB2"/>
              </a:solidFill>
              <a:prstDash val="solid"/>
              <a:miter lim="800000"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000" b="1" dirty="0">
                  <a:solidFill>
                    <a:schemeClr val="bg1"/>
                  </a:solidFill>
                  <a:latin typeface="Courier New" panose="02070309020205020404" pitchFamily="49" charset="0"/>
                  <a:ea typeface="Calibri" panose="020F0502020204030204" pitchFamily="34" charset="0"/>
                </a:rPr>
                <a:t>Unstructured JSON</a:t>
              </a:r>
              <a:endParaRPr lang="pt-PT" sz="1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41" name="Freeform 63">
              <a:extLst>
                <a:ext uri="{FF2B5EF4-FFF2-40B4-BE49-F238E27FC236}">
                  <a16:creationId xmlns:a16="http://schemas.microsoft.com/office/drawing/2014/main" id="{3829511D-39B6-403B-BB50-6F5853CE6CB4}"/>
                </a:ext>
              </a:extLst>
            </p:cNvPr>
            <p:cNvSpPr/>
            <p:nvPr/>
          </p:nvSpPr>
          <p:spPr>
            <a:xfrm>
              <a:off x="10074146" y="6160442"/>
              <a:ext cx="104674" cy="180327"/>
            </a:xfrm>
            <a:custGeom>
              <a:avLst/>
              <a:gdLst/>
              <a:ahLst/>
              <a:cxnLst/>
              <a:rect l="l" t="t" r="r" b="b"/>
              <a:pathLst>
                <a:path w="957836" h="1222897">
                  <a:moveTo>
                    <a:pt x="483972" y="63309"/>
                  </a:moveTo>
                  <a:cubicBezTo>
                    <a:pt x="337990" y="63309"/>
                    <a:pt x="216193" y="166648"/>
                    <a:pt x="188025" y="304023"/>
                  </a:cubicBezTo>
                  <a:lnTo>
                    <a:pt x="182354" y="360163"/>
                  </a:lnTo>
                  <a:lnTo>
                    <a:pt x="785591" y="360163"/>
                  </a:lnTo>
                  <a:lnTo>
                    <a:pt x="779920" y="304023"/>
                  </a:lnTo>
                  <a:cubicBezTo>
                    <a:pt x="751752" y="166648"/>
                    <a:pt x="629955" y="63309"/>
                    <a:pt x="483972" y="63309"/>
                  </a:cubicBezTo>
                  <a:close/>
                  <a:moveTo>
                    <a:pt x="483972" y="0"/>
                  </a:moveTo>
                  <a:cubicBezTo>
                    <a:pt x="660611" y="0"/>
                    <a:pt x="807986" y="125039"/>
                    <a:pt x="842069" y="291263"/>
                  </a:cubicBezTo>
                  <a:lnTo>
                    <a:pt x="849029" y="360163"/>
                  </a:lnTo>
                  <a:lnTo>
                    <a:pt x="957836" y="360163"/>
                  </a:lnTo>
                  <a:lnTo>
                    <a:pt x="957836" y="1222897"/>
                  </a:lnTo>
                  <a:lnTo>
                    <a:pt x="0" y="1222897"/>
                  </a:lnTo>
                  <a:lnTo>
                    <a:pt x="0" y="360163"/>
                  </a:lnTo>
                  <a:lnTo>
                    <a:pt x="118915" y="360163"/>
                  </a:lnTo>
                  <a:lnTo>
                    <a:pt x="125875" y="291263"/>
                  </a:lnTo>
                  <a:cubicBezTo>
                    <a:pt x="159959" y="125039"/>
                    <a:pt x="307333" y="0"/>
                    <a:pt x="483972" y="0"/>
                  </a:cubicBezTo>
                  <a:close/>
                </a:path>
              </a:pathLst>
            </a:custGeom>
            <a:solidFill>
              <a:srgbClr val="0070C0"/>
            </a:solidFill>
            <a:ln w="127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sp>
      </p:grpSp>
      <p:sp>
        <p:nvSpPr>
          <p:cNvPr id="152" name="Rounded Rectangle 37">
            <a:extLst>
              <a:ext uri="{FF2B5EF4-FFF2-40B4-BE49-F238E27FC236}">
                <a16:creationId xmlns:a16="http://schemas.microsoft.com/office/drawing/2014/main" id="{137D3476-3072-437C-A08F-84DA7853CED4}"/>
              </a:ext>
            </a:extLst>
          </p:cNvPr>
          <p:cNvSpPr/>
          <p:nvPr/>
        </p:nvSpPr>
        <p:spPr>
          <a:xfrm>
            <a:off x="3642348" y="4325893"/>
            <a:ext cx="1526306" cy="205440"/>
          </a:xfrm>
          <a:prstGeom prst="roundRect">
            <a:avLst>
              <a:gd name="adj" fmla="val 4167"/>
            </a:avLst>
          </a:prstGeom>
          <a:solidFill>
            <a:schemeClr val="accent6"/>
          </a:solidFill>
          <a:ln w="25400" cap="flat" cmpd="sng" algn="ctr">
            <a:noFill/>
            <a:prstDash val="solid"/>
            <a:miter/>
          </a:ln>
          <a:effectLst/>
        </p:spPr>
        <p:txBody>
          <a:bodyPr lIns="90000" tIns="45000" rIns="90000" bIns="45000" anchor="ctr">
            <a:noAutofit/>
          </a:bodyPr>
          <a:lstStyle/>
          <a:p>
            <a:pPr>
              <a:tabLst>
                <a:tab pos="0" algn="l"/>
              </a:tabLst>
            </a:pPr>
            <a:r>
              <a:rPr lang="en-US" sz="1000" b="1" kern="0" spc="-1" dirty="0">
                <a:latin typeface="Calibri"/>
                <a:ea typeface="DejaVu Sans"/>
              </a:rPr>
              <a:t>Log ref</a:t>
            </a:r>
            <a:endParaRPr lang="pt-PT" sz="1000" b="1" kern="0" spc="-1" dirty="0">
              <a:latin typeface="Calibri"/>
              <a:ea typeface="DejaVu Sans"/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7845361" y="2961736"/>
            <a:ext cx="444883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...</a:t>
            </a:r>
          </a:p>
          <a:p>
            <a:pPr marR="0"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{ "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systemID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":..., "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orchestratorID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": ..., 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logRef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:...}</a:t>
            </a:r>
          </a:p>
          <a:p>
            <a:pPr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...</a:t>
            </a:r>
          </a:p>
          <a:p>
            <a:pPr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{ "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systemID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": CERT-PT, "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orchestratorID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": IRIS-Engine, 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logRef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:...}</a:t>
            </a:r>
          </a:p>
          <a:p>
            <a:pPr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...</a:t>
            </a:r>
            <a:endParaRPr lang="pt-PT" sz="8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{ "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systemID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":..., "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orchestratorID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": ..., 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logRef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:...}</a:t>
            </a:r>
          </a:p>
          <a:p>
            <a:pPr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...</a:t>
            </a:r>
            <a:endParaRPr lang="pt-PT" sz="8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grpSp>
        <p:nvGrpSpPr>
          <p:cNvPr id="115" name="Group 114"/>
          <p:cNvGrpSpPr/>
          <p:nvPr/>
        </p:nvGrpSpPr>
        <p:grpSpPr>
          <a:xfrm>
            <a:off x="7792013" y="2045324"/>
            <a:ext cx="4010600" cy="541163"/>
            <a:chOff x="6735924" y="3930431"/>
            <a:chExt cx="4852826" cy="447242"/>
          </a:xfrm>
        </p:grpSpPr>
        <p:sp>
          <p:nvSpPr>
            <p:cNvPr id="116" name="Rectangle 300"/>
            <p:cNvSpPr/>
            <p:nvPr/>
          </p:nvSpPr>
          <p:spPr>
            <a:xfrm>
              <a:off x="6735925" y="4075212"/>
              <a:ext cx="4852825" cy="302461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3175" cap="flat" cmpd="sng" algn="ctr">
              <a:solidFill>
                <a:srgbClr val="000000"/>
              </a:solidFill>
              <a:prstDash val="dash"/>
              <a:miter/>
            </a:ln>
            <a:effectLst/>
          </p:spPr>
        </p:sp>
        <p:sp>
          <p:nvSpPr>
            <p:cNvPr id="117" name="Rectangle 302"/>
            <p:cNvSpPr/>
            <p:nvPr/>
          </p:nvSpPr>
          <p:spPr>
            <a:xfrm>
              <a:off x="6757137" y="4108803"/>
              <a:ext cx="1180642" cy="111868"/>
            </a:xfrm>
            <a:prstGeom prst="rect">
              <a:avLst/>
            </a:prstGeom>
            <a:solidFill>
              <a:srgbClr val="546CB2">
                <a:lumMod val="20000"/>
                <a:lumOff val="80000"/>
              </a:srgbClr>
            </a:solidFill>
            <a:ln w="25400" cap="flat" cmpd="sng" algn="ctr">
              <a:noFill/>
              <a:prstDash val="solid"/>
              <a:miter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000" b="0" i="0" u="none" strike="noStrike" kern="0" cap="none" spc="-1" normalizeH="0" baseline="0" noProof="0" dirty="0" err="1">
                  <a:ln>
                    <a:noFill/>
                  </a:ln>
                  <a:solidFill>
                    <a:srgbClr val="56543D"/>
                  </a:solidFill>
                  <a:effectLst/>
                  <a:uLnTx/>
                  <a:uFillTx/>
                  <a:latin typeface="Calibri"/>
                  <a:ea typeface="DejaVu Sans"/>
                </a:rPr>
                <a:t>systemID</a:t>
              </a:r>
              <a:endParaRPr kumimoji="0" lang="en-US" sz="1000" b="0" i="0" u="none" strike="noStrike" kern="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18" name="Rectangle 304"/>
            <p:cNvSpPr/>
            <p:nvPr/>
          </p:nvSpPr>
          <p:spPr>
            <a:xfrm>
              <a:off x="6735924" y="3930431"/>
              <a:ext cx="4852826" cy="135372"/>
            </a:xfrm>
            <a:prstGeom prst="rect">
              <a:avLst/>
            </a:prstGeom>
            <a:solidFill>
              <a:sysClr val="windowText" lastClr="000000"/>
            </a:solidFill>
            <a:ln w="25400" cap="flat" cmpd="sng" algn="ctr">
              <a:noFill/>
              <a:prstDash val="solid"/>
              <a:miter/>
            </a:ln>
            <a:effectLst/>
          </p:spPr>
          <p:txBody>
            <a:bodyPr vertOverflow="overflow" horzOverflow="overflow" lIns="90000" tIns="45000" rIns="90000" bIns="45000" numCol="1" spc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000" b="1" i="0" u="none" strike="noStrike" kern="0" cap="none" spc="-1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DejaVu Sans"/>
                </a:rPr>
                <a:t>Log Metadata</a:t>
              </a:r>
              <a:endParaRPr kumimoji="0" lang="en-US" sz="1000" b="0" i="0" u="none" strike="noStrike" kern="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19" name="Rectangle 305"/>
            <p:cNvSpPr/>
            <p:nvPr/>
          </p:nvSpPr>
          <p:spPr>
            <a:xfrm>
              <a:off x="6757138" y="4242301"/>
              <a:ext cx="1183170" cy="111868"/>
            </a:xfrm>
            <a:prstGeom prst="rect">
              <a:avLst/>
            </a:prstGeom>
            <a:solidFill>
              <a:srgbClr val="546CB2">
                <a:lumMod val="20000"/>
                <a:lumOff val="80000"/>
              </a:srgbClr>
            </a:solidFill>
            <a:ln w="25400" cap="flat" cmpd="sng" algn="ctr">
              <a:noFill/>
              <a:prstDash val="solid"/>
              <a:miter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lang="en-US" sz="1000" kern="0" spc="-1" dirty="0" err="1">
                  <a:solidFill>
                    <a:srgbClr val="56543D"/>
                  </a:solidFill>
                  <a:latin typeface="Calibri"/>
                </a:rPr>
                <a:t>orchestratorID</a:t>
              </a:r>
              <a:endParaRPr kumimoji="0" lang="en-US" sz="1000" b="0" i="0" u="none" strike="noStrike" kern="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20" name="Rectangle 312"/>
            <p:cNvSpPr/>
            <p:nvPr/>
          </p:nvSpPr>
          <p:spPr>
            <a:xfrm>
              <a:off x="7958992" y="4108803"/>
              <a:ext cx="1183170" cy="111868"/>
            </a:xfrm>
            <a:prstGeom prst="rect">
              <a:avLst/>
            </a:prstGeom>
            <a:solidFill>
              <a:srgbClr val="546CB2">
                <a:lumMod val="20000"/>
                <a:lumOff val="80000"/>
              </a:srgbClr>
            </a:solidFill>
            <a:ln w="25400" cap="flat" cmpd="sng" algn="ctr">
              <a:noFill/>
              <a:prstDash val="solid"/>
              <a:miter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000" b="0" i="0" u="none" strike="noStrike" kern="0" cap="none" spc="-1" normalizeH="0" baseline="0" noProof="0" dirty="0" err="1">
                  <a:ln>
                    <a:noFill/>
                  </a:ln>
                  <a:solidFill>
                    <a:srgbClr val="56543D"/>
                  </a:solidFill>
                  <a:effectLst/>
                  <a:uLnTx/>
                  <a:uFillTx/>
                  <a:latin typeface="Calibri"/>
                  <a:ea typeface="DejaVu Sans"/>
                </a:rPr>
                <a:t>correlationID</a:t>
              </a:r>
              <a:endParaRPr kumimoji="0" lang="en-US" sz="1000" b="0" i="0" u="none" strike="noStrike" kern="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21" name="Rectangle 312"/>
            <p:cNvSpPr/>
            <p:nvPr/>
          </p:nvSpPr>
          <p:spPr>
            <a:xfrm>
              <a:off x="7960256" y="4249671"/>
              <a:ext cx="1183170" cy="111868"/>
            </a:xfrm>
            <a:prstGeom prst="rect">
              <a:avLst/>
            </a:prstGeom>
            <a:solidFill>
              <a:srgbClr val="546CB2">
                <a:lumMod val="20000"/>
                <a:lumOff val="80000"/>
              </a:srgbClr>
            </a:solidFill>
            <a:ln w="25400" cap="flat" cmpd="sng" algn="ctr">
              <a:noFill/>
              <a:prstDash val="solid"/>
              <a:miter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000" b="0" i="0" u="none" strike="noStrike" kern="0" cap="none" spc="-1" normalizeH="0" baseline="0" noProof="0" dirty="0" err="1">
                  <a:ln>
                    <a:noFill/>
                  </a:ln>
                  <a:solidFill>
                    <a:srgbClr val="56543D"/>
                  </a:solidFill>
                  <a:effectLst/>
                  <a:uLnTx/>
                  <a:uFillTx/>
                  <a:latin typeface="Calibri"/>
                  <a:ea typeface="DejaVu Sans"/>
                </a:rPr>
                <a:t>collaborationID</a:t>
              </a:r>
              <a:endParaRPr kumimoji="0" lang="en-US" sz="1000" b="0" i="0" u="none" strike="noStrike" kern="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22" name="Rectangle 312"/>
            <p:cNvSpPr/>
            <p:nvPr/>
          </p:nvSpPr>
          <p:spPr>
            <a:xfrm>
              <a:off x="9163375" y="4108803"/>
              <a:ext cx="1183170" cy="111868"/>
            </a:xfrm>
            <a:prstGeom prst="rect">
              <a:avLst/>
            </a:prstGeom>
            <a:solidFill>
              <a:srgbClr val="546CB2">
                <a:lumMod val="20000"/>
                <a:lumOff val="80000"/>
              </a:srgbClr>
            </a:solidFill>
            <a:ln w="25400" cap="flat" cmpd="sng" algn="ctr">
              <a:noFill/>
              <a:prstDash val="solid"/>
              <a:miter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000" b="0" i="0" u="none" strike="noStrike" kern="0" cap="none" spc="-1" normalizeH="0" baseline="0" noProof="0" dirty="0" err="1">
                  <a:ln>
                    <a:noFill/>
                  </a:ln>
                  <a:solidFill>
                    <a:srgbClr val="56543D"/>
                  </a:solidFill>
                  <a:effectLst/>
                  <a:uLnTx/>
                  <a:uFillTx/>
                  <a:latin typeface="Calibri"/>
                  <a:ea typeface="DejaVu Sans"/>
                </a:rPr>
                <a:t>userID</a:t>
              </a:r>
              <a:endParaRPr kumimoji="0" lang="en-US" sz="1000" b="0" i="0" u="none" strike="noStrike" kern="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23" name="Rectangle 312"/>
            <p:cNvSpPr/>
            <p:nvPr/>
          </p:nvSpPr>
          <p:spPr>
            <a:xfrm>
              <a:off x="9163375" y="4242301"/>
              <a:ext cx="1183170" cy="111868"/>
            </a:xfrm>
            <a:prstGeom prst="rect">
              <a:avLst/>
            </a:prstGeom>
            <a:solidFill>
              <a:srgbClr val="546CB2">
                <a:lumMod val="20000"/>
                <a:lumOff val="80000"/>
              </a:srgbClr>
            </a:solidFill>
            <a:ln w="25400" cap="flat" cmpd="sng" algn="ctr">
              <a:noFill/>
              <a:prstDash val="solid"/>
              <a:miter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000" b="0" i="0" u="none" strike="noStrike" kern="0" cap="none" spc="-1" normalizeH="0" baseline="0" noProof="0" dirty="0" err="1">
                  <a:ln>
                    <a:noFill/>
                  </a:ln>
                  <a:solidFill>
                    <a:srgbClr val="56543D"/>
                  </a:solidFill>
                  <a:effectLst/>
                  <a:uLnTx/>
                  <a:uFillTx/>
                  <a:latin typeface="Calibri"/>
                  <a:ea typeface="DejaVu Sans"/>
                </a:rPr>
                <a:t>orc.Timestamp</a:t>
              </a:r>
              <a:endParaRPr kumimoji="0" lang="en-US" sz="1000" b="0" i="0" u="none" strike="noStrike" kern="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24" name="Rectangle 302"/>
            <p:cNvSpPr/>
            <p:nvPr/>
          </p:nvSpPr>
          <p:spPr>
            <a:xfrm>
              <a:off x="10366492" y="4242301"/>
              <a:ext cx="1191761" cy="111868"/>
            </a:xfrm>
            <a:prstGeom prst="rect">
              <a:avLst/>
            </a:prstGeom>
            <a:solidFill>
              <a:schemeClr val="accent6"/>
            </a:solidFill>
            <a:ln w="25400" cap="flat" cmpd="sng" algn="ctr">
              <a:noFill/>
              <a:prstDash val="solid"/>
              <a:miter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000" b="1" i="0" u="none" strike="noStrike" kern="0" cap="none" spc="-1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DejaVu Sans"/>
                </a:rPr>
                <a:t>Log reference</a:t>
              </a:r>
              <a:endParaRPr kumimoji="0" lang="en-US" sz="1000" b="1" i="0" u="none" strike="noStrike" kern="0" cap="none" spc="-1" normalizeH="0" baseline="0" noProof="0" dirty="0">
                <a:ln>
                  <a:noFill/>
                </a:ln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25" name="Rectangle 312"/>
            <p:cNvSpPr/>
            <p:nvPr/>
          </p:nvSpPr>
          <p:spPr>
            <a:xfrm>
              <a:off x="10367758" y="4109168"/>
              <a:ext cx="1190496" cy="111868"/>
            </a:xfrm>
            <a:prstGeom prst="rect">
              <a:avLst/>
            </a:prstGeom>
            <a:solidFill>
              <a:schemeClr val="accent5"/>
            </a:solidFill>
            <a:ln w="25400" cap="flat" cmpd="sng" algn="ctr">
              <a:noFill/>
              <a:prstDash val="solid"/>
              <a:miter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000" b="0" i="0" u="none" strike="noStrike" kern="0" cap="none" spc="-1" normalizeH="0" baseline="0" noProof="0" dirty="0" err="1">
                  <a:ln>
                    <a:noFill/>
                  </a:ln>
                  <a:solidFill>
                    <a:srgbClr val="56543D"/>
                  </a:solidFill>
                  <a:effectLst/>
                  <a:uLnTx/>
                  <a:uFillTx/>
                  <a:latin typeface="Calibri"/>
                  <a:ea typeface="DejaVu Sans"/>
                </a:rPr>
                <a:t>DPATimestamp</a:t>
              </a:r>
              <a:endParaRPr kumimoji="0" lang="en-US" sz="1000" b="0" i="0" u="none" strike="noStrike" kern="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sp>
        <p:nvSpPr>
          <p:cNvPr id="126" name="Rounded Rectangle 56">
            <a:extLst>
              <a:ext uri="{FF2B5EF4-FFF2-40B4-BE49-F238E27FC236}">
                <a16:creationId xmlns:a16="http://schemas.microsoft.com/office/drawing/2014/main" id="{A54032CF-EF57-42D1-A163-50A10DF15F52}"/>
              </a:ext>
            </a:extLst>
          </p:cNvPr>
          <p:cNvSpPr/>
          <p:nvPr/>
        </p:nvSpPr>
        <p:spPr>
          <a:xfrm>
            <a:off x="7812863" y="2843323"/>
            <a:ext cx="4135573" cy="185791"/>
          </a:xfrm>
          <a:prstGeom prst="roundRect">
            <a:avLst>
              <a:gd name="adj" fmla="val 16667"/>
            </a:avLst>
          </a:prstGeom>
          <a:solidFill>
            <a:sysClr val="windowText" lastClr="000000"/>
          </a:solidFill>
          <a:ln w="25400" cap="flat" cmpd="sng" algn="ctr">
            <a:noFill/>
            <a:prstDash val="solid"/>
            <a:miter/>
          </a:ln>
          <a:effectLst/>
        </p:spPr>
        <p:txBody>
          <a:bodyPr vertOverflow="overflow" horzOverflow="overflow" lIns="90000" tIns="45000" rIns="90000" bIns="45000" numCol="1" spcCol="0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1000" b="1" kern="0" spc="-1" dirty="0">
                <a:solidFill>
                  <a:srgbClr val="FFFFFF"/>
                </a:solidFill>
                <a:latin typeface="Calibri"/>
                <a:ea typeface="DejaVu Sans"/>
              </a:rPr>
              <a:t>World state Database entries</a:t>
            </a:r>
          </a:p>
        </p:txBody>
      </p:sp>
      <p:grpSp>
        <p:nvGrpSpPr>
          <p:cNvPr id="127" name="Group 126"/>
          <p:cNvGrpSpPr/>
          <p:nvPr/>
        </p:nvGrpSpPr>
        <p:grpSpPr>
          <a:xfrm>
            <a:off x="8300979" y="5709352"/>
            <a:ext cx="2374976" cy="211035"/>
            <a:chOff x="8299441" y="6221906"/>
            <a:chExt cx="2374976" cy="211035"/>
          </a:xfrm>
        </p:grpSpPr>
        <p:grpSp>
          <p:nvGrpSpPr>
            <p:cNvPr id="128" name="Group 127"/>
            <p:cNvGrpSpPr/>
            <p:nvPr/>
          </p:nvGrpSpPr>
          <p:grpSpPr>
            <a:xfrm>
              <a:off x="8872916" y="6221906"/>
              <a:ext cx="1801501" cy="201353"/>
              <a:chOff x="10056823" y="6160442"/>
              <a:chExt cx="1801501" cy="324281"/>
            </a:xfrm>
          </p:grpSpPr>
          <p:sp>
            <p:nvSpPr>
              <p:cNvPr id="130" name="Rounded Rectangle 37">
                <a:extLst>
                  <a:ext uri="{FF2B5EF4-FFF2-40B4-BE49-F238E27FC236}">
                    <a16:creationId xmlns:a16="http://schemas.microsoft.com/office/drawing/2014/main" id="{137D3476-3072-437C-A08F-84DA7853CED4}"/>
                  </a:ext>
                </a:extLst>
              </p:cNvPr>
              <p:cNvSpPr/>
              <p:nvPr/>
            </p:nvSpPr>
            <p:spPr>
              <a:xfrm>
                <a:off x="10131154" y="6211524"/>
                <a:ext cx="1727170" cy="273199"/>
              </a:xfrm>
              <a:prstGeom prst="roundRect">
                <a:avLst>
                  <a:gd name="adj" fmla="val 4167"/>
                </a:avLst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lIns="90000" tIns="45000" rIns="90000" bIns="45000" anchor="ctr">
                <a:noAutofit/>
              </a:bodyPr>
              <a:lstStyle/>
              <a:p>
                <a:pPr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100" b="1" dirty="0">
                    <a:latin typeface="Courier New" panose="02070309020205020404" pitchFamily="49" charset="0"/>
                    <a:ea typeface="Calibri" panose="020F0502020204030204" pitchFamily="34" charset="0"/>
                  </a:rPr>
                  <a:t>Unstructured JSON</a:t>
                </a:r>
                <a:endParaRPr lang="pt-PT" sz="1100" b="1" dirty="0">
                  <a:latin typeface="Calibri" panose="020F0502020204030204" pitchFamily="34" charset="0"/>
                  <a:ea typeface="Calibri" panose="020F0502020204030204" pitchFamily="34" charset="0"/>
                </a:endParaRPr>
              </a:p>
            </p:txBody>
          </p:sp>
          <p:sp>
            <p:nvSpPr>
              <p:cNvPr id="131" name="Freeform 63">
                <a:extLst>
                  <a:ext uri="{FF2B5EF4-FFF2-40B4-BE49-F238E27FC236}">
                    <a16:creationId xmlns:a16="http://schemas.microsoft.com/office/drawing/2014/main" id="{3829511D-39B6-403B-BB50-6F5853CE6CB4}"/>
                  </a:ext>
                </a:extLst>
              </p:cNvPr>
              <p:cNvSpPr/>
              <p:nvPr/>
            </p:nvSpPr>
            <p:spPr>
              <a:xfrm>
                <a:off x="10056823" y="6160442"/>
                <a:ext cx="139320" cy="180327"/>
              </a:xfrm>
              <a:custGeom>
                <a:avLst/>
                <a:gdLst/>
                <a:ahLst/>
                <a:cxnLst/>
                <a:rect l="l" t="t" r="r" b="b"/>
                <a:pathLst>
                  <a:path w="957836" h="1222897">
                    <a:moveTo>
                      <a:pt x="483972" y="63309"/>
                    </a:moveTo>
                    <a:cubicBezTo>
                      <a:pt x="337990" y="63309"/>
                      <a:pt x="216193" y="166648"/>
                      <a:pt x="188025" y="304023"/>
                    </a:cubicBezTo>
                    <a:lnTo>
                      <a:pt x="182354" y="360163"/>
                    </a:lnTo>
                    <a:lnTo>
                      <a:pt x="785591" y="360163"/>
                    </a:lnTo>
                    <a:lnTo>
                      <a:pt x="779920" y="304023"/>
                    </a:lnTo>
                    <a:cubicBezTo>
                      <a:pt x="751752" y="166648"/>
                      <a:pt x="629955" y="63309"/>
                      <a:pt x="483972" y="63309"/>
                    </a:cubicBezTo>
                    <a:close/>
                    <a:moveTo>
                      <a:pt x="483972" y="0"/>
                    </a:moveTo>
                    <a:cubicBezTo>
                      <a:pt x="660611" y="0"/>
                      <a:pt x="807986" y="125039"/>
                      <a:pt x="842069" y="291263"/>
                    </a:cubicBezTo>
                    <a:lnTo>
                      <a:pt x="849029" y="360163"/>
                    </a:lnTo>
                    <a:lnTo>
                      <a:pt x="957836" y="360163"/>
                    </a:lnTo>
                    <a:lnTo>
                      <a:pt x="957836" y="1222897"/>
                    </a:lnTo>
                    <a:lnTo>
                      <a:pt x="0" y="1222897"/>
                    </a:lnTo>
                    <a:lnTo>
                      <a:pt x="0" y="360163"/>
                    </a:lnTo>
                    <a:lnTo>
                      <a:pt x="118915" y="360163"/>
                    </a:lnTo>
                    <a:lnTo>
                      <a:pt x="125875" y="291263"/>
                    </a:lnTo>
                    <a:cubicBezTo>
                      <a:pt x="159959" y="125039"/>
                      <a:pt x="307333" y="0"/>
                      <a:pt x="48397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</p:sp>
        </p:grpSp>
        <p:sp>
          <p:nvSpPr>
            <p:cNvPr id="129" name="Rounded Rectangle 37">
              <a:extLst>
                <a:ext uri="{FF2B5EF4-FFF2-40B4-BE49-F238E27FC236}">
                  <a16:creationId xmlns:a16="http://schemas.microsoft.com/office/drawing/2014/main" id="{137D3476-3072-437C-A08F-84DA7853CED4}"/>
                </a:ext>
              </a:extLst>
            </p:cNvPr>
            <p:cNvSpPr/>
            <p:nvPr/>
          </p:nvSpPr>
          <p:spPr>
            <a:xfrm>
              <a:off x="8299441" y="6263306"/>
              <a:ext cx="568303" cy="169635"/>
            </a:xfrm>
            <a:prstGeom prst="roundRect">
              <a:avLst>
                <a:gd name="adj" fmla="val 4167"/>
              </a:avLst>
            </a:prstGeom>
            <a:noFill/>
            <a:ln w="25400" cap="flat" cmpd="sng" algn="ctr">
              <a:noFill/>
              <a:prstDash val="solid"/>
              <a:miter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>
                <a:tabLst>
                  <a:tab pos="0" algn="l"/>
                </a:tabLst>
              </a:pPr>
              <a:r>
                <a:rPr lang="en-US" sz="1000" b="1" kern="0" spc="-1" dirty="0">
                  <a:latin typeface="Calibri"/>
                  <a:ea typeface="DejaVu Sans"/>
                </a:rPr>
                <a:t>Log ref</a:t>
              </a:r>
              <a:endParaRPr lang="pt-PT" sz="1000" b="1" kern="0" spc="-1" dirty="0">
                <a:latin typeface="Calibri"/>
                <a:ea typeface="DejaVu Sans"/>
              </a:endParaRPr>
            </a:p>
          </p:txBody>
        </p:sp>
      </p:grpSp>
      <p:grpSp>
        <p:nvGrpSpPr>
          <p:cNvPr id="135" name="Group 134"/>
          <p:cNvGrpSpPr/>
          <p:nvPr/>
        </p:nvGrpSpPr>
        <p:grpSpPr>
          <a:xfrm>
            <a:off x="8297412" y="6294907"/>
            <a:ext cx="2374976" cy="211035"/>
            <a:chOff x="8299441" y="6221906"/>
            <a:chExt cx="2374976" cy="211035"/>
          </a:xfrm>
        </p:grpSpPr>
        <p:grpSp>
          <p:nvGrpSpPr>
            <p:cNvPr id="136" name="Group 135"/>
            <p:cNvGrpSpPr/>
            <p:nvPr/>
          </p:nvGrpSpPr>
          <p:grpSpPr>
            <a:xfrm>
              <a:off x="8872916" y="6221906"/>
              <a:ext cx="1801501" cy="201353"/>
              <a:chOff x="10056823" y="6160442"/>
              <a:chExt cx="1801501" cy="324281"/>
            </a:xfrm>
          </p:grpSpPr>
          <p:sp>
            <p:nvSpPr>
              <p:cNvPr id="146" name="Rounded Rectangle 37">
                <a:extLst>
                  <a:ext uri="{FF2B5EF4-FFF2-40B4-BE49-F238E27FC236}">
                    <a16:creationId xmlns:a16="http://schemas.microsoft.com/office/drawing/2014/main" id="{137D3476-3072-437C-A08F-84DA7853CED4}"/>
                  </a:ext>
                </a:extLst>
              </p:cNvPr>
              <p:cNvSpPr/>
              <p:nvPr/>
            </p:nvSpPr>
            <p:spPr>
              <a:xfrm>
                <a:off x="10131154" y="6211524"/>
                <a:ext cx="1727170" cy="273199"/>
              </a:xfrm>
              <a:prstGeom prst="roundRect">
                <a:avLst>
                  <a:gd name="adj" fmla="val 4167"/>
                </a:avLst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lIns="90000" tIns="45000" rIns="90000" bIns="45000" anchor="ctr">
                <a:noAutofit/>
              </a:bodyPr>
              <a:lstStyle/>
              <a:p>
                <a:pPr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100" b="1" dirty="0">
                    <a:latin typeface="Courier New" panose="02070309020205020404" pitchFamily="49" charset="0"/>
                    <a:ea typeface="Calibri" panose="020F0502020204030204" pitchFamily="34" charset="0"/>
                  </a:rPr>
                  <a:t>Unstructured JSON</a:t>
                </a:r>
                <a:endParaRPr lang="pt-PT" sz="1100" b="1" dirty="0">
                  <a:latin typeface="Calibri" panose="020F0502020204030204" pitchFamily="34" charset="0"/>
                  <a:ea typeface="Calibri" panose="020F0502020204030204" pitchFamily="34" charset="0"/>
                </a:endParaRPr>
              </a:p>
            </p:txBody>
          </p:sp>
          <p:sp>
            <p:nvSpPr>
              <p:cNvPr id="147" name="Freeform 63">
                <a:extLst>
                  <a:ext uri="{FF2B5EF4-FFF2-40B4-BE49-F238E27FC236}">
                    <a16:creationId xmlns:a16="http://schemas.microsoft.com/office/drawing/2014/main" id="{3829511D-39B6-403B-BB50-6F5853CE6CB4}"/>
                  </a:ext>
                </a:extLst>
              </p:cNvPr>
              <p:cNvSpPr/>
              <p:nvPr/>
            </p:nvSpPr>
            <p:spPr>
              <a:xfrm>
                <a:off x="10056823" y="6160442"/>
                <a:ext cx="139320" cy="180327"/>
              </a:xfrm>
              <a:custGeom>
                <a:avLst/>
                <a:gdLst/>
                <a:ahLst/>
                <a:cxnLst/>
                <a:rect l="l" t="t" r="r" b="b"/>
                <a:pathLst>
                  <a:path w="957836" h="1222897">
                    <a:moveTo>
                      <a:pt x="483972" y="63309"/>
                    </a:moveTo>
                    <a:cubicBezTo>
                      <a:pt x="337990" y="63309"/>
                      <a:pt x="216193" y="166648"/>
                      <a:pt x="188025" y="304023"/>
                    </a:cubicBezTo>
                    <a:lnTo>
                      <a:pt x="182354" y="360163"/>
                    </a:lnTo>
                    <a:lnTo>
                      <a:pt x="785591" y="360163"/>
                    </a:lnTo>
                    <a:lnTo>
                      <a:pt x="779920" y="304023"/>
                    </a:lnTo>
                    <a:cubicBezTo>
                      <a:pt x="751752" y="166648"/>
                      <a:pt x="629955" y="63309"/>
                      <a:pt x="483972" y="63309"/>
                    </a:cubicBezTo>
                    <a:close/>
                    <a:moveTo>
                      <a:pt x="483972" y="0"/>
                    </a:moveTo>
                    <a:cubicBezTo>
                      <a:pt x="660611" y="0"/>
                      <a:pt x="807986" y="125039"/>
                      <a:pt x="842069" y="291263"/>
                    </a:cubicBezTo>
                    <a:lnTo>
                      <a:pt x="849029" y="360163"/>
                    </a:lnTo>
                    <a:lnTo>
                      <a:pt x="957836" y="360163"/>
                    </a:lnTo>
                    <a:lnTo>
                      <a:pt x="957836" y="1222897"/>
                    </a:lnTo>
                    <a:lnTo>
                      <a:pt x="0" y="1222897"/>
                    </a:lnTo>
                    <a:lnTo>
                      <a:pt x="0" y="360163"/>
                    </a:lnTo>
                    <a:lnTo>
                      <a:pt x="118915" y="360163"/>
                    </a:lnTo>
                    <a:lnTo>
                      <a:pt x="125875" y="291263"/>
                    </a:lnTo>
                    <a:cubicBezTo>
                      <a:pt x="159959" y="125039"/>
                      <a:pt x="307333" y="0"/>
                      <a:pt x="48397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</p:sp>
        </p:grpSp>
        <p:sp>
          <p:nvSpPr>
            <p:cNvPr id="142" name="Rounded Rectangle 37">
              <a:extLst>
                <a:ext uri="{FF2B5EF4-FFF2-40B4-BE49-F238E27FC236}">
                  <a16:creationId xmlns:a16="http://schemas.microsoft.com/office/drawing/2014/main" id="{137D3476-3072-437C-A08F-84DA7853CED4}"/>
                </a:ext>
              </a:extLst>
            </p:cNvPr>
            <p:cNvSpPr/>
            <p:nvPr/>
          </p:nvSpPr>
          <p:spPr>
            <a:xfrm>
              <a:off x="8299441" y="6263306"/>
              <a:ext cx="568303" cy="169635"/>
            </a:xfrm>
            <a:prstGeom prst="roundRect">
              <a:avLst>
                <a:gd name="adj" fmla="val 4167"/>
              </a:avLst>
            </a:prstGeom>
            <a:noFill/>
            <a:ln w="25400" cap="flat" cmpd="sng" algn="ctr">
              <a:noFill/>
              <a:prstDash val="solid"/>
              <a:miter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>
                <a:tabLst>
                  <a:tab pos="0" algn="l"/>
                </a:tabLst>
              </a:pPr>
              <a:r>
                <a:rPr lang="en-US" sz="1000" b="1" kern="0" spc="-1" dirty="0">
                  <a:latin typeface="Calibri"/>
                  <a:ea typeface="DejaVu Sans"/>
                </a:rPr>
                <a:t>Log ref</a:t>
              </a:r>
              <a:endParaRPr lang="pt-PT" sz="1000" b="1" kern="0" spc="-1" dirty="0">
                <a:latin typeface="Calibri"/>
                <a:ea typeface="DejaVu Sans"/>
              </a:endParaRPr>
            </a:p>
          </p:txBody>
        </p:sp>
      </p:grpSp>
      <p:grpSp>
        <p:nvGrpSpPr>
          <p:cNvPr id="114" name="Group 113"/>
          <p:cNvGrpSpPr/>
          <p:nvPr/>
        </p:nvGrpSpPr>
        <p:grpSpPr>
          <a:xfrm>
            <a:off x="3636694" y="4578143"/>
            <a:ext cx="3057204" cy="691369"/>
            <a:chOff x="773705" y="5383665"/>
            <a:chExt cx="3057204" cy="691369"/>
          </a:xfrm>
        </p:grpSpPr>
        <p:sp>
          <p:nvSpPr>
            <p:cNvPr id="132" name="Freeform 79">
              <a:extLst>
                <a:ext uri="{FF2B5EF4-FFF2-40B4-BE49-F238E27FC236}">
                  <a16:creationId xmlns:a16="http://schemas.microsoft.com/office/drawing/2014/main" id="{BCB5557E-6146-47AA-8C62-54D5877EA1B1}"/>
                </a:ext>
              </a:extLst>
            </p:cNvPr>
            <p:cNvSpPr/>
            <p:nvPr/>
          </p:nvSpPr>
          <p:spPr>
            <a:xfrm>
              <a:off x="773705" y="5445963"/>
              <a:ext cx="269636" cy="91477"/>
            </a:xfrm>
            <a:custGeom>
              <a:avLst/>
              <a:gdLst/>
              <a:ahLst/>
              <a:cxnLst/>
              <a:rect l="l" t="t" r="r" b="b"/>
              <a:pathLst>
                <a:path w="2427231" h="914400">
                  <a:moveTo>
                    <a:pt x="233965" y="366746"/>
                  </a:moveTo>
                  <a:cubicBezTo>
                    <a:pt x="184008" y="366746"/>
                    <a:pt x="143510" y="407244"/>
                    <a:pt x="143510" y="457201"/>
                  </a:cubicBezTo>
                  <a:cubicBezTo>
                    <a:pt x="143510" y="507158"/>
                    <a:pt x="184008" y="547656"/>
                    <a:pt x="233965" y="547656"/>
                  </a:cubicBezTo>
                  <a:cubicBezTo>
                    <a:pt x="283922" y="547656"/>
                    <a:pt x="324420" y="507158"/>
                    <a:pt x="324420" y="457201"/>
                  </a:cubicBezTo>
                  <a:cubicBezTo>
                    <a:pt x="324420" y="407244"/>
                    <a:pt x="283922" y="366746"/>
                    <a:pt x="233965" y="366746"/>
                  </a:cubicBezTo>
                  <a:close/>
                  <a:moveTo>
                    <a:pt x="457200" y="0"/>
                  </a:moveTo>
                  <a:cubicBezTo>
                    <a:pt x="615016" y="0"/>
                    <a:pt x="754156" y="79959"/>
                    <a:pt x="836318" y="201575"/>
                  </a:cubicBezTo>
                  <a:lnTo>
                    <a:pt x="866368" y="256939"/>
                  </a:lnTo>
                  <a:lnTo>
                    <a:pt x="2226970" y="256939"/>
                  </a:lnTo>
                  <a:lnTo>
                    <a:pt x="2427231" y="457201"/>
                  </a:lnTo>
                  <a:lnTo>
                    <a:pt x="2226970" y="657462"/>
                  </a:lnTo>
                  <a:lnTo>
                    <a:pt x="2106661" y="657462"/>
                  </a:lnTo>
                  <a:lnTo>
                    <a:pt x="1975716" y="505956"/>
                  </a:lnTo>
                  <a:lnTo>
                    <a:pt x="1844772" y="657462"/>
                  </a:lnTo>
                  <a:lnTo>
                    <a:pt x="1773422" y="657462"/>
                  </a:lnTo>
                  <a:lnTo>
                    <a:pt x="1642477" y="505956"/>
                  </a:lnTo>
                  <a:lnTo>
                    <a:pt x="1511533" y="657462"/>
                  </a:lnTo>
                  <a:lnTo>
                    <a:pt x="1414780" y="657462"/>
                  </a:lnTo>
                  <a:lnTo>
                    <a:pt x="1283835" y="505956"/>
                  </a:lnTo>
                  <a:lnTo>
                    <a:pt x="1152891" y="657462"/>
                  </a:lnTo>
                  <a:lnTo>
                    <a:pt x="866368" y="657462"/>
                  </a:lnTo>
                  <a:lnTo>
                    <a:pt x="836318" y="712825"/>
                  </a:lnTo>
                  <a:cubicBezTo>
                    <a:pt x="754156" y="834441"/>
                    <a:pt x="615016" y="914400"/>
                    <a:pt x="457200" y="914400"/>
                  </a:cubicBezTo>
                  <a:cubicBezTo>
                    <a:pt x="204695" y="914400"/>
                    <a:pt x="0" y="709705"/>
                    <a:pt x="0" y="457200"/>
                  </a:cubicBezTo>
                  <a:cubicBezTo>
                    <a:pt x="0" y="204695"/>
                    <a:pt x="204695" y="0"/>
                    <a:pt x="457200" y="0"/>
                  </a:cubicBezTo>
                  <a:close/>
                </a:path>
              </a:pathLst>
            </a:custGeom>
            <a:solidFill>
              <a:srgbClr val="7F4F9F">
                <a:lumMod val="40000"/>
                <a:lumOff val="60000"/>
              </a:srgbClr>
            </a:solidFill>
            <a:ln w="12700" cap="flat" cmpd="sng" algn="ctr">
              <a:solidFill>
                <a:srgbClr val="CCB6DB"/>
              </a:solidFill>
              <a:prstDash val="solid"/>
              <a:miter lim="800000"/>
            </a:ln>
            <a:effectLst/>
          </p:spPr>
        </p:sp>
        <p:sp>
          <p:nvSpPr>
            <p:cNvPr id="133" name="Freeform 79">
              <a:extLst>
                <a:ext uri="{FF2B5EF4-FFF2-40B4-BE49-F238E27FC236}">
                  <a16:creationId xmlns:a16="http://schemas.microsoft.com/office/drawing/2014/main" id="{E9A43C2E-E1CC-4687-AC9A-0BDF40A37111}"/>
                </a:ext>
              </a:extLst>
            </p:cNvPr>
            <p:cNvSpPr/>
            <p:nvPr/>
          </p:nvSpPr>
          <p:spPr>
            <a:xfrm>
              <a:off x="773705" y="5921259"/>
              <a:ext cx="269636" cy="91476"/>
            </a:xfrm>
            <a:custGeom>
              <a:avLst/>
              <a:gdLst/>
              <a:ahLst/>
              <a:cxnLst/>
              <a:rect l="l" t="t" r="r" b="b"/>
              <a:pathLst>
                <a:path w="2427231" h="914400">
                  <a:moveTo>
                    <a:pt x="233965" y="366746"/>
                  </a:moveTo>
                  <a:cubicBezTo>
                    <a:pt x="184008" y="366746"/>
                    <a:pt x="143510" y="407244"/>
                    <a:pt x="143510" y="457201"/>
                  </a:cubicBezTo>
                  <a:cubicBezTo>
                    <a:pt x="143510" y="507158"/>
                    <a:pt x="184008" y="547656"/>
                    <a:pt x="233965" y="547656"/>
                  </a:cubicBezTo>
                  <a:cubicBezTo>
                    <a:pt x="283922" y="547656"/>
                    <a:pt x="324420" y="507158"/>
                    <a:pt x="324420" y="457201"/>
                  </a:cubicBezTo>
                  <a:cubicBezTo>
                    <a:pt x="324420" y="407244"/>
                    <a:pt x="283922" y="366746"/>
                    <a:pt x="233965" y="366746"/>
                  </a:cubicBezTo>
                  <a:close/>
                  <a:moveTo>
                    <a:pt x="457200" y="0"/>
                  </a:moveTo>
                  <a:cubicBezTo>
                    <a:pt x="615016" y="0"/>
                    <a:pt x="754156" y="79959"/>
                    <a:pt x="836318" y="201575"/>
                  </a:cubicBezTo>
                  <a:lnTo>
                    <a:pt x="866368" y="256939"/>
                  </a:lnTo>
                  <a:lnTo>
                    <a:pt x="2226970" y="256939"/>
                  </a:lnTo>
                  <a:lnTo>
                    <a:pt x="2427231" y="457201"/>
                  </a:lnTo>
                  <a:lnTo>
                    <a:pt x="2226970" y="657462"/>
                  </a:lnTo>
                  <a:lnTo>
                    <a:pt x="2106661" y="657462"/>
                  </a:lnTo>
                  <a:lnTo>
                    <a:pt x="1975716" y="505956"/>
                  </a:lnTo>
                  <a:lnTo>
                    <a:pt x="1844772" y="657462"/>
                  </a:lnTo>
                  <a:lnTo>
                    <a:pt x="1773422" y="657462"/>
                  </a:lnTo>
                  <a:lnTo>
                    <a:pt x="1642477" y="505956"/>
                  </a:lnTo>
                  <a:lnTo>
                    <a:pt x="1511533" y="657462"/>
                  </a:lnTo>
                  <a:lnTo>
                    <a:pt x="1414780" y="657462"/>
                  </a:lnTo>
                  <a:lnTo>
                    <a:pt x="1283835" y="505956"/>
                  </a:lnTo>
                  <a:lnTo>
                    <a:pt x="1152891" y="657462"/>
                  </a:lnTo>
                  <a:lnTo>
                    <a:pt x="866368" y="657462"/>
                  </a:lnTo>
                  <a:lnTo>
                    <a:pt x="836318" y="712825"/>
                  </a:lnTo>
                  <a:cubicBezTo>
                    <a:pt x="754156" y="834441"/>
                    <a:pt x="615016" y="914400"/>
                    <a:pt x="457200" y="914400"/>
                  </a:cubicBezTo>
                  <a:cubicBezTo>
                    <a:pt x="204695" y="914400"/>
                    <a:pt x="0" y="709705"/>
                    <a:pt x="0" y="457200"/>
                  </a:cubicBezTo>
                  <a:cubicBezTo>
                    <a:pt x="0" y="204695"/>
                    <a:pt x="204695" y="0"/>
                    <a:pt x="457200" y="0"/>
                  </a:cubicBezTo>
                  <a:close/>
                </a:path>
              </a:pathLst>
            </a:custGeom>
            <a:solidFill>
              <a:srgbClr val="7F4F9F">
                <a:lumMod val="50000"/>
              </a:srgbClr>
            </a:solidFill>
            <a:ln w="12700" cap="flat" cmpd="sng" algn="ctr">
              <a:solidFill>
                <a:srgbClr val="3F274F"/>
              </a:solidFill>
              <a:prstDash val="solid"/>
              <a:miter lim="800000"/>
            </a:ln>
            <a:effectLst/>
          </p:spPr>
        </p:sp>
        <p:sp>
          <p:nvSpPr>
            <p:cNvPr id="148" name="Freeform 79">
              <a:extLst>
                <a:ext uri="{FF2B5EF4-FFF2-40B4-BE49-F238E27FC236}">
                  <a16:creationId xmlns:a16="http://schemas.microsoft.com/office/drawing/2014/main" id="{7BFD9FAB-CEEA-4BD7-9491-C8733ECF668B}"/>
                </a:ext>
              </a:extLst>
            </p:cNvPr>
            <p:cNvSpPr/>
            <p:nvPr/>
          </p:nvSpPr>
          <p:spPr>
            <a:xfrm>
              <a:off x="773705" y="5683612"/>
              <a:ext cx="269636" cy="91476"/>
            </a:xfrm>
            <a:custGeom>
              <a:avLst/>
              <a:gdLst/>
              <a:ahLst/>
              <a:cxnLst/>
              <a:rect l="l" t="t" r="r" b="b"/>
              <a:pathLst>
                <a:path w="2427231" h="914400">
                  <a:moveTo>
                    <a:pt x="233965" y="366746"/>
                  </a:moveTo>
                  <a:cubicBezTo>
                    <a:pt x="184008" y="366746"/>
                    <a:pt x="143510" y="407244"/>
                    <a:pt x="143510" y="457201"/>
                  </a:cubicBezTo>
                  <a:cubicBezTo>
                    <a:pt x="143510" y="507158"/>
                    <a:pt x="184008" y="547656"/>
                    <a:pt x="233965" y="547656"/>
                  </a:cubicBezTo>
                  <a:cubicBezTo>
                    <a:pt x="283922" y="547656"/>
                    <a:pt x="324420" y="507158"/>
                    <a:pt x="324420" y="457201"/>
                  </a:cubicBezTo>
                  <a:cubicBezTo>
                    <a:pt x="324420" y="407244"/>
                    <a:pt x="283922" y="366746"/>
                    <a:pt x="233965" y="366746"/>
                  </a:cubicBezTo>
                  <a:close/>
                  <a:moveTo>
                    <a:pt x="457200" y="0"/>
                  </a:moveTo>
                  <a:cubicBezTo>
                    <a:pt x="615016" y="0"/>
                    <a:pt x="754156" y="79959"/>
                    <a:pt x="836318" y="201575"/>
                  </a:cubicBezTo>
                  <a:lnTo>
                    <a:pt x="866368" y="256939"/>
                  </a:lnTo>
                  <a:lnTo>
                    <a:pt x="2226970" y="256939"/>
                  </a:lnTo>
                  <a:lnTo>
                    <a:pt x="2427231" y="457201"/>
                  </a:lnTo>
                  <a:lnTo>
                    <a:pt x="2226970" y="657462"/>
                  </a:lnTo>
                  <a:lnTo>
                    <a:pt x="2106661" y="657462"/>
                  </a:lnTo>
                  <a:lnTo>
                    <a:pt x="1975716" y="505956"/>
                  </a:lnTo>
                  <a:lnTo>
                    <a:pt x="1844772" y="657462"/>
                  </a:lnTo>
                  <a:lnTo>
                    <a:pt x="1773422" y="657462"/>
                  </a:lnTo>
                  <a:lnTo>
                    <a:pt x="1642477" y="505956"/>
                  </a:lnTo>
                  <a:lnTo>
                    <a:pt x="1511533" y="657462"/>
                  </a:lnTo>
                  <a:lnTo>
                    <a:pt x="1414780" y="657462"/>
                  </a:lnTo>
                  <a:lnTo>
                    <a:pt x="1283835" y="505956"/>
                  </a:lnTo>
                  <a:lnTo>
                    <a:pt x="1152891" y="657462"/>
                  </a:lnTo>
                  <a:lnTo>
                    <a:pt x="866368" y="657462"/>
                  </a:lnTo>
                  <a:lnTo>
                    <a:pt x="836318" y="712825"/>
                  </a:lnTo>
                  <a:cubicBezTo>
                    <a:pt x="754156" y="834441"/>
                    <a:pt x="615016" y="914400"/>
                    <a:pt x="457200" y="914400"/>
                  </a:cubicBezTo>
                  <a:cubicBezTo>
                    <a:pt x="204695" y="914400"/>
                    <a:pt x="0" y="709705"/>
                    <a:pt x="0" y="457200"/>
                  </a:cubicBezTo>
                  <a:cubicBezTo>
                    <a:pt x="0" y="204695"/>
                    <a:pt x="204695" y="0"/>
                    <a:pt x="457200" y="0"/>
                  </a:cubicBezTo>
                  <a:close/>
                </a:path>
              </a:pathLst>
            </a:custGeom>
            <a:solidFill>
              <a:srgbClr val="546CB2">
                <a:lumMod val="60000"/>
                <a:lumOff val="40000"/>
              </a:srgbClr>
            </a:solidFill>
            <a:ln w="12700" cap="flat" cmpd="sng" algn="ctr">
              <a:solidFill>
                <a:srgbClr val="98A7D1"/>
              </a:solidFill>
              <a:prstDash val="solid"/>
              <a:miter lim="800000"/>
            </a:ln>
            <a:effectLst/>
          </p:spPr>
        </p:sp>
        <p:sp>
          <p:nvSpPr>
            <p:cNvPr id="149" name="Rectangle 148"/>
            <p:cNvSpPr/>
            <p:nvPr/>
          </p:nvSpPr>
          <p:spPr>
            <a:xfrm>
              <a:off x="1074514" y="5383665"/>
              <a:ext cx="2756395" cy="21607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100" dirty="0">
                  <a:solidFill>
                    <a:schemeClr val="bg1"/>
                  </a:solidFill>
                </a:rPr>
                <a:t>955e9224bd2f5...</a:t>
              </a:r>
              <a:endParaRPr lang="pt-PT" sz="1100" dirty="0"/>
            </a:p>
          </p:txBody>
        </p:sp>
        <p:sp>
          <p:nvSpPr>
            <p:cNvPr id="150" name="Rectangle 149"/>
            <p:cNvSpPr/>
            <p:nvPr/>
          </p:nvSpPr>
          <p:spPr>
            <a:xfrm>
              <a:off x="1074514" y="5621313"/>
              <a:ext cx="2756395" cy="21607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100" dirty="0">
                  <a:solidFill>
                    <a:schemeClr val="bg1"/>
                  </a:solidFill>
                </a:rPr>
                <a:t>b6224af660189...</a:t>
              </a:r>
              <a:endParaRPr lang="pt-PT" sz="1100" dirty="0"/>
            </a:p>
          </p:txBody>
        </p:sp>
        <p:sp>
          <p:nvSpPr>
            <p:cNvPr id="153" name="Rectangle 152"/>
            <p:cNvSpPr/>
            <p:nvPr/>
          </p:nvSpPr>
          <p:spPr>
            <a:xfrm>
              <a:off x="1074514" y="5858960"/>
              <a:ext cx="2756395" cy="21607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100" dirty="0">
                  <a:solidFill>
                    <a:schemeClr val="bg1"/>
                  </a:solidFill>
                </a:rPr>
                <a:t>b32b121900a4...</a:t>
              </a:r>
              <a:endParaRPr lang="pt-PT" sz="11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43" name="Picture 142">
            <a:extLst>
              <a:ext uri="{FF2B5EF4-FFF2-40B4-BE49-F238E27FC236}">
                <a16:creationId xmlns:a16="http://schemas.microsoft.com/office/drawing/2014/main" id="{E2B62732-D3AE-FF49-9074-2CE2A2CD944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8113" y="818628"/>
            <a:ext cx="2361340" cy="778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4683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6D9BD76-CD5A-A611-DBEC-8E83CD262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104" y="609599"/>
            <a:ext cx="10596307" cy="1196851"/>
          </a:xfrm>
        </p:spPr>
        <p:txBody>
          <a:bodyPr>
            <a:normAutofit/>
          </a:bodyPr>
          <a:lstStyle/>
          <a:p>
            <a:r>
              <a:rPr lang="en-US" dirty="0"/>
              <a:t>DATA PROTECTION AND ACCOUNTABILITY </a:t>
            </a:r>
            <a:br>
              <a:rPr lang="en-US" dirty="0"/>
            </a:br>
            <a:r>
              <a:rPr lang="en-US" dirty="0"/>
              <a:t>solution (DPA): </a:t>
            </a:r>
            <a:r>
              <a:rPr lang="en-US" b="1" dirty="0"/>
              <a:t>HYPERLEDGER FABRIC</a:t>
            </a:r>
            <a:endParaRPr lang="el-GR" b="1" dirty="0"/>
          </a:p>
        </p:txBody>
      </p:sp>
      <p:sp>
        <p:nvSpPr>
          <p:cNvPr id="7" name="Rounded Rectangle 186">
            <a:extLst>
              <a:ext uri="{FF2B5EF4-FFF2-40B4-BE49-F238E27FC236}">
                <a16:creationId xmlns:a16="http://schemas.microsoft.com/office/drawing/2014/main" id="{08456477-5DF6-4444-8AD3-5F86302A832C}"/>
              </a:ext>
            </a:extLst>
          </p:cNvPr>
          <p:cNvSpPr/>
          <p:nvPr/>
        </p:nvSpPr>
        <p:spPr>
          <a:xfrm>
            <a:off x="4861591" y="2151400"/>
            <a:ext cx="2261974" cy="981379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solidFill>
              <a:srgbClr val="5D3A75"/>
            </a:solidFill>
            <a:prstDash val="solid"/>
            <a:miter lim="800000"/>
          </a:ln>
          <a:effectLst/>
        </p:spPr>
      </p:sp>
      <p:sp>
        <p:nvSpPr>
          <p:cNvPr id="8" name="Rounded Rectangle 186">
            <a:extLst>
              <a:ext uri="{FF2B5EF4-FFF2-40B4-BE49-F238E27FC236}">
                <a16:creationId xmlns:a16="http://schemas.microsoft.com/office/drawing/2014/main" id="{08456477-5DF6-4444-8AD3-5F86302A832C}"/>
              </a:ext>
            </a:extLst>
          </p:cNvPr>
          <p:cNvSpPr/>
          <p:nvPr/>
        </p:nvSpPr>
        <p:spPr>
          <a:xfrm>
            <a:off x="7406608" y="2146608"/>
            <a:ext cx="2083665" cy="962352"/>
          </a:xfrm>
          <a:prstGeom prst="roundRect">
            <a:avLst>
              <a:gd name="adj" fmla="val 16667"/>
            </a:avLst>
          </a:prstGeom>
          <a:solidFill>
            <a:srgbClr val="7F4F9F">
              <a:lumMod val="20000"/>
              <a:lumOff val="80000"/>
            </a:srgbClr>
          </a:solidFill>
          <a:ln w="12700" cap="flat" cmpd="sng" algn="ctr">
            <a:solidFill>
              <a:srgbClr val="5D3A75"/>
            </a:solidFill>
            <a:prstDash val="solid"/>
            <a:miter lim="800000"/>
          </a:ln>
          <a:effectLst/>
        </p:spPr>
      </p:sp>
      <p:sp>
        <p:nvSpPr>
          <p:cNvPr id="9" name="Rectangle 241">
            <a:extLst>
              <a:ext uri="{FF2B5EF4-FFF2-40B4-BE49-F238E27FC236}">
                <a16:creationId xmlns:a16="http://schemas.microsoft.com/office/drawing/2014/main" id="{44B791A9-F875-42E5-A4BA-3F7F4FCB0E92}"/>
              </a:ext>
            </a:extLst>
          </p:cNvPr>
          <p:cNvSpPr/>
          <p:nvPr/>
        </p:nvSpPr>
        <p:spPr>
          <a:xfrm>
            <a:off x="7461643" y="1865918"/>
            <a:ext cx="1973595" cy="275545"/>
          </a:xfrm>
          <a:prstGeom prst="rect">
            <a:avLst/>
          </a:prstGeom>
          <a:noFill/>
          <a:ln w="0">
            <a:noFill/>
          </a:ln>
          <a:effectLst/>
        </p:spPr>
        <p:txBody>
          <a:bodyPr wrap="none" lIns="90000" tIns="45000" rIns="90000" bIns="4500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1200" b="1" i="0" u="none" strike="noStrike" kern="0" cap="none" spc="-1" normalizeH="0" baseline="0" noProof="0" dirty="0">
                <a:ln>
                  <a:noFill/>
                </a:ln>
                <a:solidFill>
                  <a:srgbClr val="414244"/>
                </a:solidFill>
                <a:effectLst/>
                <a:uLnTx/>
                <a:uFillTx/>
                <a:latin typeface="Calibri"/>
                <a:ea typeface="DejaVu Sans"/>
                <a:cs typeface="+mn-cs"/>
              </a:rPr>
              <a:t>Hyperledger Fabric Network</a:t>
            </a:r>
            <a:endParaRPr kumimoji="0" lang="en-US" sz="1200" b="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7430477" y="2155290"/>
            <a:ext cx="775592" cy="847606"/>
            <a:chOff x="7237428" y="4831188"/>
            <a:chExt cx="775592" cy="847606"/>
          </a:xfrm>
        </p:grpSpPr>
        <p:sp>
          <p:nvSpPr>
            <p:cNvPr id="140" name="Rectangle 113">
              <a:extLst>
                <a:ext uri="{FF2B5EF4-FFF2-40B4-BE49-F238E27FC236}">
                  <a16:creationId xmlns:a16="http://schemas.microsoft.com/office/drawing/2014/main" id="{18C187D5-BA64-40FB-BEBE-FCA54015211A}"/>
                </a:ext>
              </a:extLst>
            </p:cNvPr>
            <p:cNvSpPr/>
            <p:nvPr/>
          </p:nvSpPr>
          <p:spPr>
            <a:xfrm>
              <a:off x="7237428" y="4831188"/>
              <a:ext cx="775592" cy="317520"/>
            </a:xfrm>
            <a:prstGeom prst="rect">
              <a:avLst/>
            </a:prstGeom>
            <a:noFill/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000" i="0" u="none" strike="noStrike" kern="0" cap="none" spc="-1" normalizeH="0" baseline="0" noProof="0" dirty="0">
                  <a:ln>
                    <a:noFill/>
                  </a:ln>
                  <a:solidFill>
                    <a:srgbClr val="414244"/>
                  </a:solidFill>
                  <a:effectLst/>
                  <a:uLnTx/>
                  <a:uFillTx/>
                  <a:latin typeface="Calibri"/>
                  <a:ea typeface="DejaVu Sans"/>
                  <a:cs typeface="+mn-cs"/>
                </a:rPr>
                <a:t>peer0.org1</a:t>
              </a:r>
              <a:endPara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141" name="Group 140"/>
            <p:cNvGrpSpPr/>
            <p:nvPr/>
          </p:nvGrpSpPr>
          <p:grpSpPr>
            <a:xfrm>
              <a:off x="7391764" y="5112514"/>
              <a:ext cx="466920" cy="566280"/>
              <a:chOff x="7395464" y="3062136"/>
              <a:chExt cx="466920" cy="566280"/>
            </a:xfrm>
          </p:grpSpPr>
          <p:grpSp>
            <p:nvGrpSpPr>
              <p:cNvPr id="142" name="Group 140">
                <a:extLst>
                  <a:ext uri="{FF2B5EF4-FFF2-40B4-BE49-F238E27FC236}">
                    <a16:creationId xmlns:a16="http://schemas.microsoft.com/office/drawing/2014/main" id="{8A8CC44C-B01D-44DE-B89A-D38FAE743F1F}"/>
                  </a:ext>
                </a:extLst>
              </p:cNvPr>
              <p:cNvGrpSpPr/>
              <p:nvPr/>
            </p:nvGrpSpPr>
            <p:grpSpPr>
              <a:xfrm>
                <a:off x="7395464" y="3062136"/>
                <a:ext cx="466920" cy="566280"/>
                <a:chOff x="9698760" y="3480120"/>
                <a:chExt cx="466920" cy="566280"/>
              </a:xfrm>
            </p:grpSpPr>
            <p:sp>
              <p:nvSpPr>
                <p:cNvPr id="144" name="Rounded Rectangle 126">
                  <a:extLst>
                    <a:ext uri="{FF2B5EF4-FFF2-40B4-BE49-F238E27FC236}">
                      <a16:creationId xmlns:a16="http://schemas.microsoft.com/office/drawing/2014/main" id="{D4CAF9B7-3BCC-4AF9-9093-8D7EA6C31B0B}"/>
                    </a:ext>
                  </a:extLst>
                </p:cNvPr>
                <p:cNvSpPr/>
                <p:nvPr/>
              </p:nvSpPr>
              <p:spPr>
                <a:xfrm>
                  <a:off x="9698760" y="3480120"/>
                  <a:ext cx="466920" cy="566280"/>
                </a:xfrm>
                <a:prstGeom prst="roundRect">
                  <a:avLst>
                    <a:gd name="adj" fmla="val 16667"/>
                  </a:avLst>
                </a:prstGeom>
                <a:noFill/>
                <a:ln w="12700" cap="flat" cmpd="sng" algn="ctr">
                  <a:solidFill>
                    <a:srgbClr val="546CB2"/>
                  </a:solidFill>
                  <a:prstDash val="solid"/>
                  <a:miter lim="800000"/>
                </a:ln>
                <a:effectLst/>
              </p:spPr>
            </p:sp>
            <p:grpSp>
              <p:nvGrpSpPr>
                <p:cNvPr id="145" name="Group 92">
                  <a:extLst>
                    <a:ext uri="{FF2B5EF4-FFF2-40B4-BE49-F238E27FC236}">
                      <a16:creationId xmlns:a16="http://schemas.microsoft.com/office/drawing/2014/main" id="{2F33F6DA-2610-4735-BE70-5D8E6BA428DE}"/>
                    </a:ext>
                  </a:extLst>
                </p:cNvPr>
                <p:cNvGrpSpPr/>
                <p:nvPr/>
              </p:nvGrpSpPr>
              <p:grpSpPr>
                <a:xfrm>
                  <a:off x="9802800" y="3702960"/>
                  <a:ext cx="241200" cy="275400"/>
                  <a:chOff x="9802800" y="3702960"/>
                  <a:chExt cx="241200" cy="275400"/>
                </a:xfrm>
              </p:grpSpPr>
              <p:sp>
                <p:nvSpPr>
                  <p:cNvPr id="146" name="Rectangle 94">
                    <a:extLst>
                      <a:ext uri="{FF2B5EF4-FFF2-40B4-BE49-F238E27FC236}">
                        <a16:creationId xmlns:a16="http://schemas.microsoft.com/office/drawing/2014/main" id="{1A53C6D5-5A88-46BF-A21B-556121D6A113}"/>
                      </a:ext>
                    </a:extLst>
                  </p:cNvPr>
                  <p:cNvSpPr/>
                  <p:nvPr/>
                </p:nvSpPr>
                <p:spPr>
                  <a:xfrm>
                    <a:off x="9802800" y="3702960"/>
                    <a:ext cx="241200" cy="27540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  <p:grpSp>
                <p:nvGrpSpPr>
                  <p:cNvPr id="147" name="Group 95">
                    <a:extLst>
                      <a:ext uri="{FF2B5EF4-FFF2-40B4-BE49-F238E27FC236}">
                        <a16:creationId xmlns:a16="http://schemas.microsoft.com/office/drawing/2014/main" id="{DB6EE8B3-C661-417B-A881-B0AF027C15F7}"/>
                      </a:ext>
                    </a:extLst>
                  </p:cNvPr>
                  <p:cNvGrpSpPr/>
                  <p:nvPr/>
                </p:nvGrpSpPr>
                <p:grpSpPr>
                  <a:xfrm>
                    <a:off x="9836280" y="3804480"/>
                    <a:ext cx="79560" cy="38880"/>
                    <a:chOff x="9836280" y="3804480"/>
                    <a:chExt cx="79560" cy="38880"/>
                  </a:xfrm>
                </p:grpSpPr>
                <p:sp>
                  <p:nvSpPr>
                    <p:cNvPr id="154" name="Rectangle 102">
                      <a:extLst>
                        <a:ext uri="{FF2B5EF4-FFF2-40B4-BE49-F238E27FC236}">
                          <a16:creationId xmlns:a16="http://schemas.microsoft.com/office/drawing/2014/main" id="{2F57A5D6-48CA-47B0-B38E-FACA62186631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9833760" y="382680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55" name="Rectangle 103">
                      <a:extLst>
                        <a:ext uri="{FF2B5EF4-FFF2-40B4-BE49-F238E27FC236}">
                          <a16:creationId xmlns:a16="http://schemas.microsoft.com/office/drawing/2014/main" id="{86EDBB1C-29BA-408A-9757-668EE5A58230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9852480" y="382032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148" name="Group 96">
                    <a:extLst>
                      <a:ext uri="{FF2B5EF4-FFF2-40B4-BE49-F238E27FC236}">
                        <a16:creationId xmlns:a16="http://schemas.microsoft.com/office/drawing/2014/main" id="{1F7B4667-04DF-4A93-AC06-A24091394E82}"/>
                      </a:ext>
                    </a:extLst>
                  </p:cNvPr>
                  <p:cNvGrpSpPr/>
                  <p:nvPr/>
                </p:nvGrpSpPr>
                <p:grpSpPr>
                  <a:xfrm>
                    <a:off x="9837000" y="3879000"/>
                    <a:ext cx="51480" cy="51480"/>
                    <a:chOff x="9837000" y="3879000"/>
                    <a:chExt cx="51480" cy="51480"/>
                  </a:xfrm>
                </p:grpSpPr>
                <p:sp>
                  <p:nvSpPr>
                    <p:cNvPr id="152" name="Rectangle 100">
                      <a:extLst>
                        <a:ext uri="{FF2B5EF4-FFF2-40B4-BE49-F238E27FC236}">
                          <a16:creationId xmlns:a16="http://schemas.microsoft.com/office/drawing/2014/main" id="{F3D31E61-CD7C-4C01-AE1E-9606D4B6DDE8}"/>
                        </a:ext>
                      </a:extLst>
                    </p:cNvPr>
                    <p:cNvSpPr/>
                    <p:nvPr/>
                  </p:nvSpPr>
                  <p:spPr>
                    <a:xfrm rot="18900000">
                      <a:off x="9829440" y="390132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53" name="Rectangle 101">
                      <a:extLst>
                        <a:ext uri="{FF2B5EF4-FFF2-40B4-BE49-F238E27FC236}">
                          <a16:creationId xmlns:a16="http://schemas.microsoft.com/office/drawing/2014/main" id="{C6D65796-6D38-44F4-8178-EA8307E76E32}"/>
                        </a:ext>
                      </a:extLst>
                    </p:cNvPr>
                    <p:cNvSpPr/>
                    <p:nvPr/>
                  </p:nvSpPr>
                  <p:spPr>
                    <a:xfrm rot="13500000">
                      <a:off x="9833760" y="3901680"/>
                      <a:ext cx="60120" cy="720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149" name="Group 97">
                    <a:extLst>
                      <a:ext uri="{FF2B5EF4-FFF2-40B4-BE49-F238E27FC236}">
                        <a16:creationId xmlns:a16="http://schemas.microsoft.com/office/drawing/2014/main" id="{093FBC69-1879-47B6-871A-2CC98CAF8741}"/>
                      </a:ext>
                    </a:extLst>
                  </p:cNvPr>
                  <p:cNvGrpSpPr/>
                  <p:nvPr/>
                </p:nvGrpSpPr>
                <p:grpSpPr>
                  <a:xfrm>
                    <a:off x="9836280" y="3745440"/>
                    <a:ext cx="79560" cy="38880"/>
                    <a:chOff x="9836280" y="3745440"/>
                    <a:chExt cx="79560" cy="38880"/>
                  </a:xfrm>
                </p:grpSpPr>
                <p:sp>
                  <p:nvSpPr>
                    <p:cNvPr id="150" name="Rectangle 98">
                      <a:extLst>
                        <a:ext uri="{FF2B5EF4-FFF2-40B4-BE49-F238E27FC236}">
                          <a16:creationId xmlns:a16="http://schemas.microsoft.com/office/drawing/2014/main" id="{A03B00A6-932C-4F29-86D3-512B10F6A433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9833760" y="376740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51" name="Rectangle 99">
                      <a:extLst>
                        <a:ext uri="{FF2B5EF4-FFF2-40B4-BE49-F238E27FC236}">
                          <a16:creationId xmlns:a16="http://schemas.microsoft.com/office/drawing/2014/main" id="{160C501B-CCC9-446C-AF41-52ED92B8D981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9852480" y="376128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</p:grpSp>
          </p:grpSp>
          <p:sp>
            <p:nvSpPr>
              <p:cNvPr id="143" name="Freeform 79">
                <a:extLst>
                  <a:ext uri="{FF2B5EF4-FFF2-40B4-BE49-F238E27FC236}">
                    <a16:creationId xmlns:a16="http://schemas.microsoft.com/office/drawing/2014/main" id="{43C903C9-1086-4E35-936F-BE44BA5A2634}"/>
                  </a:ext>
                </a:extLst>
              </p:cNvPr>
              <p:cNvSpPr/>
              <p:nvPr/>
            </p:nvSpPr>
            <p:spPr>
              <a:xfrm>
                <a:off x="7509700" y="3136078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7F4F9F">
                  <a:lumMod val="40000"/>
                  <a:lumOff val="60000"/>
                </a:srgbClr>
              </a:solidFill>
              <a:ln w="12700" cap="flat" cmpd="sng" algn="ctr">
                <a:solidFill>
                  <a:srgbClr val="CCB6DB"/>
                </a:solidFill>
                <a:prstDash val="solid"/>
                <a:miter lim="800000"/>
              </a:ln>
              <a:effectLst/>
            </p:spPr>
          </p:sp>
        </p:grpSp>
      </p:grpSp>
      <p:grpSp>
        <p:nvGrpSpPr>
          <p:cNvPr id="11" name="Group 10"/>
          <p:cNvGrpSpPr/>
          <p:nvPr/>
        </p:nvGrpSpPr>
        <p:grpSpPr>
          <a:xfrm>
            <a:off x="8072210" y="2136440"/>
            <a:ext cx="775592" cy="847606"/>
            <a:chOff x="7807934" y="4831188"/>
            <a:chExt cx="775592" cy="847606"/>
          </a:xfrm>
        </p:grpSpPr>
        <p:sp>
          <p:nvSpPr>
            <p:cNvPr id="124" name="Rectangle 113">
              <a:extLst>
                <a:ext uri="{FF2B5EF4-FFF2-40B4-BE49-F238E27FC236}">
                  <a16:creationId xmlns:a16="http://schemas.microsoft.com/office/drawing/2014/main" id="{2436AE0A-7EE1-4E8A-9F50-0AE8E13250C6}"/>
                </a:ext>
              </a:extLst>
            </p:cNvPr>
            <p:cNvSpPr/>
            <p:nvPr/>
          </p:nvSpPr>
          <p:spPr>
            <a:xfrm>
              <a:off x="7807934" y="4831188"/>
              <a:ext cx="775592" cy="317520"/>
            </a:xfrm>
            <a:prstGeom prst="rect">
              <a:avLst/>
            </a:prstGeom>
            <a:noFill/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000" i="0" u="none" strike="noStrike" kern="0" cap="none" spc="-1" normalizeH="0" baseline="0" noProof="0" dirty="0">
                  <a:ln>
                    <a:noFill/>
                  </a:ln>
                  <a:solidFill>
                    <a:srgbClr val="414244"/>
                  </a:solidFill>
                  <a:effectLst/>
                  <a:uLnTx/>
                  <a:uFillTx/>
                  <a:latin typeface="Calibri"/>
                  <a:ea typeface="DejaVu Sans"/>
                  <a:cs typeface="+mn-cs"/>
                </a:rPr>
                <a:t>peer0.org2</a:t>
              </a:r>
              <a:endPara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125" name="Group 124"/>
            <p:cNvGrpSpPr/>
            <p:nvPr/>
          </p:nvGrpSpPr>
          <p:grpSpPr>
            <a:xfrm>
              <a:off x="7968850" y="5112514"/>
              <a:ext cx="466920" cy="566280"/>
              <a:chOff x="8102943" y="3741075"/>
              <a:chExt cx="466920" cy="566280"/>
            </a:xfrm>
          </p:grpSpPr>
          <p:grpSp>
            <p:nvGrpSpPr>
              <p:cNvPr id="126" name="Group 126">
                <a:extLst>
                  <a:ext uri="{FF2B5EF4-FFF2-40B4-BE49-F238E27FC236}">
                    <a16:creationId xmlns:a16="http://schemas.microsoft.com/office/drawing/2014/main" id="{76C8C88F-C24A-4378-A795-E42D3C57B5C9}"/>
                  </a:ext>
                </a:extLst>
              </p:cNvPr>
              <p:cNvGrpSpPr/>
              <p:nvPr/>
            </p:nvGrpSpPr>
            <p:grpSpPr>
              <a:xfrm>
                <a:off x="8102943" y="3741075"/>
                <a:ext cx="466920" cy="566280"/>
                <a:chOff x="9707400" y="4267800"/>
                <a:chExt cx="466920" cy="566280"/>
              </a:xfrm>
            </p:grpSpPr>
            <p:sp>
              <p:nvSpPr>
                <p:cNvPr id="128" name="Rounded Rectangle 126">
                  <a:extLst>
                    <a:ext uri="{FF2B5EF4-FFF2-40B4-BE49-F238E27FC236}">
                      <a16:creationId xmlns:a16="http://schemas.microsoft.com/office/drawing/2014/main" id="{29ABE8AA-9E58-438C-82FD-89F89536C282}"/>
                    </a:ext>
                  </a:extLst>
                </p:cNvPr>
                <p:cNvSpPr/>
                <p:nvPr/>
              </p:nvSpPr>
              <p:spPr>
                <a:xfrm>
                  <a:off x="9707400" y="4267800"/>
                  <a:ext cx="466920" cy="566280"/>
                </a:xfrm>
                <a:prstGeom prst="roundRect">
                  <a:avLst>
                    <a:gd name="adj" fmla="val 16667"/>
                  </a:avLst>
                </a:prstGeom>
                <a:noFill/>
                <a:ln w="12700" cap="flat" cmpd="sng" algn="ctr">
                  <a:solidFill>
                    <a:srgbClr val="546CB2"/>
                  </a:solidFill>
                  <a:prstDash val="solid"/>
                  <a:miter lim="800000"/>
                </a:ln>
                <a:effectLst/>
              </p:spPr>
            </p:sp>
            <p:grpSp>
              <p:nvGrpSpPr>
                <p:cNvPr id="129" name="Group 92">
                  <a:extLst>
                    <a:ext uri="{FF2B5EF4-FFF2-40B4-BE49-F238E27FC236}">
                      <a16:creationId xmlns:a16="http://schemas.microsoft.com/office/drawing/2014/main" id="{635A83B2-2E94-4F24-8FE5-17B9CB21FA6F}"/>
                    </a:ext>
                  </a:extLst>
                </p:cNvPr>
                <p:cNvGrpSpPr/>
                <p:nvPr/>
              </p:nvGrpSpPr>
              <p:grpSpPr>
                <a:xfrm>
                  <a:off x="9811440" y="4490640"/>
                  <a:ext cx="241200" cy="275400"/>
                  <a:chOff x="9811440" y="4490640"/>
                  <a:chExt cx="241200" cy="275400"/>
                </a:xfrm>
              </p:grpSpPr>
              <p:sp>
                <p:nvSpPr>
                  <p:cNvPr id="130" name="Rectangle 94">
                    <a:extLst>
                      <a:ext uri="{FF2B5EF4-FFF2-40B4-BE49-F238E27FC236}">
                        <a16:creationId xmlns:a16="http://schemas.microsoft.com/office/drawing/2014/main" id="{AC6064F2-CF12-46E5-9510-6EED3CB7B0F2}"/>
                      </a:ext>
                    </a:extLst>
                  </p:cNvPr>
                  <p:cNvSpPr/>
                  <p:nvPr/>
                </p:nvSpPr>
                <p:spPr>
                  <a:xfrm>
                    <a:off x="9811440" y="4490640"/>
                    <a:ext cx="241200" cy="27540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  <p:grpSp>
                <p:nvGrpSpPr>
                  <p:cNvPr id="131" name="Group 95">
                    <a:extLst>
                      <a:ext uri="{FF2B5EF4-FFF2-40B4-BE49-F238E27FC236}">
                        <a16:creationId xmlns:a16="http://schemas.microsoft.com/office/drawing/2014/main" id="{611D1C73-2010-46D0-858B-412A082BDC32}"/>
                      </a:ext>
                    </a:extLst>
                  </p:cNvPr>
                  <p:cNvGrpSpPr/>
                  <p:nvPr/>
                </p:nvGrpSpPr>
                <p:grpSpPr>
                  <a:xfrm>
                    <a:off x="9845280" y="4592160"/>
                    <a:ext cx="79200" cy="38880"/>
                    <a:chOff x="9845280" y="4592160"/>
                    <a:chExt cx="79200" cy="38880"/>
                  </a:xfrm>
                </p:grpSpPr>
                <p:sp>
                  <p:nvSpPr>
                    <p:cNvPr id="138" name="Rectangle 102">
                      <a:extLst>
                        <a:ext uri="{FF2B5EF4-FFF2-40B4-BE49-F238E27FC236}">
                          <a16:creationId xmlns:a16="http://schemas.microsoft.com/office/drawing/2014/main" id="{6249FD3C-8A06-47F1-95C5-54C36A56322A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9842760" y="461412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39" name="Rectangle 103">
                      <a:extLst>
                        <a:ext uri="{FF2B5EF4-FFF2-40B4-BE49-F238E27FC236}">
                          <a16:creationId xmlns:a16="http://schemas.microsoft.com/office/drawing/2014/main" id="{8DFEFA16-D6E7-441A-9643-4C328BBDA058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9861120" y="460800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132" name="Group 96">
                    <a:extLst>
                      <a:ext uri="{FF2B5EF4-FFF2-40B4-BE49-F238E27FC236}">
                        <a16:creationId xmlns:a16="http://schemas.microsoft.com/office/drawing/2014/main" id="{FE13DD97-899A-4D9A-BA3B-A89DE9642EEB}"/>
                      </a:ext>
                    </a:extLst>
                  </p:cNvPr>
                  <p:cNvGrpSpPr/>
                  <p:nvPr/>
                </p:nvGrpSpPr>
                <p:grpSpPr>
                  <a:xfrm>
                    <a:off x="9845640" y="4666320"/>
                    <a:ext cx="51480" cy="51480"/>
                    <a:chOff x="9845640" y="4666320"/>
                    <a:chExt cx="51480" cy="51480"/>
                  </a:xfrm>
                </p:grpSpPr>
                <p:sp>
                  <p:nvSpPr>
                    <p:cNvPr id="136" name="Rectangle 100">
                      <a:extLst>
                        <a:ext uri="{FF2B5EF4-FFF2-40B4-BE49-F238E27FC236}">
                          <a16:creationId xmlns:a16="http://schemas.microsoft.com/office/drawing/2014/main" id="{19356A0B-2F24-4C07-B44A-6864C1303CDE}"/>
                        </a:ext>
                      </a:extLst>
                    </p:cNvPr>
                    <p:cNvSpPr/>
                    <p:nvPr/>
                  </p:nvSpPr>
                  <p:spPr>
                    <a:xfrm rot="18900000">
                      <a:off x="9838080" y="468864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37" name="Rectangle 101">
                      <a:extLst>
                        <a:ext uri="{FF2B5EF4-FFF2-40B4-BE49-F238E27FC236}">
                          <a16:creationId xmlns:a16="http://schemas.microsoft.com/office/drawing/2014/main" id="{029A9F94-D401-46D9-86B6-D1449B5944D2}"/>
                        </a:ext>
                      </a:extLst>
                    </p:cNvPr>
                    <p:cNvSpPr/>
                    <p:nvPr/>
                  </p:nvSpPr>
                  <p:spPr>
                    <a:xfrm rot="13500000">
                      <a:off x="9842760" y="4689000"/>
                      <a:ext cx="60120" cy="720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133" name="Group 97">
                    <a:extLst>
                      <a:ext uri="{FF2B5EF4-FFF2-40B4-BE49-F238E27FC236}">
                        <a16:creationId xmlns:a16="http://schemas.microsoft.com/office/drawing/2014/main" id="{505903D0-5BB7-4782-9DBE-9A2AD9E38075}"/>
                      </a:ext>
                    </a:extLst>
                  </p:cNvPr>
                  <p:cNvGrpSpPr/>
                  <p:nvPr/>
                </p:nvGrpSpPr>
                <p:grpSpPr>
                  <a:xfrm>
                    <a:off x="9845280" y="4533120"/>
                    <a:ext cx="79200" cy="38880"/>
                    <a:chOff x="9845280" y="4533120"/>
                    <a:chExt cx="79200" cy="38880"/>
                  </a:xfrm>
                </p:grpSpPr>
                <p:sp>
                  <p:nvSpPr>
                    <p:cNvPr id="134" name="Rectangle 98">
                      <a:extLst>
                        <a:ext uri="{FF2B5EF4-FFF2-40B4-BE49-F238E27FC236}">
                          <a16:creationId xmlns:a16="http://schemas.microsoft.com/office/drawing/2014/main" id="{951B1085-A645-4A92-9556-6A78FB6EDADB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9842760" y="455508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35" name="Rectangle 99">
                      <a:extLst>
                        <a:ext uri="{FF2B5EF4-FFF2-40B4-BE49-F238E27FC236}">
                          <a16:creationId xmlns:a16="http://schemas.microsoft.com/office/drawing/2014/main" id="{20A84622-5B98-4096-A898-F1495DFA91B7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9861120" y="454896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</p:grpSp>
          </p:grpSp>
          <p:sp>
            <p:nvSpPr>
              <p:cNvPr id="127" name="Freeform 79">
                <a:extLst>
                  <a:ext uri="{FF2B5EF4-FFF2-40B4-BE49-F238E27FC236}">
                    <a16:creationId xmlns:a16="http://schemas.microsoft.com/office/drawing/2014/main" id="{7EEF8F24-2D47-45C6-AEC1-F87F0BB02EFA}"/>
                  </a:ext>
                </a:extLst>
              </p:cNvPr>
              <p:cNvSpPr/>
              <p:nvPr/>
            </p:nvSpPr>
            <p:spPr>
              <a:xfrm>
                <a:off x="8221341" y="3819067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546CB2">
                  <a:lumMod val="60000"/>
                  <a:lumOff val="40000"/>
                </a:srgbClr>
              </a:solidFill>
              <a:ln w="12700" cap="flat" cmpd="sng" algn="ctr">
                <a:solidFill>
                  <a:srgbClr val="98A7D1"/>
                </a:solidFill>
                <a:prstDash val="solid"/>
                <a:miter lim="800000"/>
              </a:ln>
              <a:effectLst/>
            </p:spPr>
          </p:sp>
        </p:grpSp>
      </p:grpSp>
      <p:grpSp>
        <p:nvGrpSpPr>
          <p:cNvPr id="12" name="Group 11"/>
          <p:cNvGrpSpPr/>
          <p:nvPr/>
        </p:nvGrpSpPr>
        <p:grpSpPr>
          <a:xfrm>
            <a:off x="8713942" y="2148585"/>
            <a:ext cx="775592" cy="847606"/>
            <a:chOff x="8378440" y="4831188"/>
            <a:chExt cx="775592" cy="847606"/>
          </a:xfrm>
        </p:grpSpPr>
        <p:sp>
          <p:nvSpPr>
            <p:cNvPr id="108" name="Rectangle 113">
              <a:extLst>
                <a:ext uri="{FF2B5EF4-FFF2-40B4-BE49-F238E27FC236}">
                  <a16:creationId xmlns:a16="http://schemas.microsoft.com/office/drawing/2014/main" id="{81D5A4EE-CB7B-419B-9D3F-218D93A33163}"/>
                </a:ext>
              </a:extLst>
            </p:cNvPr>
            <p:cNvSpPr/>
            <p:nvPr/>
          </p:nvSpPr>
          <p:spPr>
            <a:xfrm>
              <a:off x="8378440" y="4831188"/>
              <a:ext cx="775592" cy="317520"/>
            </a:xfrm>
            <a:prstGeom prst="rect">
              <a:avLst/>
            </a:prstGeom>
            <a:noFill/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000" i="0" u="none" strike="noStrike" kern="0" cap="none" spc="-1" normalizeH="0" baseline="0" noProof="0" dirty="0">
                  <a:ln>
                    <a:noFill/>
                  </a:ln>
                  <a:solidFill>
                    <a:srgbClr val="414244"/>
                  </a:solidFill>
                  <a:effectLst/>
                  <a:uLnTx/>
                  <a:uFillTx/>
                  <a:latin typeface="Calibri"/>
                  <a:ea typeface="DejaVu Sans"/>
                  <a:cs typeface="+mn-cs"/>
                </a:rPr>
                <a:t>peer0.org3</a:t>
              </a:r>
              <a:endPara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109" name="Group 108"/>
            <p:cNvGrpSpPr/>
            <p:nvPr/>
          </p:nvGrpSpPr>
          <p:grpSpPr>
            <a:xfrm>
              <a:off x="8542236" y="5112514"/>
              <a:ext cx="466920" cy="566280"/>
              <a:chOff x="8683326" y="4400213"/>
              <a:chExt cx="466920" cy="566280"/>
            </a:xfrm>
          </p:grpSpPr>
          <p:grpSp>
            <p:nvGrpSpPr>
              <p:cNvPr id="110" name="Group 205">
                <a:extLst>
                  <a:ext uri="{FF2B5EF4-FFF2-40B4-BE49-F238E27FC236}">
                    <a16:creationId xmlns:a16="http://schemas.microsoft.com/office/drawing/2014/main" id="{ACB6D0DF-1D70-4E38-AAFE-D5D8F063273D}"/>
                  </a:ext>
                </a:extLst>
              </p:cNvPr>
              <p:cNvGrpSpPr/>
              <p:nvPr/>
            </p:nvGrpSpPr>
            <p:grpSpPr>
              <a:xfrm>
                <a:off x="8683326" y="4400213"/>
                <a:ext cx="466920" cy="566280"/>
                <a:chOff x="10696680" y="3481200"/>
                <a:chExt cx="466920" cy="566280"/>
              </a:xfrm>
            </p:grpSpPr>
            <p:sp>
              <p:nvSpPr>
                <p:cNvPr id="112" name="Rounded Rectangle 126">
                  <a:extLst>
                    <a:ext uri="{FF2B5EF4-FFF2-40B4-BE49-F238E27FC236}">
                      <a16:creationId xmlns:a16="http://schemas.microsoft.com/office/drawing/2014/main" id="{BC6EEFDE-99AE-4595-A1D4-0F36AD97651F}"/>
                    </a:ext>
                  </a:extLst>
                </p:cNvPr>
                <p:cNvSpPr/>
                <p:nvPr/>
              </p:nvSpPr>
              <p:spPr>
                <a:xfrm>
                  <a:off x="10696680" y="3481200"/>
                  <a:ext cx="466920" cy="566280"/>
                </a:xfrm>
                <a:prstGeom prst="roundRect">
                  <a:avLst>
                    <a:gd name="adj" fmla="val 16667"/>
                  </a:avLst>
                </a:prstGeom>
                <a:noFill/>
                <a:ln w="12700" cap="flat" cmpd="sng" algn="ctr">
                  <a:solidFill>
                    <a:srgbClr val="546CB2"/>
                  </a:solidFill>
                  <a:prstDash val="solid"/>
                  <a:miter lim="800000"/>
                </a:ln>
                <a:effectLst/>
              </p:spPr>
            </p:sp>
            <p:grpSp>
              <p:nvGrpSpPr>
                <p:cNvPr id="113" name="Group 92">
                  <a:extLst>
                    <a:ext uri="{FF2B5EF4-FFF2-40B4-BE49-F238E27FC236}">
                      <a16:creationId xmlns:a16="http://schemas.microsoft.com/office/drawing/2014/main" id="{44F5CBCE-688E-48A3-A4A1-5F58E5779DC6}"/>
                    </a:ext>
                  </a:extLst>
                </p:cNvPr>
                <p:cNvGrpSpPr/>
                <p:nvPr/>
              </p:nvGrpSpPr>
              <p:grpSpPr>
                <a:xfrm>
                  <a:off x="10800720" y="3704040"/>
                  <a:ext cx="241200" cy="275400"/>
                  <a:chOff x="10800720" y="3704040"/>
                  <a:chExt cx="241200" cy="275400"/>
                </a:xfrm>
              </p:grpSpPr>
              <p:sp>
                <p:nvSpPr>
                  <p:cNvPr id="114" name="Rectangle 94">
                    <a:extLst>
                      <a:ext uri="{FF2B5EF4-FFF2-40B4-BE49-F238E27FC236}">
                        <a16:creationId xmlns:a16="http://schemas.microsoft.com/office/drawing/2014/main" id="{34DAAE08-404A-4660-9036-D7C19763429E}"/>
                      </a:ext>
                    </a:extLst>
                  </p:cNvPr>
                  <p:cNvSpPr/>
                  <p:nvPr/>
                </p:nvSpPr>
                <p:spPr>
                  <a:xfrm>
                    <a:off x="10800720" y="3704040"/>
                    <a:ext cx="241200" cy="27540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  <p:grpSp>
                <p:nvGrpSpPr>
                  <p:cNvPr id="115" name="Group 95">
                    <a:extLst>
                      <a:ext uri="{FF2B5EF4-FFF2-40B4-BE49-F238E27FC236}">
                        <a16:creationId xmlns:a16="http://schemas.microsoft.com/office/drawing/2014/main" id="{7568FA38-7E5F-4C3E-96CB-3B23716A8A08}"/>
                      </a:ext>
                    </a:extLst>
                  </p:cNvPr>
                  <p:cNvGrpSpPr/>
                  <p:nvPr/>
                </p:nvGrpSpPr>
                <p:grpSpPr>
                  <a:xfrm>
                    <a:off x="10834200" y="3805560"/>
                    <a:ext cx="79560" cy="38880"/>
                    <a:chOff x="10834200" y="3805560"/>
                    <a:chExt cx="79560" cy="38880"/>
                  </a:xfrm>
                </p:grpSpPr>
                <p:sp>
                  <p:nvSpPr>
                    <p:cNvPr id="122" name="Rectangle 102">
                      <a:extLst>
                        <a:ext uri="{FF2B5EF4-FFF2-40B4-BE49-F238E27FC236}">
                          <a16:creationId xmlns:a16="http://schemas.microsoft.com/office/drawing/2014/main" id="{57DB6559-5719-4334-AC68-A6B9DFB917A1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10831680" y="382752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23" name="Rectangle 103">
                      <a:extLst>
                        <a:ext uri="{FF2B5EF4-FFF2-40B4-BE49-F238E27FC236}">
                          <a16:creationId xmlns:a16="http://schemas.microsoft.com/office/drawing/2014/main" id="{DA55B10F-0225-42A9-8DA8-E9475D42FB77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10850400" y="382140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116" name="Group 96">
                    <a:extLst>
                      <a:ext uri="{FF2B5EF4-FFF2-40B4-BE49-F238E27FC236}">
                        <a16:creationId xmlns:a16="http://schemas.microsoft.com/office/drawing/2014/main" id="{8C761DF6-F6A9-48F2-BD1C-3692E6E2F12E}"/>
                      </a:ext>
                    </a:extLst>
                  </p:cNvPr>
                  <p:cNvGrpSpPr/>
                  <p:nvPr/>
                </p:nvGrpSpPr>
                <p:grpSpPr>
                  <a:xfrm>
                    <a:off x="10834920" y="3879720"/>
                    <a:ext cx="51480" cy="51480"/>
                    <a:chOff x="10834920" y="3879720"/>
                    <a:chExt cx="51480" cy="51480"/>
                  </a:xfrm>
                </p:grpSpPr>
                <p:sp>
                  <p:nvSpPr>
                    <p:cNvPr id="120" name="Rectangle 100">
                      <a:extLst>
                        <a:ext uri="{FF2B5EF4-FFF2-40B4-BE49-F238E27FC236}">
                          <a16:creationId xmlns:a16="http://schemas.microsoft.com/office/drawing/2014/main" id="{A0AFC0E9-082C-4415-96E5-2F3888D2969F}"/>
                        </a:ext>
                      </a:extLst>
                    </p:cNvPr>
                    <p:cNvSpPr/>
                    <p:nvPr/>
                  </p:nvSpPr>
                  <p:spPr>
                    <a:xfrm rot="18900000">
                      <a:off x="10827360" y="390204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21" name="Rectangle 101">
                      <a:extLst>
                        <a:ext uri="{FF2B5EF4-FFF2-40B4-BE49-F238E27FC236}">
                          <a16:creationId xmlns:a16="http://schemas.microsoft.com/office/drawing/2014/main" id="{26109A62-7979-402F-9B41-2EC52FF3CA57}"/>
                        </a:ext>
                      </a:extLst>
                    </p:cNvPr>
                    <p:cNvSpPr/>
                    <p:nvPr/>
                  </p:nvSpPr>
                  <p:spPr>
                    <a:xfrm rot="13500000">
                      <a:off x="10831680" y="3902400"/>
                      <a:ext cx="60120" cy="720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117" name="Group 97">
                    <a:extLst>
                      <a:ext uri="{FF2B5EF4-FFF2-40B4-BE49-F238E27FC236}">
                        <a16:creationId xmlns:a16="http://schemas.microsoft.com/office/drawing/2014/main" id="{B4B5EBE3-EE33-427E-AC22-B6132078B7F0}"/>
                      </a:ext>
                    </a:extLst>
                  </p:cNvPr>
                  <p:cNvGrpSpPr/>
                  <p:nvPr/>
                </p:nvGrpSpPr>
                <p:grpSpPr>
                  <a:xfrm>
                    <a:off x="10834200" y="3746520"/>
                    <a:ext cx="79560" cy="38880"/>
                    <a:chOff x="10834200" y="3746520"/>
                    <a:chExt cx="79560" cy="38880"/>
                  </a:xfrm>
                </p:grpSpPr>
                <p:sp>
                  <p:nvSpPr>
                    <p:cNvPr id="118" name="Rectangle 98">
                      <a:extLst>
                        <a:ext uri="{FF2B5EF4-FFF2-40B4-BE49-F238E27FC236}">
                          <a16:creationId xmlns:a16="http://schemas.microsoft.com/office/drawing/2014/main" id="{24932BD0-6615-4F88-8461-9B141F995F3D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10831680" y="376848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19" name="Rectangle 99">
                      <a:extLst>
                        <a:ext uri="{FF2B5EF4-FFF2-40B4-BE49-F238E27FC236}">
                          <a16:creationId xmlns:a16="http://schemas.microsoft.com/office/drawing/2014/main" id="{611B32F3-1824-47CE-9EB9-621A7C15C3FE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10850400" y="376236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</p:grpSp>
          </p:grpSp>
          <p:sp>
            <p:nvSpPr>
              <p:cNvPr id="111" name="Freeform 79">
                <a:extLst>
                  <a:ext uri="{FF2B5EF4-FFF2-40B4-BE49-F238E27FC236}">
                    <a16:creationId xmlns:a16="http://schemas.microsoft.com/office/drawing/2014/main" id="{A1806FC7-2F09-4580-8CC3-0CC4F7A5874D}"/>
                  </a:ext>
                </a:extLst>
              </p:cNvPr>
              <p:cNvSpPr/>
              <p:nvPr/>
            </p:nvSpPr>
            <p:spPr>
              <a:xfrm>
                <a:off x="8789726" y="4475972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7F4F9F">
                  <a:lumMod val="50000"/>
                </a:srgbClr>
              </a:solidFill>
              <a:ln w="12700" cap="flat" cmpd="sng" algn="ctr">
                <a:solidFill>
                  <a:srgbClr val="3F274F"/>
                </a:solidFill>
                <a:prstDash val="solid"/>
                <a:miter lim="800000"/>
              </a:ln>
              <a:effectLst/>
            </p:spPr>
          </p:sp>
        </p:grpSp>
      </p:grpSp>
      <p:sp>
        <p:nvSpPr>
          <p:cNvPr id="20" name="Rounded Rectangle 186">
            <a:extLst>
              <a:ext uri="{FF2B5EF4-FFF2-40B4-BE49-F238E27FC236}">
                <a16:creationId xmlns:a16="http://schemas.microsoft.com/office/drawing/2014/main" id="{08456477-5DF6-4444-8AD3-5F86302A832C}"/>
              </a:ext>
            </a:extLst>
          </p:cNvPr>
          <p:cNvSpPr/>
          <p:nvPr/>
        </p:nvSpPr>
        <p:spPr>
          <a:xfrm>
            <a:off x="2929709" y="2151400"/>
            <a:ext cx="1215769" cy="981379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solidFill>
              <a:srgbClr val="5D3A75"/>
            </a:solidFill>
            <a:prstDash val="solid"/>
            <a:miter lim="800000"/>
          </a:ln>
          <a:effectLst/>
        </p:spPr>
      </p:sp>
      <p:sp>
        <p:nvSpPr>
          <p:cNvPr id="22" name="Rounded Rectangle 56">
            <a:extLst>
              <a:ext uri="{FF2B5EF4-FFF2-40B4-BE49-F238E27FC236}">
                <a16:creationId xmlns:a16="http://schemas.microsoft.com/office/drawing/2014/main" id="{A54032CF-EF57-42D1-A163-50A10DF15F52}"/>
              </a:ext>
            </a:extLst>
          </p:cNvPr>
          <p:cNvSpPr/>
          <p:nvPr/>
        </p:nvSpPr>
        <p:spPr>
          <a:xfrm>
            <a:off x="3033279" y="2211966"/>
            <a:ext cx="1008629" cy="336600"/>
          </a:xfrm>
          <a:prstGeom prst="roundRect">
            <a:avLst>
              <a:gd name="adj" fmla="val 16667"/>
            </a:avLst>
          </a:prstGeom>
          <a:noFill/>
          <a:ln w="0">
            <a:noFill/>
          </a:ln>
          <a:effectLst/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lang="en-US" sz="1200" b="1" kern="0" spc="-1" dirty="0">
                <a:solidFill>
                  <a:srgbClr val="414244"/>
                </a:solidFill>
                <a:latin typeface="Calibri"/>
              </a:rPr>
              <a:t>Read API Client</a:t>
            </a:r>
            <a:endParaRPr kumimoji="0" lang="en-US" sz="1200" b="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ounded Rectangle 56">
            <a:extLst>
              <a:ext uri="{FF2B5EF4-FFF2-40B4-BE49-F238E27FC236}">
                <a16:creationId xmlns:a16="http://schemas.microsoft.com/office/drawing/2014/main" id="{A54032CF-EF57-42D1-A163-50A10DF15F52}"/>
              </a:ext>
            </a:extLst>
          </p:cNvPr>
          <p:cNvSpPr/>
          <p:nvPr/>
        </p:nvSpPr>
        <p:spPr>
          <a:xfrm>
            <a:off x="5321336" y="2151400"/>
            <a:ext cx="1342485" cy="336600"/>
          </a:xfrm>
          <a:prstGeom prst="roundRect">
            <a:avLst>
              <a:gd name="adj" fmla="val 16667"/>
            </a:avLst>
          </a:prstGeom>
          <a:noFill/>
          <a:ln w="0">
            <a:noFill/>
          </a:ln>
          <a:effectLst/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lang="en-US" sz="1200" b="1" kern="0" spc="-1" dirty="0">
                <a:solidFill>
                  <a:srgbClr val="414244"/>
                </a:solidFill>
                <a:latin typeface="Calibri"/>
              </a:rPr>
              <a:t>Read API Server</a:t>
            </a:r>
            <a:endParaRPr kumimoji="0" lang="en-US" sz="1200" b="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ounded Rectangle 186">
            <a:extLst>
              <a:ext uri="{FF2B5EF4-FFF2-40B4-BE49-F238E27FC236}">
                <a16:creationId xmlns:a16="http://schemas.microsoft.com/office/drawing/2014/main" id="{08456477-5DF6-4444-8AD3-5F86302A832C}"/>
              </a:ext>
            </a:extLst>
          </p:cNvPr>
          <p:cNvSpPr/>
          <p:nvPr/>
        </p:nvSpPr>
        <p:spPr>
          <a:xfrm>
            <a:off x="540818" y="2151400"/>
            <a:ext cx="1215769" cy="981379"/>
          </a:xfrm>
          <a:prstGeom prst="roundRect">
            <a:avLst>
              <a:gd name="adj" fmla="val 16667"/>
            </a:avLst>
          </a:prstGeom>
          <a:solidFill>
            <a:schemeClr val="accent4">
              <a:lumMod val="90000"/>
            </a:schemeClr>
          </a:solidFill>
          <a:ln w="12700" cap="flat" cmpd="sng" algn="ctr">
            <a:solidFill>
              <a:srgbClr val="5D3A75"/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58975" y="2241767"/>
            <a:ext cx="1203727" cy="276999"/>
          </a:xfrm>
          <a:prstGeom prst="rect">
            <a:avLst/>
          </a:prstGeom>
          <a:noFill/>
          <a:ln w="0">
            <a:noFill/>
          </a:ln>
          <a:effectLst/>
        </p:spPr>
        <p:txBody>
          <a:bodyPr lIns="90000" tIns="45000" rIns="90000" bIns="45000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1200" b="1" kern="0" spc="-1" dirty="0">
                <a:solidFill>
                  <a:srgbClr val="414244"/>
                </a:solidFill>
                <a:latin typeface="Calibri"/>
              </a:rPr>
              <a:t>System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9767011" y="2115471"/>
            <a:ext cx="2017440" cy="887425"/>
            <a:chOff x="10369588" y="3536179"/>
            <a:chExt cx="2017440" cy="1703520"/>
          </a:xfrm>
        </p:grpSpPr>
        <p:grpSp>
          <p:nvGrpSpPr>
            <p:cNvPr id="62" name="Group 57">
              <a:extLst>
                <a:ext uri="{FF2B5EF4-FFF2-40B4-BE49-F238E27FC236}">
                  <a16:creationId xmlns:a16="http://schemas.microsoft.com/office/drawing/2014/main" id="{BDB37B7A-E1A9-43EC-978B-FB6D750AFC85}"/>
                </a:ext>
              </a:extLst>
            </p:cNvPr>
            <p:cNvGrpSpPr/>
            <p:nvPr/>
          </p:nvGrpSpPr>
          <p:grpSpPr>
            <a:xfrm>
              <a:off x="10460240" y="3536179"/>
              <a:ext cx="1832040" cy="1703520"/>
              <a:chOff x="7215480" y="3979080"/>
              <a:chExt cx="1832040" cy="1703520"/>
            </a:xfrm>
          </p:grpSpPr>
          <p:sp>
            <p:nvSpPr>
              <p:cNvPr id="70" name="Freeform 68">
                <a:extLst>
                  <a:ext uri="{FF2B5EF4-FFF2-40B4-BE49-F238E27FC236}">
                    <a16:creationId xmlns:a16="http://schemas.microsoft.com/office/drawing/2014/main" id="{475DB8C4-2E18-4F35-9FC2-FAC9DA857EBB}"/>
                  </a:ext>
                </a:extLst>
              </p:cNvPr>
              <p:cNvSpPr/>
              <p:nvPr/>
            </p:nvSpPr>
            <p:spPr>
              <a:xfrm>
                <a:off x="7215480" y="4377960"/>
                <a:ext cx="1832040" cy="1304640"/>
              </a:xfrm>
              <a:custGeom>
                <a:avLst/>
                <a:gdLst/>
                <a:ahLst/>
                <a:cxnLst/>
                <a:rect l="l" t="t" r="r" b="b"/>
                <a:pathLst>
                  <a:path w="1185334" h="776821">
                    <a:moveTo>
                      <a:pt x="0" y="0"/>
                    </a:moveTo>
                    <a:lnTo>
                      <a:pt x="1185333" y="0"/>
                    </a:lnTo>
                    <a:lnTo>
                      <a:pt x="1185333" y="539750"/>
                    </a:lnTo>
                    <a:lnTo>
                      <a:pt x="1185334" y="539754"/>
                    </a:lnTo>
                    <a:lnTo>
                      <a:pt x="1185333" y="539758"/>
                    </a:lnTo>
                    <a:lnTo>
                      <a:pt x="1185333" y="541866"/>
                    </a:lnTo>
                    <a:lnTo>
                      <a:pt x="1184802" y="541866"/>
                    </a:lnTo>
                    <a:lnTo>
                      <a:pt x="1173293" y="587531"/>
                    </a:lnTo>
                    <a:cubicBezTo>
                      <a:pt x="1118029" y="695558"/>
                      <a:pt x="879073" y="776821"/>
                      <a:pt x="592667" y="776821"/>
                    </a:cubicBezTo>
                    <a:cubicBezTo>
                      <a:pt x="306261" y="776821"/>
                      <a:pt x="67305" y="695558"/>
                      <a:pt x="12041" y="587531"/>
                    </a:cubicBezTo>
                    <a:lnTo>
                      <a:pt x="533" y="541866"/>
                    </a:lnTo>
                    <a:lnTo>
                      <a:pt x="0" y="541866"/>
                    </a:lnTo>
                    <a:lnTo>
                      <a:pt x="0" y="539754"/>
                    </a:lnTo>
                    <a:close/>
                  </a:path>
                </a:pathLst>
              </a:custGeom>
              <a:solidFill>
                <a:srgbClr val="546CB2">
                  <a:lumMod val="40000"/>
                  <a:lumOff val="60000"/>
                </a:srgbClr>
              </a:solidFill>
              <a:ln w="12700" cap="flat" cmpd="sng" algn="ctr">
                <a:solidFill>
                  <a:srgbClr val="5D3A75"/>
                </a:solidFill>
                <a:prstDash val="solid"/>
                <a:miter lim="800000"/>
              </a:ln>
              <a:effectLst/>
            </p:spPr>
          </p:sp>
          <p:sp>
            <p:nvSpPr>
              <p:cNvPr id="71" name="Oval 69">
                <a:extLst>
                  <a:ext uri="{FF2B5EF4-FFF2-40B4-BE49-F238E27FC236}">
                    <a16:creationId xmlns:a16="http://schemas.microsoft.com/office/drawing/2014/main" id="{B1A7A543-3C23-48AE-BCA7-DA58A8207943}"/>
                  </a:ext>
                </a:extLst>
              </p:cNvPr>
              <p:cNvSpPr/>
              <p:nvPr/>
            </p:nvSpPr>
            <p:spPr>
              <a:xfrm>
                <a:off x="7215480" y="3979080"/>
                <a:ext cx="1832040" cy="737640"/>
              </a:xfrm>
              <a:prstGeom prst="ellipse">
                <a:avLst/>
              </a:prstGeom>
              <a:solidFill>
                <a:srgbClr val="546CB2">
                  <a:lumMod val="40000"/>
                  <a:lumOff val="60000"/>
                </a:srgbClr>
              </a:solidFill>
              <a:ln w="12700" cap="flat" cmpd="sng" algn="ctr">
                <a:solidFill>
                  <a:srgbClr val="5D3A75"/>
                </a:solidFill>
                <a:prstDash val="solid"/>
                <a:miter lim="800000"/>
              </a:ln>
              <a:effectLst>
                <a:reflection blurRad="6350" stA="50000" endA="300" endPos="55500" dist="50800" dir="5400000" sy="-100000" algn="bl" rotWithShape="0"/>
              </a:effectLst>
            </p:spPr>
          </p:sp>
        </p:grpSp>
        <p:sp>
          <p:nvSpPr>
            <p:cNvPr id="63" name="Rounded Rectangle 56">
              <a:extLst>
                <a:ext uri="{FF2B5EF4-FFF2-40B4-BE49-F238E27FC236}">
                  <a16:creationId xmlns:a16="http://schemas.microsoft.com/office/drawing/2014/main" id="{EE680F5F-EF59-4B12-946E-B45859A6498F}"/>
                </a:ext>
              </a:extLst>
            </p:cNvPr>
            <p:cNvSpPr/>
            <p:nvPr/>
          </p:nvSpPr>
          <p:spPr>
            <a:xfrm>
              <a:off x="10369588" y="3582966"/>
              <a:ext cx="2017440" cy="336600"/>
            </a:xfrm>
            <a:prstGeom prst="roundRect">
              <a:avLst>
                <a:gd name="adj" fmla="val 16667"/>
              </a:avLst>
            </a:prstGeom>
            <a:noFill/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200" b="1" i="0" u="none" strike="noStrike" kern="0" cap="none" spc="-1" normalizeH="0" baseline="0" noProof="0" dirty="0">
                  <a:ln>
                    <a:noFill/>
                  </a:ln>
                  <a:solidFill>
                    <a:srgbClr val="414244"/>
                  </a:solidFill>
                  <a:effectLst/>
                  <a:uLnTx/>
                  <a:uFillTx/>
                  <a:latin typeface="Calibri"/>
                  <a:ea typeface="DejaVu Sans"/>
                  <a:cs typeface="+mn-cs"/>
                </a:rPr>
                <a:t>Off-chain Database</a:t>
              </a:r>
              <a:endParaRPr kumimoji="0" lang="en-US" sz="1200" b="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9" name="Rounded Rectangle 68">
            <a:extLst>
              <a:ext uri="{FF2B5EF4-FFF2-40B4-BE49-F238E27FC236}">
                <a16:creationId xmlns:a16="http://schemas.microsoft.com/office/drawing/2014/main" id="{254F52BB-F2B3-4B4A-A867-95DD8E39DD8D}"/>
              </a:ext>
            </a:extLst>
          </p:cNvPr>
          <p:cNvSpPr/>
          <p:nvPr/>
        </p:nvSpPr>
        <p:spPr>
          <a:xfrm>
            <a:off x="710377" y="2592009"/>
            <a:ext cx="900922" cy="375222"/>
          </a:xfrm>
          <a:prstGeom prst="roundRect">
            <a:avLst>
              <a:gd name="adj" fmla="val 4167"/>
            </a:avLst>
          </a:prstGeom>
          <a:solidFill>
            <a:srgbClr val="838487"/>
          </a:solidFill>
          <a:ln w="12700" cap="flat" cmpd="sng" algn="ctr">
            <a:solidFill>
              <a:srgbClr val="546CB2"/>
            </a:solidFill>
            <a:prstDash val="solid"/>
            <a:miter lim="800000"/>
          </a:ln>
          <a:effectLst/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Get</a:t>
            </a:r>
            <a:r>
              <a:rPr kumimoji="0" lang="en-US" sz="1100" b="0" i="0" u="none" strike="noStrike" kern="0" cap="none" spc="-1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 </a:t>
            </a:r>
            <a:r>
              <a:rPr kumimoji="0" lang="en-US" sz="11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Audit Logs</a:t>
            </a:r>
            <a:endParaRPr kumimoji="0" lang="en-US" sz="1100" b="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2" name="Straight Arrow Connector 71"/>
          <p:cNvCxnSpPr>
            <a:stCxn id="29" idx="3"/>
            <a:endCxn id="20" idx="1"/>
          </p:cNvCxnSpPr>
          <p:nvPr/>
        </p:nvCxnSpPr>
        <p:spPr>
          <a:xfrm>
            <a:off x="1756587" y="2642090"/>
            <a:ext cx="117312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ounded Rectangle 72">
            <a:extLst>
              <a:ext uri="{FF2B5EF4-FFF2-40B4-BE49-F238E27FC236}">
                <a16:creationId xmlns:a16="http://schemas.microsoft.com/office/drawing/2014/main" id="{254F52BB-F2B3-4B4A-A867-95DD8E39DD8D}"/>
              </a:ext>
            </a:extLst>
          </p:cNvPr>
          <p:cNvSpPr/>
          <p:nvPr/>
        </p:nvSpPr>
        <p:spPr>
          <a:xfrm>
            <a:off x="3069182" y="2602840"/>
            <a:ext cx="900922" cy="375222"/>
          </a:xfrm>
          <a:prstGeom prst="roundRect">
            <a:avLst>
              <a:gd name="adj" fmla="val 4167"/>
            </a:avLst>
          </a:prstGeom>
          <a:solidFill>
            <a:srgbClr val="838487"/>
          </a:solidFill>
          <a:ln w="12700" cap="flat" cmpd="sng" algn="ctr">
            <a:solidFill>
              <a:srgbClr val="546CB2"/>
            </a:solidFill>
            <a:prstDash val="solid"/>
            <a:miter lim="800000"/>
          </a:ln>
          <a:effectLst/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kern="0" spc="-1" dirty="0">
                <a:solidFill>
                  <a:srgbClr val="FFFFFF"/>
                </a:solidFill>
                <a:latin typeface="Arial"/>
                <a:ea typeface="DejaVu Sans"/>
              </a:rPr>
              <a:t>GET</a:t>
            </a:r>
            <a:r>
              <a:rPr kumimoji="0" lang="en-US" sz="11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 Request</a:t>
            </a:r>
            <a:endParaRPr kumimoji="0" lang="en-US" sz="1100" b="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2462175" y="3384206"/>
            <a:ext cx="2307529" cy="3449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{"selector":{"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systemID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":"CERT-PT",</a:t>
            </a: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 "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collaborationID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":"BABEL"}}</a:t>
            </a:r>
            <a:endParaRPr lang="pt-PT" sz="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cxnSp>
        <p:nvCxnSpPr>
          <p:cNvPr id="75" name="Straight Arrow Connector 74"/>
          <p:cNvCxnSpPr>
            <a:stCxn id="20" idx="3"/>
            <a:endCxn id="7" idx="1"/>
          </p:cNvCxnSpPr>
          <p:nvPr/>
        </p:nvCxnSpPr>
        <p:spPr>
          <a:xfrm>
            <a:off x="4145478" y="2642090"/>
            <a:ext cx="71611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ounded Rectangle 79">
            <a:extLst>
              <a:ext uri="{FF2B5EF4-FFF2-40B4-BE49-F238E27FC236}">
                <a16:creationId xmlns:a16="http://schemas.microsoft.com/office/drawing/2014/main" id="{254F52BB-F2B3-4B4A-A867-95DD8E39DD8D}"/>
              </a:ext>
            </a:extLst>
          </p:cNvPr>
          <p:cNvSpPr/>
          <p:nvPr/>
        </p:nvSpPr>
        <p:spPr>
          <a:xfrm>
            <a:off x="5539901" y="2525440"/>
            <a:ext cx="900922" cy="375222"/>
          </a:xfrm>
          <a:prstGeom prst="roundRect">
            <a:avLst>
              <a:gd name="adj" fmla="val 4167"/>
            </a:avLst>
          </a:prstGeom>
          <a:solidFill>
            <a:srgbClr val="838487"/>
          </a:solidFill>
          <a:ln w="12700" cap="flat" cmpd="sng" algn="ctr">
            <a:solidFill>
              <a:srgbClr val="546CB2"/>
            </a:solidFill>
            <a:prstDash val="solid"/>
            <a:miter lim="800000"/>
          </a:ln>
          <a:effectLst/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kern="0" spc="-1" dirty="0">
                <a:solidFill>
                  <a:srgbClr val="FFFFFF"/>
                </a:solidFill>
                <a:latin typeface="Arial"/>
                <a:ea typeface="DejaVu Sans"/>
              </a:rPr>
              <a:t>Metadata Query</a:t>
            </a:r>
            <a:endParaRPr kumimoji="0" lang="en-US" sz="1100" b="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7342131" y="1865917"/>
            <a:ext cx="4604735" cy="1462233"/>
          </a:xfrm>
          <a:prstGeom prst="rect">
            <a:avLst/>
          </a:prstGeom>
          <a:solidFill>
            <a:schemeClr val="tx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E2B62732-D3AE-FF49-9074-2CE2A2CD944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8113" y="818628"/>
            <a:ext cx="2361340" cy="778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7187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ectangle 80"/>
          <p:cNvSpPr/>
          <p:nvPr/>
        </p:nvSpPr>
        <p:spPr>
          <a:xfrm>
            <a:off x="4574225" y="4794613"/>
            <a:ext cx="7382980" cy="23071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pt-PT" sz="800">
              <a:solidFill>
                <a:schemeClr val="bg1"/>
              </a:solidFill>
              <a:latin typeface="Courier New" panose="02070309020205020404" pitchFamily="49" charset="0"/>
              <a:ea typeface="Calibri" panose="020F0502020204030204" pitchFamily="34" charset="0"/>
            </a:endParaRPr>
          </a:p>
        </p:txBody>
      </p:sp>
      <p:sp>
        <p:nvSpPr>
          <p:cNvPr id="189" name="Rectangle 188"/>
          <p:cNvSpPr/>
          <p:nvPr/>
        </p:nvSpPr>
        <p:spPr>
          <a:xfrm>
            <a:off x="8258695" y="4813673"/>
            <a:ext cx="2749595" cy="205701"/>
          </a:xfrm>
          <a:prstGeom prst="rect">
            <a:avLst/>
          </a:prstGeom>
          <a:solidFill>
            <a:srgbClr val="4FB6FA"/>
          </a:solidFill>
        </p:spPr>
        <p:txBody>
          <a:bodyPr wrap="square">
            <a:spAutoFit/>
          </a:bodyPr>
          <a:lstStyle/>
          <a:p>
            <a:endParaRPr lang="pt-PT" sz="800" dirty="0"/>
          </a:p>
        </p:txBody>
      </p:sp>
      <p:sp>
        <p:nvSpPr>
          <p:cNvPr id="78" name="Rectangle 77"/>
          <p:cNvSpPr/>
          <p:nvPr/>
        </p:nvSpPr>
        <p:spPr>
          <a:xfrm>
            <a:off x="4574226" y="4454944"/>
            <a:ext cx="7382980" cy="230712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pt-PT" sz="800">
              <a:solidFill>
                <a:schemeClr val="bg1"/>
              </a:solidFill>
              <a:latin typeface="Courier New" panose="02070309020205020404" pitchFamily="49" charset="0"/>
              <a:ea typeface="Calibri" panose="020F0502020204030204" pitchFamily="34" charset="0"/>
            </a:endParaRPr>
          </a:p>
        </p:txBody>
      </p:sp>
      <p:sp>
        <p:nvSpPr>
          <p:cNvPr id="187" name="Rectangle 186"/>
          <p:cNvSpPr/>
          <p:nvPr/>
        </p:nvSpPr>
        <p:spPr>
          <a:xfrm>
            <a:off x="8267161" y="4467384"/>
            <a:ext cx="2749595" cy="205701"/>
          </a:xfrm>
          <a:prstGeom prst="rect">
            <a:avLst/>
          </a:prstGeom>
          <a:solidFill>
            <a:srgbClr val="4FB6FA"/>
          </a:solidFill>
        </p:spPr>
        <p:txBody>
          <a:bodyPr wrap="square">
            <a:spAutoFit/>
          </a:bodyPr>
          <a:lstStyle/>
          <a:p>
            <a:endParaRPr lang="pt-PT" sz="800" dirty="0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A6D9BD76-CD5A-A611-DBEC-8E83CD262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104" y="609599"/>
            <a:ext cx="10596307" cy="1196851"/>
          </a:xfrm>
        </p:spPr>
        <p:txBody>
          <a:bodyPr>
            <a:normAutofit/>
          </a:bodyPr>
          <a:lstStyle/>
          <a:p>
            <a:r>
              <a:rPr lang="en-US" dirty="0"/>
              <a:t>DATA PROTECTION AND ACCOUNTABILITY </a:t>
            </a:r>
            <a:br>
              <a:rPr lang="en-US" dirty="0"/>
            </a:br>
            <a:r>
              <a:rPr lang="en-US" dirty="0"/>
              <a:t>solution (DPA): </a:t>
            </a:r>
            <a:r>
              <a:rPr lang="en-US" b="1" dirty="0"/>
              <a:t>HYPERLEDGER FABRIC</a:t>
            </a:r>
            <a:endParaRPr lang="el-GR" b="1" dirty="0"/>
          </a:p>
        </p:txBody>
      </p:sp>
      <p:sp>
        <p:nvSpPr>
          <p:cNvPr id="7" name="Rounded Rectangle 186">
            <a:extLst>
              <a:ext uri="{FF2B5EF4-FFF2-40B4-BE49-F238E27FC236}">
                <a16:creationId xmlns:a16="http://schemas.microsoft.com/office/drawing/2014/main" id="{08456477-5DF6-4444-8AD3-5F86302A832C}"/>
              </a:ext>
            </a:extLst>
          </p:cNvPr>
          <p:cNvSpPr/>
          <p:nvPr/>
        </p:nvSpPr>
        <p:spPr>
          <a:xfrm>
            <a:off x="4861591" y="2151400"/>
            <a:ext cx="2261974" cy="981379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solidFill>
              <a:srgbClr val="5D3A75"/>
            </a:solidFill>
            <a:prstDash val="solid"/>
            <a:miter lim="800000"/>
          </a:ln>
          <a:effectLst/>
        </p:spPr>
      </p:sp>
      <p:sp>
        <p:nvSpPr>
          <p:cNvPr id="8" name="Rounded Rectangle 186">
            <a:extLst>
              <a:ext uri="{FF2B5EF4-FFF2-40B4-BE49-F238E27FC236}">
                <a16:creationId xmlns:a16="http://schemas.microsoft.com/office/drawing/2014/main" id="{08456477-5DF6-4444-8AD3-5F86302A832C}"/>
              </a:ext>
            </a:extLst>
          </p:cNvPr>
          <p:cNvSpPr/>
          <p:nvPr/>
        </p:nvSpPr>
        <p:spPr>
          <a:xfrm>
            <a:off x="7406608" y="2146608"/>
            <a:ext cx="2083665" cy="962352"/>
          </a:xfrm>
          <a:prstGeom prst="roundRect">
            <a:avLst>
              <a:gd name="adj" fmla="val 16667"/>
            </a:avLst>
          </a:prstGeom>
          <a:solidFill>
            <a:srgbClr val="7F4F9F">
              <a:lumMod val="20000"/>
              <a:lumOff val="80000"/>
            </a:srgbClr>
          </a:solidFill>
          <a:ln w="12700" cap="flat" cmpd="sng" algn="ctr">
            <a:solidFill>
              <a:srgbClr val="5D3A75"/>
            </a:solidFill>
            <a:prstDash val="solid"/>
            <a:miter lim="800000"/>
          </a:ln>
          <a:effectLst/>
        </p:spPr>
      </p:sp>
      <p:sp>
        <p:nvSpPr>
          <p:cNvPr id="9" name="Rectangle 241">
            <a:extLst>
              <a:ext uri="{FF2B5EF4-FFF2-40B4-BE49-F238E27FC236}">
                <a16:creationId xmlns:a16="http://schemas.microsoft.com/office/drawing/2014/main" id="{44B791A9-F875-42E5-A4BA-3F7F4FCB0E92}"/>
              </a:ext>
            </a:extLst>
          </p:cNvPr>
          <p:cNvSpPr/>
          <p:nvPr/>
        </p:nvSpPr>
        <p:spPr>
          <a:xfrm>
            <a:off x="7461643" y="1865918"/>
            <a:ext cx="1973595" cy="275545"/>
          </a:xfrm>
          <a:prstGeom prst="rect">
            <a:avLst/>
          </a:prstGeom>
          <a:noFill/>
          <a:ln w="0">
            <a:noFill/>
          </a:ln>
          <a:effectLst/>
        </p:spPr>
        <p:txBody>
          <a:bodyPr wrap="none" lIns="90000" tIns="45000" rIns="90000" bIns="4500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1200" b="1" i="0" u="none" strike="noStrike" kern="0" cap="none" spc="-1" normalizeH="0" baseline="0" noProof="0" dirty="0">
                <a:ln>
                  <a:noFill/>
                </a:ln>
                <a:solidFill>
                  <a:srgbClr val="414244"/>
                </a:solidFill>
                <a:effectLst/>
                <a:uLnTx/>
                <a:uFillTx/>
                <a:latin typeface="Calibri"/>
                <a:ea typeface="DejaVu Sans"/>
                <a:cs typeface="+mn-cs"/>
              </a:rPr>
              <a:t>Hyperledger Fabric Network</a:t>
            </a:r>
            <a:endParaRPr kumimoji="0" lang="en-US" sz="1200" b="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7430477" y="2155290"/>
            <a:ext cx="775592" cy="847606"/>
            <a:chOff x="7237428" y="4831188"/>
            <a:chExt cx="775592" cy="847606"/>
          </a:xfrm>
        </p:grpSpPr>
        <p:sp>
          <p:nvSpPr>
            <p:cNvPr id="140" name="Rectangle 113">
              <a:extLst>
                <a:ext uri="{FF2B5EF4-FFF2-40B4-BE49-F238E27FC236}">
                  <a16:creationId xmlns:a16="http://schemas.microsoft.com/office/drawing/2014/main" id="{18C187D5-BA64-40FB-BEBE-FCA54015211A}"/>
                </a:ext>
              </a:extLst>
            </p:cNvPr>
            <p:cNvSpPr/>
            <p:nvPr/>
          </p:nvSpPr>
          <p:spPr>
            <a:xfrm>
              <a:off x="7237428" y="4831188"/>
              <a:ext cx="775592" cy="317520"/>
            </a:xfrm>
            <a:prstGeom prst="rect">
              <a:avLst/>
            </a:prstGeom>
            <a:noFill/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000" i="0" u="none" strike="noStrike" kern="0" cap="none" spc="-1" normalizeH="0" baseline="0" noProof="0" dirty="0">
                  <a:ln>
                    <a:noFill/>
                  </a:ln>
                  <a:solidFill>
                    <a:srgbClr val="414244"/>
                  </a:solidFill>
                  <a:effectLst/>
                  <a:uLnTx/>
                  <a:uFillTx/>
                  <a:latin typeface="Calibri"/>
                  <a:ea typeface="DejaVu Sans"/>
                  <a:cs typeface="+mn-cs"/>
                </a:rPr>
                <a:t>peer0.org1</a:t>
              </a:r>
              <a:endPara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141" name="Group 140"/>
            <p:cNvGrpSpPr/>
            <p:nvPr/>
          </p:nvGrpSpPr>
          <p:grpSpPr>
            <a:xfrm>
              <a:off x="7391764" y="5112514"/>
              <a:ext cx="466920" cy="566280"/>
              <a:chOff x="7395464" y="3062136"/>
              <a:chExt cx="466920" cy="566280"/>
            </a:xfrm>
          </p:grpSpPr>
          <p:grpSp>
            <p:nvGrpSpPr>
              <p:cNvPr id="142" name="Group 140">
                <a:extLst>
                  <a:ext uri="{FF2B5EF4-FFF2-40B4-BE49-F238E27FC236}">
                    <a16:creationId xmlns:a16="http://schemas.microsoft.com/office/drawing/2014/main" id="{8A8CC44C-B01D-44DE-B89A-D38FAE743F1F}"/>
                  </a:ext>
                </a:extLst>
              </p:cNvPr>
              <p:cNvGrpSpPr/>
              <p:nvPr/>
            </p:nvGrpSpPr>
            <p:grpSpPr>
              <a:xfrm>
                <a:off x="7395464" y="3062136"/>
                <a:ext cx="466920" cy="566280"/>
                <a:chOff x="9698760" y="3480120"/>
                <a:chExt cx="466920" cy="566280"/>
              </a:xfrm>
            </p:grpSpPr>
            <p:sp>
              <p:nvSpPr>
                <p:cNvPr id="144" name="Rounded Rectangle 126">
                  <a:extLst>
                    <a:ext uri="{FF2B5EF4-FFF2-40B4-BE49-F238E27FC236}">
                      <a16:creationId xmlns:a16="http://schemas.microsoft.com/office/drawing/2014/main" id="{D4CAF9B7-3BCC-4AF9-9093-8D7EA6C31B0B}"/>
                    </a:ext>
                  </a:extLst>
                </p:cNvPr>
                <p:cNvSpPr/>
                <p:nvPr/>
              </p:nvSpPr>
              <p:spPr>
                <a:xfrm>
                  <a:off x="9698760" y="3480120"/>
                  <a:ext cx="466920" cy="566280"/>
                </a:xfrm>
                <a:prstGeom prst="roundRect">
                  <a:avLst>
                    <a:gd name="adj" fmla="val 16667"/>
                  </a:avLst>
                </a:prstGeom>
                <a:noFill/>
                <a:ln w="12700" cap="flat" cmpd="sng" algn="ctr">
                  <a:solidFill>
                    <a:srgbClr val="546CB2"/>
                  </a:solidFill>
                  <a:prstDash val="solid"/>
                  <a:miter lim="800000"/>
                </a:ln>
                <a:effectLst/>
              </p:spPr>
            </p:sp>
            <p:grpSp>
              <p:nvGrpSpPr>
                <p:cNvPr id="145" name="Group 92">
                  <a:extLst>
                    <a:ext uri="{FF2B5EF4-FFF2-40B4-BE49-F238E27FC236}">
                      <a16:creationId xmlns:a16="http://schemas.microsoft.com/office/drawing/2014/main" id="{2F33F6DA-2610-4735-BE70-5D8E6BA428DE}"/>
                    </a:ext>
                  </a:extLst>
                </p:cNvPr>
                <p:cNvGrpSpPr/>
                <p:nvPr/>
              </p:nvGrpSpPr>
              <p:grpSpPr>
                <a:xfrm>
                  <a:off x="9802800" y="3702960"/>
                  <a:ext cx="241200" cy="275400"/>
                  <a:chOff x="9802800" y="3702960"/>
                  <a:chExt cx="241200" cy="275400"/>
                </a:xfrm>
              </p:grpSpPr>
              <p:sp>
                <p:nvSpPr>
                  <p:cNvPr id="146" name="Rectangle 94">
                    <a:extLst>
                      <a:ext uri="{FF2B5EF4-FFF2-40B4-BE49-F238E27FC236}">
                        <a16:creationId xmlns:a16="http://schemas.microsoft.com/office/drawing/2014/main" id="{1A53C6D5-5A88-46BF-A21B-556121D6A113}"/>
                      </a:ext>
                    </a:extLst>
                  </p:cNvPr>
                  <p:cNvSpPr/>
                  <p:nvPr/>
                </p:nvSpPr>
                <p:spPr>
                  <a:xfrm>
                    <a:off x="9802800" y="3702960"/>
                    <a:ext cx="241200" cy="27540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  <p:grpSp>
                <p:nvGrpSpPr>
                  <p:cNvPr id="147" name="Group 95">
                    <a:extLst>
                      <a:ext uri="{FF2B5EF4-FFF2-40B4-BE49-F238E27FC236}">
                        <a16:creationId xmlns:a16="http://schemas.microsoft.com/office/drawing/2014/main" id="{DB6EE8B3-C661-417B-A881-B0AF027C15F7}"/>
                      </a:ext>
                    </a:extLst>
                  </p:cNvPr>
                  <p:cNvGrpSpPr/>
                  <p:nvPr/>
                </p:nvGrpSpPr>
                <p:grpSpPr>
                  <a:xfrm>
                    <a:off x="9836280" y="3804480"/>
                    <a:ext cx="79560" cy="38880"/>
                    <a:chOff x="9836280" y="3804480"/>
                    <a:chExt cx="79560" cy="38880"/>
                  </a:xfrm>
                </p:grpSpPr>
                <p:sp>
                  <p:nvSpPr>
                    <p:cNvPr id="154" name="Rectangle 102">
                      <a:extLst>
                        <a:ext uri="{FF2B5EF4-FFF2-40B4-BE49-F238E27FC236}">
                          <a16:creationId xmlns:a16="http://schemas.microsoft.com/office/drawing/2014/main" id="{2F57A5D6-48CA-47B0-B38E-FACA62186631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9833760" y="382680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55" name="Rectangle 103">
                      <a:extLst>
                        <a:ext uri="{FF2B5EF4-FFF2-40B4-BE49-F238E27FC236}">
                          <a16:creationId xmlns:a16="http://schemas.microsoft.com/office/drawing/2014/main" id="{86EDBB1C-29BA-408A-9757-668EE5A58230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9852480" y="382032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148" name="Group 96">
                    <a:extLst>
                      <a:ext uri="{FF2B5EF4-FFF2-40B4-BE49-F238E27FC236}">
                        <a16:creationId xmlns:a16="http://schemas.microsoft.com/office/drawing/2014/main" id="{1F7B4667-04DF-4A93-AC06-A24091394E82}"/>
                      </a:ext>
                    </a:extLst>
                  </p:cNvPr>
                  <p:cNvGrpSpPr/>
                  <p:nvPr/>
                </p:nvGrpSpPr>
                <p:grpSpPr>
                  <a:xfrm>
                    <a:off x="9837000" y="3879000"/>
                    <a:ext cx="51480" cy="51480"/>
                    <a:chOff x="9837000" y="3879000"/>
                    <a:chExt cx="51480" cy="51480"/>
                  </a:xfrm>
                </p:grpSpPr>
                <p:sp>
                  <p:nvSpPr>
                    <p:cNvPr id="152" name="Rectangle 100">
                      <a:extLst>
                        <a:ext uri="{FF2B5EF4-FFF2-40B4-BE49-F238E27FC236}">
                          <a16:creationId xmlns:a16="http://schemas.microsoft.com/office/drawing/2014/main" id="{F3D31E61-CD7C-4C01-AE1E-9606D4B6DDE8}"/>
                        </a:ext>
                      </a:extLst>
                    </p:cNvPr>
                    <p:cNvSpPr/>
                    <p:nvPr/>
                  </p:nvSpPr>
                  <p:spPr>
                    <a:xfrm rot="18900000">
                      <a:off x="9829440" y="390132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53" name="Rectangle 101">
                      <a:extLst>
                        <a:ext uri="{FF2B5EF4-FFF2-40B4-BE49-F238E27FC236}">
                          <a16:creationId xmlns:a16="http://schemas.microsoft.com/office/drawing/2014/main" id="{C6D65796-6D38-44F4-8178-EA8307E76E32}"/>
                        </a:ext>
                      </a:extLst>
                    </p:cNvPr>
                    <p:cNvSpPr/>
                    <p:nvPr/>
                  </p:nvSpPr>
                  <p:spPr>
                    <a:xfrm rot="13500000">
                      <a:off x="9833760" y="3901680"/>
                      <a:ext cx="60120" cy="720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149" name="Group 97">
                    <a:extLst>
                      <a:ext uri="{FF2B5EF4-FFF2-40B4-BE49-F238E27FC236}">
                        <a16:creationId xmlns:a16="http://schemas.microsoft.com/office/drawing/2014/main" id="{093FBC69-1879-47B6-871A-2CC98CAF8741}"/>
                      </a:ext>
                    </a:extLst>
                  </p:cNvPr>
                  <p:cNvGrpSpPr/>
                  <p:nvPr/>
                </p:nvGrpSpPr>
                <p:grpSpPr>
                  <a:xfrm>
                    <a:off x="9836280" y="3745440"/>
                    <a:ext cx="79560" cy="38880"/>
                    <a:chOff x="9836280" y="3745440"/>
                    <a:chExt cx="79560" cy="38880"/>
                  </a:xfrm>
                </p:grpSpPr>
                <p:sp>
                  <p:nvSpPr>
                    <p:cNvPr id="150" name="Rectangle 98">
                      <a:extLst>
                        <a:ext uri="{FF2B5EF4-FFF2-40B4-BE49-F238E27FC236}">
                          <a16:creationId xmlns:a16="http://schemas.microsoft.com/office/drawing/2014/main" id="{A03B00A6-932C-4F29-86D3-512B10F6A433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9833760" y="376740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51" name="Rectangle 99">
                      <a:extLst>
                        <a:ext uri="{FF2B5EF4-FFF2-40B4-BE49-F238E27FC236}">
                          <a16:creationId xmlns:a16="http://schemas.microsoft.com/office/drawing/2014/main" id="{160C501B-CCC9-446C-AF41-52ED92B8D981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9852480" y="376128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</p:grpSp>
          </p:grpSp>
          <p:sp>
            <p:nvSpPr>
              <p:cNvPr id="143" name="Freeform 79">
                <a:extLst>
                  <a:ext uri="{FF2B5EF4-FFF2-40B4-BE49-F238E27FC236}">
                    <a16:creationId xmlns:a16="http://schemas.microsoft.com/office/drawing/2014/main" id="{43C903C9-1086-4E35-936F-BE44BA5A2634}"/>
                  </a:ext>
                </a:extLst>
              </p:cNvPr>
              <p:cNvSpPr/>
              <p:nvPr/>
            </p:nvSpPr>
            <p:spPr>
              <a:xfrm>
                <a:off x="7509700" y="3136078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7F4F9F">
                  <a:lumMod val="40000"/>
                  <a:lumOff val="60000"/>
                </a:srgbClr>
              </a:solidFill>
              <a:ln w="12700" cap="flat" cmpd="sng" algn="ctr">
                <a:solidFill>
                  <a:srgbClr val="CCB6DB"/>
                </a:solidFill>
                <a:prstDash val="solid"/>
                <a:miter lim="800000"/>
              </a:ln>
              <a:effectLst/>
            </p:spPr>
          </p:sp>
        </p:grpSp>
      </p:grpSp>
      <p:grpSp>
        <p:nvGrpSpPr>
          <p:cNvPr id="11" name="Group 10"/>
          <p:cNvGrpSpPr/>
          <p:nvPr/>
        </p:nvGrpSpPr>
        <p:grpSpPr>
          <a:xfrm>
            <a:off x="8072210" y="2136440"/>
            <a:ext cx="775592" cy="847606"/>
            <a:chOff x="7807934" y="4831188"/>
            <a:chExt cx="775592" cy="847606"/>
          </a:xfrm>
        </p:grpSpPr>
        <p:sp>
          <p:nvSpPr>
            <p:cNvPr id="124" name="Rectangle 113">
              <a:extLst>
                <a:ext uri="{FF2B5EF4-FFF2-40B4-BE49-F238E27FC236}">
                  <a16:creationId xmlns:a16="http://schemas.microsoft.com/office/drawing/2014/main" id="{2436AE0A-7EE1-4E8A-9F50-0AE8E13250C6}"/>
                </a:ext>
              </a:extLst>
            </p:cNvPr>
            <p:cNvSpPr/>
            <p:nvPr/>
          </p:nvSpPr>
          <p:spPr>
            <a:xfrm>
              <a:off x="7807934" y="4831188"/>
              <a:ext cx="775592" cy="317520"/>
            </a:xfrm>
            <a:prstGeom prst="rect">
              <a:avLst/>
            </a:prstGeom>
            <a:noFill/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000" i="0" u="none" strike="noStrike" kern="0" cap="none" spc="-1" normalizeH="0" baseline="0" noProof="0" dirty="0">
                  <a:ln>
                    <a:noFill/>
                  </a:ln>
                  <a:solidFill>
                    <a:srgbClr val="414244"/>
                  </a:solidFill>
                  <a:effectLst/>
                  <a:uLnTx/>
                  <a:uFillTx/>
                  <a:latin typeface="Calibri"/>
                  <a:ea typeface="DejaVu Sans"/>
                  <a:cs typeface="+mn-cs"/>
                </a:rPr>
                <a:t>peer0.org2</a:t>
              </a:r>
              <a:endPara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125" name="Group 124"/>
            <p:cNvGrpSpPr/>
            <p:nvPr/>
          </p:nvGrpSpPr>
          <p:grpSpPr>
            <a:xfrm>
              <a:off x="7968850" y="5112514"/>
              <a:ext cx="466920" cy="566280"/>
              <a:chOff x="8102943" y="3741075"/>
              <a:chExt cx="466920" cy="566280"/>
            </a:xfrm>
          </p:grpSpPr>
          <p:grpSp>
            <p:nvGrpSpPr>
              <p:cNvPr id="126" name="Group 126">
                <a:extLst>
                  <a:ext uri="{FF2B5EF4-FFF2-40B4-BE49-F238E27FC236}">
                    <a16:creationId xmlns:a16="http://schemas.microsoft.com/office/drawing/2014/main" id="{76C8C88F-C24A-4378-A795-E42D3C57B5C9}"/>
                  </a:ext>
                </a:extLst>
              </p:cNvPr>
              <p:cNvGrpSpPr/>
              <p:nvPr/>
            </p:nvGrpSpPr>
            <p:grpSpPr>
              <a:xfrm>
                <a:off x="8102943" y="3741075"/>
                <a:ext cx="466920" cy="566280"/>
                <a:chOff x="9707400" y="4267800"/>
                <a:chExt cx="466920" cy="566280"/>
              </a:xfrm>
            </p:grpSpPr>
            <p:sp>
              <p:nvSpPr>
                <p:cNvPr id="128" name="Rounded Rectangle 126">
                  <a:extLst>
                    <a:ext uri="{FF2B5EF4-FFF2-40B4-BE49-F238E27FC236}">
                      <a16:creationId xmlns:a16="http://schemas.microsoft.com/office/drawing/2014/main" id="{29ABE8AA-9E58-438C-82FD-89F89536C282}"/>
                    </a:ext>
                  </a:extLst>
                </p:cNvPr>
                <p:cNvSpPr/>
                <p:nvPr/>
              </p:nvSpPr>
              <p:spPr>
                <a:xfrm>
                  <a:off x="9707400" y="4267800"/>
                  <a:ext cx="466920" cy="566280"/>
                </a:xfrm>
                <a:prstGeom prst="roundRect">
                  <a:avLst>
                    <a:gd name="adj" fmla="val 16667"/>
                  </a:avLst>
                </a:prstGeom>
                <a:noFill/>
                <a:ln w="12700" cap="flat" cmpd="sng" algn="ctr">
                  <a:solidFill>
                    <a:srgbClr val="546CB2"/>
                  </a:solidFill>
                  <a:prstDash val="solid"/>
                  <a:miter lim="800000"/>
                </a:ln>
                <a:effectLst/>
              </p:spPr>
            </p:sp>
            <p:grpSp>
              <p:nvGrpSpPr>
                <p:cNvPr id="129" name="Group 92">
                  <a:extLst>
                    <a:ext uri="{FF2B5EF4-FFF2-40B4-BE49-F238E27FC236}">
                      <a16:creationId xmlns:a16="http://schemas.microsoft.com/office/drawing/2014/main" id="{635A83B2-2E94-4F24-8FE5-17B9CB21FA6F}"/>
                    </a:ext>
                  </a:extLst>
                </p:cNvPr>
                <p:cNvGrpSpPr/>
                <p:nvPr/>
              </p:nvGrpSpPr>
              <p:grpSpPr>
                <a:xfrm>
                  <a:off x="9811440" y="4490640"/>
                  <a:ext cx="241200" cy="275400"/>
                  <a:chOff x="9811440" y="4490640"/>
                  <a:chExt cx="241200" cy="275400"/>
                </a:xfrm>
              </p:grpSpPr>
              <p:sp>
                <p:nvSpPr>
                  <p:cNvPr id="130" name="Rectangle 94">
                    <a:extLst>
                      <a:ext uri="{FF2B5EF4-FFF2-40B4-BE49-F238E27FC236}">
                        <a16:creationId xmlns:a16="http://schemas.microsoft.com/office/drawing/2014/main" id="{AC6064F2-CF12-46E5-9510-6EED3CB7B0F2}"/>
                      </a:ext>
                    </a:extLst>
                  </p:cNvPr>
                  <p:cNvSpPr/>
                  <p:nvPr/>
                </p:nvSpPr>
                <p:spPr>
                  <a:xfrm>
                    <a:off x="9811440" y="4490640"/>
                    <a:ext cx="241200" cy="27540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  <p:grpSp>
                <p:nvGrpSpPr>
                  <p:cNvPr id="131" name="Group 95">
                    <a:extLst>
                      <a:ext uri="{FF2B5EF4-FFF2-40B4-BE49-F238E27FC236}">
                        <a16:creationId xmlns:a16="http://schemas.microsoft.com/office/drawing/2014/main" id="{611D1C73-2010-46D0-858B-412A082BDC32}"/>
                      </a:ext>
                    </a:extLst>
                  </p:cNvPr>
                  <p:cNvGrpSpPr/>
                  <p:nvPr/>
                </p:nvGrpSpPr>
                <p:grpSpPr>
                  <a:xfrm>
                    <a:off x="9845280" y="4592160"/>
                    <a:ext cx="79200" cy="38880"/>
                    <a:chOff x="9845280" y="4592160"/>
                    <a:chExt cx="79200" cy="38880"/>
                  </a:xfrm>
                </p:grpSpPr>
                <p:sp>
                  <p:nvSpPr>
                    <p:cNvPr id="138" name="Rectangle 102">
                      <a:extLst>
                        <a:ext uri="{FF2B5EF4-FFF2-40B4-BE49-F238E27FC236}">
                          <a16:creationId xmlns:a16="http://schemas.microsoft.com/office/drawing/2014/main" id="{6249FD3C-8A06-47F1-95C5-54C36A56322A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9842760" y="461412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39" name="Rectangle 103">
                      <a:extLst>
                        <a:ext uri="{FF2B5EF4-FFF2-40B4-BE49-F238E27FC236}">
                          <a16:creationId xmlns:a16="http://schemas.microsoft.com/office/drawing/2014/main" id="{8DFEFA16-D6E7-441A-9643-4C328BBDA058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9861120" y="460800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132" name="Group 96">
                    <a:extLst>
                      <a:ext uri="{FF2B5EF4-FFF2-40B4-BE49-F238E27FC236}">
                        <a16:creationId xmlns:a16="http://schemas.microsoft.com/office/drawing/2014/main" id="{FE13DD97-899A-4D9A-BA3B-A89DE9642EEB}"/>
                      </a:ext>
                    </a:extLst>
                  </p:cNvPr>
                  <p:cNvGrpSpPr/>
                  <p:nvPr/>
                </p:nvGrpSpPr>
                <p:grpSpPr>
                  <a:xfrm>
                    <a:off x="9845640" y="4666320"/>
                    <a:ext cx="51480" cy="51480"/>
                    <a:chOff x="9845640" y="4666320"/>
                    <a:chExt cx="51480" cy="51480"/>
                  </a:xfrm>
                </p:grpSpPr>
                <p:sp>
                  <p:nvSpPr>
                    <p:cNvPr id="136" name="Rectangle 100">
                      <a:extLst>
                        <a:ext uri="{FF2B5EF4-FFF2-40B4-BE49-F238E27FC236}">
                          <a16:creationId xmlns:a16="http://schemas.microsoft.com/office/drawing/2014/main" id="{19356A0B-2F24-4C07-B44A-6864C1303CDE}"/>
                        </a:ext>
                      </a:extLst>
                    </p:cNvPr>
                    <p:cNvSpPr/>
                    <p:nvPr/>
                  </p:nvSpPr>
                  <p:spPr>
                    <a:xfrm rot="18900000">
                      <a:off x="9838080" y="468864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37" name="Rectangle 101">
                      <a:extLst>
                        <a:ext uri="{FF2B5EF4-FFF2-40B4-BE49-F238E27FC236}">
                          <a16:creationId xmlns:a16="http://schemas.microsoft.com/office/drawing/2014/main" id="{029A9F94-D401-46D9-86B6-D1449B5944D2}"/>
                        </a:ext>
                      </a:extLst>
                    </p:cNvPr>
                    <p:cNvSpPr/>
                    <p:nvPr/>
                  </p:nvSpPr>
                  <p:spPr>
                    <a:xfrm rot="13500000">
                      <a:off x="9842760" y="4689000"/>
                      <a:ext cx="60120" cy="720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133" name="Group 97">
                    <a:extLst>
                      <a:ext uri="{FF2B5EF4-FFF2-40B4-BE49-F238E27FC236}">
                        <a16:creationId xmlns:a16="http://schemas.microsoft.com/office/drawing/2014/main" id="{505903D0-5BB7-4782-9DBE-9A2AD9E38075}"/>
                      </a:ext>
                    </a:extLst>
                  </p:cNvPr>
                  <p:cNvGrpSpPr/>
                  <p:nvPr/>
                </p:nvGrpSpPr>
                <p:grpSpPr>
                  <a:xfrm>
                    <a:off x="9845280" y="4533120"/>
                    <a:ext cx="79200" cy="38880"/>
                    <a:chOff x="9845280" y="4533120"/>
                    <a:chExt cx="79200" cy="38880"/>
                  </a:xfrm>
                </p:grpSpPr>
                <p:sp>
                  <p:nvSpPr>
                    <p:cNvPr id="134" name="Rectangle 98">
                      <a:extLst>
                        <a:ext uri="{FF2B5EF4-FFF2-40B4-BE49-F238E27FC236}">
                          <a16:creationId xmlns:a16="http://schemas.microsoft.com/office/drawing/2014/main" id="{951B1085-A645-4A92-9556-6A78FB6EDADB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9842760" y="455508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35" name="Rectangle 99">
                      <a:extLst>
                        <a:ext uri="{FF2B5EF4-FFF2-40B4-BE49-F238E27FC236}">
                          <a16:creationId xmlns:a16="http://schemas.microsoft.com/office/drawing/2014/main" id="{20A84622-5B98-4096-A898-F1495DFA91B7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9861120" y="454896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</p:grpSp>
          </p:grpSp>
          <p:sp>
            <p:nvSpPr>
              <p:cNvPr id="127" name="Freeform 79">
                <a:extLst>
                  <a:ext uri="{FF2B5EF4-FFF2-40B4-BE49-F238E27FC236}">
                    <a16:creationId xmlns:a16="http://schemas.microsoft.com/office/drawing/2014/main" id="{7EEF8F24-2D47-45C6-AEC1-F87F0BB02EFA}"/>
                  </a:ext>
                </a:extLst>
              </p:cNvPr>
              <p:cNvSpPr/>
              <p:nvPr/>
            </p:nvSpPr>
            <p:spPr>
              <a:xfrm>
                <a:off x="8221341" y="3819067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546CB2">
                  <a:lumMod val="60000"/>
                  <a:lumOff val="40000"/>
                </a:srgbClr>
              </a:solidFill>
              <a:ln w="12700" cap="flat" cmpd="sng" algn="ctr">
                <a:solidFill>
                  <a:srgbClr val="98A7D1"/>
                </a:solidFill>
                <a:prstDash val="solid"/>
                <a:miter lim="800000"/>
              </a:ln>
              <a:effectLst/>
            </p:spPr>
          </p:sp>
        </p:grpSp>
      </p:grpSp>
      <p:grpSp>
        <p:nvGrpSpPr>
          <p:cNvPr id="12" name="Group 11"/>
          <p:cNvGrpSpPr/>
          <p:nvPr/>
        </p:nvGrpSpPr>
        <p:grpSpPr>
          <a:xfrm>
            <a:off x="8713942" y="2148585"/>
            <a:ext cx="775592" cy="847606"/>
            <a:chOff x="8378440" y="4831188"/>
            <a:chExt cx="775592" cy="847606"/>
          </a:xfrm>
        </p:grpSpPr>
        <p:sp>
          <p:nvSpPr>
            <p:cNvPr id="108" name="Rectangle 113">
              <a:extLst>
                <a:ext uri="{FF2B5EF4-FFF2-40B4-BE49-F238E27FC236}">
                  <a16:creationId xmlns:a16="http://schemas.microsoft.com/office/drawing/2014/main" id="{81D5A4EE-CB7B-419B-9D3F-218D93A33163}"/>
                </a:ext>
              </a:extLst>
            </p:cNvPr>
            <p:cNvSpPr/>
            <p:nvPr/>
          </p:nvSpPr>
          <p:spPr>
            <a:xfrm>
              <a:off x="8378440" y="4831188"/>
              <a:ext cx="775592" cy="317520"/>
            </a:xfrm>
            <a:prstGeom prst="rect">
              <a:avLst/>
            </a:prstGeom>
            <a:noFill/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000" i="0" u="none" strike="noStrike" kern="0" cap="none" spc="-1" normalizeH="0" baseline="0" noProof="0" dirty="0">
                  <a:ln>
                    <a:noFill/>
                  </a:ln>
                  <a:solidFill>
                    <a:srgbClr val="414244"/>
                  </a:solidFill>
                  <a:effectLst/>
                  <a:uLnTx/>
                  <a:uFillTx/>
                  <a:latin typeface="Calibri"/>
                  <a:ea typeface="DejaVu Sans"/>
                  <a:cs typeface="+mn-cs"/>
                </a:rPr>
                <a:t>peer0.org3</a:t>
              </a:r>
              <a:endPara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109" name="Group 108"/>
            <p:cNvGrpSpPr/>
            <p:nvPr/>
          </p:nvGrpSpPr>
          <p:grpSpPr>
            <a:xfrm>
              <a:off x="8542236" y="5112514"/>
              <a:ext cx="466920" cy="566280"/>
              <a:chOff x="8683326" y="4400213"/>
              <a:chExt cx="466920" cy="566280"/>
            </a:xfrm>
          </p:grpSpPr>
          <p:grpSp>
            <p:nvGrpSpPr>
              <p:cNvPr id="110" name="Group 205">
                <a:extLst>
                  <a:ext uri="{FF2B5EF4-FFF2-40B4-BE49-F238E27FC236}">
                    <a16:creationId xmlns:a16="http://schemas.microsoft.com/office/drawing/2014/main" id="{ACB6D0DF-1D70-4E38-AAFE-D5D8F063273D}"/>
                  </a:ext>
                </a:extLst>
              </p:cNvPr>
              <p:cNvGrpSpPr/>
              <p:nvPr/>
            </p:nvGrpSpPr>
            <p:grpSpPr>
              <a:xfrm>
                <a:off x="8683326" y="4400213"/>
                <a:ext cx="466920" cy="566280"/>
                <a:chOff x="10696680" y="3481200"/>
                <a:chExt cx="466920" cy="566280"/>
              </a:xfrm>
            </p:grpSpPr>
            <p:sp>
              <p:nvSpPr>
                <p:cNvPr id="112" name="Rounded Rectangle 126">
                  <a:extLst>
                    <a:ext uri="{FF2B5EF4-FFF2-40B4-BE49-F238E27FC236}">
                      <a16:creationId xmlns:a16="http://schemas.microsoft.com/office/drawing/2014/main" id="{BC6EEFDE-99AE-4595-A1D4-0F36AD97651F}"/>
                    </a:ext>
                  </a:extLst>
                </p:cNvPr>
                <p:cNvSpPr/>
                <p:nvPr/>
              </p:nvSpPr>
              <p:spPr>
                <a:xfrm>
                  <a:off x="10696680" y="3481200"/>
                  <a:ext cx="466920" cy="566280"/>
                </a:xfrm>
                <a:prstGeom prst="roundRect">
                  <a:avLst>
                    <a:gd name="adj" fmla="val 16667"/>
                  </a:avLst>
                </a:prstGeom>
                <a:noFill/>
                <a:ln w="12700" cap="flat" cmpd="sng" algn="ctr">
                  <a:solidFill>
                    <a:srgbClr val="546CB2"/>
                  </a:solidFill>
                  <a:prstDash val="solid"/>
                  <a:miter lim="800000"/>
                </a:ln>
                <a:effectLst/>
              </p:spPr>
            </p:sp>
            <p:grpSp>
              <p:nvGrpSpPr>
                <p:cNvPr id="113" name="Group 92">
                  <a:extLst>
                    <a:ext uri="{FF2B5EF4-FFF2-40B4-BE49-F238E27FC236}">
                      <a16:creationId xmlns:a16="http://schemas.microsoft.com/office/drawing/2014/main" id="{44F5CBCE-688E-48A3-A4A1-5F58E5779DC6}"/>
                    </a:ext>
                  </a:extLst>
                </p:cNvPr>
                <p:cNvGrpSpPr/>
                <p:nvPr/>
              </p:nvGrpSpPr>
              <p:grpSpPr>
                <a:xfrm>
                  <a:off x="10800720" y="3704040"/>
                  <a:ext cx="241200" cy="275400"/>
                  <a:chOff x="10800720" y="3704040"/>
                  <a:chExt cx="241200" cy="275400"/>
                </a:xfrm>
              </p:grpSpPr>
              <p:sp>
                <p:nvSpPr>
                  <p:cNvPr id="114" name="Rectangle 94">
                    <a:extLst>
                      <a:ext uri="{FF2B5EF4-FFF2-40B4-BE49-F238E27FC236}">
                        <a16:creationId xmlns:a16="http://schemas.microsoft.com/office/drawing/2014/main" id="{34DAAE08-404A-4660-9036-D7C19763429E}"/>
                      </a:ext>
                    </a:extLst>
                  </p:cNvPr>
                  <p:cNvSpPr/>
                  <p:nvPr/>
                </p:nvSpPr>
                <p:spPr>
                  <a:xfrm>
                    <a:off x="10800720" y="3704040"/>
                    <a:ext cx="241200" cy="27540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  <p:grpSp>
                <p:nvGrpSpPr>
                  <p:cNvPr id="115" name="Group 95">
                    <a:extLst>
                      <a:ext uri="{FF2B5EF4-FFF2-40B4-BE49-F238E27FC236}">
                        <a16:creationId xmlns:a16="http://schemas.microsoft.com/office/drawing/2014/main" id="{7568FA38-7E5F-4C3E-96CB-3B23716A8A08}"/>
                      </a:ext>
                    </a:extLst>
                  </p:cNvPr>
                  <p:cNvGrpSpPr/>
                  <p:nvPr/>
                </p:nvGrpSpPr>
                <p:grpSpPr>
                  <a:xfrm>
                    <a:off x="10834200" y="3805560"/>
                    <a:ext cx="79560" cy="38880"/>
                    <a:chOff x="10834200" y="3805560"/>
                    <a:chExt cx="79560" cy="38880"/>
                  </a:xfrm>
                </p:grpSpPr>
                <p:sp>
                  <p:nvSpPr>
                    <p:cNvPr id="122" name="Rectangle 102">
                      <a:extLst>
                        <a:ext uri="{FF2B5EF4-FFF2-40B4-BE49-F238E27FC236}">
                          <a16:creationId xmlns:a16="http://schemas.microsoft.com/office/drawing/2014/main" id="{57DB6559-5719-4334-AC68-A6B9DFB917A1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10831680" y="382752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23" name="Rectangle 103">
                      <a:extLst>
                        <a:ext uri="{FF2B5EF4-FFF2-40B4-BE49-F238E27FC236}">
                          <a16:creationId xmlns:a16="http://schemas.microsoft.com/office/drawing/2014/main" id="{DA55B10F-0225-42A9-8DA8-E9475D42FB77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10850400" y="382140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116" name="Group 96">
                    <a:extLst>
                      <a:ext uri="{FF2B5EF4-FFF2-40B4-BE49-F238E27FC236}">
                        <a16:creationId xmlns:a16="http://schemas.microsoft.com/office/drawing/2014/main" id="{8C761DF6-F6A9-48F2-BD1C-3692E6E2F12E}"/>
                      </a:ext>
                    </a:extLst>
                  </p:cNvPr>
                  <p:cNvGrpSpPr/>
                  <p:nvPr/>
                </p:nvGrpSpPr>
                <p:grpSpPr>
                  <a:xfrm>
                    <a:off x="10834920" y="3879720"/>
                    <a:ext cx="51480" cy="51480"/>
                    <a:chOff x="10834920" y="3879720"/>
                    <a:chExt cx="51480" cy="51480"/>
                  </a:xfrm>
                </p:grpSpPr>
                <p:sp>
                  <p:nvSpPr>
                    <p:cNvPr id="120" name="Rectangle 100">
                      <a:extLst>
                        <a:ext uri="{FF2B5EF4-FFF2-40B4-BE49-F238E27FC236}">
                          <a16:creationId xmlns:a16="http://schemas.microsoft.com/office/drawing/2014/main" id="{A0AFC0E9-082C-4415-96E5-2F3888D2969F}"/>
                        </a:ext>
                      </a:extLst>
                    </p:cNvPr>
                    <p:cNvSpPr/>
                    <p:nvPr/>
                  </p:nvSpPr>
                  <p:spPr>
                    <a:xfrm rot="18900000">
                      <a:off x="10827360" y="390204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21" name="Rectangle 101">
                      <a:extLst>
                        <a:ext uri="{FF2B5EF4-FFF2-40B4-BE49-F238E27FC236}">
                          <a16:creationId xmlns:a16="http://schemas.microsoft.com/office/drawing/2014/main" id="{26109A62-7979-402F-9B41-2EC52FF3CA57}"/>
                        </a:ext>
                      </a:extLst>
                    </p:cNvPr>
                    <p:cNvSpPr/>
                    <p:nvPr/>
                  </p:nvSpPr>
                  <p:spPr>
                    <a:xfrm rot="13500000">
                      <a:off x="10831680" y="3902400"/>
                      <a:ext cx="60120" cy="720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117" name="Group 97">
                    <a:extLst>
                      <a:ext uri="{FF2B5EF4-FFF2-40B4-BE49-F238E27FC236}">
                        <a16:creationId xmlns:a16="http://schemas.microsoft.com/office/drawing/2014/main" id="{B4B5EBE3-EE33-427E-AC22-B6132078B7F0}"/>
                      </a:ext>
                    </a:extLst>
                  </p:cNvPr>
                  <p:cNvGrpSpPr/>
                  <p:nvPr/>
                </p:nvGrpSpPr>
                <p:grpSpPr>
                  <a:xfrm>
                    <a:off x="10834200" y="3746520"/>
                    <a:ext cx="79560" cy="38880"/>
                    <a:chOff x="10834200" y="3746520"/>
                    <a:chExt cx="79560" cy="38880"/>
                  </a:xfrm>
                </p:grpSpPr>
                <p:sp>
                  <p:nvSpPr>
                    <p:cNvPr id="118" name="Rectangle 98">
                      <a:extLst>
                        <a:ext uri="{FF2B5EF4-FFF2-40B4-BE49-F238E27FC236}">
                          <a16:creationId xmlns:a16="http://schemas.microsoft.com/office/drawing/2014/main" id="{24932BD0-6615-4F88-8461-9B141F995F3D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10831680" y="376848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19" name="Rectangle 99">
                      <a:extLst>
                        <a:ext uri="{FF2B5EF4-FFF2-40B4-BE49-F238E27FC236}">
                          <a16:creationId xmlns:a16="http://schemas.microsoft.com/office/drawing/2014/main" id="{611B32F3-1824-47CE-9EB9-621A7C15C3FE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10850400" y="376236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</p:grpSp>
          </p:grpSp>
          <p:sp>
            <p:nvSpPr>
              <p:cNvPr id="111" name="Freeform 79">
                <a:extLst>
                  <a:ext uri="{FF2B5EF4-FFF2-40B4-BE49-F238E27FC236}">
                    <a16:creationId xmlns:a16="http://schemas.microsoft.com/office/drawing/2014/main" id="{A1806FC7-2F09-4580-8CC3-0CC4F7A5874D}"/>
                  </a:ext>
                </a:extLst>
              </p:cNvPr>
              <p:cNvSpPr/>
              <p:nvPr/>
            </p:nvSpPr>
            <p:spPr>
              <a:xfrm>
                <a:off x="8789726" y="4475972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7F4F9F">
                  <a:lumMod val="50000"/>
                </a:srgbClr>
              </a:solidFill>
              <a:ln w="12700" cap="flat" cmpd="sng" algn="ctr">
                <a:solidFill>
                  <a:srgbClr val="3F274F"/>
                </a:solidFill>
                <a:prstDash val="solid"/>
                <a:miter lim="800000"/>
              </a:ln>
              <a:effectLst/>
            </p:spPr>
          </p:sp>
        </p:grpSp>
      </p:grpSp>
      <p:sp>
        <p:nvSpPr>
          <p:cNvPr id="20" name="Rounded Rectangle 186">
            <a:extLst>
              <a:ext uri="{FF2B5EF4-FFF2-40B4-BE49-F238E27FC236}">
                <a16:creationId xmlns:a16="http://schemas.microsoft.com/office/drawing/2014/main" id="{08456477-5DF6-4444-8AD3-5F86302A832C}"/>
              </a:ext>
            </a:extLst>
          </p:cNvPr>
          <p:cNvSpPr/>
          <p:nvPr/>
        </p:nvSpPr>
        <p:spPr>
          <a:xfrm>
            <a:off x="2929709" y="2151400"/>
            <a:ext cx="1215769" cy="981379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solidFill>
              <a:srgbClr val="5D3A75"/>
            </a:solidFill>
            <a:prstDash val="solid"/>
            <a:miter lim="800000"/>
          </a:ln>
          <a:effectLst/>
        </p:spPr>
      </p:sp>
      <p:sp>
        <p:nvSpPr>
          <p:cNvPr id="22" name="Rounded Rectangle 56">
            <a:extLst>
              <a:ext uri="{FF2B5EF4-FFF2-40B4-BE49-F238E27FC236}">
                <a16:creationId xmlns:a16="http://schemas.microsoft.com/office/drawing/2014/main" id="{A54032CF-EF57-42D1-A163-50A10DF15F52}"/>
              </a:ext>
            </a:extLst>
          </p:cNvPr>
          <p:cNvSpPr/>
          <p:nvPr/>
        </p:nvSpPr>
        <p:spPr>
          <a:xfrm>
            <a:off x="3033279" y="2211966"/>
            <a:ext cx="1008629" cy="336600"/>
          </a:xfrm>
          <a:prstGeom prst="roundRect">
            <a:avLst>
              <a:gd name="adj" fmla="val 16667"/>
            </a:avLst>
          </a:prstGeom>
          <a:noFill/>
          <a:ln w="0">
            <a:noFill/>
          </a:ln>
          <a:effectLst/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lang="en-US" sz="1200" b="1" kern="0" spc="-1" dirty="0">
                <a:solidFill>
                  <a:srgbClr val="414244"/>
                </a:solidFill>
                <a:latin typeface="Calibri"/>
              </a:rPr>
              <a:t>Read API Client</a:t>
            </a:r>
            <a:endParaRPr kumimoji="0" lang="en-US" sz="1200" b="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ounded Rectangle 56">
            <a:extLst>
              <a:ext uri="{FF2B5EF4-FFF2-40B4-BE49-F238E27FC236}">
                <a16:creationId xmlns:a16="http://schemas.microsoft.com/office/drawing/2014/main" id="{A54032CF-EF57-42D1-A163-50A10DF15F52}"/>
              </a:ext>
            </a:extLst>
          </p:cNvPr>
          <p:cNvSpPr/>
          <p:nvPr/>
        </p:nvSpPr>
        <p:spPr>
          <a:xfrm>
            <a:off x="5321336" y="2151400"/>
            <a:ext cx="1342485" cy="336600"/>
          </a:xfrm>
          <a:prstGeom prst="roundRect">
            <a:avLst>
              <a:gd name="adj" fmla="val 16667"/>
            </a:avLst>
          </a:prstGeom>
          <a:noFill/>
          <a:ln w="0">
            <a:noFill/>
          </a:ln>
          <a:effectLst/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lang="en-US" sz="1200" b="1" kern="0" spc="-1" dirty="0">
                <a:solidFill>
                  <a:srgbClr val="414244"/>
                </a:solidFill>
                <a:latin typeface="Calibri"/>
              </a:rPr>
              <a:t>Read API Server</a:t>
            </a:r>
            <a:endParaRPr kumimoji="0" lang="en-US" sz="1200" b="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ounded Rectangle 186">
            <a:extLst>
              <a:ext uri="{FF2B5EF4-FFF2-40B4-BE49-F238E27FC236}">
                <a16:creationId xmlns:a16="http://schemas.microsoft.com/office/drawing/2014/main" id="{08456477-5DF6-4444-8AD3-5F86302A832C}"/>
              </a:ext>
            </a:extLst>
          </p:cNvPr>
          <p:cNvSpPr/>
          <p:nvPr/>
        </p:nvSpPr>
        <p:spPr>
          <a:xfrm>
            <a:off x="540818" y="2151400"/>
            <a:ext cx="1215769" cy="981379"/>
          </a:xfrm>
          <a:prstGeom prst="roundRect">
            <a:avLst>
              <a:gd name="adj" fmla="val 16667"/>
            </a:avLst>
          </a:prstGeom>
          <a:solidFill>
            <a:schemeClr val="accent4">
              <a:lumMod val="90000"/>
            </a:schemeClr>
          </a:solidFill>
          <a:ln w="12700" cap="flat" cmpd="sng" algn="ctr">
            <a:solidFill>
              <a:srgbClr val="5D3A75"/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58975" y="2241767"/>
            <a:ext cx="1203727" cy="276999"/>
          </a:xfrm>
          <a:prstGeom prst="rect">
            <a:avLst/>
          </a:prstGeom>
          <a:noFill/>
          <a:ln w="0">
            <a:noFill/>
          </a:ln>
          <a:effectLst/>
        </p:spPr>
        <p:txBody>
          <a:bodyPr lIns="90000" tIns="45000" rIns="90000" bIns="45000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1200" b="1" kern="0" spc="-1" dirty="0">
                <a:solidFill>
                  <a:srgbClr val="414244"/>
                </a:solidFill>
                <a:latin typeface="Calibri"/>
              </a:rPr>
              <a:t>System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9767011" y="2115471"/>
            <a:ext cx="2017440" cy="887425"/>
            <a:chOff x="10369588" y="3536179"/>
            <a:chExt cx="2017440" cy="1703520"/>
          </a:xfrm>
        </p:grpSpPr>
        <p:grpSp>
          <p:nvGrpSpPr>
            <p:cNvPr id="62" name="Group 57">
              <a:extLst>
                <a:ext uri="{FF2B5EF4-FFF2-40B4-BE49-F238E27FC236}">
                  <a16:creationId xmlns:a16="http://schemas.microsoft.com/office/drawing/2014/main" id="{BDB37B7A-E1A9-43EC-978B-FB6D750AFC85}"/>
                </a:ext>
              </a:extLst>
            </p:cNvPr>
            <p:cNvGrpSpPr/>
            <p:nvPr/>
          </p:nvGrpSpPr>
          <p:grpSpPr>
            <a:xfrm>
              <a:off x="10460240" y="3536179"/>
              <a:ext cx="1832040" cy="1703520"/>
              <a:chOff x="7215480" y="3979080"/>
              <a:chExt cx="1832040" cy="1703520"/>
            </a:xfrm>
          </p:grpSpPr>
          <p:sp>
            <p:nvSpPr>
              <p:cNvPr id="70" name="Freeform 68">
                <a:extLst>
                  <a:ext uri="{FF2B5EF4-FFF2-40B4-BE49-F238E27FC236}">
                    <a16:creationId xmlns:a16="http://schemas.microsoft.com/office/drawing/2014/main" id="{475DB8C4-2E18-4F35-9FC2-FAC9DA857EBB}"/>
                  </a:ext>
                </a:extLst>
              </p:cNvPr>
              <p:cNvSpPr/>
              <p:nvPr/>
            </p:nvSpPr>
            <p:spPr>
              <a:xfrm>
                <a:off x="7215480" y="4377960"/>
                <a:ext cx="1832040" cy="1304640"/>
              </a:xfrm>
              <a:custGeom>
                <a:avLst/>
                <a:gdLst/>
                <a:ahLst/>
                <a:cxnLst/>
                <a:rect l="l" t="t" r="r" b="b"/>
                <a:pathLst>
                  <a:path w="1185334" h="776821">
                    <a:moveTo>
                      <a:pt x="0" y="0"/>
                    </a:moveTo>
                    <a:lnTo>
                      <a:pt x="1185333" y="0"/>
                    </a:lnTo>
                    <a:lnTo>
                      <a:pt x="1185333" y="539750"/>
                    </a:lnTo>
                    <a:lnTo>
                      <a:pt x="1185334" y="539754"/>
                    </a:lnTo>
                    <a:lnTo>
                      <a:pt x="1185333" y="539758"/>
                    </a:lnTo>
                    <a:lnTo>
                      <a:pt x="1185333" y="541866"/>
                    </a:lnTo>
                    <a:lnTo>
                      <a:pt x="1184802" y="541866"/>
                    </a:lnTo>
                    <a:lnTo>
                      <a:pt x="1173293" y="587531"/>
                    </a:lnTo>
                    <a:cubicBezTo>
                      <a:pt x="1118029" y="695558"/>
                      <a:pt x="879073" y="776821"/>
                      <a:pt x="592667" y="776821"/>
                    </a:cubicBezTo>
                    <a:cubicBezTo>
                      <a:pt x="306261" y="776821"/>
                      <a:pt x="67305" y="695558"/>
                      <a:pt x="12041" y="587531"/>
                    </a:cubicBezTo>
                    <a:lnTo>
                      <a:pt x="533" y="541866"/>
                    </a:lnTo>
                    <a:lnTo>
                      <a:pt x="0" y="541866"/>
                    </a:lnTo>
                    <a:lnTo>
                      <a:pt x="0" y="539754"/>
                    </a:lnTo>
                    <a:close/>
                  </a:path>
                </a:pathLst>
              </a:custGeom>
              <a:solidFill>
                <a:srgbClr val="546CB2">
                  <a:lumMod val="40000"/>
                  <a:lumOff val="60000"/>
                </a:srgbClr>
              </a:solidFill>
              <a:ln w="12700" cap="flat" cmpd="sng" algn="ctr">
                <a:solidFill>
                  <a:srgbClr val="5D3A75"/>
                </a:solidFill>
                <a:prstDash val="solid"/>
                <a:miter lim="800000"/>
              </a:ln>
              <a:effectLst/>
            </p:spPr>
          </p:sp>
          <p:sp>
            <p:nvSpPr>
              <p:cNvPr id="71" name="Oval 69">
                <a:extLst>
                  <a:ext uri="{FF2B5EF4-FFF2-40B4-BE49-F238E27FC236}">
                    <a16:creationId xmlns:a16="http://schemas.microsoft.com/office/drawing/2014/main" id="{B1A7A543-3C23-48AE-BCA7-DA58A8207943}"/>
                  </a:ext>
                </a:extLst>
              </p:cNvPr>
              <p:cNvSpPr/>
              <p:nvPr/>
            </p:nvSpPr>
            <p:spPr>
              <a:xfrm>
                <a:off x="7215480" y="3979080"/>
                <a:ext cx="1832040" cy="737640"/>
              </a:xfrm>
              <a:prstGeom prst="ellipse">
                <a:avLst/>
              </a:prstGeom>
              <a:solidFill>
                <a:srgbClr val="546CB2">
                  <a:lumMod val="40000"/>
                  <a:lumOff val="60000"/>
                </a:srgbClr>
              </a:solidFill>
              <a:ln w="12700" cap="flat" cmpd="sng" algn="ctr">
                <a:solidFill>
                  <a:srgbClr val="5D3A75"/>
                </a:solidFill>
                <a:prstDash val="solid"/>
                <a:miter lim="800000"/>
              </a:ln>
              <a:effectLst>
                <a:reflection blurRad="6350" stA="50000" endA="300" endPos="55500" dist="50800" dir="5400000" sy="-100000" algn="bl" rotWithShape="0"/>
              </a:effectLst>
            </p:spPr>
          </p:sp>
        </p:grpSp>
        <p:sp>
          <p:nvSpPr>
            <p:cNvPr id="63" name="Rounded Rectangle 56">
              <a:extLst>
                <a:ext uri="{FF2B5EF4-FFF2-40B4-BE49-F238E27FC236}">
                  <a16:creationId xmlns:a16="http://schemas.microsoft.com/office/drawing/2014/main" id="{EE680F5F-EF59-4B12-946E-B45859A6498F}"/>
                </a:ext>
              </a:extLst>
            </p:cNvPr>
            <p:cNvSpPr/>
            <p:nvPr/>
          </p:nvSpPr>
          <p:spPr>
            <a:xfrm>
              <a:off x="10369588" y="3582966"/>
              <a:ext cx="2017440" cy="336600"/>
            </a:xfrm>
            <a:prstGeom prst="roundRect">
              <a:avLst>
                <a:gd name="adj" fmla="val 16667"/>
              </a:avLst>
            </a:prstGeom>
            <a:noFill/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200" b="1" i="0" u="none" strike="noStrike" kern="0" cap="none" spc="-1" normalizeH="0" baseline="0" noProof="0" dirty="0">
                  <a:ln>
                    <a:noFill/>
                  </a:ln>
                  <a:solidFill>
                    <a:srgbClr val="414244"/>
                  </a:solidFill>
                  <a:effectLst/>
                  <a:uLnTx/>
                  <a:uFillTx/>
                  <a:latin typeface="Calibri"/>
                  <a:ea typeface="DejaVu Sans"/>
                  <a:cs typeface="+mn-cs"/>
                </a:rPr>
                <a:t>Off-chain Database</a:t>
              </a:r>
              <a:endParaRPr kumimoji="0" lang="en-US" sz="1200" b="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9" name="Rounded Rectangle 68">
            <a:extLst>
              <a:ext uri="{FF2B5EF4-FFF2-40B4-BE49-F238E27FC236}">
                <a16:creationId xmlns:a16="http://schemas.microsoft.com/office/drawing/2014/main" id="{254F52BB-F2B3-4B4A-A867-95DD8E39DD8D}"/>
              </a:ext>
            </a:extLst>
          </p:cNvPr>
          <p:cNvSpPr/>
          <p:nvPr/>
        </p:nvSpPr>
        <p:spPr>
          <a:xfrm>
            <a:off x="710377" y="2592009"/>
            <a:ext cx="900922" cy="375222"/>
          </a:xfrm>
          <a:prstGeom prst="roundRect">
            <a:avLst>
              <a:gd name="adj" fmla="val 4167"/>
            </a:avLst>
          </a:prstGeom>
          <a:solidFill>
            <a:srgbClr val="838487"/>
          </a:solidFill>
          <a:ln w="12700" cap="flat" cmpd="sng" algn="ctr">
            <a:solidFill>
              <a:srgbClr val="546CB2"/>
            </a:solidFill>
            <a:prstDash val="solid"/>
            <a:miter lim="800000"/>
          </a:ln>
          <a:effectLst/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Get</a:t>
            </a:r>
            <a:r>
              <a:rPr kumimoji="0" lang="en-US" sz="1100" b="0" i="0" u="none" strike="noStrike" kern="0" cap="none" spc="-1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 </a:t>
            </a:r>
            <a:r>
              <a:rPr kumimoji="0" lang="en-US" sz="11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Audit Logs</a:t>
            </a:r>
            <a:endParaRPr kumimoji="0" lang="en-US" sz="1100" b="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2" name="Straight Arrow Connector 71"/>
          <p:cNvCxnSpPr>
            <a:stCxn id="29" idx="3"/>
            <a:endCxn id="20" idx="1"/>
          </p:cNvCxnSpPr>
          <p:nvPr/>
        </p:nvCxnSpPr>
        <p:spPr>
          <a:xfrm>
            <a:off x="1756587" y="2642090"/>
            <a:ext cx="117312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ounded Rectangle 72">
            <a:extLst>
              <a:ext uri="{FF2B5EF4-FFF2-40B4-BE49-F238E27FC236}">
                <a16:creationId xmlns:a16="http://schemas.microsoft.com/office/drawing/2014/main" id="{254F52BB-F2B3-4B4A-A867-95DD8E39DD8D}"/>
              </a:ext>
            </a:extLst>
          </p:cNvPr>
          <p:cNvSpPr/>
          <p:nvPr/>
        </p:nvSpPr>
        <p:spPr>
          <a:xfrm>
            <a:off x="3069182" y="2602840"/>
            <a:ext cx="900922" cy="375222"/>
          </a:xfrm>
          <a:prstGeom prst="roundRect">
            <a:avLst>
              <a:gd name="adj" fmla="val 4167"/>
            </a:avLst>
          </a:prstGeom>
          <a:solidFill>
            <a:srgbClr val="838487"/>
          </a:solidFill>
          <a:ln w="12700" cap="flat" cmpd="sng" algn="ctr">
            <a:solidFill>
              <a:srgbClr val="546CB2"/>
            </a:solidFill>
            <a:prstDash val="solid"/>
            <a:miter lim="800000"/>
          </a:ln>
          <a:effectLst/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kern="0" spc="-1" dirty="0">
                <a:solidFill>
                  <a:srgbClr val="FFFFFF"/>
                </a:solidFill>
                <a:latin typeface="Arial"/>
                <a:ea typeface="DejaVu Sans"/>
              </a:rPr>
              <a:t>GET</a:t>
            </a:r>
            <a:r>
              <a:rPr kumimoji="0" lang="en-US" sz="11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 Request</a:t>
            </a:r>
            <a:endParaRPr kumimoji="0" lang="en-US" sz="1100" b="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5" name="Straight Arrow Connector 74"/>
          <p:cNvCxnSpPr>
            <a:stCxn id="20" idx="3"/>
            <a:endCxn id="7" idx="1"/>
          </p:cNvCxnSpPr>
          <p:nvPr/>
        </p:nvCxnSpPr>
        <p:spPr>
          <a:xfrm>
            <a:off x="4145478" y="2642090"/>
            <a:ext cx="71611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>
            <a:stCxn id="7" idx="3"/>
            <a:endCxn id="8" idx="1"/>
          </p:cNvCxnSpPr>
          <p:nvPr/>
        </p:nvCxnSpPr>
        <p:spPr>
          <a:xfrm flipV="1">
            <a:off x="7123565" y="2627784"/>
            <a:ext cx="283043" cy="143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ounded Rectangle 79">
            <a:extLst>
              <a:ext uri="{FF2B5EF4-FFF2-40B4-BE49-F238E27FC236}">
                <a16:creationId xmlns:a16="http://schemas.microsoft.com/office/drawing/2014/main" id="{254F52BB-F2B3-4B4A-A867-95DD8E39DD8D}"/>
              </a:ext>
            </a:extLst>
          </p:cNvPr>
          <p:cNvSpPr/>
          <p:nvPr/>
        </p:nvSpPr>
        <p:spPr>
          <a:xfrm>
            <a:off x="5539901" y="2525440"/>
            <a:ext cx="900922" cy="375222"/>
          </a:xfrm>
          <a:prstGeom prst="roundRect">
            <a:avLst>
              <a:gd name="adj" fmla="val 4167"/>
            </a:avLst>
          </a:prstGeom>
          <a:solidFill>
            <a:srgbClr val="838487"/>
          </a:solidFill>
          <a:ln w="12700" cap="flat" cmpd="sng" algn="ctr">
            <a:solidFill>
              <a:srgbClr val="546CB2"/>
            </a:solidFill>
            <a:prstDash val="solid"/>
            <a:miter lim="800000"/>
          </a:ln>
          <a:effectLst/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kern="0" spc="-1" dirty="0">
                <a:solidFill>
                  <a:srgbClr val="FFFFFF"/>
                </a:solidFill>
                <a:latin typeface="Arial"/>
                <a:ea typeface="DejaVu Sans"/>
              </a:rPr>
              <a:t>Metadata Query</a:t>
            </a:r>
            <a:endParaRPr kumimoji="0" lang="en-US" sz="1100" b="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Rounded Rectangle 56">
            <a:extLst>
              <a:ext uri="{FF2B5EF4-FFF2-40B4-BE49-F238E27FC236}">
                <a16:creationId xmlns:a16="http://schemas.microsoft.com/office/drawing/2014/main" id="{A54032CF-EF57-42D1-A163-50A10DF15F52}"/>
              </a:ext>
            </a:extLst>
          </p:cNvPr>
          <p:cNvSpPr/>
          <p:nvPr/>
        </p:nvSpPr>
        <p:spPr>
          <a:xfrm>
            <a:off x="4509045" y="3721996"/>
            <a:ext cx="7448161" cy="185791"/>
          </a:xfrm>
          <a:prstGeom prst="roundRect">
            <a:avLst>
              <a:gd name="adj" fmla="val 16667"/>
            </a:avLst>
          </a:prstGeom>
          <a:solidFill>
            <a:sysClr val="windowText" lastClr="000000"/>
          </a:solidFill>
          <a:ln w="25400" cap="flat" cmpd="sng" algn="ctr">
            <a:noFill/>
            <a:prstDash val="solid"/>
            <a:miter/>
          </a:ln>
          <a:effectLst/>
        </p:spPr>
        <p:txBody>
          <a:bodyPr vertOverflow="overflow" horzOverflow="overflow" lIns="90000" tIns="45000" rIns="90000" bIns="45000" numCol="1" spcCol="0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1000" b="1" kern="0" spc="-1" dirty="0">
                <a:solidFill>
                  <a:srgbClr val="FFFFFF"/>
                </a:solidFill>
                <a:latin typeface="Calibri"/>
                <a:ea typeface="DejaVu Sans"/>
              </a:rPr>
              <a:t>World state Database entries</a:t>
            </a:r>
          </a:p>
        </p:txBody>
      </p:sp>
      <p:sp>
        <p:nvSpPr>
          <p:cNvPr id="82" name="Rectangle 81"/>
          <p:cNvSpPr/>
          <p:nvPr/>
        </p:nvSpPr>
        <p:spPr>
          <a:xfrm>
            <a:off x="4541544" y="3840409"/>
            <a:ext cx="750369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...</a:t>
            </a:r>
          </a:p>
          <a:p>
            <a:pPr marR="0"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{"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systemID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":..., "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orchestratorID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": ..., 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logRef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:...}</a:t>
            </a:r>
          </a:p>
          <a:p>
            <a:pPr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...</a:t>
            </a:r>
          </a:p>
          <a:p>
            <a:pPr lvl="0"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{"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systemID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": “</a:t>
            </a:r>
            <a:r>
              <a:rPr lang="en-US" sz="800" b="1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CERT-PT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”,..., “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CollaborationID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": “</a:t>
            </a:r>
            <a:r>
              <a:rPr lang="en-US" sz="800" b="1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BABEL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”,..., </a:t>
            </a:r>
            <a:r>
              <a:rPr lang="en-US" sz="800" dirty="0">
                <a:latin typeface="Courier New" panose="02070309020205020404" pitchFamily="49" charset="0"/>
                <a:ea typeface="Calibri" panose="020F0502020204030204" pitchFamily="34" charset="0"/>
              </a:rPr>
              <a:t>{</a:t>
            </a:r>
            <a:r>
              <a:rPr lang="en-US" sz="800" b="1" dirty="0" err="1">
                <a:latin typeface="Courier New" panose="02070309020205020404" pitchFamily="49" charset="0"/>
                <a:ea typeface="Calibri" panose="020F0502020204030204" pitchFamily="34" charset="0"/>
              </a:rPr>
              <a:t>PeerList</a:t>
            </a:r>
            <a:r>
              <a:rPr lang="en-US" sz="800" dirty="0">
                <a:latin typeface="Courier New" panose="02070309020205020404" pitchFamily="49" charset="0"/>
                <a:ea typeface="Calibri" panose="020F0502020204030204" pitchFamily="34" charset="0"/>
              </a:rPr>
              <a:t>: peer0.org1, peer0.org2, peer0,Org3}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,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logRef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:...}</a:t>
            </a:r>
          </a:p>
          <a:p>
            <a:pPr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...</a:t>
            </a:r>
            <a:endParaRPr lang="pt-PT" sz="8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{"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systemID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": “</a:t>
            </a:r>
            <a:r>
              <a:rPr lang="en-US" sz="800" b="1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CERT-PT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”,..., “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CollaborationID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": “</a:t>
            </a:r>
            <a:r>
              <a:rPr lang="en-US" sz="800" b="1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BABEL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”,..., </a:t>
            </a:r>
            <a:r>
              <a:rPr lang="en-US" sz="800" dirty="0">
                <a:latin typeface="Courier New" panose="02070309020205020404" pitchFamily="49" charset="0"/>
                <a:ea typeface="Calibri" panose="020F0502020204030204" pitchFamily="34" charset="0"/>
              </a:rPr>
              <a:t>{</a:t>
            </a:r>
            <a:r>
              <a:rPr lang="en-US" sz="800" b="1" dirty="0" err="1">
                <a:latin typeface="Courier New" panose="02070309020205020404" pitchFamily="49" charset="0"/>
                <a:ea typeface="Calibri" panose="020F0502020204030204" pitchFamily="34" charset="0"/>
              </a:rPr>
              <a:t>PeerList</a:t>
            </a:r>
            <a:r>
              <a:rPr lang="en-US" sz="800" dirty="0">
                <a:latin typeface="Courier New" panose="02070309020205020404" pitchFamily="49" charset="0"/>
                <a:ea typeface="Calibri" panose="020F0502020204030204" pitchFamily="34" charset="0"/>
              </a:rPr>
              <a:t>: peer0.org1, peer0.org2, peer0,Org3}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,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logRef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:...}</a:t>
            </a:r>
          </a:p>
          <a:p>
            <a:pPr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...</a:t>
            </a:r>
            <a:endParaRPr lang="pt-PT" sz="8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90" name="Rectangle 189"/>
          <p:cNvSpPr/>
          <p:nvPr/>
        </p:nvSpPr>
        <p:spPr>
          <a:xfrm>
            <a:off x="2452504" y="4454944"/>
            <a:ext cx="17581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{</a:t>
            </a: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systemID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":"CERT-PT",</a:t>
            </a: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 "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collaborationID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":"BABEL“</a:t>
            </a: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}</a:t>
            </a:r>
            <a:endParaRPr lang="pt-PT" sz="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cxnSp>
        <p:nvCxnSpPr>
          <p:cNvPr id="5" name="Elbow Connector 4"/>
          <p:cNvCxnSpPr>
            <a:stCxn id="190" idx="3"/>
            <a:endCxn id="78" idx="1"/>
          </p:cNvCxnSpPr>
          <p:nvPr/>
        </p:nvCxnSpPr>
        <p:spPr>
          <a:xfrm flipV="1">
            <a:off x="4210695" y="4570300"/>
            <a:ext cx="363531" cy="177032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/>
          <p:cNvCxnSpPr>
            <a:stCxn id="190" idx="3"/>
            <a:endCxn id="81" idx="1"/>
          </p:cNvCxnSpPr>
          <p:nvPr/>
        </p:nvCxnSpPr>
        <p:spPr>
          <a:xfrm>
            <a:off x="4210695" y="4747332"/>
            <a:ext cx="363530" cy="162637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1" name="Rectangle 190"/>
          <p:cNvSpPr/>
          <p:nvPr/>
        </p:nvSpPr>
        <p:spPr>
          <a:xfrm>
            <a:off x="422339" y="1865917"/>
            <a:ext cx="6978201" cy="1462233"/>
          </a:xfrm>
          <a:prstGeom prst="rect">
            <a:avLst/>
          </a:prstGeom>
          <a:solidFill>
            <a:schemeClr val="tx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92" name="Rectangle 191"/>
          <p:cNvSpPr/>
          <p:nvPr/>
        </p:nvSpPr>
        <p:spPr>
          <a:xfrm>
            <a:off x="9690808" y="1836658"/>
            <a:ext cx="2296453" cy="1462233"/>
          </a:xfrm>
          <a:prstGeom prst="rect">
            <a:avLst/>
          </a:prstGeom>
          <a:solidFill>
            <a:schemeClr val="tx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E2B62732-D3AE-FF49-9074-2CE2A2CD944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8113" y="818628"/>
            <a:ext cx="2361340" cy="778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3736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6D9BD76-CD5A-A611-DBEC-8E83CD262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104" y="609599"/>
            <a:ext cx="10596307" cy="1196851"/>
          </a:xfrm>
        </p:spPr>
        <p:txBody>
          <a:bodyPr>
            <a:normAutofit/>
          </a:bodyPr>
          <a:lstStyle/>
          <a:p>
            <a:r>
              <a:rPr lang="en-US" dirty="0"/>
              <a:t>DATA PROTECTION AND ACCOUNTABILITY </a:t>
            </a:r>
            <a:br>
              <a:rPr lang="en-US" dirty="0"/>
            </a:br>
            <a:r>
              <a:rPr lang="en-US" dirty="0"/>
              <a:t>solution (DPA): </a:t>
            </a:r>
            <a:r>
              <a:rPr lang="en-US" b="1" dirty="0"/>
              <a:t>HYPERLEDGER FABRIC</a:t>
            </a:r>
            <a:endParaRPr lang="el-GR" b="1" dirty="0"/>
          </a:p>
        </p:txBody>
      </p:sp>
      <p:sp>
        <p:nvSpPr>
          <p:cNvPr id="7" name="Rounded Rectangle 186">
            <a:extLst>
              <a:ext uri="{FF2B5EF4-FFF2-40B4-BE49-F238E27FC236}">
                <a16:creationId xmlns:a16="http://schemas.microsoft.com/office/drawing/2014/main" id="{08456477-5DF6-4444-8AD3-5F86302A832C}"/>
              </a:ext>
            </a:extLst>
          </p:cNvPr>
          <p:cNvSpPr/>
          <p:nvPr/>
        </p:nvSpPr>
        <p:spPr>
          <a:xfrm>
            <a:off x="4861591" y="2151400"/>
            <a:ext cx="2261974" cy="981379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solidFill>
              <a:srgbClr val="5D3A75"/>
            </a:solidFill>
            <a:prstDash val="solid"/>
            <a:miter lim="800000"/>
          </a:ln>
          <a:effectLst/>
        </p:spPr>
      </p:sp>
      <p:sp>
        <p:nvSpPr>
          <p:cNvPr id="8" name="Rounded Rectangle 186">
            <a:extLst>
              <a:ext uri="{FF2B5EF4-FFF2-40B4-BE49-F238E27FC236}">
                <a16:creationId xmlns:a16="http://schemas.microsoft.com/office/drawing/2014/main" id="{08456477-5DF6-4444-8AD3-5F86302A832C}"/>
              </a:ext>
            </a:extLst>
          </p:cNvPr>
          <p:cNvSpPr/>
          <p:nvPr/>
        </p:nvSpPr>
        <p:spPr>
          <a:xfrm>
            <a:off x="7406608" y="2146608"/>
            <a:ext cx="2083665" cy="962352"/>
          </a:xfrm>
          <a:prstGeom prst="roundRect">
            <a:avLst>
              <a:gd name="adj" fmla="val 16667"/>
            </a:avLst>
          </a:prstGeom>
          <a:solidFill>
            <a:srgbClr val="7F4F9F">
              <a:lumMod val="20000"/>
              <a:lumOff val="80000"/>
            </a:srgbClr>
          </a:solidFill>
          <a:ln w="12700" cap="flat" cmpd="sng" algn="ctr">
            <a:solidFill>
              <a:srgbClr val="5D3A75"/>
            </a:solidFill>
            <a:prstDash val="solid"/>
            <a:miter lim="800000"/>
          </a:ln>
          <a:effectLst/>
        </p:spPr>
      </p:sp>
      <p:sp>
        <p:nvSpPr>
          <p:cNvPr id="9" name="Rectangle 241">
            <a:extLst>
              <a:ext uri="{FF2B5EF4-FFF2-40B4-BE49-F238E27FC236}">
                <a16:creationId xmlns:a16="http://schemas.microsoft.com/office/drawing/2014/main" id="{44B791A9-F875-42E5-A4BA-3F7F4FCB0E92}"/>
              </a:ext>
            </a:extLst>
          </p:cNvPr>
          <p:cNvSpPr/>
          <p:nvPr/>
        </p:nvSpPr>
        <p:spPr>
          <a:xfrm>
            <a:off x="7461643" y="1865918"/>
            <a:ext cx="1973595" cy="275545"/>
          </a:xfrm>
          <a:prstGeom prst="rect">
            <a:avLst/>
          </a:prstGeom>
          <a:noFill/>
          <a:ln w="0">
            <a:noFill/>
          </a:ln>
          <a:effectLst/>
        </p:spPr>
        <p:txBody>
          <a:bodyPr wrap="none" lIns="90000" tIns="45000" rIns="90000" bIns="4500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1200" b="1" i="0" u="none" strike="noStrike" kern="0" cap="none" spc="-1" normalizeH="0" baseline="0" noProof="0" dirty="0">
                <a:ln>
                  <a:noFill/>
                </a:ln>
                <a:solidFill>
                  <a:srgbClr val="414244"/>
                </a:solidFill>
                <a:effectLst/>
                <a:uLnTx/>
                <a:uFillTx/>
                <a:latin typeface="Calibri"/>
                <a:ea typeface="DejaVu Sans"/>
                <a:cs typeface="+mn-cs"/>
              </a:rPr>
              <a:t>Hyperledger Fabric Network</a:t>
            </a:r>
            <a:endParaRPr kumimoji="0" lang="en-US" sz="1200" b="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7430477" y="2155290"/>
            <a:ext cx="775592" cy="847606"/>
            <a:chOff x="7237428" y="4831188"/>
            <a:chExt cx="775592" cy="847606"/>
          </a:xfrm>
        </p:grpSpPr>
        <p:sp>
          <p:nvSpPr>
            <p:cNvPr id="140" name="Rectangle 113">
              <a:extLst>
                <a:ext uri="{FF2B5EF4-FFF2-40B4-BE49-F238E27FC236}">
                  <a16:creationId xmlns:a16="http://schemas.microsoft.com/office/drawing/2014/main" id="{18C187D5-BA64-40FB-BEBE-FCA54015211A}"/>
                </a:ext>
              </a:extLst>
            </p:cNvPr>
            <p:cNvSpPr/>
            <p:nvPr/>
          </p:nvSpPr>
          <p:spPr>
            <a:xfrm>
              <a:off x="7237428" y="4831188"/>
              <a:ext cx="775592" cy="317520"/>
            </a:xfrm>
            <a:prstGeom prst="rect">
              <a:avLst/>
            </a:prstGeom>
            <a:noFill/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000" i="0" u="none" strike="noStrike" kern="0" cap="none" spc="-1" normalizeH="0" baseline="0" noProof="0" dirty="0">
                  <a:ln>
                    <a:noFill/>
                  </a:ln>
                  <a:solidFill>
                    <a:srgbClr val="414244"/>
                  </a:solidFill>
                  <a:effectLst/>
                  <a:uLnTx/>
                  <a:uFillTx/>
                  <a:latin typeface="Calibri"/>
                  <a:ea typeface="DejaVu Sans"/>
                  <a:cs typeface="+mn-cs"/>
                </a:rPr>
                <a:t>peer0.org1</a:t>
              </a:r>
              <a:endPara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141" name="Group 140"/>
            <p:cNvGrpSpPr/>
            <p:nvPr/>
          </p:nvGrpSpPr>
          <p:grpSpPr>
            <a:xfrm>
              <a:off x="7391764" y="5112514"/>
              <a:ext cx="466920" cy="566280"/>
              <a:chOff x="7395464" y="3062136"/>
              <a:chExt cx="466920" cy="566280"/>
            </a:xfrm>
          </p:grpSpPr>
          <p:grpSp>
            <p:nvGrpSpPr>
              <p:cNvPr id="142" name="Group 140">
                <a:extLst>
                  <a:ext uri="{FF2B5EF4-FFF2-40B4-BE49-F238E27FC236}">
                    <a16:creationId xmlns:a16="http://schemas.microsoft.com/office/drawing/2014/main" id="{8A8CC44C-B01D-44DE-B89A-D38FAE743F1F}"/>
                  </a:ext>
                </a:extLst>
              </p:cNvPr>
              <p:cNvGrpSpPr/>
              <p:nvPr/>
            </p:nvGrpSpPr>
            <p:grpSpPr>
              <a:xfrm>
                <a:off x="7395464" y="3062136"/>
                <a:ext cx="466920" cy="566280"/>
                <a:chOff x="9698760" y="3480120"/>
                <a:chExt cx="466920" cy="566280"/>
              </a:xfrm>
            </p:grpSpPr>
            <p:sp>
              <p:nvSpPr>
                <p:cNvPr id="144" name="Rounded Rectangle 126">
                  <a:extLst>
                    <a:ext uri="{FF2B5EF4-FFF2-40B4-BE49-F238E27FC236}">
                      <a16:creationId xmlns:a16="http://schemas.microsoft.com/office/drawing/2014/main" id="{D4CAF9B7-3BCC-4AF9-9093-8D7EA6C31B0B}"/>
                    </a:ext>
                  </a:extLst>
                </p:cNvPr>
                <p:cNvSpPr/>
                <p:nvPr/>
              </p:nvSpPr>
              <p:spPr>
                <a:xfrm>
                  <a:off x="9698760" y="3480120"/>
                  <a:ext cx="466920" cy="566280"/>
                </a:xfrm>
                <a:prstGeom prst="roundRect">
                  <a:avLst>
                    <a:gd name="adj" fmla="val 16667"/>
                  </a:avLst>
                </a:prstGeom>
                <a:noFill/>
                <a:ln w="12700" cap="flat" cmpd="sng" algn="ctr">
                  <a:solidFill>
                    <a:srgbClr val="546CB2"/>
                  </a:solidFill>
                  <a:prstDash val="solid"/>
                  <a:miter lim="800000"/>
                </a:ln>
                <a:effectLst/>
              </p:spPr>
            </p:sp>
            <p:grpSp>
              <p:nvGrpSpPr>
                <p:cNvPr id="145" name="Group 92">
                  <a:extLst>
                    <a:ext uri="{FF2B5EF4-FFF2-40B4-BE49-F238E27FC236}">
                      <a16:creationId xmlns:a16="http://schemas.microsoft.com/office/drawing/2014/main" id="{2F33F6DA-2610-4735-BE70-5D8E6BA428DE}"/>
                    </a:ext>
                  </a:extLst>
                </p:cNvPr>
                <p:cNvGrpSpPr/>
                <p:nvPr/>
              </p:nvGrpSpPr>
              <p:grpSpPr>
                <a:xfrm>
                  <a:off x="9802800" y="3702960"/>
                  <a:ext cx="241200" cy="275400"/>
                  <a:chOff x="9802800" y="3702960"/>
                  <a:chExt cx="241200" cy="275400"/>
                </a:xfrm>
              </p:grpSpPr>
              <p:sp>
                <p:nvSpPr>
                  <p:cNvPr id="146" name="Rectangle 94">
                    <a:extLst>
                      <a:ext uri="{FF2B5EF4-FFF2-40B4-BE49-F238E27FC236}">
                        <a16:creationId xmlns:a16="http://schemas.microsoft.com/office/drawing/2014/main" id="{1A53C6D5-5A88-46BF-A21B-556121D6A113}"/>
                      </a:ext>
                    </a:extLst>
                  </p:cNvPr>
                  <p:cNvSpPr/>
                  <p:nvPr/>
                </p:nvSpPr>
                <p:spPr>
                  <a:xfrm>
                    <a:off x="9802800" y="3702960"/>
                    <a:ext cx="241200" cy="27540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  <p:grpSp>
                <p:nvGrpSpPr>
                  <p:cNvPr id="147" name="Group 95">
                    <a:extLst>
                      <a:ext uri="{FF2B5EF4-FFF2-40B4-BE49-F238E27FC236}">
                        <a16:creationId xmlns:a16="http://schemas.microsoft.com/office/drawing/2014/main" id="{DB6EE8B3-C661-417B-A881-B0AF027C15F7}"/>
                      </a:ext>
                    </a:extLst>
                  </p:cNvPr>
                  <p:cNvGrpSpPr/>
                  <p:nvPr/>
                </p:nvGrpSpPr>
                <p:grpSpPr>
                  <a:xfrm>
                    <a:off x="9836280" y="3804480"/>
                    <a:ext cx="79560" cy="38880"/>
                    <a:chOff x="9836280" y="3804480"/>
                    <a:chExt cx="79560" cy="38880"/>
                  </a:xfrm>
                </p:grpSpPr>
                <p:sp>
                  <p:nvSpPr>
                    <p:cNvPr id="154" name="Rectangle 102">
                      <a:extLst>
                        <a:ext uri="{FF2B5EF4-FFF2-40B4-BE49-F238E27FC236}">
                          <a16:creationId xmlns:a16="http://schemas.microsoft.com/office/drawing/2014/main" id="{2F57A5D6-48CA-47B0-B38E-FACA62186631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9833760" y="382680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55" name="Rectangle 103">
                      <a:extLst>
                        <a:ext uri="{FF2B5EF4-FFF2-40B4-BE49-F238E27FC236}">
                          <a16:creationId xmlns:a16="http://schemas.microsoft.com/office/drawing/2014/main" id="{86EDBB1C-29BA-408A-9757-668EE5A58230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9852480" y="382032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148" name="Group 96">
                    <a:extLst>
                      <a:ext uri="{FF2B5EF4-FFF2-40B4-BE49-F238E27FC236}">
                        <a16:creationId xmlns:a16="http://schemas.microsoft.com/office/drawing/2014/main" id="{1F7B4667-04DF-4A93-AC06-A24091394E82}"/>
                      </a:ext>
                    </a:extLst>
                  </p:cNvPr>
                  <p:cNvGrpSpPr/>
                  <p:nvPr/>
                </p:nvGrpSpPr>
                <p:grpSpPr>
                  <a:xfrm>
                    <a:off x="9837000" y="3879000"/>
                    <a:ext cx="51480" cy="51480"/>
                    <a:chOff x="9837000" y="3879000"/>
                    <a:chExt cx="51480" cy="51480"/>
                  </a:xfrm>
                </p:grpSpPr>
                <p:sp>
                  <p:nvSpPr>
                    <p:cNvPr id="152" name="Rectangle 100">
                      <a:extLst>
                        <a:ext uri="{FF2B5EF4-FFF2-40B4-BE49-F238E27FC236}">
                          <a16:creationId xmlns:a16="http://schemas.microsoft.com/office/drawing/2014/main" id="{F3D31E61-CD7C-4C01-AE1E-9606D4B6DDE8}"/>
                        </a:ext>
                      </a:extLst>
                    </p:cNvPr>
                    <p:cNvSpPr/>
                    <p:nvPr/>
                  </p:nvSpPr>
                  <p:spPr>
                    <a:xfrm rot="18900000">
                      <a:off x="9829440" y="390132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53" name="Rectangle 101">
                      <a:extLst>
                        <a:ext uri="{FF2B5EF4-FFF2-40B4-BE49-F238E27FC236}">
                          <a16:creationId xmlns:a16="http://schemas.microsoft.com/office/drawing/2014/main" id="{C6D65796-6D38-44F4-8178-EA8307E76E32}"/>
                        </a:ext>
                      </a:extLst>
                    </p:cNvPr>
                    <p:cNvSpPr/>
                    <p:nvPr/>
                  </p:nvSpPr>
                  <p:spPr>
                    <a:xfrm rot="13500000">
                      <a:off x="9833760" y="3901680"/>
                      <a:ext cx="60120" cy="720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149" name="Group 97">
                    <a:extLst>
                      <a:ext uri="{FF2B5EF4-FFF2-40B4-BE49-F238E27FC236}">
                        <a16:creationId xmlns:a16="http://schemas.microsoft.com/office/drawing/2014/main" id="{093FBC69-1879-47B6-871A-2CC98CAF8741}"/>
                      </a:ext>
                    </a:extLst>
                  </p:cNvPr>
                  <p:cNvGrpSpPr/>
                  <p:nvPr/>
                </p:nvGrpSpPr>
                <p:grpSpPr>
                  <a:xfrm>
                    <a:off x="9836280" y="3745440"/>
                    <a:ext cx="79560" cy="38880"/>
                    <a:chOff x="9836280" y="3745440"/>
                    <a:chExt cx="79560" cy="38880"/>
                  </a:xfrm>
                </p:grpSpPr>
                <p:sp>
                  <p:nvSpPr>
                    <p:cNvPr id="150" name="Rectangle 98">
                      <a:extLst>
                        <a:ext uri="{FF2B5EF4-FFF2-40B4-BE49-F238E27FC236}">
                          <a16:creationId xmlns:a16="http://schemas.microsoft.com/office/drawing/2014/main" id="{A03B00A6-932C-4F29-86D3-512B10F6A433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9833760" y="376740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51" name="Rectangle 99">
                      <a:extLst>
                        <a:ext uri="{FF2B5EF4-FFF2-40B4-BE49-F238E27FC236}">
                          <a16:creationId xmlns:a16="http://schemas.microsoft.com/office/drawing/2014/main" id="{160C501B-CCC9-446C-AF41-52ED92B8D981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9852480" y="376128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</p:grpSp>
          </p:grpSp>
          <p:sp>
            <p:nvSpPr>
              <p:cNvPr id="143" name="Freeform 79">
                <a:extLst>
                  <a:ext uri="{FF2B5EF4-FFF2-40B4-BE49-F238E27FC236}">
                    <a16:creationId xmlns:a16="http://schemas.microsoft.com/office/drawing/2014/main" id="{43C903C9-1086-4E35-936F-BE44BA5A2634}"/>
                  </a:ext>
                </a:extLst>
              </p:cNvPr>
              <p:cNvSpPr/>
              <p:nvPr/>
            </p:nvSpPr>
            <p:spPr>
              <a:xfrm>
                <a:off x="7509700" y="3136078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7F4F9F">
                  <a:lumMod val="40000"/>
                  <a:lumOff val="60000"/>
                </a:srgbClr>
              </a:solidFill>
              <a:ln w="12700" cap="flat" cmpd="sng" algn="ctr">
                <a:solidFill>
                  <a:srgbClr val="CCB6DB"/>
                </a:solidFill>
                <a:prstDash val="solid"/>
                <a:miter lim="800000"/>
              </a:ln>
              <a:effectLst/>
            </p:spPr>
          </p:sp>
        </p:grpSp>
      </p:grpSp>
      <p:grpSp>
        <p:nvGrpSpPr>
          <p:cNvPr id="11" name="Group 10"/>
          <p:cNvGrpSpPr/>
          <p:nvPr/>
        </p:nvGrpSpPr>
        <p:grpSpPr>
          <a:xfrm>
            <a:off x="8072210" y="2136440"/>
            <a:ext cx="775592" cy="847606"/>
            <a:chOff x="7807934" y="4831188"/>
            <a:chExt cx="775592" cy="847606"/>
          </a:xfrm>
        </p:grpSpPr>
        <p:sp>
          <p:nvSpPr>
            <p:cNvPr id="124" name="Rectangle 113">
              <a:extLst>
                <a:ext uri="{FF2B5EF4-FFF2-40B4-BE49-F238E27FC236}">
                  <a16:creationId xmlns:a16="http://schemas.microsoft.com/office/drawing/2014/main" id="{2436AE0A-7EE1-4E8A-9F50-0AE8E13250C6}"/>
                </a:ext>
              </a:extLst>
            </p:cNvPr>
            <p:cNvSpPr/>
            <p:nvPr/>
          </p:nvSpPr>
          <p:spPr>
            <a:xfrm>
              <a:off x="7807934" y="4831188"/>
              <a:ext cx="775592" cy="317520"/>
            </a:xfrm>
            <a:prstGeom prst="rect">
              <a:avLst/>
            </a:prstGeom>
            <a:noFill/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000" i="0" u="none" strike="noStrike" kern="0" cap="none" spc="-1" normalizeH="0" baseline="0" noProof="0" dirty="0">
                  <a:ln>
                    <a:noFill/>
                  </a:ln>
                  <a:solidFill>
                    <a:srgbClr val="414244"/>
                  </a:solidFill>
                  <a:effectLst/>
                  <a:uLnTx/>
                  <a:uFillTx/>
                  <a:latin typeface="Calibri"/>
                  <a:ea typeface="DejaVu Sans"/>
                  <a:cs typeface="+mn-cs"/>
                </a:rPr>
                <a:t>peer0.org2</a:t>
              </a:r>
              <a:endPara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125" name="Group 124"/>
            <p:cNvGrpSpPr/>
            <p:nvPr/>
          </p:nvGrpSpPr>
          <p:grpSpPr>
            <a:xfrm>
              <a:off x="7968850" y="5112514"/>
              <a:ext cx="466920" cy="566280"/>
              <a:chOff x="8102943" y="3741075"/>
              <a:chExt cx="466920" cy="566280"/>
            </a:xfrm>
          </p:grpSpPr>
          <p:grpSp>
            <p:nvGrpSpPr>
              <p:cNvPr id="126" name="Group 126">
                <a:extLst>
                  <a:ext uri="{FF2B5EF4-FFF2-40B4-BE49-F238E27FC236}">
                    <a16:creationId xmlns:a16="http://schemas.microsoft.com/office/drawing/2014/main" id="{76C8C88F-C24A-4378-A795-E42D3C57B5C9}"/>
                  </a:ext>
                </a:extLst>
              </p:cNvPr>
              <p:cNvGrpSpPr/>
              <p:nvPr/>
            </p:nvGrpSpPr>
            <p:grpSpPr>
              <a:xfrm>
                <a:off x="8102943" y="3741075"/>
                <a:ext cx="466920" cy="566280"/>
                <a:chOff x="9707400" y="4267800"/>
                <a:chExt cx="466920" cy="566280"/>
              </a:xfrm>
            </p:grpSpPr>
            <p:sp>
              <p:nvSpPr>
                <p:cNvPr id="128" name="Rounded Rectangle 126">
                  <a:extLst>
                    <a:ext uri="{FF2B5EF4-FFF2-40B4-BE49-F238E27FC236}">
                      <a16:creationId xmlns:a16="http://schemas.microsoft.com/office/drawing/2014/main" id="{29ABE8AA-9E58-438C-82FD-89F89536C282}"/>
                    </a:ext>
                  </a:extLst>
                </p:cNvPr>
                <p:cNvSpPr/>
                <p:nvPr/>
              </p:nvSpPr>
              <p:spPr>
                <a:xfrm>
                  <a:off x="9707400" y="4267800"/>
                  <a:ext cx="466920" cy="566280"/>
                </a:xfrm>
                <a:prstGeom prst="roundRect">
                  <a:avLst>
                    <a:gd name="adj" fmla="val 16667"/>
                  </a:avLst>
                </a:prstGeom>
                <a:noFill/>
                <a:ln w="12700" cap="flat" cmpd="sng" algn="ctr">
                  <a:solidFill>
                    <a:srgbClr val="546CB2"/>
                  </a:solidFill>
                  <a:prstDash val="solid"/>
                  <a:miter lim="800000"/>
                </a:ln>
                <a:effectLst/>
              </p:spPr>
            </p:sp>
            <p:grpSp>
              <p:nvGrpSpPr>
                <p:cNvPr id="129" name="Group 92">
                  <a:extLst>
                    <a:ext uri="{FF2B5EF4-FFF2-40B4-BE49-F238E27FC236}">
                      <a16:creationId xmlns:a16="http://schemas.microsoft.com/office/drawing/2014/main" id="{635A83B2-2E94-4F24-8FE5-17B9CB21FA6F}"/>
                    </a:ext>
                  </a:extLst>
                </p:cNvPr>
                <p:cNvGrpSpPr/>
                <p:nvPr/>
              </p:nvGrpSpPr>
              <p:grpSpPr>
                <a:xfrm>
                  <a:off x="9811440" y="4490640"/>
                  <a:ext cx="241200" cy="275400"/>
                  <a:chOff x="9811440" y="4490640"/>
                  <a:chExt cx="241200" cy="275400"/>
                </a:xfrm>
              </p:grpSpPr>
              <p:sp>
                <p:nvSpPr>
                  <p:cNvPr id="130" name="Rectangle 94">
                    <a:extLst>
                      <a:ext uri="{FF2B5EF4-FFF2-40B4-BE49-F238E27FC236}">
                        <a16:creationId xmlns:a16="http://schemas.microsoft.com/office/drawing/2014/main" id="{AC6064F2-CF12-46E5-9510-6EED3CB7B0F2}"/>
                      </a:ext>
                    </a:extLst>
                  </p:cNvPr>
                  <p:cNvSpPr/>
                  <p:nvPr/>
                </p:nvSpPr>
                <p:spPr>
                  <a:xfrm>
                    <a:off x="9811440" y="4490640"/>
                    <a:ext cx="241200" cy="27540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  <p:grpSp>
                <p:nvGrpSpPr>
                  <p:cNvPr id="131" name="Group 95">
                    <a:extLst>
                      <a:ext uri="{FF2B5EF4-FFF2-40B4-BE49-F238E27FC236}">
                        <a16:creationId xmlns:a16="http://schemas.microsoft.com/office/drawing/2014/main" id="{611D1C73-2010-46D0-858B-412A082BDC32}"/>
                      </a:ext>
                    </a:extLst>
                  </p:cNvPr>
                  <p:cNvGrpSpPr/>
                  <p:nvPr/>
                </p:nvGrpSpPr>
                <p:grpSpPr>
                  <a:xfrm>
                    <a:off x="9845280" y="4592160"/>
                    <a:ext cx="79200" cy="38880"/>
                    <a:chOff x="9845280" y="4592160"/>
                    <a:chExt cx="79200" cy="38880"/>
                  </a:xfrm>
                </p:grpSpPr>
                <p:sp>
                  <p:nvSpPr>
                    <p:cNvPr id="138" name="Rectangle 102">
                      <a:extLst>
                        <a:ext uri="{FF2B5EF4-FFF2-40B4-BE49-F238E27FC236}">
                          <a16:creationId xmlns:a16="http://schemas.microsoft.com/office/drawing/2014/main" id="{6249FD3C-8A06-47F1-95C5-54C36A56322A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9842760" y="461412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39" name="Rectangle 103">
                      <a:extLst>
                        <a:ext uri="{FF2B5EF4-FFF2-40B4-BE49-F238E27FC236}">
                          <a16:creationId xmlns:a16="http://schemas.microsoft.com/office/drawing/2014/main" id="{8DFEFA16-D6E7-441A-9643-4C328BBDA058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9861120" y="460800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132" name="Group 96">
                    <a:extLst>
                      <a:ext uri="{FF2B5EF4-FFF2-40B4-BE49-F238E27FC236}">
                        <a16:creationId xmlns:a16="http://schemas.microsoft.com/office/drawing/2014/main" id="{FE13DD97-899A-4D9A-BA3B-A89DE9642EEB}"/>
                      </a:ext>
                    </a:extLst>
                  </p:cNvPr>
                  <p:cNvGrpSpPr/>
                  <p:nvPr/>
                </p:nvGrpSpPr>
                <p:grpSpPr>
                  <a:xfrm>
                    <a:off x="9845640" y="4666320"/>
                    <a:ext cx="51480" cy="51480"/>
                    <a:chOff x="9845640" y="4666320"/>
                    <a:chExt cx="51480" cy="51480"/>
                  </a:xfrm>
                </p:grpSpPr>
                <p:sp>
                  <p:nvSpPr>
                    <p:cNvPr id="136" name="Rectangle 100">
                      <a:extLst>
                        <a:ext uri="{FF2B5EF4-FFF2-40B4-BE49-F238E27FC236}">
                          <a16:creationId xmlns:a16="http://schemas.microsoft.com/office/drawing/2014/main" id="{19356A0B-2F24-4C07-B44A-6864C1303CDE}"/>
                        </a:ext>
                      </a:extLst>
                    </p:cNvPr>
                    <p:cNvSpPr/>
                    <p:nvPr/>
                  </p:nvSpPr>
                  <p:spPr>
                    <a:xfrm rot="18900000">
                      <a:off x="9838080" y="468864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37" name="Rectangle 101">
                      <a:extLst>
                        <a:ext uri="{FF2B5EF4-FFF2-40B4-BE49-F238E27FC236}">
                          <a16:creationId xmlns:a16="http://schemas.microsoft.com/office/drawing/2014/main" id="{029A9F94-D401-46D9-86B6-D1449B5944D2}"/>
                        </a:ext>
                      </a:extLst>
                    </p:cNvPr>
                    <p:cNvSpPr/>
                    <p:nvPr/>
                  </p:nvSpPr>
                  <p:spPr>
                    <a:xfrm rot="13500000">
                      <a:off x="9842760" y="4689000"/>
                      <a:ext cx="60120" cy="720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133" name="Group 97">
                    <a:extLst>
                      <a:ext uri="{FF2B5EF4-FFF2-40B4-BE49-F238E27FC236}">
                        <a16:creationId xmlns:a16="http://schemas.microsoft.com/office/drawing/2014/main" id="{505903D0-5BB7-4782-9DBE-9A2AD9E38075}"/>
                      </a:ext>
                    </a:extLst>
                  </p:cNvPr>
                  <p:cNvGrpSpPr/>
                  <p:nvPr/>
                </p:nvGrpSpPr>
                <p:grpSpPr>
                  <a:xfrm>
                    <a:off x="9845280" y="4533120"/>
                    <a:ext cx="79200" cy="38880"/>
                    <a:chOff x="9845280" y="4533120"/>
                    <a:chExt cx="79200" cy="38880"/>
                  </a:xfrm>
                </p:grpSpPr>
                <p:sp>
                  <p:nvSpPr>
                    <p:cNvPr id="134" name="Rectangle 98">
                      <a:extLst>
                        <a:ext uri="{FF2B5EF4-FFF2-40B4-BE49-F238E27FC236}">
                          <a16:creationId xmlns:a16="http://schemas.microsoft.com/office/drawing/2014/main" id="{951B1085-A645-4A92-9556-6A78FB6EDADB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9842760" y="455508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35" name="Rectangle 99">
                      <a:extLst>
                        <a:ext uri="{FF2B5EF4-FFF2-40B4-BE49-F238E27FC236}">
                          <a16:creationId xmlns:a16="http://schemas.microsoft.com/office/drawing/2014/main" id="{20A84622-5B98-4096-A898-F1495DFA91B7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9861120" y="454896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</p:grpSp>
          </p:grpSp>
          <p:sp>
            <p:nvSpPr>
              <p:cNvPr id="127" name="Freeform 79">
                <a:extLst>
                  <a:ext uri="{FF2B5EF4-FFF2-40B4-BE49-F238E27FC236}">
                    <a16:creationId xmlns:a16="http://schemas.microsoft.com/office/drawing/2014/main" id="{7EEF8F24-2D47-45C6-AEC1-F87F0BB02EFA}"/>
                  </a:ext>
                </a:extLst>
              </p:cNvPr>
              <p:cNvSpPr/>
              <p:nvPr/>
            </p:nvSpPr>
            <p:spPr>
              <a:xfrm>
                <a:off x="8221341" y="3819067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546CB2">
                  <a:lumMod val="60000"/>
                  <a:lumOff val="40000"/>
                </a:srgbClr>
              </a:solidFill>
              <a:ln w="12700" cap="flat" cmpd="sng" algn="ctr">
                <a:solidFill>
                  <a:srgbClr val="98A7D1"/>
                </a:solidFill>
                <a:prstDash val="solid"/>
                <a:miter lim="800000"/>
              </a:ln>
              <a:effectLst/>
            </p:spPr>
          </p:sp>
        </p:grpSp>
      </p:grpSp>
      <p:grpSp>
        <p:nvGrpSpPr>
          <p:cNvPr id="12" name="Group 11"/>
          <p:cNvGrpSpPr/>
          <p:nvPr/>
        </p:nvGrpSpPr>
        <p:grpSpPr>
          <a:xfrm>
            <a:off x="8713942" y="2148585"/>
            <a:ext cx="775592" cy="847606"/>
            <a:chOff x="8378440" y="4831188"/>
            <a:chExt cx="775592" cy="847606"/>
          </a:xfrm>
        </p:grpSpPr>
        <p:sp>
          <p:nvSpPr>
            <p:cNvPr id="108" name="Rectangle 113">
              <a:extLst>
                <a:ext uri="{FF2B5EF4-FFF2-40B4-BE49-F238E27FC236}">
                  <a16:creationId xmlns:a16="http://schemas.microsoft.com/office/drawing/2014/main" id="{81D5A4EE-CB7B-419B-9D3F-218D93A33163}"/>
                </a:ext>
              </a:extLst>
            </p:cNvPr>
            <p:cNvSpPr/>
            <p:nvPr/>
          </p:nvSpPr>
          <p:spPr>
            <a:xfrm>
              <a:off x="8378440" y="4831188"/>
              <a:ext cx="775592" cy="317520"/>
            </a:xfrm>
            <a:prstGeom prst="rect">
              <a:avLst/>
            </a:prstGeom>
            <a:noFill/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000" i="0" u="none" strike="noStrike" kern="0" cap="none" spc="-1" normalizeH="0" baseline="0" noProof="0" dirty="0">
                  <a:ln>
                    <a:noFill/>
                  </a:ln>
                  <a:solidFill>
                    <a:srgbClr val="414244"/>
                  </a:solidFill>
                  <a:effectLst/>
                  <a:uLnTx/>
                  <a:uFillTx/>
                  <a:latin typeface="Calibri"/>
                  <a:ea typeface="DejaVu Sans"/>
                  <a:cs typeface="+mn-cs"/>
                </a:rPr>
                <a:t>peer0.org3</a:t>
              </a:r>
              <a:endPara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109" name="Group 108"/>
            <p:cNvGrpSpPr/>
            <p:nvPr/>
          </p:nvGrpSpPr>
          <p:grpSpPr>
            <a:xfrm>
              <a:off x="8542236" y="5112514"/>
              <a:ext cx="466920" cy="566280"/>
              <a:chOff x="8683326" y="4400213"/>
              <a:chExt cx="466920" cy="566280"/>
            </a:xfrm>
          </p:grpSpPr>
          <p:grpSp>
            <p:nvGrpSpPr>
              <p:cNvPr id="110" name="Group 205">
                <a:extLst>
                  <a:ext uri="{FF2B5EF4-FFF2-40B4-BE49-F238E27FC236}">
                    <a16:creationId xmlns:a16="http://schemas.microsoft.com/office/drawing/2014/main" id="{ACB6D0DF-1D70-4E38-AAFE-D5D8F063273D}"/>
                  </a:ext>
                </a:extLst>
              </p:cNvPr>
              <p:cNvGrpSpPr/>
              <p:nvPr/>
            </p:nvGrpSpPr>
            <p:grpSpPr>
              <a:xfrm>
                <a:off x="8683326" y="4400213"/>
                <a:ext cx="466920" cy="566280"/>
                <a:chOff x="10696680" y="3481200"/>
                <a:chExt cx="466920" cy="566280"/>
              </a:xfrm>
            </p:grpSpPr>
            <p:sp>
              <p:nvSpPr>
                <p:cNvPr id="112" name="Rounded Rectangle 126">
                  <a:extLst>
                    <a:ext uri="{FF2B5EF4-FFF2-40B4-BE49-F238E27FC236}">
                      <a16:creationId xmlns:a16="http://schemas.microsoft.com/office/drawing/2014/main" id="{BC6EEFDE-99AE-4595-A1D4-0F36AD97651F}"/>
                    </a:ext>
                  </a:extLst>
                </p:cNvPr>
                <p:cNvSpPr/>
                <p:nvPr/>
              </p:nvSpPr>
              <p:spPr>
                <a:xfrm>
                  <a:off x="10696680" y="3481200"/>
                  <a:ext cx="466920" cy="566280"/>
                </a:xfrm>
                <a:prstGeom prst="roundRect">
                  <a:avLst>
                    <a:gd name="adj" fmla="val 16667"/>
                  </a:avLst>
                </a:prstGeom>
                <a:noFill/>
                <a:ln w="12700" cap="flat" cmpd="sng" algn="ctr">
                  <a:solidFill>
                    <a:srgbClr val="546CB2"/>
                  </a:solidFill>
                  <a:prstDash val="solid"/>
                  <a:miter lim="800000"/>
                </a:ln>
                <a:effectLst/>
              </p:spPr>
            </p:sp>
            <p:grpSp>
              <p:nvGrpSpPr>
                <p:cNvPr id="113" name="Group 92">
                  <a:extLst>
                    <a:ext uri="{FF2B5EF4-FFF2-40B4-BE49-F238E27FC236}">
                      <a16:creationId xmlns:a16="http://schemas.microsoft.com/office/drawing/2014/main" id="{44F5CBCE-688E-48A3-A4A1-5F58E5779DC6}"/>
                    </a:ext>
                  </a:extLst>
                </p:cNvPr>
                <p:cNvGrpSpPr/>
                <p:nvPr/>
              </p:nvGrpSpPr>
              <p:grpSpPr>
                <a:xfrm>
                  <a:off x="10800720" y="3704040"/>
                  <a:ext cx="241200" cy="275400"/>
                  <a:chOff x="10800720" y="3704040"/>
                  <a:chExt cx="241200" cy="275400"/>
                </a:xfrm>
              </p:grpSpPr>
              <p:sp>
                <p:nvSpPr>
                  <p:cNvPr id="114" name="Rectangle 94">
                    <a:extLst>
                      <a:ext uri="{FF2B5EF4-FFF2-40B4-BE49-F238E27FC236}">
                        <a16:creationId xmlns:a16="http://schemas.microsoft.com/office/drawing/2014/main" id="{34DAAE08-404A-4660-9036-D7C19763429E}"/>
                      </a:ext>
                    </a:extLst>
                  </p:cNvPr>
                  <p:cNvSpPr/>
                  <p:nvPr/>
                </p:nvSpPr>
                <p:spPr>
                  <a:xfrm>
                    <a:off x="10800720" y="3704040"/>
                    <a:ext cx="241200" cy="27540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  <p:grpSp>
                <p:nvGrpSpPr>
                  <p:cNvPr id="115" name="Group 95">
                    <a:extLst>
                      <a:ext uri="{FF2B5EF4-FFF2-40B4-BE49-F238E27FC236}">
                        <a16:creationId xmlns:a16="http://schemas.microsoft.com/office/drawing/2014/main" id="{7568FA38-7E5F-4C3E-96CB-3B23716A8A08}"/>
                      </a:ext>
                    </a:extLst>
                  </p:cNvPr>
                  <p:cNvGrpSpPr/>
                  <p:nvPr/>
                </p:nvGrpSpPr>
                <p:grpSpPr>
                  <a:xfrm>
                    <a:off x="10834200" y="3805560"/>
                    <a:ext cx="79560" cy="38880"/>
                    <a:chOff x="10834200" y="3805560"/>
                    <a:chExt cx="79560" cy="38880"/>
                  </a:xfrm>
                </p:grpSpPr>
                <p:sp>
                  <p:nvSpPr>
                    <p:cNvPr id="122" name="Rectangle 102">
                      <a:extLst>
                        <a:ext uri="{FF2B5EF4-FFF2-40B4-BE49-F238E27FC236}">
                          <a16:creationId xmlns:a16="http://schemas.microsoft.com/office/drawing/2014/main" id="{57DB6559-5719-4334-AC68-A6B9DFB917A1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10831680" y="382752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23" name="Rectangle 103">
                      <a:extLst>
                        <a:ext uri="{FF2B5EF4-FFF2-40B4-BE49-F238E27FC236}">
                          <a16:creationId xmlns:a16="http://schemas.microsoft.com/office/drawing/2014/main" id="{DA55B10F-0225-42A9-8DA8-E9475D42FB77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10850400" y="382140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116" name="Group 96">
                    <a:extLst>
                      <a:ext uri="{FF2B5EF4-FFF2-40B4-BE49-F238E27FC236}">
                        <a16:creationId xmlns:a16="http://schemas.microsoft.com/office/drawing/2014/main" id="{8C761DF6-F6A9-48F2-BD1C-3692E6E2F12E}"/>
                      </a:ext>
                    </a:extLst>
                  </p:cNvPr>
                  <p:cNvGrpSpPr/>
                  <p:nvPr/>
                </p:nvGrpSpPr>
                <p:grpSpPr>
                  <a:xfrm>
                    <a:off x="10834920" y="3879720"/>
                    <a:ext cx="51480" cy="51480"/>
                    <a:chOff x="10834920" y="3879720"/>
                    <a:chExt cx="51480" cy="51480"/>
                  </a:xfrm>
                </p:grpSpPr>
                <p:sp>
                  <p:nvSpPr>
                    <p:cNvPr id="120" name="Rectangle 100">
                      <a:extLst>
                        <a:ext uri="{FF2B5EF4-FFF2-40B4-BE49-F238E27FC236}">
                          <a16:creationId xmlns:a16="http://schemas.microsoft.com/office/drawing/2014/main" id="{A0AFC0E9-082C-4415-96E5-2F3888D2969F}"/>
                        </a:ext>
                      </a:extLst>
                    </p:cNvPr>
                    <p:cNvSpPr/>
                    <p:nvPr/>
                  </p:nvSpPr>
                  <p:spPr>
                    <a:xfrm rot="18900000">
                      <a:off x="10827360" y="390204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21" name="Rectangle 101">
                      <a:extLst>
                        <a:ext uri="{FF2B5EF4-FFF2-40B4-BE49-F238E27FC236}">
                          <a16:creationId xmlns:a16="http://schemas.microsoft.com/office/drawing/2014/main" id="{26109A62-7979-402F-9B41-2EC52FF3CA57}"/>
                        </a:ext>
                      </a:extLst>
                    </p:cNvPr>
                    <p:cNvSpPr/>
                    <p:nvPr/>
                  </p:nvSpPr>
                  <p:spPr>
                    <a:xfrm rot="13500000">
                      <a:off x="10831680" y="3902400"/>
                      <a:ext cx="60120" cy="720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117" name="Group 97">
                    <a:extLst>
                      <a:ext uri="{FF2B5EF4-FFF2-40B4-BE49-F238E27FC236}">
                        <a16:creationId xmlns:a16="http://schemas.microsoft.com/office/drawing/2014/main" id="{B4B5EBE3-EE33-427E-AC22-B6132078B7F0}"/>
                      </a:ext>
                    </a:extLst>
                  </p:cNvPr>
                  <p:cNvGrpSpPr/>
                  <p:nvPr/>
                </p:nvGrpSpPr>
                <p:grpSpPr>
                  <a:xfrm>
                    <a:off x="10834200" y="3746520"/>
                    <a:ext cx="79560" cy="38880"/>
                    <a:chOff x="10834200" y="3746520"/>
                    <a:chExt cx="79560" cy="38880"/>
                  </a:xfrm>
                </p:grpSpPr>
                <p:sp>
                  <p:nvSpPr>
                    <p:cNvPr id="118" name="Rectangle 98">
                      <a:extLst>
                        <a:ext uri="{FF2B5EF4-FFF2-40B4-BE49-F238E27FC236}">
                          <a16:creationId xmlns:a16="http://schemas.microsoft.com/office/drawing/2014/main" id="{24932BD0-6615-4F88-8461-9B141F995F3D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10831680" y="376848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19" name="Rectangle 99">
                      <a:extLst>
                        <a:ext uri="{FF2B5EF4-FFF2-40B4-BE49-F238E27FC236}">
                          <a16:creationId xmlns:a16="http://schemas.microsoft.com/office/drawing/2014/main" id="{611B32F3-1824-47CE-9EB9-621A7C15C3FE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10850400" y="376236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</p:grpSp>
          </p:grpSp>
          <p:sp>
            <p:nvSpPr>
              <p:cNvPr id="111" name="Freeform 79">
                <a:extLst>
                  <a:ext uri="{FF2B5EF4-FFF2-40B4-BE49-F238E27FC236}">
                    <a16:creationId xmlns:a16="http://schemas.microsoft.com/office/drawing/2014/main" id="{A1806FC7-2F09-4580-8CC3-0CC4F7A5874D}"/>
                  </a:ext>
                </a:extLst>
              </p:cNvPr>
              <p:cNvSpPr/>
              <p:nvPr/>
            </p:nvSpPr>
            <p:spPr>
              <a:xfrm>
                <a:off x="8789726" y="4475972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7F4F9F">
                  <a:lumMod val="50000"/>
                </a:srgbClr>
              </a:solidFill>
              <a:ln w="12700" cap="flat" cmpd="sng" algn="ctr">
                <a:solidFill>
                  <a:srgbClr val="3F274F"/>
                </a:solidFill>
                <a:prstDash val="solid"/>
                <a:miter lim="800000"/>
              </a:ln>
              <a:effectLst/>
            </p:spPr>
          </p:sp>
        </p:grpSp>
      </p:grpSp>
      <p:sp>
        <p:nvSpPr>
          <p:cNvPr id="20" name="Rounded Rectangle 186">
            <a:extLst>
              <a:ext uri="{FF2B5EF4-FFF2-40B4-BE49-F238E27FC236}">
                <a16:creationId xmlns:a16="http://schemas.microsoft.com/office/drawing/2014/main" id="{08456477-5DF6-4444-8AD3-5F86302A832C}"/>
              </a:ext>
            </a:extLst>
          </p:cNvPr>
          <p:cNvSpPr/>
          <p:nvPr/>
        </p:nvSpPr>
        <p:spPr>
          <a:xfrm>
            <a:off x="2929709" y="2151400"/>
            <a:ext cx="1215769" cy="981379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solidFill>
              <a:srgbClr val="5D3A75"/>
            </a:solidFill>
            <a:prstDash val="solid"/>
            <a:miter lim="800000"/>
          </a:ln>
          <a:effectLst/>
        </p:spPr>
      </p:sp>
      <p:sp>
        <p:nvSpPr>
          <p:cNvPr id="22" name="Rounded Rectangle 56">
            <a:extLst>
              <a:ext uri="{FF2B5EF4-FFF2-40B4-BE49-F238E27FC236}">
                <a16:creationId xmlns:a16="http://schemas.microsoft.com/office/drawing/2014/main" id="{A54032CF-EF57-42D1-A163-50A10DF15F52}"/>
              </a:ext>
            </a:extLst>
          </p:cNvPr>
          <p:cNvSpPr/>
          <p:nvPr/>
        </p:nvSpPr>
        <p:spPr>
          <a:xfrm>
            <a:off x="3033279" y="2211966"/>
            <a:ext cx="1008629" cy="336600"/>
          </a:xfrm>
          <a:prstGeom prst="roundRect">
            <a:avLst>
              <a:gd name="adj" fmla="val 16667"/>
            </a:avLst>
          </a:prstGeom>
          <a:noFill/>
          <a:ln w="0">
            <a:noFill/>
          </a:ln>
          <a:effectLst/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lang="en-US" sz="1200" b="1" kern="0" spc="-1" dirty="0">
                <a:solidFill>
                  <a:srgbClr val="414244"/>
                </a:solidFill>
                <a:latin typeface="Calibri"/>
              </a:rPr>
              <a:t>Read API Client</a:t>
            </a:r>
            <a:endParaRPr kumimoji="0" lang="en-US" sz="1200" b="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ounded Rectangle 56">
            <a:extLst>
              <a:ext uri="{FF2B5EF4-FFF2-40B4-BE49-F238E27FC236}">
                <a16:creationId xmlns:a16="http://schemas.microsoft.com/office/drawing/2014/main" id="{A54032CF-EF57-42D1-A163-50A10DF15F52}"/>
              </a:ext>
            </a:extLst>
          </p:cNvPr>
          <p:cNvSpPr/>
          <p:nvPr/>
        </p:nvSpPr>
        <p:spPr>
          <a:xfrm>
            <a:off x="5321336" y="2151400"/>
            <a:ext cx="1342485" cy="336600"/>
          </a:xfrm>
          <a:prstGeom prst="roundRect">
            <a:avLst>
              <a:gd name="adj" fmla="val 16667"/>
            </a:avLst>
          </a:prstGeom>
          <a:noFill/>
          <a:ln w="0">
            <a:noFill/>
          </a:ln>
          <a:effectLst/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lang="en-US" sz="1200" b="1" kern="0" spc="-1" dirty="0">
                <a:solidFill>
                  <a:srgbClr val="414244"/>
                </a:solidFill>
                <a:latin typeface="Calibri"/>
              </a:rPr>
              <a:t>Read API Server</a:t>
            </a:r>
            <a:endParaRPr kumimoji="0" lang="en-US" sz="1200" b="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ounded Rectangle 186">
            <a:extLst>
              <a:ext uri="{FF2B5EF4-FFF2-40B4-BE49-F238E27FC236}">
                <a16:creationId xmlns:a16="http://schemas.microsoft.com/office/drawing/2014/main" id="{08456477-5DF6-4444-8AD3-5F86302A832C}"/>
              </a:ext>
            </a:extLst>
          </p:cNvPr>
          <p:cNvSpPr/>
          <p:nvPr/>
        </p:nvSpPr>
        <p:spPr>
          <a:xfrm>
            <a:off x="540818" y="2151400"/>
            <a:ext cx="1215769" cy="981379"/>
          </a:xfrm>
          <a:prstGeom prst="roundRect">
            <a:avLst>
              <a:gd name="adj" fmla="val 16667"/>
            </a:avLst>
          </a:prstGeom>
          <a:solidFill>
            <a:schemeClr val="accent4">
              <a:lumMod val="90000"/>
            </a:schemeClr>
          </a:solidFill>
          <a:ln w="12700" cap="flat" cmpd="sng" algn="ctr">
            <a:solidFill>
              <a:srgbClr val="5D3A75"/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58975" y="2241767"/>
            <a:ext cx="1203727" cy="276999"/>
          </a:xfrm>
          <a:prstGeom prst="rect">
            <a:avLst/>
          </a:prstGeom>
          <a:noFill/>
          <a:ln w="0">
            <a:noFill/>
          </a:ln>
          <a:effectLst/>
        </p:spPr>
        <p:txBody>
          <a:bodyPr lIns="90000" tIns="45000" rIns="90000" bIns="45000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1200" b="1" kern="0" spc="-1" dirty="0">
                <a:solidFill>
                  <a:srgbClr val="414244"/>
                </a:solidFill>
                <a:latin typeface="Calibri"/>
              </a:rPr>
              <a:t>System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9767011" y="2115471"/>
            <a:ext cx="2017440" cy="887425"/>
            <a:chOff x="10369588" y="3536179"/>
            <a:chExt cx="2017440" cy="1703520"/>
          </a:xfrm>
        </p:grpSpPr>
        <p:grpSp>
          <p:nvGrpSpPr>
            <p:cNvPr id="62" name="Group 57">
              <a:extLst>
                <a:ext uri="{FF2B5EF4-FFF2-40B4-BE49-F238E27FC236}">
                  <a16:creationId xmlns:a16="http://schemas.microsoft.com/office/drawing/2014/main" id="{BDB37B7A-E1A9-43EC-978B-FB6D750AFC85}"/>
                </a:ext>
              </a:extLst>
            </p:cNvPr>
            <p:cNvGrpSpPr/>
            <p:nvPr/>
          </p:nvGrpSpPr>
          <p:grpSpPr>
            <a:xfrm>
              <a:off x="10460240" y="3536179"/>
              <a:ext cx="1832040" cy="1703520"/>
              <a:chOff x="7215480" y="3979080"/>
              <a:chExt cx="1832040" cy="1703520"/>
            </a:xfrm>
          </p:grpSpPr>
          <p:sp>
            <p:nvSpPr>
              <p:cNvPr id="70" name="Freeform 68">
                <a:extLst>
                  <a:ext uri="{FF2B5EF4-FFF2-40B4-BE49-F238E27FC236}">
                    <a16:creationId xmlns:a16="http://schemas.microsoft.com/office/drawing/2014/main" id="{475DB8C4-2E18-4F35-9FC2-FAC9DA857EBB}"/>
                  </a:ext>
                </a:extLst>
              </p:cNvPr>
              <p:cNvSpPr/>
              <p:nvPr/>
            </p:nvSpPr>
            <p:spPr>
              <a:xfrm>
                <a:off x="7215480" y="4377960"/>
                <a:ext cx="1832040" cy="1304640"/>
              </a:xfrm>
              <a:custGeom>
                <a:avLst/>
                <a:gdLst/>
                <a:ahLst/>
                <a:cxnLst/>
                <a:rect l="l" t="t" r="r" b="b"/>
                <a:pathLst>
                  <a:path w="1185334" h="776821">
                    <a:moveTo>
                      <a:pt x="0" y="0"/>
                    </a:moveTo>
                    <a:lnTo>
                      <a:pt x="1185333" y="0"/>
                    </a:lnTo>
                    <a:lnTo>
                      <a:pt x="1185333" y="539750"/>
                    </a:lnTo>
                    <a:lnTo>
                      <a:pt x="1185334" y="539754"/>
                    </a:lnTo>
                    <a:lnTo>
                      <a:pt x="1185333" y="539758"/>
                    </a:lnTo>
                    <a:lnTo>
                      <a:pt x="1185333" y="541866"/>
                    </a:lnTo>
                    <a:lnTo>
                      <a:pt x="1184802" y="541866"/>
                    </a:lnTo>
                    <a:lnTo>
                      <a:pt x="1173293" y="587531"/>
                    </a:lnTo>
                    <a:cubicBezTo>
                      <a:pt x="1118029" y="695558"/>
                      <a:pt x="879073" y="776821"/>
                      <a:pt x="592667" y="776821"/>
                    </a:cubicBezTo>
                    <a:cubicBezTo>
                      <a:pt x="306261" y="776821"/>
                      <a:pt x="67305" y="695558"/>
                      <a:pt x="12041" y="587531"/>
                    </a:cubicBezTo>
                    <a:lnTo>
                      <a:pt x="533" y="541866"/>
                    </a:lnTo>
                    <a:lnTo>
                      <a:pt x="0" y="541866"/>
                    </a:lnTo>
                    <a:lnTo>
                      <a:pt x="0" y="539754"/>
                    </a:lnTo>
                    <a:close/>
                  </a:path>
                </a:pathLst>
              </a:custGeom>
              <a:solidFill>
                <a:srgbClr val="546CB2">
                  <a:lumMod val="40000"/>
                  <a:lumOff val="60000"/>
                </a:srgbClr>
              </a:solidFill>
              <a:ln w="12700" cap="flat" cmpd="sng" algn="ctr">
                <a:solidFill>
                  <a:srgbClr val="5D3A75"/>
                </a:solidFill>
                <a:prstDash val="solid"/>
                <a:miter lim="800000"/>
              </a:ln>
              <a:effectLst/>
            </p:spPr>
          </p:sp>
          <p:sp>
            <p:nvSpPr>
              <p:cNvPr id="71" name="Oval 69">
                <a:extLst>
                  <a:ext uri="{FF2B5EF4-FFF2-40B4-BE49-F238E27FC236}">
                    <a16:creationId xmlns:a16="http://schemas.microsoft.com/office/drawing/2014/main" id="{B1A7A543-3C23-48AE-BCA7-DA58A8207943}"/>
                  </a:ext>
                </a:extLst>
              </p:cNvPr>
              <p:cNvSpPr/>
              <p:nvPr/>
            </p:nvSpPr>
            <p:spPr>
              <a:xfrm>
                <a:off x="7215480" y="3979080"/>
                <a:ext cx="1832040" cy="737640"/>
              </a:xfrm>
              <a:prstGeom prst="ellipse">
                <a:avLst/>
              </a:prstGeom>
              <a:solidFill>
                <a:srgbClr val="546CB2">
                  <a:lumMod val="40000"/>
                  <a:lumOff val="60000"/>
                </a:srgbClr>
              </a:solidFill>
              <a:ln w="12700" cap="flat" cmpd="sng" algn="ctr">
                <a:solidFill>
                  <a:srgbClr val="5D3A75"/>
                </a:solidFill>
                <a:prstDash val="solid"/>
                <a:miter lim="800000"/>
              </a:ln>
              <a:effectLst>
                <a:reflection blurRad="6350" stA="50000" endA="300" endPos="55500" dist="50800" dir="5400000" sy="-100000" algn="bl" rotWithShape="0"/>
              </a:effectLst>
            </p:spPr>
          </p:sp>
        </p:grpSp>
        <p:sp>
          <p:nvSpPr>
            <p:cNvPr id="63" name="Rounded Rectangle 56">
              <a:extLst>
                <a:ext uri="{FF2B5EF4-FFF2-40B4-BE49-F238E27FC236}">
                  <a16:creationId xmlns:a16="http://schemas.microsoft.com/office/drawing/2014/main" id="{EE680F5F-EF59-4B12-946E-B45859A6498F}"/>
                </a:ext>
              </a:extLst>
            </p:cNvPr>
            <p:cNvSpPr/>
            <p:nvPr/>
          </p:nvSpPr>
          <p:spPr>
            <a:xfrm>
              <a:off x="10369588" y="3582966"/>
              <a:ext cx="2017440" cy="336600"/>
            </a:xfrm>
            <a:prstGeom prst="roundRect">
              <a:avLst>
                <a:gd name="adj" fmla="val 16667"/>
              </a:avLst>
            </a:prstGeom>
            <a:noFill/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200" b="1" i="0" u="none" strike="noStrike" kern="0" cap="none" spc="-1" normalizeH="0" baseline="0" noProof="0" dirty="0">
                  <a:ln>
                    <a:noFill/>
                  </a:ln>
                  <a:solidFill>
                    <a:srgbClr val="414244"/>
                  </a:solidFill>
                  <a:effectLst/>
                  <a:uLnTx/>
                  <a:uFillTx/>
                  <a:latin typeface="Calibri"/>
                  <a:ea typeface="DejaVu Sans"/>
                  <a:cs typeface="+mn-cs"/>
                </a:rPr>
                <a:t>Off-chain Database</a:t>
              </a:r>
              <a:endParaRPr kumimoji="0" lang="en-US" sz="1200" b="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9" name="Rounded Rectangle 68">
            <a:extLst>
              <a:ext uri="{FF2B5EF4-FFF2-40B4-BE49-F238E27FC236}">
                <a16:creationId xmlns:a16="http://schemas.microsoft.com/office/drawing/2014/main" id="{254F52BB-F2B3-4B4A-A867-95DD8E39DD8D}"/>
              </a:ext>
            </a:extLst>
          </p:cNvPr>
          <p:cNvSpPr/>
          <p:nvPr/>
        </p:nvSpPr>
        <p:spPr>
          <a:xfrm>
            <a:off x="710377" y="2592009"/>
            <a:ext cx="900922" cy="375222"/>
          </a:xfrm>
          <a:prstGeom prst="roundRect">
            <a:avLst>
              <a:gd name="adj" fmla="val 4167"/>
            </a:avLst>
          </a:prstGeom>
          <a:solidFill>
            <a:srgbClr val="838487"/>
          </a:solidFill>
          <a:ln w="12700" cap="flat" cmpd="sng" algn="ctr">
            <a:solidFill>
              <a:srgbClr val="546CB2"/>
            </a:solidFill>
            <a:prstDash val="solid"/>
            <a:miter lim="800000"/>
          </a:ln>
          <a:effectLst/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Get</a:t>
            </a:r>
            <a:r>
              <a:rPr kumimoji="0" lang="en-US" sz="1100" b="0" i="0" u="none" strike="noStrike" kern="0" cap="none" spc="-1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 </a:t>
            </a:r>
            <a:r>
              <a:rPr kumimoji="0" lang="en-US" sz="11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Audit Logs</a:t>
            </a:r>
            <a:endParaRPr kumimoji="0" lang="en-US" sz="1100" b="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Rounded Rectangle 72">
            <a:extLst>
              <a:ext uri="{FF2B5EF4-FFF2-40B4-BE49-F238E27FC236}">
                <a16:creationId xmlns:a16="http://schemas.microsoft.com/office/drawing/2014/main" id="{254F52BB-F2B3-4B4A-A867-95DD8E39DD8D}"/>
              </a:ext>
            </a:extLst>
          </p:cNvPr>
          <p:cNvSpPr/>
          <p:nvPr/>
        </p:nvSpPr>
        <p:spPr>
          <a:xfrm>
            <a:off x="3069182" y="2602840"/>
            <a:ext cx="900922" cy="375222"/>
          </a:xfrm>
          <a:prstGeom prst="roundRect">
            <a:avLst>
              <a:gd name="adj" fmla="val 4167"/>
            </a:avLst>
          </a:prstGeom>
          <a:solidFill>
            <a:srgbClr val="838487"/>
          </a:solidFill>
          <a:ln w="12700" cap="flat" cmpd="sng" algn="ctr">
            <a:solidFill>
              <a:srgbClr val="546CB2"/>
            </a:solidFill>
            <a:prstDash val="solid"/>
            <a:miter lim="800000"/>
          </a:ln>
          <a:effectLst/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kern="0" spc="-1" dirty="0">
                <a:solidFill>
                  <a:srgbClr val="FFFFFF"/>
                </a:solidFill>
                <a:latin typeface="Arial"/>
                <a:ea typeface="DejaVu Sans"/>
              </a:rPr>
              <a:t>GET</a:t>
            </a:r>
            <a:r>
              <a:rPr kumimoji="0" lang="en-US" sz="11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 Request</a:t>
            </a:r>
            <a:endParaRPr kumimoji="0" lang="en-US" sz="1100" b="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7" name="Straight Arrow Connector 76"/>
          <p:cNvCxnSpPr/>
          <p:nvPr/>
        </p:nvCxnSpPr>
        <p:spPr>
          <a:xfrm rot="10800000" flipV="1">
            <a:off x="7123565" y="2627784"/>
            <a:ext cx="283043" cy="143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ounded Rectangle 79">
            <a:extLst>
              <a:ext uri="{FF2B5EF4-FFF2-40B4-BE49-F238E27FC236}">
                <a16:creationId xmlns:a16="http://schemas.microsoft.com/office/drawing/2014/main" id="{254F52BB-F2B3-4B4A-A867-95DD8E39DD8D}"/>
              </a:ext>
            </a:extLst>
          </p:cNvPr>
          <p:cNvSpPr/>
          <p:nvPr/>
        </p:nvSpPr>
        <p:spPr>
          <a:xfrm>
            <a:off x="5539901" y="2525440"/>
            <a:ext cx="900922" cy="375222"/>
          </a:xfrm>
          <a:prstGeom prst="roundRect">
            <a:avLst>
              <a:gd name="adj" fmla="val 4167"/>
            </a:avLst>
          </a:prstGeom>
          <a:solidFill>
            <a:srgbClr val="838487"/>
          </a:solidFill>
          <a:ln w="12700" cap="flat" cmpd="sng" algn="ctr">
            <a:solidFill>
              <a:srgbClr val="546CB2"/>
            </a:solidFill>
            <a:prstDash val="solid"/>
            <a:miter lim="800000"/>
          </a:ln>
          <a:effectLst/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kern="0" spc="-1" dirty="0">
                <a:solidFill>
                  <a:srgbClr val="FFFFFF"/>
                </a:solidFill>
                <a:latin typeface="Arial"/>
                <a:ea typeface="DejaVu Sans"/>
              </a:rPr>
              <a:t>Metadata Query</a:t>
            </a:r>
            <a:endParaRPr kumimoji="0" lang="en-US" sz="1100" b="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422339" y="1865917"/>
            <a:ext cx="4107479" cy="1462233"/>
          </a:xfrm>
          <a:prstGeom prst="rect">
            <a:avLst/>
          </a:prstGeom>
          <a:solidFill>
            <a:schemeClr val="tx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7" name="Rectangle 86"/>
          <p:cNvSpPr/>
          <p:nvPr/>
        </p:nvSpPr>
        <p:spPr>
          <a:xfrm>
            <a:off x="7381498" y="1890006"/>
            <a:ext cx="4402953" cy="1462233"/>
          </a:xfrm>
          <a:prstGeom prst="rect">
            <a:avLst/>
          </a:prstGeom>
          <a:solidFill>
            <a:schemeClr val="tx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6" name="Rectangle 155"/>
          <p:cNvSpPr/>
          <p:nvPr/>
        </p:nvSpPr>
        <p:spPr>
          <a:xfrm>
            <a:off x="558975" y="4880494"/>
            <a:ext cx="3411129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 {"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systemID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": "CERT-PT",...,</a:t>
            </a:r>
          </a:p>
          <a:p>
            <a:pPr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  "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collaborationID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": "BABEL",...,</a:t>
            </a:r>
          </a:p>
          <a:p>
            <a:pPr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  "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orchestratorTimestamp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": "2023-05-19 09:45:05,...}</a:t>
            </a:r>
            <a:endParaRPr lang="pt-PT" sz="800" dirty="0">
              <a:solidFill>
                <a:schemeClr val="bg1"/>
              </a:solidFill>
              <a:latin typeface="Courier New" panose="02070309020205020404" pitchFamily="49" charset="0"/>
              <a:ea typeface="Calibri" panose="020F0502020204030204" pitchFamily="34" charset="0"/>
            </a:endParaRPr>
          </a:p>
        </p:txBody>
      </p:sp>
      <p:sp>
        <p:nvSpPr>
          <p:cNvPr id="157" name="Rectangle 156"/>
          <p:cNvSpPr/>
          <p:nvPr/>
        </p:nvSpPr>
        <p:spPr>
          <a:xfrm>
            <a:off x="565156" y="3290467"/>
            <a:ext cx="3404948" cy="646331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square">
            <a:spAutoFit/>
          </a:bodyPr>
          <a:lstStyle/>
          <a:p>
            <a:pPr marR="0"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 {"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systemID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": "CERT-PT",...,</a:t>
            </a:r>
          </a:p>
          <a:p>
            <a:pPr marR="0"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  "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collaborationID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": "BABEL",...</a:t>
            </a:r>
          </a:p>
          <a:p>
            <a:pPr marR="0"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orchestratorTimestamp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": "2023-05-19 09:45:05,...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68977" y="3941109"/>
            <a:ext cx="3441033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{</a:t>
            </a:r>
            <a:r>
              <a:rPr lang="en-US" sz="900" b="1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PeerList</a:t>
            </a:r>
            <a:r>
              <a:rPr lang="en-US" sz="9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: peer0.org1, peer0.org2, peer0,Org3}</a:t>
            </a:r>
            <a:endParaRPr lang="pt-PT" sz="900" dirty="0">
              <a:solidFill>
                <a:schemeClr val="bg1"/>
              </a:solidFill>
            </a:endParaRPr>
          </a:p>
        </p:txBody>
      </p:sp>
      <p:sp>
        <p:nvSpPr>
          <p:cNvPr id="159" name="Rectangle 158"/>
          <p:cNvSpPr/>
          <p:nvPr/>
        </p:nvSpPr>
        <p:spPr>
          <a:xfrm>
            <a:off x="529071" y="5555225"/>
            <a:ext cx="3441033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{</a:t>
            </a:r>
            <a:r>
              <a:rPr lang="en-US" sz="900" b="1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PeerList</a:t>
            </a:r>
            <a:r>
              <a:rPr lang="en-US" sz="9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: peer0.org1, peer0.org2, peer0,Org3}</a:t>
            </a:r>
            <a:endParaRPr lang="pt-PT" sz="900" dirty="0">
              <a:solidFill>
                <a:schemeClr val="bg1"/>
              </a:solidFill>
            </a:endParaRPr>
          </a:p>
        </p:txBody>
      </p:sp>
      <p:sp>
        <p:nvSpPr>
          <p:cNvPr id="161" name="Rounded Rectangle 37">
            <a:extLst>
              <a:ext uri="{FF2B5EF4-FFF2-40B4-BE49-F238E27FC236}">
                <a16:creationId xmlns:a16="http://schemas.microsoft.com/office/drawing/2014/main" id="{137D3476-3072-437C-A08F-84DA7853CED4}"/>
              </a:ext>
            </a:extLst>
          </p:cNvPr>
          <p:cNvSpPr/>
          <p:nvPr/>
        </p:nvSpPr>
        <p:spPr>
          <a:xfrm>
            <a:off x="558975" y="4446190"/>
            <a:ext cx="1526306" cy="205440"/>
          </a:xfrm>
          <a:prstGeom prst="roundRect">
            <a:avLst>
              <a:gd name="adj" fmla="val 4167"/>
            </a:avLst>
          </a:prstGeom>
          <a:solidFill>
            <a:schemeClr val="accent6"/>
          </a:solidFill>
          <a:ln w="25400" cap="flat" cmpd="sng" algn="ctr">
            <a:noFill/>
            <a:prstDash val="solid"/>
            <a:miter/>
          </a:ln>
          <a:effectLst/>
        </p:spPr>
        <p:txBody>
          <a:bodyPr lIns="90000" tIns="45000" rIns="90000" bIns="45000" anchor="ctr">
            <a:noAutofit/>
          </a:bodyPr>
          <a:lstStyle/>
          <a:p>
            <a:pPr>
              <a:tabLst>
                <a:tab pos="0" algn="l"/>
              </a:tabLst>
            </a:pPr>
            <a:r>
              <a:rPr lang="en-US" sz="1000" b="1" kern="0" spc="-1" dirty="0" err="1">
                <a:latin typeface="Calibri"/>
                <a:ea typeface="DejaVu Sans"/>
              </a:rPr>
              <a:t>logRef</a:t>
            </a:r>
            <a:endParaRPr lang="pt-PT" sz="1000" b="1" kern="0" spc="-1" dirty="0">
              <a:latin typeface="Calibri"/>
              <a:ea typeface="DejaVu Sans"/>
            </a:endParaRPr>
          </a:p>
        </p:txBody>
      </p:sp>
      <p:sp>
        <p:nvSpPr>
          <p:cNvPr id="162" name="Rounded Rectangle 37">
            <a:extLst>
              <a:ext uri="{FF2B5EF4-FFF2-40B4-BE49-F238E27FC236}">
                <a16:creationId xmlns:a16="http://schemas.microsoft.com/office/drawing/2014/main" id="{137D3476-3072-437C-A08F-84DA7853CED4}"/>
              </a:ext>
            </a:extLst>
          </p:cNvPr>
          <p:cNvSpPr/>
          <p:nvPr/>
        </p:nvSpPr>
        <p:spPr>
          <a:xfrm>
            <a:off x="558975" y="6059616"/>
            <a:ext cx="1526306" cy="205440"/>
          </a:xfrm>
          <a:prstGeom prst="roundRect">
            <a:avLst>
              <a:gd name="adj" fmla="val 4167"/>
            </a:avLst>
          </a:prstGeom>
          <a:solidFill>
            <a:schemeClr val="accent6"/>
          </a:solidFill>
          <a:ln w="25400" cap="flat" cmpd="sng" algn="ctr">
            <a:noFill/>
            <a:prstDash val="solid"/>
            <a:miter/>
          </a:ln>
          <a:effectLst/>
        </p:spPr>
        <p:txBody>
          <a:bodyPr lIns="90000" tIns="45000" rIns="90000" bIns="45000" anchor="ctr">
            <a:noAutofit/>
          </a:bodyPr>
          <a:lstStyle/>
          <a:p>
            <a:pPr>
              <a:tabLst>
                <a:tab pos="0" algn="l"/>
              </a:tabLst>
            </a:pPr>
            <a:r>
              <a:rPr lang="en-US" sz="1000" b="1" kern="0" spc="-1" dirty="0" err="1">
                <a:latin typeface="Calibri"/>
                <a:ea typeface="DejaVu Sans"/>
              </a:rPr>
              <a:t>logRef</a:t>
            </a:r>
            <a:endParaRPr lang="pt-PT" sz="1000" b="1" kern="0" spc="-1" dirty="0">
              <a:latin typeface="Calibri"/>
              <a:ea typeface="DejaVu Sans"/>
            </a:endParaRP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E2B62732-D3AE-FF49-9074-2CE2A2CD944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8113" y="818628"/>
            <a:ext cx="2361340" cy="778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4320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6D9BD76-CD5A-A611-DBEC-8E83CD262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104" y="609599"/>
            <a:ext cx="10596307" cy="1196851"/>
          </a:xfrm>
        </p:spPr>
        <p:txBody>
          <a:bodyPr>
            <a:normAutofit/>
          </a:bodyPr>
          <a:lstStyle/>
          <a:p>
            <a:r>
              <a:rPr lang="en-US" dirty="0"/>
              <a:t>DATA PROTECTION AND ACCOUNTABILITY </a:t>
            </a:r>
            <a:br>
              <a:rPr lang="en-US" dirty="0"/>
            </a:br>
            <a:r>
              <a:rPr lang="en-US" dirty="0"/>
              <a:t>solution (DPA): </a:t>
            </a:r>
            <a:r>
              <a:rPr lang="en-US" b="1" dirty="0"/>
              <a:t>HYPERLEDGER FABRIC</a:t>
            </a:r>
            <a:endParaRPr lang="el-GR" b="1" dirty="0"/>
          </a:p>
        </p:txBody>
      </p:sp>
      <p:sp>
        <p:nvSpPr>
          <p:cNvPr id="7" name="Rounded Rectangle 186">
            <a:extLst>
              <a:ext uri="{FF2B5EF4-FFF2-40B4-BE49-F238E27FC236}">
                <a16:creationId xmlns:a16="http://schemas.microsoft.com/office/drawing/2014/main" id="{08456477-5DF6-4444-8AD3-5F86302A832C}"/>
              </a:ext>
            </a:extLst>
          </p:cNvPr>
          <p:cNvSpPr/>
          <p:nvPr/>
        </p:nvSpPr>
        <p:spPr>
          <a:xfrm>
            <a:off x="4861591" y="2151400"/>
            <a:ext cx="2261974" cy="981379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solidFill>
              <a:srgbClr val="5D3A75"/>
            </a:solidFill>
            <a:prstDash val="solid"/>
            <a:miter lim="800000"/>
          </a:ln>
          <a:effectLst/>
        </p:spPr>
      </p:sp>
      <p:sp>
        <p:nvSpPr>
          <p:cNvPr id="8" name="Rounded Rectangle 186">
            <a:extLst>
              <a:ext uri="{FF2B5EF4-FFF2-40B4-BE49-F238E27FC236}">
                <a16:creationId xmlns:a16="http://schemas.microsoft.com/office/drawing/2014/main" id="{08456477-5DF6-4444-8AD3-5F86302A832C}"/>
              </a:ext>
            </a:extLst>
          </p:cNvPr>
          <p:cNvSpPr/>
          <p:nvPr/>
        </p:nvSpPr>
        <p:spPr>
          <a:xfrm>
            <a:off x="7406608" y="2146608"/>
            <a:ext cx="2083665" cy="962352"/>
          </a:xfrm>
          <a:prstGeom prst="roundRect">
            <a:avLst>
              <a:gd name="adj" fmla="val 16667"/>
            </a:avLst>
          </a:prstGeom>
          <a:solidFill>
            <a:srgbClr val="7F4F9F">
              <a:lumMod val="20000"/>
              <a:lumOff val="80000"/>
            </a:srgbClr>
          </a:solidFill>
          <a:ln w="12700" cap="flat" cmpd="sng" algn="ctr">
            <a:solidFill>
              <a:srgbClr val="5D3A75"/>
            </a:solidFill>
            <a:prstDash val="solid"/>
            <a:miter lim="800000"/>
          </a:ln>
          <a:effectLst/>
        </p:spPr>
      </p:sp>
      <p:sp>
        <p:nvSpPr>
          <p:cNvPr id="9" name="Rectangle 241">
            <a:extLst>
              <a:ext uri="{FF2B5EF4-FFF2-40B4-BE49-F238E27FC236}">
                <a16:creationId xmlns:a16="http://schemas.microsoft.com/office/drawing/2014/main" id="{44B791A9-F875-42E5-A4BA-3F7F4FCB0E92}"/>
              </a:ext>
            </a:extLst>
          </p:cNvPr>
          <p:cNvSpPr/>
          <p:nvPr/>
        </p:nvSpPr>
        <p:spPr>
          <a:xfrm>
            <a:off x="7461643" y="1865918"/>
            <a:ext cx="1973595" cy="275545"/>
          </a:xfrm>
          <a:prstGeom prst="rect">
            <a:avLst/>
          </a:prstGeom>
          <a:noFill/>
          <a:ln w="0">
            <a:noFill/>
          </a:ln>
          <a:effectLst/>
        </p:spPr>
        <p:txBody>
          <a:bodyPr wrap="none" lIns="90000" tIns="45000" rIns="90000" bIns="4500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1200" b="1" i="0" u="none" strike="noStrike" kern="0" cap="none" spc="-1" normalizeH="0" baseline="0" noProof="0" dirty="0">
                <a:ln>
                  <a:noFill/>
                </a:ln>
                <a:solidFill>
                  <a:srgbClr val="414244"/>
                </a:solidFill>
                <a:effectLst/>
                <a:uLnTx/>
                <a:uFillTx/>
                <a:latin typeface="Calibri"/>
                <a:ea typeface="DejaVu Sans"/>
                <a:cs typeface="+mn-cs"/>
              </a:rPr>
              <a:t>Hyperledger Fabric Network</a:t>
            </a:r>
            <a:endParaRPr kumimoji="0" lang="en-US" sz="1200" b="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7430477" y="2155290"/>
            <a:ext cx="775592" cy="847606"/>
            <a:chOff x="7237428" y="4831188"/>
            <a:chExt cx="775592" cy="847606"/>
          </a:xfrm>
        </p:grpSpPr>
        <p:sp>
          <p:nvSpPr>
            <p:cNvPr id="140" name="Rectangle 113">
              <a:extLst>
                <a:ext uri="{FF2B5EF4-FFF2-40B4-BE49-F238E27FC236}">
                  <a16:creationId xmlns:a16="http://schemas.microsoft.com/office/drawing/2014/main" id="{18C187D5-BA64-40FB-BEBE-FCA54015211A}"/>
                </a:ext>
              </a:extLst>
            </p:cNvPr>
            <p:cNvSpPr/>
            <p:nvPr/>
          </p:nvSpPr>
          <p:spPr>
            <a:xfrm>
              <a:off x="7237428" y="4831188"/>
              <a:ext cx="775592" cy="317520"/>
            </a:xfrm>
            <a:prstGeom prst="rect">
              <a:avLst/>
            </a:prstGeom>
            <a:noFill/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000" i="0" u="none" strike="noStrike" kern="0" cap="none" spc="-1" normalizeH="0" baseline="0" noProof="0" dirty="0">
                  <a:ln>
                    <a:noFill/>
                  </a:ln>
                  <a:solidFill>
                    <a:srgbClr val="414244"/>
                  </a:solidFill>
                  <a:effectLst/>
                  <a:uLnTx/>
                  <a:uFillTx/>
                  <a:latin typeface="Calibri"/>
                  <a:ea typeface="DejaVu Sans"/>
                  <a:cs typeface="+mn-cs"/>
                </a:rPr>
                <a:t>peer0.org1</a:t>
              </a:r>
              <a:endPara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141" name="Group 140"/>
            <p:cNvGrpSpPr/>
            <p:nvPr/>
          </p:nvGrpSpPr>
          <p:grpSpPr>
            <a:xfrm>
              <a:off x="7391764" y="5112514"/>
              <a:ext cx="466920" cy="566280"/>
              <a:chOff x="7395464" y="3062136"/>
              <a:chExt cx="466920" cy="566280"/>
            </a:xfrm>
          </p:grpSpPr>
          <p:grpSp>
            <p:nvGrpSpPr>
              <p:cNvPr id="142" name="Group 140">
                <a:extLst>
                  <a:ext uri="{FF2B5EF4-FFF2-40B4-BE49-F238E27FC236}">
                    <a16:creationId xmlns:a16="http://schemas.microsoft.com/office/drawing/2014/main" id="{8A8CC44C-B01D-44DE-B89A-D38FAE743F1F}"/>
                  </a:ext>
                </a:extLst>
              </p:cNvPr>
              <p:cNvGrpSpPr/>
              <p:nvPr/>
            </p:nvGrpSpPr>
            <p:grpSpPr>
              <a:xfrm>
                <a:off x="7395464" y="3062136"/>
                <a:ext cx="466920" cy="566280"/>
                <a:chOff x="9698760" y="3480120"/>
                <a:chExt cx="466920" cy="566280"/>
              </a:xfrm>
            </p:grpSpPr>
            <p:sp>
              <p:nvSpPr>
                <p:cNvPr id="144" name="Rounded Rectangle 126">
                  <a:extLst>
                    <a:ext uri="{FF2B5EF4-FFF2-40B4-BE49-F238E27FC236}">
                      <a16:creationId xmlns:a16="http://schemas.microsoft.com/office/drawing/2014/main" id="{D4CAF9B7-3BCC-4AF9-9093-8D7EA6C31B0B}"/>
                    </a:ext>
                  </a:extLst>
                </p:cNvPr>
                <p:cNvSpPr/>
                <p:nvPr/>
              </p:nvSpPr>
              <p:spPr>
                <a:xfrm>
                  <a:off x="9698760" y="3480120"/>
                  <a:ext cx="466920" cy="566280"/>
                </a:xfrm>
                <a:prstGeom prst="roundRect">
                  <a:avLst>
                    <a:gd name="adj" fmla="val 16667"/>
                  </a:avLst>
                </a:prstGeom>
                <a:noFill/>
                <a:ln w="12700" cap="flat" cmpd="sng" algn="ctr">
                  <a:solidFill>
                    <a:srgbClr val="546CB2"/>
                  </a:solidFill>
                  <a:prstDash val="solid"/>
                  <a:miter lim="800000"/>
                </a:ln>
                <a:effectLst/>
              </p:spPr>
            </p:sp>
            <p:grpSp>
              <p:nvGrpSpPr>
                <p:cNvPr id="145" name="Group 92">
                  <a:extLst>
                    <a:ext uri="{FF2B5EF4-FFF2-40B4-BE49-F238E27FC236}">
                      <a16:creationId xmlns:a16="http://schemas.microsoft.com/office/drawing/2014/main" id="{2F33F6DA-2610-4735-BE70-5D8E6BA428DE}"/>
                    </a:ext>
                  </a:extLst>
                </p:cNvPr>
                <p:cNvGrpSpPr/>
                <p:nvPr/>
              </p:nvGrpSpPr>
              <p:grpSpPr>
                <a:xfrm>
                  <a:off x="9802800" y="3702960"/>
                  <a:ext cx="241200" cy="275400"/>
                  <a:chOff x="9802800" y="3702960"/>
                  <a:chExt cx="241200" cy="275400"/>
                </a:xfrm>
              </p:grpSpPr>
              <p:sp>
                <p:nvSpPr>
                  <p:cNvPr id="146" name="Rectangle 94">
                    <a:extLst>
                      <a:ext uri="{FF2B5EF4-FFF2-40B4-BE49-F238E27FC236}">
                        <a16:creationId xmlns:a16="http://schemas.microsoft.com/office/drawing/2014/main" id="{1A53C6D5-5A88-46BF-A21B-556121D6A113}"/>
                      </a:ext>
                    </a:extLst>
                  </p:cNvPr>
                  <p:cNvSpPr/>
                  <p:nvPr/>
                </p:nvSpPr>
                <p:spPr>
                  <a:xfrm>
                    <a:off x="9802800" y="3702960"/>
                    <a:ext cx="241200" cy="27540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  <p:grpSp>
                <p:nvGrpSpPr>
                  <p:cNvPr id="147" name="Group 95">
                    <a:extLst>
                      <a:ext uri="{FF2B5EF4-FFF2-40B4-BE49-F238E27FC236}">
                        <a16:creationId xmlns:a16="http://schemas.microsoft.com/office/drawing/2014/main" id="{DB6EE8B3-C661-417B-A881-B0AF027C15F7}"/>
                      </a:ext>
                    </a:extLst>
                  </p:cNvPr>
                  <p:cNvGrpSpPr/>
                  <p:nvPr/>
                </p:nvGrpSpPr>
                <p:grpSpPr>
                  <a:xfrm>
                    <a:off x="9836280" y="3804480"/>
                    <a:ext cx="79560" cy="38880"/>
                    <a:chOff x="9836280" y="3804480"/>
                    <a:chExt cx="79560" cy="38880"/>
                  </a:xfrm>
                </p:grpSpPr>
                <p:sp>
                  <p:nvSpPr>
                    <p:cNvPr id="154" name="Rectangle 102">
                      <a:extLst>
                        <a:ext uri="{FF2B5EF4-FFF2-40B4-BE49-F238E27FC236}">
                          <a16:creationId xmlns:a16="http://schemas.microsoft.com/office/drawing/2014/main" id="{2F57A5D6-48CA-47B0-B38E-FACA62186631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9833760" y="382680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55" name="Rectangle 103">
                      <a:extLst>
                        <a:ext uri="{FF2B5EF4-FFF2-40B4-BE49-F238E27FC236}">
                          <a16:creationId xmlns:a16="http://schemas.microsoft.com/office/drawing/2014/main" id="{86EDBB1C-29BA-408A-9757-668EE5A58230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9852480" y="382032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148" name="Group 96">
                    <a:extLst>
                      <a:ext uri="{FF2B5EF4-FFF2-40B4-BE49-F238E27FC236}">
                        <a16:creationId xmlns:a16="http://schemas.microsoft.com/office/drawing/2014/main" id="{1F7B4667-04DF-4A93-AC06-A24091394E82}"/>
                      </a:ext>
                    </a:extLst>
                  </p:cNvPr>
                  <p:cNvGrpSpPr/>
                  <p:nvPr/>
                </p:nvGrpSpPr>
                <p:grpSpPr>
                  <a:xfrm>
                    <a:off x="9837000" y="3879000"/>
                    <a:ext cx="51480" cy="51480"/>
                    <a:chOff x="9837000" y="3879000"/>
                    <a:chExt cx="51480" cy="51480"/>
                  </a:xfrm>
                </p:grpSpPr>
                <p:sp>
                  <p:nvSpPr>
                    <p:cNvPr id="152" name="Rectangle 100">
                      <a:extLst>
                        <a:ext uri="{FF2B5EF4-FFF2-40B4-BE49-F238E27FC236}">
                          <a16:creationId xmlns:a16="http://schemas.microsoft.com/office/drawing/2014/main" id="{F3D31E61-CD7C-4C01-AE1E-9606D4B6DDE8}"/>
                        </a:ext>
                      </a:extLst>
                    </p:cNvPr>
                    <p:cNvSpPr/>
                    <p:nvPr/>
                  </p:nvSpPr>
                  <p:spPr>
                    <a:xfrm rot="18900000">
                      <a:off x="9829440" y="390132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53" name="Rectangle 101">
                      <a:extLst>
                        <a:ext uri="{FF2B5EF4-FFF2-40B4-BE49-F238E27FC236}">
                          <a16:creationId xmlns:a16="http://schemas.microsoft.com/office/drawing/2014/main" id="{C6D65796-6D38-44F4-8178-EA8307E76E32}"/>
                        </a:ext>
                      </a:extLst>
                    </p:cNvPr>
                    <p:cNvSpPr/>
                    <p:nvPr/>
                  </p:nvSpPr>
                  <p:spPr>
                    <a:xfrm rot="13500000">
                      <a:off x="9833760" y="3901680"/>
                      <a:ext cx="60120" cy="720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149" name="Group 97">
                    <a:extLst>
                      <a:ext uri="{FF2B5EF4-FFF2-40B4-BE49-F238E27FC236}">
                        <a16:creationId xmlns:a16="http://schemas.microsoft.com/office/drawing/2014/main" id="{093FBC69-1879-47B6-871A-2CC98CAF8741}"/>
                      </a:ext>
                    </a:extLst>
                  </p:cNvPr>
                  <p:cNvGrpSpPr/>
                  <p:nvPr/>
                </p:nvGrpSpPr>
                <p:grpSpPr>
                  <a:xfrm>
                    <a:off x="9836280" y="3745440"/>
                    <a:ext cx="79560" cy="38880"/>
                    <a:chOff x="9836280" y="3745440"/>
                    <a:chExt cx="79560" cy="38880"/>
                  </a:xfrm>
                </p:grpSpPr>
                <p:sp>
                  <p:nvSpPr>
                    <p:cNvPr id="150" name="Rectangle 98">
                      <a:extLst>
                        <a:ext uri="{FF2B5EF4-FFF2-40B4-BE49-F238E27FC236}">
                          <a16:creationId xmlns:a16="http://schemas.microsoft.com/office/drawing/2014/main" id="{A03B00A6-932C-4F29-86D3-512B10F6A433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9833760" y="376740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51" name="Rectangle 99">
                      <a:extLst>
                        <a:ext uri="{FF2B5EF4-FFF2-40B4-BE49-F238E27FC236}">
                          <a16:creationId xmlns:a16="http://schemas.microsoft.com/office/drawing/2014/main" id="{160C501B-CCC9-446C-AF41-52ED92B8D981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9852480" y="376128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</p:grpSp>
          </p:grpSp>
          <p:sp>
            <p:nvSpPr>
              <p:cNvPr id="143" name="Freeform 79">
                <a:extLst>
                  <a:ext uri="{FF2B5EF4-FFF2-40B4-BE49-F238E27FC236}">
                    <a16:creationId xmlns:a16="http://schemas.microsoft.com/office/drawing/2014/main" id="{43C903C9-1086-4E35-936F-BE44BA5A2634}"/>
                  </a:ext>
                </a:extLst>
              </p:cNvPr>
              <p:cNvSpPr/>
              <p:nvPr/>
            </p:nvSpPr>
            <p:spPr>
              <a:xfrm>
                <a:off x="7509700" y="3136078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7F4F9F">
                  <a:lumMod val="40000"/>
                  <a:lumOff val="60000"/>
                </a:srgbClr>
              </a:solidFill>
              <a:ln w="12700" cap="flat" cmpd="sng" algn="ctr">
                <a:solidFill>
                  <a:srgbClr val="CCB6DB"/>
                </a:solidFill>
                <a:prstDash val="solid"/>
                <a:miter lim="800000"/>
              </a:ln>
              <a:effectLst/>
            </p:spPr>
          </p:sp>
        </p:grpSp>
      </p:grpSp>
      <p:grpSp>
        <p:nvGrpSpPr>
          <p:cNvPr id="11" name="Group 10"/>
          <p:cNvGrpSpPr/>
          <p:nvPr/>
        </p:nvGrpSpPr>
        <p:grpSpPr>
          <a:xfrm>
            <a:off x="8072210" y="2136440"/>
            <a:ext cx="775592" cy="847606"/>
            <a:chOff x="7807934" y="4831188"/>
            <a:chExt cx="775592" cy="847606"/>
          </a:xfrm>
        </p:grpSpPr>
        <p:sp>
          <p:nvSpPr>
            <p:cNvPr id="124" name="Rectangle 113">
              <a:extLst>
                <a:ext uri="{FF2B5EF4-FFF2-40B4-BE49-F238E27FC236}">
                  <a16:creationId xmlns:a16="http://schemas.microsoft.com/office/drawing/2014/main" id="{2436AE0A-7EE1-4E8A-9F50-0AE8E13250C6}"/>
                </a:ext>
              </a:extLst>
            </p:cNvPr>
            <p:cNvSpPr/>
            <p:nvPr/>
          </p:nvSpPr>
          <p:spPr>
            <a:xfrm>
              <a:off x="7807934" y="4831188"/>
              <a:ext cx="775592" cy="317520"/>
            </a:xfrm>
            <a:prstGeom prst="rect">
              <a:avLst/>
            </a:prstGeom>
            <a:noFill/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000" i="0" u="none" strike="noStrike" kern="0" cap="none" spc="-1" normalizeH="0" baseline="0" noProof="0" dirty="0">
                  <a:ln>
                    <a:noFill/>
                  </a:ln>
                  <a:solidFill>
                    <a:srgbClr val="414244"/>
                  </a:solidFill>
                  <a:effectLst/>
                  <a:uLnTx/>
                  <a:uFillTx/>
                  <a:latin typeface="Calibri"/>
                  <a:ea typeface="DejaVu Sans"/>
                  <a:cs typeface="+mn-cs"/>
                </a:rPr>
                <a:t>peer0.org2</a:t>
              </a:r>
              <a:endPara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125" name="Group 124"/>
            <p:cNvGrpSpPr/>
            <p:nvPr/>
          </p:nvGrpSpPr>
          <p:grpSpPr>
            <a:xfrm>
              <a:off x="7968850" y="5112514"/>
              <a:ext cx="466920" cy="566280"/>
              <a:chOff x="8102943" y="3741075"/>
              <a:chExt cx="466920" cy="566280"/>
            </a:xfrm>
          </p:grpSpPr>
          <p:grpSp>
            <p:nvGrpSpPr>
              <p:cNvPr id="126" name="Group 126">
                <a:extLst>
                  <a:ext uri="{FF2B5EF4-FFF2-40B4-BE49-F238E27FC236}">
                    <a16:creationId xmlns:a16="http://schemas.microsoft.com/office/drawing/2014/main" id="{76C8C88F-C24A-4378-A795-E42D3C57B5C9}"/>
                  </a:ext>
                </a:extLst>
              </p:cNvPr>
              <p:cNvGrpSpPr/>
              <p:nvPr/>
            </p:nvGrpSpPr>
            <p:grpSpPr>
              <a:xfrm>
                <a:off x="8102943" y="3741075"/>
                <a:ext cx="466920" cy="566280"/>
                <a:chOff x="9707400" y="4267800"/>
                <a:chExt cx="466920" cy="566280"/>
              </a:xfrm>
            </p:grpSpPr>
            <p:sp>
              <p:nvSpPr>
                <p:cNvPr id="128" name="Rounded Rectangle 126">
                  <a:extLst>
                    <a:ext uri="{FF2B5EF4-FFF2-40B4-BE49-F238E27FC236}">
                      <a16:creationId xmlns:a16="http://schemas.microsoft.com/office/drawing/2014/main" id="{29ABE8AA-9E58-438C-82FD-89F89536C282}"/>
                    </a:ext>
                  </a:extLst>
                </p:cNvPr>
                <p:cNvSpPr/>
                <p:nvPr/>
              </p:nvSpPr>
              <p:spPr>
                <a:xfrm>
                  <a:off x="9707400" y="4267800"/>
                  <a:ext cx="466920" cy="566280"/>
                </a:xfrm>
                <a:prstGeom prst="roundRect">
                  <a:avLst>
                    <a:gd name="adj" fmla="val 16667"/>
                  </a:avLst>
                </a:prstGeom>
                <a:noFill/>
                <a:ln w="12700" cap="flat" cmpd="sng" algn="ctr">
                  <a:solidFill>
                    <a:srgbClr val="546CB2"/>
                  </a:solidFill>
                  <a:prstDash val="solid"/>
                  <a:miter lim="800000"/>
                </a:ln>
                <a:effectLst/>
              </p:spPr>
            </p:sp>
            <p:grpSp>
              <p:nvGrpSpPr>
                <p:cNvPr id="129" name="Group 92">
                  <a:extLst>
                    <a:ext uri="{FF2B5EF4-FFF2-40B4-BE49-F238E27FC236}">
                      <a16:creationId xmlns:a16="http://schemas.microsoft.com/office/drawing/2014/main" id="{635A83B2-2E94-4F24-8FE5-17B9CB21FA6F}"/>
                    </a:ext>
                  </a:extLst>
                </p:cNvPr>
                <p:cNvGrpSpPr/>
                <p:nvPr/>
              </p:nvGrpSpPr>
              <p:grpSpPr>
                <a:xfrm>
                  <a:off x="9811440" y="4490640"/>
                  <a:ext cx="241200" cy="275400"/>
                  <a:chOff x="9811440" y="4490640"/>
                  <a:chExt cx="241200" cy="275400"/>
                </a:xfrm>
              </p:grpSpPr>
              <p:sp>
                <p:nvSpPr>
                  <p:cNvPr id="130" name="Rectangle 94">
                    <a:extLst>
                      <a:ext uri="{FF2B5EF4-FFF2-40B4-BE49-F238E27FC236}">
                        <a16:creationId xmlns:a16="http://schemas.microsoft.com/office/drawing/2014/main" id="{AC6064F2-CF12-46E5-9510-6EED3CB7B0F2}"/>
                      </a:ext>
                    </a:extLst>
                  </p:cNvPr>
                  <p:cNvSpPr/>
                  <p:nvPr/>
                </p:nvSpPr>
                <p:spPr>
                  <a:xfrm>
                    <a:off x="9811440" y="4490640"/>
                    <a:ext cx="241200" cy="27540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  <p:grpSp>
                <p:nvGrpSpPr>
                  <p:cNvPr id="131" name="Group 95">
                    <a:extLst>
                      <a:ext uri="{FF2B5EF4-FFF2-40B4-BE49-F238E27FC236}">
                        <a16:creationId xmlns:a16="http://schemas.microsoft.com/office/drawing/2014/main" id="{611D1C73-2010-46D0-858B-412A082BDC32}"/>
                      </a:ext>
                    </a:extLst>
                  </p:cNvPr>
                  <p:cNvGrpSpPr/>
                  <p:nvPr/>
                </p:nvGrpSpPr>
                <p:grpSpPr>
                  <a:xfrm>
                    <a:off x="9845280" y="4592160"/>
                    <a:ext cx="79200" cy="38880"/>
                    <a:chOff x="9845280" y="4592160"/>
                    <a:chExt cx="79200" cy="38880"/>
                  </a:xfrm>
                </p:grpSpPr>
                <p:sp>
                  <p:nvSpPr>
                    <p:cNvPr id="138" name="Rectangle 102">
                      <a:extLst>
                        <a:ext uri="{FF2B5EF4-FFF2-40B4-BE49-F238E27FC236}">
                          <a16:creationId xmlns:a16="http://schemas.microsoft.com/office/drawing/2014/main" id="{6249FD3C-8A06-47F1-95C5-54C36A56322A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9842760" y="461412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39" name="Rectangle 103">
                      <a:extLst>
                        <a:ext uri="{FF2B5EF4-FFF2-40B4-BE49-F238E27FC236}">
                          <a16:creationId xmlns:a16="http://schemas.microsoft.com/office/drawing/2014/main" id="{8DFEFA16-D6E7-441A-9643-4C328BBDA058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9861120" y="460800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132" name="Group 96">
                    <a:extLst>
                      <a:ext uri="{FF2B5EF4-FFF2-40B4-BE49-F238E27FC236}">
                        <a16:creationId xmlns:a16="http://schemas.microsoft.com/office/drawing/2014/main" id="{FE13DD97-899A-4D9A-BA3B-A89DE9642EEB}"/>
                      </a:ext>
                    </a:extLst>
                  </p:cNvPr>
                  <p:cNvGrpSpPr/>
                  <p:nvPr/>
                </p:nvGrpSpPr>
                <p:grpSpPr>
                  <a:xfrm>
                    <a:off x="9845640" y="4666320"/>
                    <a:ext cx="51480" cy="51480"/>
                    <a:chOff x="9845640" y="4666320"/>
                    <a:chExt cx="51480" cy="51480"/>
                  </a:xfrm>
                </p:grpSpPr>
                <p:sp>
                  <p:nvSpPr>
                    <p:cNvPr id="136" name="Rectangle 100">
                      <a:extLst>
                        <a:ext uri="{FF2B5EF4-FFF2-40B4-BE49-F238E27FC236}">
                          <a16:creationId xmlns:a16="http://schemas.microsoft.com/office/drawing/2014/main" id="{19356A0B-2F24-4C07-B44A-6864C1303CDE}"/>
                        </a:ext>
                      </a:extLst>
                    </p:cNvPr>
                    <p:cNvSpPr/>
                    <p:nvPr/>
                  </p:nvSpPr>
                  <p:spPr>
                    <a:xfrm rot="18900000">
                      <a:off x="9838080" y="468864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37" name="Rectangle 101">
                      <a:extLst>
                        <a:ext uri="{FF2B5EF4-FFF2-40B4-BE49-F238E27FC236}">
                          <a16:creationId xmlns:a16="http://schemas.microsoft.com/office/drawing/2014/main" id="{029A9F94-D401-46D9-86B6-D1449B5944D2}"/>
                        </a:ext>
                      </a:extLst>
                    </p:cNvPr>
                    <p:cNvSpPr/>
                    <p:nvPr/>
                  </p:nvSpPr>
                  <p:spPr>
                    <a:xfrm rot="13500000">
                      <a:off x="9842760" y="4689000"/>
                      <a:ext cx="60120" cy="720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133" name="Group 97">
                    <a:extLst>
                      <a:ext uri="{FF2B5EF4-FFF2-40B4-BE49-F238E27FC236}">
                        <a16:creationId xmlns:a16="http://schemas.microsoft.com/office/drawing/2014/main" id="{505903D0-5BB7-4782-9DBE-9A2AD9E38075}"/>
                      </a:ext>
                    </a:extLst>
                  </p:cNvPr>
                  <p:cNvGrpSpPr/>
                  <p:nvPr/>
                </p:nvGrpSpPr>
                <p:grpSpPr>
                  <a:xfrm>
                    <a:off x="9845280" y="4533120"/>
                    <a:ext cx="79200" cy="38880"/>
                    <a:chOff x="9845280" y="4533120"/>
                    <a:chExt cx="79200" cy="38880"/>
                  </a:xfrm>
                </p:grpSpPr>
                <p:sp>
                  <p:nvSpPr>
                    <p:cNvPr id="134" name="Rectangle 98">
                      <a:extLst>
                        <a:ext uri="{FF2B5EF4-FFF2-40B4-BE49-F238E27FC236}">
                          <a16:creationId xmlns:a16="http://schemas.microsoft.com/office/drawing/2014/main" id="{951B1085-A645-4A92-9556-6A78FB6EDADB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9842760" y="455508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35" name="Rectangle 99">
                      <a:extLst>
                        <a:ext uri="{FF2B5EF4-FFF2-40B4-BE49-F238E27FC236}">
                          <a16:creationId xmlns:a16="http://schemas.microsoft.com/office/drawing/2014/main" id="{20A84622-5B98-4096-A898-F1495DFA91B7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9861120" y="454896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</p:grpSp>
          </p:grpSp>
          <p:sp>
            <p:nvSpPr>
              <p:cNvPr id="127" name="Freeform 79">
                <a:extLst>
                  <a:ext uri="{FF2B5EF4-FFF2-40B4-BE49-F238E27FC236}">
                    <a16:creationId xmlns:a16="http://schemas.microsoft.com/office/drawing/2014/main" id="{7EEF8F24-2D47-45C6-AEC1-F87F0BB02EFA}"/>
                  </a:ext>
                </a:extLst>
              </p:cNvPr>
              <p:cNvSpPr/>
              <p:nvPr/>
            </p:nvSpPr>
            <p:spPr>
              <a:xfrm>
                <a:off x="8221341" y="3819067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546CB2">
                  <a:lumMod val="60000"/>
                  <a:lumOff val="40000"/>
                </a:srgbClr>
              </a:solidFill>
              <a:ln w="12700" cap="flat" cmpd="sng" algn="ctr">
                <a:solidFill>
                  <a:srgbClr val="98A7D1"/>
                </a:solidFill>
                <a:prstDash val="solid"/>
                <a:miter lim="800000"/>
              </a:ln>
              <a:effectLst/>
            </p:spPr>
          </p:sp>
        </p:grpSp>
      </p:grpSp>
      <p:grpSp>
        <p:nvGrpSpPr>
          <p:cNvPr id="12" name="Group 11"/>
          <p:cNvGrpSpPr/>
          <p:nvPr/>
        </p:nvGrpSpPr>
        <p:grpSpPr>
          <a:xfrm>
            <a:off x="8713942" y="2148585"/>
            <a:ext cx="775592" cy="847606"/>
            <a:chOff x="8378440" y="4831188"/>
            <a:chExt cx="775592" cy="847606"/>
          </a:xfrm>
        </p:grpSpPr>
        <p:sp>
          <p:nvSpPr>
            <p:cNvPr id="108" name="Rectangle 113">
              <a:extLst>
                <a:ext uri="{FF2B5EF4-FFF2-40B4-BE49-F238E27FC236}">
                  <a16:creationId xmlns:a16="http://schemas.microsoft.com/office/drawing/2014/main" id="{81D5A4EE-CB7B-419B-9D3F-218D93A33163}"/>
                </a:ext>
              </a:extLst>
            </p:cNvPr>
            <p:cNvSpPr/>
            <p:nvPr/>
          </p:nvSpPr>
          <p:spPr>
            <a:xfrm>
              <a:off x="8378440" y="4831188"/>
              <a:ext cx="775592" cy="317520"/>
            </a:xfrm>
            <a:prstGeom prst="rect">
              <a:avLst/>
            </a:prstGeom>
            <a:noFill/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000" i="0" u="none" strike="noStrike" kern="0" cap="none" spc="-1" normalizeH="0" baseline="0" noProof="0" dirty="0">
                  <a:ln>
                    <a:noFill/>
                  </a:ln>
                  <a:solidFill>
                    <a:srgbClr val="414244"/>
                  </a:solidFill>
                  <a:effectLst/>
                  <a:uLnTx/>
                  <a:uFillTx/>
                  <a:latin typeface="Calibri"/>
                  <a:ea typeface="DejaVu Sans"/>
                  <a:cs typeface="+mn-cs"/>
                </a:rPr>
                <a:t>peer0.org3</a:t>
              </a:r>
              <a:endPara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109" name="Group 108"/>
            <p:cNvGrpSpPr/>
            <p:nvPr/>
          </p:nvGrpSpPr>
          <p:grpSpPr>
            <a:xfrm>
              <a:off x="8542236" y="5112514"/>
              <a:ext cx="466920" cy="566280"/>
              <a:chOff x="8683326" y="4400213"/>
              <a:chExt cx="466920" cy="566280"/>
            </a:xfrm>
          </p:grpSpPr>
          <p:grpSp>
            <p:nvGrpSpPr>
              <p:cNvPr id="110" name="Group 205">
                <a:extLst>
                  <a:ext uri="{FF2B5EF4-FFF2-40B4-BE49-F238E27FC236}">
                    <a16:creationId xmlns:a16="http://schemas.microsoft.com/office/drawing/2014/main" id="{ACB6D0DF-1D70-4E38-AAFE-D5D8F063273D}"/>
                  </a:ext>
                </a:extLst>
              </p:cNvPr>
              <p:cNvGrpSpPr/>
              <p:nvPr/>
            </p:nvGrpSpPr>
            <p:grpSpPr>
              <a:xfrm>
                <a:off x="8683326" y="4400213"/>
                <a:ext cx="466920" cy="566280"/>
                <a:chOff x="10696680" y="3481200"/>
                <a:chExt cx="466920" cy="566280"/>
              </a:xfrm>
            </p:grpSpPr>
            <p:sp>
              <p:nvSpPr>
                <p:cNvPr id="112" name="Rounded Rectangle 126">
                  <a:extLst>
                    <a:ext uri="{FF2B5EF4-FFF2-40B4-BE49-F238E27FC236}">
                      <a16:creationId xmlns:a16="http://schemas.microsoft.com/office/drawing/2014/main" id="{BC6EEFDE-99AE-4595-A1D4-0F36AD97651F}"/>
                    </a:ext>
                  </a:extLst>
                </p:cNvPr>
                <p:cNvSpPr/>
                <p:nvPr/>
              </p:nvSpPr>
              <p:spPr>
                <a:xfrm>
                  <a:off x="10696680" y="3481200"/>
                  <a:ext cx="466920" cy="566280"/>
                </a:xfrm>
                <a:prstGeom prst="roundRect">
                  <a:avLst>
                    <a:gd name="adj" fmla="val 16667"/>
                  </a:avLst>
                </a:prstGeom>
                <a:noFill/>
                <a:ln w="12700" cap="flat" cmpd="sng" algn="ctr">
                  <a:solidFill>
                    <a:srgbClr val="546CB2"/>
                  </a:solidFill>
                  <a:prstDash val="solid"/>
                  <a:miter lim="800000"/>
                </a:ln>
                <a:effectLst/>
              </p:spPr>
            </p:sp>
            <p:grpSp>
              <p:nvGrpSpPr>
                <p:cNvPr id="113" name="Group 92">
                  <a:extLst>
                    <a:ext uri="{FF2B5EF4-FFF2-40B4-BE49-F238E27FC236}">
                      <a16:creationId xmlns:a16="http://schemas.microsoft.com/office/drawing/2014/main" id="{44F5CBCE-688E-48A3-A4A1-5F58E5779DC6}"/>
                    </a:ext>
                  </a:extLst>
                </p:cNvPr>
                <p:cNvGrpSpPr/>
                <p:nvPr/>
              </p:nvGrpSpPr>
              <p:grpSpPr>
                <a:xfrm>
                  <a:off x="10800720" y="3704040"/>
                  <a:ext cx="241200" cy="275400"/>
                  <a:chOff x="10800720" y="3704040"/>
                  <a:chExt cx="241200" cy="275400"/>
                </a:xfrm>
              </p:grpSpPr>
              <p:sp>
                <p:nvSpPr>
                  <p:cNvPr id="114" name="Rectangle 94">
                    <a:extLst>
                      <a:ext uri="{FF2B5EF4-FFF2-40B4-BE49-F238E27FC236}">
                        <a16:creationId xmlns:a16="http://schemas.microsoft.com/office/drawing/2014/main" id="{34DAAE08-404A-4660-9036-D7C19763429E}"/>
                      </a:ext>
                    </a:extLst>
                  </p:cNvPr>
                  <p:cNvSpPr/>
                  <p:nvPr/>
                </p:nvSpPr>
                <p:spPr>
                  <a:xfrm>
                    <a:off x="10800720" y="3704040"/>
                    <a:ext cx="241200" cy="27540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  <p:grpSp>
                <p:nvGrpSpPr>
                  <p:cNvPr id="115" name="Group 95">
                    <a:extLst>
                      <a:ext uri="{FF2B5EF4-FFF2-40B4-BE49-F238E27FC236}">
                        <a16:creationId xmlns:a16="http://schemas.microsoft.com/office/drawing/2014/main" id="{7568FA38-7E5F-4C3E-96CB-3B23716A8A08}"/>
                      </a:ext>
                    </a:extLst>
                  </p:cNvPr>
                  <p:cNvGrpSpPr/>
                  <p:nvPr/>
                </p:nvGrpSpPr>
                <p:grpSpPr>
                  <a:xfrm>
                    <a:off x="10834200" y="3805560"/>
                    <a:ext cx="79560" cy="38880"/>
                    <a:chOff x="10834200" y="3805560"/>
                    <a:chExt cx="79560" cy="38880"/>
                  </a:xfrm>
                </p:grpSpPr>
                <p:sp>
                  <p:nvSpPr>
                    <p:cNvPr id="122" name="Rectangle 102">
                      <a:extLst>
                        <a:ext uri="{FF2B5EF4-FFF2-40B4-BE49-F238E27FC236}">
                          <a16:creationId xmlns:a16="http://schemas.microsoft.com/office/drawing/2014/main" id="{57DB6559-5719-4334-AC68-A6B9DFB917A1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10831680" y="382752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23" name="Rectangle 103">
                      <a:extLst>
                        <a:ext uri="{FF2B5EF4-FFF2-40B4-BE49-F238E27FC236}">
                          <a16:creationId xmlns:a16="http://schemas.microsoft.com/office/drawing/2014/main" id="{DA55B10F-0225-42A9-8DA8-E9475D42FB77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10850400" y="382140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116" name="Group 96">
                    <a:extLst>
                      <a:ext uri="{FF2B5EF4-FFF2-40B4-BE49-F238E27FC236}">
                        <a16:creationId xmlns:a16="http://schemas.microsoft.com/office/drawing/2014/main" id="{8C761DF6-F6A9-48F2-BD1C-3692E6E2F12E}"/>
                      </a:ext>
                    </a:extLst>
                  </p:cNvPr>
                  <p:cNvGrpSpPr/>
                  <p:nvPr/>
                </p:nvGrpSpPr>
                <p:grpSpPr>
                  <a:xfrm>
                    <a:off x="10834920" y="3879720"/>
                    <a:ext cx="51480" cy="51480"/>
                    <a:chOff x="10834920" y="3879720"/>
                    <a:chExt cx="51480" cy="51480"/>
                  </a:xfrm>
                </p:grpSpPr>
                <p:sp>
                  <p:nvSpPr>
                    <p:cNvPr id="120" name="Rectangle 100">
                      <a:extLst>
                        <a:ext uri="{FF2B5EF4-FFF2-40B4-BE49-F238E27FC236}">
                          <a16:creationId xmlns:a16="http://schemas.microsoft.com/office/drawing/2014/main" id="{A0AFC0E9-082C-4415-96E5-2F3888D2969F}"/>
                        </a:ext>
                      </a:extLst>
                    </p:cNvPr>
                    <p:cNvSpPr/>
                    <p:nvPr/>
                  </p:nvSpPr>
                  <p:spPr>
                    <a:xfrm rot="18900000">
                      <a:off x="10827360" y="390204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21" name="Rectangle 101">
                      <a:extLst>
                        <a:ext uri="{FF2B5EF4-FFF2-40B4-BE49-F238E27FC236}">
                          <a16:creationId xmlns:a16="http://schemas.microsoft.com/office/drawing/2014/main" id="{26109A62-7979-402F-9B41-2EC52FF3CA57}"/>
                        </a:ext>
                      </a:extLst>
                    </p:cNvPr>
                    <p:cNvSpPr/>
                    <p:nvPr/>
                  </p:nvSpPr>
                  <p:spPr>
                    <a:xfrm rot="13500000">
                      <a:off x="10831680" y="3902400"/>
                      <a:ext cx="60120" cy="720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117" name="Group 97">
                    <a:extLst>
                      <a:ext uri="{FF2B5EF4-FFF2-40B4-BE49-F238E27FC236}">
                        <a16:creationId xmlns:a16="http://schemas.microsoft.com/office/drawing/2014/main" id="{B4B5EBE3-EE33-427E-AC22-B6132078B7F0}"/>
                      </a:ext>
                    </a:extLst>
                  </p:cNvPr>
                  <p:cNvGrpSpPr/>
                  <p:nvPr/>
                </p:nvGrpSpPr>
                <p:grpSpPr>
                  <a:xfrm>
                    <a:off x="10834200" y="3746520"/>
                    <a:ext cx="79560" cy="38880"/>
                    <a:chOff x="10834200" y="3746520"/>
                    <a:chExt cx="79560" cy="38880"/>
                  </a:xfrm>
                </p:grpSpPr>
                <p:sp>
                  <p:nvSpPr>
                    <p:cNvPr id="118" name="Rectangle 98">
                      <a:extLst>
                        <a:ext uri="{FF2B5EF4-FFF2-40B4-BE49-F238E27FC236}">
                          <a16:creationId xmlns:a16="http://schemas.microsoft.com/office/drawing/2014/main" id="{24932BD0-6615-4F88-8461-9B141F995F3D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10831680" y="376848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19" name="Rectangle 99">
                      <a:extLst>
                        <a:ext uri="{FF2B5EF4-FFF2-40B4-BE49-F238E27FC236}">
                          <a16:creationId xmlns:a16="http://schemas.microsoft.com/office/drawing/2014/main" id="{611B32F3-1824-47CE-9EB9-621A7C15C3FE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10850400" y="376236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</p:grpSp>
          </p:grpSp>
          <p:sp>
            <p:nvSpPr>
              <p:cNvPr id="111" name="Freeform 79">
                <a:extLst>
                  <a:ext uri="{FF2B5EF4-FFF2-40B4-BE49-F238E27FC236}">
                    <a16:creationId xmlns:a16="http://schemas.microsoft.com/office/drawing/2014/main" id="{A1806FC7-2F09-4580-8CC3-0CC4F7A5874D}"/>
                  </a:ext>
                </a:extLst>
              </p:cNvPr>
              <p:cNvSpPr/>
              <p:nvPr/>
            </p:nvSpPr>
            <p:spPr>
              <a:xfrm>
                <a:off x="8789726" y="4475972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7F4F9F">
                  <a:lumMod val="50000"/>
                </a:srgbClr>
              </a:solidFill>
              <a:ln w="12700" cap="flat" cmpd="sng" algn="ctr">
                <a:solidFill>
                  <a:srgbClr val="3F274F"/>
                </a:solidFill>
                <a:prstDash val="solid"/>
                <a:miter lim="800000"/>
              </a:ln>
              <a:effectLst/>
            </p:spPr>
          </p:sp>
        </p:grpSp>
      </p:grpSp>
      <p:sp>
        <p:nvSpPr>
          <p:cNvPr id="20" name="Rounded Rectangle 186">
            <a:extLst>
              <a:ext uri="{FF2B5EF4-FFF2-40B4-BE49-F238E27FC236}">
                <a16:creationId xmlns:a16="http://schemas.microsoft.com/office/drawing/2014/main" id="{08456477-5DF6-4444-8AD3-5F86302A832C}"/>
              </a:ext>
            </a:extLst>
          </p:cNvPr>
          <p:cNvSpPr/>
          <p:nvPr/>
        </p:nvSpPr>
        <p:spPr>
          <a:xfrm>
            <a:off x="2929709" y="2151400"/>
            <a:ext cx="1215769" cy="981379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solidFill>
              <a:srgbClr val="5D3A75"/>
            </a:solidFill>
            <a:prstDash val="solid"/>
            <a:miter lim="800000"/>
          </a:ln>
          <a:effectLst/>
        </p:spPr>
      </p:sp>
      <p:sp>
        <p:nvSpPr>
          <p:cNvPr id="22" name="Rounded Rectangle 56">
            <a:extLst>
              <a:ext uri="{FF2B5EF4-FFF2-40B4-BE49-F238E27FC236}">
                <a16:creationId xmlns:a16="http://schemas.microsoft.com/office/drawing/2014/main" id="{A54032CF-EF57-42D1-A163-50A10DF15F52}"/>
              </a:ext>
            </a:extLst>
          </p:cNvPr>
          <p:cNvSpPr/>
          <p:nvPr/>
        </p:nvSpPr>
        <p:spPr>
          <a:xfrm>
            <a:off x="3033279" y="2211966"/>
            <a:ext cx="1008629" cy="336600"/>
          </a:xfrm>
          <a:prstGeom prst="roundRect">
            <a:avLst>
              <a:gd name="adj" fmla="val 16667"/>
            </a:avLst>
          </a:prstGeom>
          <a:noFill/>
          <a:ln w="0">
            <a:noFill/>
          </a:ln>
          <a:effectLst/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lang="en-US" sz="1200" b="1" kern="0" spc="-1" dirty="0">
                <a:solidFill>
                  <a:srgbClr val="414244"/>
                </a:solidFill>
                <a:latin typeface="Calibri"/>
              </a:rPr>
              <a:t>Read API Client</a:t>
            </a:r>
            <a:endParaRPr kumimoji="0" lang="en-US" sz="1200" b="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ounded Rectangle 56">
            <a:extLst>
              <a:ext uri="{FF2B5EF4-FFF2-40B4-BE49-F238E27FC236}">
                <a16:creationId xmlns:a16="http://schemas.microsoft.com/office/drawing/2014/main" id="{A54032CF-EF57-42D1-A163-50A10DF15F52}"/>
              </a:ext>
            </a:extLst>
          </p:cNvPr>
          <p:cNvSpPr/>
          <p:nvPr/>
        </p:nvSpPr>
        <p:spPr>
          <a:xfrm>
            <a:off x="5321336" y="2151400"/>
            <a:ext cx="1342485" cy="336600"/>
          </a:xfrm>
          <a:prstGeom prst="roundRect">
            <a:avLst>
              <a:gd name="adj" fmla="val 16667"/>
            </a:avLst>
          </a:prstGeom>
          <a:noFill/>
          <a:ln w="0">
            <a:noFill/>
          </a:ln>
          <a:effectLst/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lang="en-US" sz="1200" b="1" kern="0" spc="-1" dirty="0">
                <a:solidFill>
                  <a:srgbClr val="414244"/>
                </a:solidFill>
                <a:latin typeface="Calibri"/>
              </a:rPr>
              <a:t>Read API Server</a:t>
            </a:r>
            <a:endParaRPr kumimoji="0" lang="en-US" sz="1200" b="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ounded Rectangle 186">
            <a:extLst>
              <a:ext uri="{FF2B5EF4-FFF2-40B4-BE49-F238E27FC236}">
                <a16:creationId xmlns:a16="http://schemas.microsoft.com/office/drawing/2014/main" id="{08456477-5DF6-4444-8AD3-5F86302A832C}"/>
              </a:ext>
            </a:extLst>
          </p:cNvPr>
          <p:cNvSpPr/>
          <p:nvPr/>
        </p:nvSpPr>
        <p:spPr>
          <a:xfrm>
            <a:off x="540818" y="2151400"/>
            <a:ext cx="1215769" cy="981379"/>
          </a:xfrm>
          <a:prstGeom prst="roundRect">
            <a:avLst>
              <a:gd name="adj" fmla="val 16667"/>
            </a:avLst>
          </a:prstGeom>
          <a:solidFill>
            <a:schemeClr val="accent4">
              <a:lumMod val="90000"/>
            </a:schemeClr>
          </a:solidFill>
          <a:ln w="12700" cap="flat" cmpd="sng" algn="ctr">
            <a:solidFill>
              <a:srgbClr val="5D3A75"/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58975" y="2241767"/>
            <a:ext cx="1203727" cy="276999"/>
          </a:xfrm>
          <a:prstGeom prst="rect">
            <a:avLst/>
          </a:prstGeom>
          <a:noFill/>
          <a:ln w="0">
            <a:noFill/>
          </a:ln>
          <a:effectLst/>
        </p:spPr>
        <p:txBody>
          <a:bodyPr lIns="90000" tIns="45000" rIns="90000" bIns="45000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1200" b="1" kern="0" spc="-1" dirty="0">
                <a:solidFill>
                  <a:srgbClr val="414244"/>
                </a:solidFill>
                <a:latin typeface="Calibri"/>
              </a:rPr>
              <a:t>System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9767011" y="2115471"/>
            <a:ext cx="2017440" cy="887425"/>
            <a:chOff x="10369588" y="3536179"/>
            <a:chExt cx="2017440" cy="1703520"/>
          </a:xfrm>
        </p:grpSpPr>
        <p:grpSp>
          <p:nvGrpSpPr>
            <p:cNvPr id="62" name="Group 57">
              <a:extLst>
                <a:ext uri="{FF2B5EF4-FFF2-40B4-BE49-F238E27FC236}">
                  <a16:creationId xmlns:a16="http://schemas.microsoft.com/office/drawing/2014/main" id="{BDB37B7A-E1A9-43EC-978B-FB6D750AFC85}"/>
                </a:ext>
              </a:extLst>
            </p:cNvPr>
            <p:cNvGrpSpPr/>
            <p:nvPr/>
          </p:nvGrpSpPr>
          <p:grpSpPr>
            <a:xfrm>
              <a:off x="10460240" y="3536179"/>
              <a:ext cx="1832040" cy="1703520"/>
              <a:chOff x="7215480" y="3979080"/>
              <a:chExt cx="1832040" cy="1703520"/>
            </a:xfrm>
          </p:grpSpPr>
          <p:sp>
            <p:nvSpPr>
              <p:cNvPr id="70" name="Freeform 68">
                <a:extLst>
                  <a:ext uri="{FF2B5EF4-FFF2-40B4-BE49-F238E27FC236}">
                    <a16:creationId xmlns:a16="http://schemas.microsoft.com/office/drawing/2014/main" id="{475DB8C4-2E18-4F35-9FC2-FAC9DA857EBB}"/>
                  </a:ext>
                </a:extLst>
              </p:cNvPr>
              <p:cNvSpPr/>
              <p:nvPr/>
            </p:nvSpPr>
            <p:spPr>
              <a:xfrm>
                <a:off x="7215480" y="4377960"/>
                <a:ext cx="1832040" cy="1304640"/>
              </a:xfrm>
              <a:custGeom>
                <a:avLst/>
                <a:gdLst/>
                <a:ahLst/>
                <a:cxnLst/>
                <a:rect l="l" t="t" r="r" b="b"/>
                <a:pathLst>
                  <a:path w="1185334" h="776821">
                    <a:moveTo>
                      <a:pt x="0" y="0"/>
                    </a:moveTo>
                    <a:lnTo>
                      <a:pt x="1185333" y="0"/>
                    </a:lnTo>
                    <a:lnTo>
                      <a:pt x="1185333" y="539750"/>
                    </a:lnTo>
                    <a:lnTo>
                      <a:pt x="1185334" y="539754"/>
                    </a:lnTo>
                    <a:lnTo>
                      <a:pt x="1185333" y="539758"/>
                    </a:lnTo>
                    <a:lnTo>
                      <a:pt x="1185333" y="541866"/>
                    </a:lnTo>
                    <a:lnTo>
                      <a:pt x="1184802" y="541866"/>
                    </a:lnTo>
                    <a:lnTo>
                      <a:pt x="1173293" y="587531"/>
                    </a:lnTo>
                    <a:cubicBezTo>
                      <a:pt x="1118029" y="695558"/>
                      <a:pt x="879073" y="776821"/>
                      <a:pt x="592667" y="776821"/>
                    </a:cubicBezTo>
                    <a:cubicBezTo>
                      <a:pt x="306261" y="776821"/>
                      <a:pt x="67305" y="695558"/>
                      <a:pt x="12041" y="587531"/>
                    </a:cubicBezTo>
                    <a:lnTo>
                      <a:pt x="533" y="541866"/>
                    </a:lnTo>
                    <a:lnTo>
                      <a:pt x="0" y="541866"/>
                    </a:lnTo>
                    <a:lnTo>
                      <a:pt x="0" y="539754"/>
                    </a:lnTo>
                    <a:close/>
                  </a:path>
                </a:pathLst>
              </a:custGeom>
              <a:solidFill>
                <a:srgbClr val="546CB2">
                  <a:lumMod val="40000"/>
                  <a:lumOff val="60000"/>
                </a:srgbClr>
              </a:solidFill>
              <a:ln w="12700" cap="flat" cmpd="sng" algn="ctr">
                <a:solidFill>
                  <a:srgbClr val="5D3A75"/>
                </a:solidFill>
                <a:prstDash val="solid"/>
                <a:miter lim="800000"/>
              </a:ln>
              <a:effectLst/>
            </p:spPr>
          </p:sp>
          <p:sp>
            <p:nvSpPr>
              <p:cNvPr id="71" name="Oval 69">
                <a:extLst>
                  <a:ext uri="{FF2B5EF4-FFF2-40B4-BE49-F238E27FC236}">
                    <a16:creationId xmlns:a16="http://schemas.microsoft.com/office/drawing/2014/main" id="{B1A7A543-3C23-48AE-BCA7-DA58A8207943}"/>
                  </a:ext>
                </a:extLst>
              </p:cNvPr>
              <p:cNvSpPr/>
              <p:nvPr/>
            </p:nvSpPr>
            <p:spPr>
              <a:xfrm>
                <a:off x="7215480" y="3979080"/>
                <a:ext cx="1832040" cy="737640"/>
              </a:xfrm>
              <a:prstGeom prst="ellipse">
                <a:avLst/>
              </a:prstGeom>
              <a:solidFill>
                <a:srgbClr val="546CB2">
                  <a:lumMod val="40000"/>
                  <a:lumOff val="60000"/>
                </a:srgbClr>
              </a:solidFill>
              <a:ln w="12700" cap="flat" cmpd="sng" algn="ctr">
                <a:solidFill>
                  <a:srgbClr val="5D3A75"/>
                </a:solidFill>
                <a:prstDash val="solid"/>
                <a:miter lim="800000"/>
              </a:ln>
              <a:effectLst>
                <a:reflection blurRad="6350" stA="50000" endA="300" endPos="55500" dist="50800" dir="5400000" sy="-100000" algn="bl" rotWithShape="0"/>
              </a:effectLst>
            </p:spPr>
          </p:sp>
        </p:grpSp>
        <p:sp>
          <p:nvSpPr>
            <p:cNvPr id="63" name="Rounded Rectangle 56">
              <a:extLst>
                <a:ext uri="{FF2B5EF4-FFF2-40B4-BE49-F238E27FC236}">
                  <a16:creationId xmlns:a16="http://schemas.microsoft.com/office/drawing/2014/main" id="{EE680F5F-EF59-4B12-946E-B45859A6498F}"/>
                </a:ext>
              </a:extLst>
            </p:cNvPr>
            <p:cNvSpPr/>
            <p:nvPr/>
          </p:nvSpPr>
          <p:spPr>
            <a:xfrm>
              <a:off x="10369588" y="3582966"/>
              <a:ext cx="2017440" cy="336600"/>
            </a:xfrm>
            <a:prstGeom prst="roundRect">
              <a:avLst>
                <a:gd name="adj" fmla="val 16667"/>
              </a:avLst>
            </a:prstGeom>
            <a:noFill/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200" b="1" i="0" u="none" strike="noStrike" kern="0" cap="none" spc="-1" normalizeH="0" baseline="0" noProof="0" dirty="0">
                  <a:ln>
                    <a:noFill/>
                  </a:ln>
                  <a:solidFill>
                    <a:srgbClr val="414244"/>
                  </a:solidFill>
                  <a:effectLst/>
                  <a:uLnTx/>
                  <a:uFillTx/>
                  <a:latin typeface="Calibri"/>
                  <a:ea typeface="DejaVu Sans"/>
                  <a:cs typeface="+mn-cs"/>
                </a:rPr>
                <a:t>Off-chain Database</a:t>
              </a:r>
              <a:endParaRPr kumimoji="0" lang="en-US" sz="1200" b="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9" name="Rounded Rectangle 68">
            <a:extLst>
              <a:ext uri="{FF2B5EF4-FFF2-40B4-BE49-F238E27FC236}">
                <a16:creationId xmlns:a16="http://schemas.microsoft.com/office/drawing/2014/main" id="{254F52BB-F2B3-4B4A-A867-95DD8E39DD8D}"/>
              </a:ext>
            </a:extLst>
          </p:cNvPr>
          <p:cNvSpPr/>
          <p:nvPr/>
        </p:nvSpPr>
        <p:spPr>
          <a:xfrm>
            <a:off x="710377" y="2592009"/>
            <a:ext cx="900922" cy="375222"/>
          </a:xfrm>
          <a:prstGeom prst="roundRect">
            <a:avLst>
              <a:gd name="adj" fmla="val 4167"/>
            </a:avLst>
          </a:prstGeom>
          <a:solidFill>
            <a:srgbClr val="838487"/>
          </a:solidFill>
          <a:ln w="12700" cap="flat" cmpd="sng" algn="ctr">
            <a:solidFill>
              <a:srgbClr val="546CB2"/>
            </a:solidFill>
            <a:prstDash val="solid"/>
            <a:miter lim="800000"/>
          </a:ln>
          <a:effectLst/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Get</a:t>
            </a:r>
            <a:r>
              <a:rPr kumimoji="0" lang="en-US" sz="1100" b="0" i="0" u="none" strike="noStrike" kern="0" cap="none" spc="-1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 </a:t>
            </a:r>
            <a:r>
              <a:rPr kumimoji="0" lang="en-US" sz="11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Audit Logs</a:t>
            </a:r>
            <a:endParaRPr kumimoji="0" lang="en-US" sz="1100" b="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Rounded Rectangle 72">
            <a:extLst>
              <a:ext uri="{FF2B5EF4-FFF2-40B4-BE49-F238E27FC236}">
                <a16:creationId xmlns:a16="http://schemas.microsoft.com/office/drawing/2014/main" id="{254F52BB-F2B3-4B4A-A867-95DD8E39DD8D}"/>
              </a:ext>
            </a:extLst>
          </p:cNvPr>
          <p:cNvSpPr/>
          <p:nvPr/>
        </p:nvSpPr>
        <p:spPr>
          <a:xfrm>
            <a:off x="3069182" y="2602840"/>
            <a:ext cx="900922" cy="375222"/>
          </a:xfrm>
          <a:prstGeom prst="roundRect">
            <a:avLst>
              <a:gd name="adj" fmla="val 4167"/>
            </a:avLst>
          </a:prstGeom>
          <a:solidFill>
            <a:srgbClr val="838487"/>
          </a:solidFill>
          <a:ln w="12700" cap="flat" cmpd="sng" algn="ctr">
            <a:solidFill>
              <a:srgbClr val="546CB2"/>
            </a:solidFill>
            <a:prstDash val="solid"/>
            <a:miter lim="800000"/>
          </a:ln>
          <a:effectLst/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kern="0" spc="-1" dirty="0">
                <a:solidFill>
                  <a:srgbClr val="FFFFFF"/>
                </a:solidFill>
                <a:latin typeface="Arial"/>
                <a:ea typeface="DejaVu Sans"/>
              </a:rPr>
              <a:t>GET</a:t>
            </a:r>
            <a:r>
              <a:rPr kumimoji="0" lang="en-US" sz="11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 Request</a:t>
            </a:r>
            <a:endParaRPr kumimoji="0" lang="en-US" sz="1100" b="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7" name="Straight Arrow Connector 76"/>
          <p:cNvCxnSpPr/>
          <p:nvPr/>
        </p:nvCxnSpPr>
        <p:spPr>
          <a:xfrm flipV="1">
            <a:off x="7123565" y="2627784"/>
            <a:ext cx="283043" cy="143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ounded Rectangle 79">
            <a:extLst>
              <a:ext uri="{FF2B5EF4-FFF2-40B4-BE49-F238E27FC236}">
                <a16:creationId xmlns:a16="http://schemas.microsoft.com/office/drawing/2014/main" id="{254F52BB-F2B3-4B4A-A867-95DD8E39DD8D}"/>
              </a:ext>
            </a:extLst>
          </p:cNvPr>
          <p:cNvSpPr/>
          <p:nvPr/>
        </p:nvSpPr>
        <p:spPr>
          <a:xfrm>
            <a:off x="5539901" y="2525440"/>
            <a:ext cx="900922" cy="375222"/>
          </a:xfrm>
          <a:prstGeom prst="roundRect">
            <a:avLst>
              <a:gd name="adj" fmla="val 4167"/>
            </a:avLst>
          </a:prstGeom>
          <a:solidFill>
            <a:srgbClr val="838487"/>
          </a:solidFill>
          <a:ln w="12700" cap="flat" cmpd="sng" algn="ctr">
            <a:solidFill>
              <a:srgbClr val="546CB2"/>
            </a:solidFill>
            <a:prstDash val="solid"/>
            <a:miter lim="800000"/>
          </a:ln>
          <a:effectLst/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kern="0" spc="-1" dirty="0">
                <a:solidFill>
                  <a:srgbClr val="FFFFFF"/>
                </a:solidFill>
                <a:latin typeface="Arial"/>
                <a:ea typeface="DejaVu Sans"/>
              </a:rPr>
              <a:t>Metadata Query</a:t>
            </a:r>
            <a:endParaRPr kumimoji="0" lang="en-US" sz="1100" b="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422339" y="1865917"/>
            <a:ext cx="4107479" cy="1462233"/>
          </a:xfrm>
          <a:prstGeom prst="rect">
            <a:avLst/>
          </a:prstGeom>
          <a:solidFill>
            <a:schemeClr val="tx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7" name="Rectangle 86"/>
          <p:cNvSpPr/>
          <p:nvPr/>
        </p:nvSpPr>
        <p:spPr>
          <a:xfrm>
            <a:off x="7381498" y="1890006"/>
            <a:ext cx="4402953" cy="1462233"/>
          </a:xfrm>
          <a:prstGeom prst="rect">
            <a:avLst/>
          </a:prstGeom>
          <a:solidFill>
            <a:schemeClr val="tx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6" name="Rectangle 155"/>
          <p:cNvSpPr/>
          <p:nvPr/>
        </p:nvSpPr>
        <p:spPr>
          <a:xfrm>
            <a:off x="558975" y="4880494"/>
            <a:ext cx="3411129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 {"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systemID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": "CERT-PT",...,</a:t>
            </a:r>
          </a:p>
          <a:p>
            <a:pPr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  "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collaborationID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": "BABEL",...,</a:t>
            </a:r>
          </a:p>
          <a:p>
            <a:pPr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  "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orchestratorTimestamp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": "2023-05-19 09:45:05,...}</a:t>
            </a:r>
            <a:endParaRPr lang="pt-PT" sz="800" dirty="0">
              <a:solidFill>
                <a:schemeClr val="bg1"/>
              </a:solidFill>
              <a:latin typeface="Courier New" panose="02070309020205020404" pitchFamily="49" charset="0"/>
              <a:ea typeface="Calibri" panose="020F0502020204030204" pitchFamily="34" charset="0"/>
            </a:endParaRPr>
          </a:p>
        </p:txBody>
      </p:sp>
      <p:sp>
        <p:nvSpPr>
          <p:cNvPr id="157" name="Rectangle 156"/>
          <p:cNvSpPr/>
          <p:nvPr/>
        </p:nvSpPr>
        <p:spPr>
          <a:xfrm>
            <a:off x="565156" y="3290467"/>
            <a:ext cx="3404948" cy="646331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square">
            <a:spAutoFit/>
          </a:bodyPr>
          <a:lstStyle/>
          <a:p>
            <a:pPr marR="0"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 {"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systemID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": "CERT-PT",...,</a:t>
            </a:r>
          </a:p>
          <a:p>
            <a:pPr marR="0"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  "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collaborationID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": "BABEL",...</a:t>
            </a:r>
          </a:p>
          <a:p>
            <a:pPr marR="0"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orchestratorTimestamp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": "2023-05-19 09:45:05,...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68977" y="3941109"/>
            <a:ext cx="3441033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{</a:t>
            </a:r>
            <a:r>
              <a:rPr lang="en-US" sz="900" b="1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PeerList</a:t>
            </a:r>
            <a:r>
              <a:rPr lang="en-US" sz="9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: peer0.org1, peer0.org2, peer0,Org3}</a:t>
            </a:r>
            <a:endParaRPr lang="pt-PT" sz="900" dirty="0">
              <a:solidFill>
                <a:schemeClr val="bg1"/>
              </a:solidFill>
            </a:endParaRPr>
          </a:p>
        </p:txBody>
      </p:sp>
      <p:sp>
        <p:nvSpPr>
          <p:cNvPr id="159" name="Rectangle 158"/>
          <p:cNvSpPr/>
          <p:nvPr/>
        </p:nvSpPr>
        <p:spPr>
          <a:xfrm>
            <a:off x="529071" y="5555225"/>
            <a:ext cx="3441033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{</a:t>
            </a:r>
            <a:r>
              <a:rPr lang="en-US" sz="900" b="1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PeerList</a:t>
            </a:r>
            <a:r>
              <a:rPr lang="en-US" sz="9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: peer0.org1, peer0.org2, peer0,Org3}</a:t>
            </a:r>
            <a:endParaRPr lang="pt-PT" sz="900" dirty="0">
              <a:solidFill>
                <a:schemeClr val="bg1"/>
              </a:solidFill>
            </a:endParaRPr>
          </a:p>
        </p:txBody>
      </p:sp>
      <p:sp>
        <p:nvSpPr>
          <p:cNvPr id="81" name="Rectangle 113">
            <a:extLst>
              <a:ext uri="{FF2B5EF4-FFF2-40B4-BE49-F238E27FC236}">
                <a16:creationId xmlns:a16="http://schemas.microsoft.com/office/drawing/2014/main" id="{18C187D5-BA64-40FB-BEBE-FCA54015211A}"/>
              </a:ext>
            </a:extLst>
          </p:cNvPr>
          <p:cNvSpPr/>
          <p:nvPr/>
        </p:nvSpPr>
        <p:spPr>
          <a:xfrm rot="5400000">
            <a:off x="7522451" y="3800367"/>
            <a:ext cx="775592" cy="317520"/>
          </a:xfrm>
          <a:prstGeom prst="rect">
            <a:avLst/>
          </a:prstGeom>
          <a:noFill/>
          <a:ln w="0">
            <a:noFill/>
          </a:ln>
          <a:effectLst/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414244"/>
                </a:solidFill>
                <a:effectLst/>
                <a:uLnTx/>
                <a:uFillTx/>
                <a:latin typeface="Calibri"/>
                <a:ea typeface="DejaVu Sans"/>
                <a:cs typeface="+mn-cs"/>
              </a:rPr>
              <a:t>peer0.org1</a:t>
            </a:r>
            <a:endParaRPr kumimoji="0" lang="en-US" sz="100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82" name="Rounded Rectangle 126">
            <a:extLst>
              <a:ext uri="{FF2B5EF4-FFF2-40B4-BE49-F238E27FC236}">
                <a16:creationId xmlns:a16="http://schemas.microsoft.com/office/drawing/2014/main" id="{D4CAF9B7-3BCC-4AF9-9093-8D7EA6C31B0B}"/>
              </a:ext>
            </a:extLst>
          </p:cNvPr>
          <p:cNvSpPr/>
          <p:nvPr/>
        </p:nvSpPr>
        <p:spPr>
          <a:xfrm>
            <a:off x="5527842" y="3522893"/>
            <a:ext cx="2177317" cy="824245"/>
          </a:xfrm>
          <a:prstGeom prst="roundRect">
            <a:avLst>
              <a:gd name="adj" fmla="val 16667"/>
            </a:avLst>
          </a:prstGeom>
          <a:noFill/>
          <a:ln w="12700" cap="flat" cmpd="sng" algn="ctr">
            <a:solidFill>
              <a:srgbClr val="546CB2"/>
            </a:solidFill>
            <a:prstDash val="solid"/>
            <a:miter lim="800000"/>
          </a:ln>
          <a:effectLst/>
        </p:spPr>
      </p:sp>
      <p:grpSp>
        <p:nvGrpSpPr>
          <p:cNvPr id="83" name="Group 92">
            <a:extLst>
              <a:ext uri="{FF2B5EF4-FFF2-40B4-BE49-F238E27FC236}">
                <a16:creationId xmlns:a16="http://schemas.microsoft.com/office/drawing/2014/main" id="{2F33F6DA-2610-4735-BE70-5D8E6BA428DE}"/>
              </a:ext>
            </a:extLst>
          </p:cNvPr>
          <p:cNvGrpSpPr/>
          <p:nvPr/>
        </p:nvGrpSpPr>
        <p:grpSpPr>
          <a:xfrm>
            <a:off x="7034456" y="3803788"/>
            <a:ext cx="388455" cy="443534"/>
            <a:chOff x="9802800" y="3702960"/>
            <a:chExt cx="241200" cy="275400"/>
          </a:xfrm>
        </p:grpSpPr>
        <p:sp>
          <p:nvSpPr>
            <p:cNvPr id="84" name="Rectangle 94">
              <a:extLst>
                <a:ext uri="{FF2B5EF4-FFF2-40B4-BE49-F238E27FC236}">
                  <a16:creationId xmlns:a16="http://schemas.microsoft.com/office/drawing/2014/main" id="{1A53C6D5-5A88-46BF-A21B-556121D6A113}"/>
                </a:ext>
              </a:extLst>
            </p:cNvPr>
            <p:cNvSpPr/>
            <p:nvPr/>
          </p:nvSpPr>
          <p:spPr>
            <a:xfrm>
              <a:off x="9802800" y="3702960"/>
              <a:ext cx="241200" cy="27540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546CB2"/>
              </a:solidFill>
              <a:prstDash val="solid"/>
              <a:miter lim="800000"/>
            </a:ln>
            <a:effectLst/>
          </p:spPr>
        </p:sp>
        <p:grpSp>
          <p:nvGrpSpPr>
            <p:cNvPr id="85" name="Group 95">
              <a:extLst>
                <a:ext uri="{FF2B5EF4-FFF2-40B4-BE49-F238E27FC236}">
                  <a16:creationId xmlns:a16="http://schemas.microsoft.com/office/drawing/2014/main" id="{DB6EE8B3-C661-417B-A881-B0AF027C15F7}"/>
                </a:ext>
              </a:extLst>
            </p:cNvPr>
            <p:cNvGrpSpPr/>
            <p:nvPr/>
          </p:nvGrpSpPr>
          <p:grpSpPr>
            <a:xfrm>
              <a:off x="9836280" y="3804480"/>
              <a:ext cx="79560" cy="38880"/>
              <a:chOff x="9836280" y="3804480"/>
              <a:chExt cx="79560" cy="38880"/>
            </a:xfrm>
          </p:grpSpPr>
          <p:sp>
            <p:nvSpPr>
              <p:cNvPr id="94" name="Rectangle 102">
                <a:extLst>
                  <a:ext uri="{FF2B5EF4-FFF2-40B4-BE49-F238E27FC236}">
                    <a16:creationId xmlns:a16="http://schemas.microsoft.com/office/drawing/2014/main" id="{2F57A5D6-48CA-47B0-B38E-FACA62186631}"/>
                  </a:ext>
                </a:extLst>
              </p:cNvPr>
              <p:cNvSpPr/>
              <p:nvPr/>
            </p:nvSpPr>
            <p:spPr>
              <a:xfrm rot="2700000">
                <a:off x="9833760" y="3826800"/>
                <a:ext cx="30240" cy="5760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546CB2"/>
                </a:solidFill>
                <a:prstDash val="solid"/>
                <a:miter lim="800000"/>
              </a:ln>
              <a:effectLst/>
            </p:spPr>
          </p:sp>
          <p:sp>
            <p:nvSpPr>
              <p:cNvPr id="95" name="Rectangle 103">
                <a:extLst>
                  <a:ext uri="{FF2B5EF4-FFF2-40B4-BE49-F238E27FC236}">
                    <a16:creationId xmlns:a16="http://schemas.microsoft.com/office/drawing/2014/main" id="{86EDBB1C-29BA-408A-9757-668EE5A58230}"/>
                  </a:ext>
                </a:extLst>
              </p:cNvPr>
              <p:cNvSpPr/>
              <p:nvPr/>
            </p:nvSpPr>
            <p:spPr>
              <a:xfrm rot="19800000">
                <a:off x="9852480" y="3820320"/>
                <a:ext cx="66240" cy="6480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546CB2"/>
                </a:solidFill>
                <a:prstDash val="solid"/>
                <a:miter lim="800000"/>
              </a:ln>
              <a:effectLst/>
            </p:spPr>
          </p:sp>
        </p:grpSp>
        <p:grpSp>
          <p:nvGrpSpPr>
            <p:cNvPr id="88" name="Group 96">
              <a:extLst>
                <a:ext uri="{FF2B5EF4-FFF2-40B4-BE49-F238E27FC236}">
                  <a16:creationId xmlns:a16="http://schemas.microsoft.com/office/drawing/2014/main" id="{1F7B4667-04DF-4A93-AC06-A24091394E82}"/>
                </a:ext>
              </a:extLst>
            </p:cNvPr>
            <p:cNvGrpSpPr/>
            <p:nvPr/>
          </p:nvGrpSpPr>
          <p:grpSpPr>
            <a:xfrm>
              <a:off x="9837000" y="3879000"/>
              <a:ext cx="51480" cy="51480"/>
              <a:chOff x="9837000" y="3879000"/>
              <a:chExt cx="51480" cy="51480"/>
            </a:xfrm>
          </p:grpSpPr>
          <p:sp>
            <p:nvSpPr>
              <p:cNvPr id="92" name="Rectangle 100">
                <a:extLst>
                  <a:ext uri="{FF2B5EF4-FFF2-40B4-BE49-F238E27FC236}">
                    <a16:creationId xmlns:a16="http://schemas.microsoft.com/office/drawing/2014/main" id="{F3D31E61-CD7C-4C01-AE1E-9606D4B6DDE8}"/>
                  </a:ext>
                </a:extLst>
              </p:cNvPr>
              <p:cNvSpPr/>
              <p:nvPr/>
            </p:nvSpPr>
            <p:spPr>
              <a:xfrm rot="18900000">
                <a:off x="9829440" y="3901320"/>
                <a:ext cx="66240" cy="6480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546CB2"/>
                </a:solidFill>
                <a:prstDash val="solid"/>
                <a:miter lim="800000"/>
              </a:ln>
              <a:effectLst/>
            </p:spPr>
          </p:sp>
          <p:sp>
            <p:nvSpPr>
              <p:cNvPr id="93" name="Rectangle 101">
                <a:extLst>
                  <a:ext uri="{FF2B5EF4-FFF2-40B4-BE49-F238E27FC236}">
                    <a16:creationId xmlns:a16="http://schemas.microsoft.com/office/drawing/2014/main" id="{C6D65796-6D38-44F4-8178-EA8307E76E32}"/>
                  </a:ext>
                </a:extLst>
              </p:cNvPr>
              <p:cNvSpPr/>
              <p:nvPr/>
            </p:nvSpPr>
            <p:spPr>
              <a:xfrm rot="13500000">
                <a:off x="9833760" y="3901680"/>
                <a:ext cx="60120" cy="7200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546CB2"/>
                </a:solidFill>
                <a:prstDash val="solid"/>
                <a:miter lim="800000"/>
              </a:ln>
              <a:effectLst/>
            </p:spPr>
          </p:sp>
        </p:grpSp>
        <p:grpSp>
          <p:nvGrpSpPr>
            <p:cNvPr id="89" name="Group 97">
              <a:extLst>
                <a:ext uri="{FF2B5EF4-FFF2-40B4-BE49-F238E27FC236}">
                  <a16:creationId xmlns:a16="http://schemas.microsoft.com/office/drawing/2014/main" id="{093FBC69-1879-47B6-871A-2CC98CAF8741}"/>
                </a:ext>
              </a:extLst>
            </p:cNvPr>
            <p:cNvGrpSpPr/>
            <p:nvPr/>
          </p:nvGrpSpPr>
          <p:grpSpPr>
            <a:xfrm>
              <a:off x="9836280" y="3745440"/>
              <a:ext cx="79560" cy="38880"/>
              <a:chOff x="9836280" y="3745440"/>
              <a:chExt cx="79560" cy="38880"/>
            </a:xfrm>
          </p:grpSpPr>
          <p:sp>
            <p:nvSpPr>
              <p:cNvPr id="90" name="Rectangle 98">
                <a:extLst>
                  <a:ext uri="{FF2B5EF4-FFF2-40B4-BE49-F238E27FC236}">
                    <a16:creationId xmlns:a16="http://schemas.microsoft.com/office/drawing/2014/main" id="{A03B00A6-932C-4F29-86D3-512B10F6A433}"/>
                  </a:ext>
                </a:extLst>
              </p:cNvPr>
              <p:cNvSpPr/>
              <p:nvPr/>
            </p:nvSpPr>
            <p:spPr>
              <a:xfrm rot="2700000">
                <a:off x="9833760" y="3767400"/>
                <a:ext cx="30240" cy="5760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546CB2"/>
                </a:solidFill>
                <a:prstDash val="solid"/>
                <a:miter lim="800000"/>
              </a:ln>
              <a:effectLst/>
            </p:spPr>
          </p:sp>
          <p:sp>
            <p:nvSpPr>
              <p:cNvPr id="91" name="Rectangle 99">
                <a:extLst>
                  <a:ext uri="{FF2B5EF4-FFF2-40B4-BE49-F238E27FC236}">
                    <a16:creationId xmlns:a16="http://schemas.microsoft.com/office/drawing/2014/main" id="{160C501B-CCC9-446C-AF41-52ED92B8D981}"/>
                  </a:ext>
                </a:extLst>
              </p:cNvPr>
              <p:cNvSpPr/>
              <p:nvPr/>
            </p:nvSpPr>
            <p:spPr>
              <a:xfrm rot="19800000">
                <a:off x="9852480" y="3761280"/>
                <a:ext cx="66240" cy="6480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546CB2"/>
                </a:solidFill>
                <a:prstDash val="solid"/>
                <a:miter lim="800000"/>
              </a:ln>
              <a:effectLst/>
            </p:spPr>
          </p:sp>
        </p:grpSp>
      </p:grpSp>
      <p:sp>
        <p:nvSpPr>
          <p:cNvPr id="96" name="Rounded Rectangle 126">
            <a:extLst>
              <a:ext uri="{FF2B5EF4-FFF2-40B4-BE49-F238E27FC236}">
                <a16:creationId xmlns:a16="http://schemas.microsoft.com/office/drawing/2014/main" id="{29ABE8AA-9E58-438C-82FD-89F89536C282}"/>
              </a:ext>
            </a:extLst>
          </p:cNvPr>
          <p:cNvSpPr/>
          <p:nvPr/>
        </p:nvSpPr>
        <p:spPr>
          <a:xfrm>
            <a:off x="5527842" y="4428922"/>
            <a:ext cx="2177317" cy="824245"/>
          </a:xfrm>
          <a:prstGeom prst="roundRect">
            <a:avLst>
              <a:gd name="adj" fmla="val 16667"/>
            </a:avLst>
          </a:prstGeom>
          <a:noFill/>
          <a:ln w="12700" cap="flat" cmpd="sng" algn="ctr">
            <a:solidFill>
              <a:srgbClr val="546CB2"/>
            </a:solidFill>
            <a:prstDash val="solid"/>
            <a:miter lim="800000"/>
          </a:ln>
          <a:effectLst/>
        </p:spPr>
      </p:sp>
      <p:grpSp>
        <p:nvGrpSpPr>
          <p:cNvPr id="97" name="Group 92">
            <a:extLst>
              <a:ext uri="{FF2B5EF4-FFF2-40B4-BE49-F238E27FC236}">
                <a16:creationId xmlns:a16="http://schemas.microsoft.com/office/drawing/2014/main" id="{635A83B2-2E94-4F24-8FE5-17B9CB21FA6F}"/>
              </a:ext>
            </a:extLst>
          </p:cNvPr>
          <p:cNvGrpSpPr/>
          <p:nvPr/>
        </p:nvGrpSpPr>
        <p:grpSpPr>
          <a:xfrm>
            <a:off x="7034456" y="4709817"/>
            <a:ext cx="388455" cy="443534"/>
            <a:chOff x="9811440" y="4490640"/>
            <a:chExt cx="241200" cy="275400"/>
          </a:xfrm>
        </p:grpSpPr>
        <p:sp>
          <p:nvSpPr>
            <p:cNvPr id="98" name="Rectangle 94">
              <a:extLst>
                <a:ext uri="{FF2B5EF4-FFF2-40B4-BE49-F238E27FC236}">
                  <a16:creationId xmlns:a16="http://schemas.microsoft.com/office/drawing/2014/main" id="{AC6064F2-CF12-46E5-9510-6EED3CB7B0F2}"/>
                </a:ext>
              </a:extLst>
            </p:cNvPr>
            <p:cNvSpPr/>
            <p:nvPr/>
          </p:nvSpPr>
          <p:spPr>
            <a:xfrm>
              <a:off x="9811440" y="4490640"/>
              <a:ext cx="241200" cy="27540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546CB2"/>
              </a:solidFill>
              <a:prstDash val="solid"/>
              <a:miter lim="800000"/>
            </a:ln>
            <a:effectLst/>
          </p:spPr>
        </p:sp>
        <p:grpSp>
          <p:nvGrpSpPr>
            <p:cNvPr id="99" name="Group 95">
              <a:extLst>
                <a:ext uri="{FF2B5EF4-FFF2-40B4-BE49-F238E27FC236}">
                  <a16:creationId xmlns:a16="http://schemas.microsoft.com/office/drawing/2014/main" id="{611D1C73-2010-46D0-858B-412A082BDC32}"/>
                </a:ext>
              </a:extLst>
            </p:cNvPr>
            <p:cNvGrpSpPr/>
            <p:nvPr/>
          </p:nvGrpSpPr>
          <p:grpSpPr>
            <a:xfrm>
              <a:off x="9845280" y="4592160"/>
              <a:ext cx="79200" cy="38880"/>
              <a:chOff x="9845280" y="4592160"/>
              <a:chExt cx="79200" cy="38880"/>
            </a:xfrm>
          </p:grpSpPr>
          <p:sp>
            <p:nvSpPr>
              <p:cNvPr id="106" name="Rectangle 102">
                <a:extLst>
                  <a:ext uri="{FF2B5EF4-FFF2-40B4-BE49-F238E27FC236}">
                    <a16:creationId xmlns:a16="http://schemas.microsoft.com/office/drawing/2014/main" id="{6249FD3C-8A06-47F1-95C5-54C36A56322A}"/>
                  </a:ext>
                </a:extLst>
              </p:cNvPr>
              <p:cNvSpPr/>
              <p:nvPr/>
            </p:nvSpPr>
            <p:spPr>
              <a:xfrm rot="2700000">
                <a:off x="9842760" y="4614120"/>
                <a:ext cx="30240" cy="5760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546CB2"/>
                </a:solidFill>
                <a:prstDash val="solid"/>
                <a:miter lim="800000"/>
              </a:ln>
              <a:effectLst/>
            </p:spPr>
          </p:sp>
          <p:sp>
            <p:nvSpPr>
              <p:cNvPr id="107" name="Rectangle 103">
                <a:extLst>
                  <a:ext uri="{FF2B5EF4-FFF2-40B4-BE49-F238E27FC236}">
                    <a16:creationId xmlns:a16="http://schemas.microsoft.com/office/drawing/2014/main" id="{8DFEFA16-D6E7-441A-9643-4C328BBDA058}"/>
                  </a:ext>
                </a:extLst>
              </p:cNvPr>
              <p:cNvSpPr/>
              <p:nvPr/>
            </p:nvSpPr>
            <p:spPr>
              <a:xfrm rot="19800000">
                <a:off x="9861120" y="4608000"/>
                <a:ext cx="66240" cy="6480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546CB2"/>
                </a:solidFill>
                <a:prstDash val="solid"/>
                <a:miter lim="800000"/>
              </a:ln>
              <a:effectLst/>
            </p:spPr>
          </p:sp>
        </p:grpSp>
        <p:grpSp>
          <p:nvGrpSpPr>
            <p:cNvPr id="100" name="Group 96">
              <a:extLst>
                <a:ext uri="{FF2B5EF4-FFF2-40B4-BE49-F238E27FC236}">
                  <a16:creationId xmlns:a16="http://schemas.microsoft.com/office/drawing/2014/main" id="{FE13DD97-899A-4D9A-BA3B-A89DE9642EEB}"/>
                </a:ext>
              </a:extLst>
            </p:cNvPr>
            <p:cNvGrpSpPr/>
            <p:nvPr/>
          </p:nvGrpSpPr>
          <p:grpSpPr>
            <a:xfrm>
              <a:off x="9845640" y="4666320"/>
              <a:ext cx="51480" cy="51480"/>
              <a:chOff x="9845640" y="4666320"/>
              <a:chExt cx="51480" cy="51480"/>
            </a:xfrm>
          </p:grpSpPr>
          <p:sp>
            <p:nvSpPr>
              <p:cNvPr id="104" name="Rectangle 100">
                <a:extLst>
                  <a:ext uri="{FF2B5EF4-FFF2-40B4-BE49-F238E27FC236}">
                    <a16:creationId xmlns:a16="http://schemas.microsoft.com/office/drawing/2014/main" id="{19356A0B-2F24-4C07-B44A-6864C1303CDE}"/>
                  </a:ext>
                </a:extLst>
              </p:cNvPr>
              <p:cNvSpPr/>
              <p:nvPr/>
            </p:nvSpPr>
            <p:spPr>
              <a:xfrm rot="18900000">
                <a:off x="9838080" y="4688640"/>
                <a:ext cx="66240" cy="6480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546CB2"/>
                </a:solidFill>
                <a:prstDash val="solid"/>
                <a:miter lim="800000"/>
              </a:ln>
              <a:effectLst/>
            </p:spPr>
          </p:sp>
          <p:sp>
            <p:nvSpPr>
              <p:cNvPr id="105" name="Rectangle 101">
                <a:extLst>
                  <a:ext uri="{FF2B5EF4-FFF2-40B4-BE49-F238E27FC236}">
                    <a16:creationId xmlns:a16="http://schemas.microsoft.com/office/drawing/2014/main" id="{029A9F94-D401-46D9-86B6-D1449B5944D2}"/>
                  </a:ext>
                </a:extLst>
              </p:cNvPr>
              <p:cNvSpPr/>
              <p:nvPr/>
            </p:nvSpPr>
            <p:spPr>
              <a:xfrm rot="13500000">
                <a:off x="9842760" y="4689000"/>
                <a:ext cx="60120" cy="7200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546CB2"/>
                </a:solidFill>
                <a:prstDash val="solid"/>
                <a:miter lim="800000"/>
              </a:ln>
              <a:effectLst/>
            </p:spPr>
          </p:sp>
        </p:grpSp>
        <p:grpSp>
          <p:nvGrpSpPr>
            <p:cNvPr id="101" name="Group 97">
              <a:extLst>
                <a:ext uri="{FF2B5EF4-FFF2-40B4-BE49-F238E27FC236}">
                  <a16:creationId xmlns:a16="http://schemas.microsoft.com/office/drawing/2014/main" id="{505903D0-5BB7-4782-9DBE-9A2AD9E38075}"/>
                </a:ext>
              </a:extLst>
            </p:cNvPr>
            <p:cNvGrpSpPr/>
            <p:nvPr/>
          </p:nvGrpSpPr>
          <p:grpSpPr>
            <a:xfrm>
              <a:off x="9845280" y="4533120"/>
              <a:ext cx="79200" cy="38880"/>
              <a:chOff x="9845280" y="4533120"/>
              <a:chExt cx="79200" cy="38880"/>
            </a:xfrm>
          </p:grpSpPr>
          <p:sp>
            <p:nvSpPr>
              <p:cNvPr id="102" name="Rectangle 98">
                <a:extLst>
                  <a:ext uri="{FF2B5EF4-FFF2-40B4-BE49-F238E27FC236}">
                    <a16:creationId xmlns:a16="http://schemas.microsoft.com/office/drawing/2014/main" id="{951B1085-A645-4A92-9556-6A78FB6EDADB}"/>
                  </a:ext>
                </a:extLst>
              </p:cNvPr>
              <p:cNvSpPr/>
              <p:nvPr/>
            </p:nvSpPr>
            <p:spPr>
              <a:xfrm rot="2700000">
                <a:off x="9842760" y="4555080"/>
                <a:ext cx="30240" cy="5760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546CB2"/>
                </a:solidFill>
                <a:prstDash val="solid"/>
                <a:miter lim="800000"/>
              </a:ln>
              <a:effectLst/>
            </p:spPr>
          </p:sp>
          <p:sp>
            <p:nvSpPr>
              <p:cNvPr id="103" name="Rectangle 99">
                <a:extLst>
                  <a:ext uri="{FF2B5EF4-FFF2-40B4-BE49-F238E27FC236}">
                    <a16:creationId xmlns:a16="http://schemas.microsoft.com/office/drawing/2014/main" id="{20A84622-5B98-4096-A898-F1495DFA91B7}"/>
                  </a:ext>
                </a:extLst>
              </p:cNvPr>
              <p:cNvSpPr/>
              <p:nvPr/>
            </p:nvSpPr>
            <p:spPr>
              <a:xfrm rot="19800000">
                <a:off x="9861120" y="4548960"/>
                <a:ext cx="66240" cy="6480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546CB2"/>
                </a:solidFill>
                <a:prstDash val="solid"/>
                <a:miter lim="800000"/>
              </a:ln>
              <a:effectLst/>
            </p:spPr>
          </p:sp>
        </p:grpSp>
      </p:grpSp>
      <p:sp>
        <p:nvSpPr>
          <p:cNvPr id="161" name="Rounded Rectangle 126">
            <a:extLst>
              <a:ext uri="{FF2B5EF4-FFF2-40B4-BE49-F238E27FC236}">
                <a16:creationId xmlns:a16="http://schemas.microsoft.com/office/drawing/2014/main" id="{BC6EEFDE-99AE-4595-A1D4-0F36AD97651F}"/>
              </a:ext>
            </a:extLst>
          </p:cNvPr>
          <p:cNvSpPr/>
          <p:nvPr/>
        </p:nvSpPr>
        <p:spPr>
          <a:xfrm>
            <a:off x="5527842" y="5375240"/>
            <a:ext cx="2177317" cy="824245"/>
          </a:xfrm>
          <a:prstGeom prst="roundRect">
            <a:avLst>
              <a:gd name="adj" fmla="val 16667"/>
            </a:avLst>
          </a:prstGeom>
          <a:noFill/>
          <a:ln w="12700" cap="flat" cmpd="sng" algn="ctr">
            <a:solidFill>
              <a:srgbClr val="546CB2"/>
            </a:solidFill>
            <a:prstDash val="solid"/>
            <a:miter lim="800000"/>
          </a:ln>
          <a:effectLst/>
        </p:spPr>
      </p:sp>
      <p:grpSp>
        <p:nvGrpSpPr>
          <p:cNvPr id="162" name="Group 92">
            <a:extLst>
              <a:ext uri="{FF2B5EF4-FFF2-40B4-BE49-F238E27FC236}">
                <a16:creationId xmlns:a16="http://schemas.microsoft.com/office/drawing/2014/main" id="{44F5CBCE-688E-48A3-A4A1-5F58E5779DC6}"/>
              </a:ext>
            </a:extLst>
          </p:cNvPr>
          <p:cNvGrpSpPr/>
          <p:nvPr/>
        </p:nvGrpSpPr>
        <p:grpSpPr>
          <a:xfrm>
            <a:off x="7034456" y="5656135"/>
            <a:ext cx="388455" cy="443534"/>
            <a:chOff x="10800720" y="3704040"/>
            <a:chExt cx="241200" cy="275400"/>
          </a:xfrm>
        </p:grpSpPr>
        <p:sp>
          <p:nvSpPr>
            <p:cNvPr id="163" name="Rectangle 94">
              <a:extLst>
                <a:ext uri="{FF2B5EF4-FFF2-40B4-BE49-F238E27FC236}">
                  <a16:creationId xmlns:a16="http://schemas.microsoft.com/office/drawing/2014/main" id="{34DAAE08-404A-4660-9036-D7C19763429E}"/>
                </a:ext>
              </a:extLst>
            </p:cNvPr>
            <p:cNvSpPr/>
            <p:nvPr/>
          </p:nvSpPr>
          <p:spPr>
            <a:xfrm>
              <a:off x="10800720" y="3704040"/>
              <a:ext cx="241200" cy="27540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546CB2"/>
              </a:solidFill>
              <a:prstDash val="solid"/>
              <a:miter lim="800000"/>
            </a:ln>
            <a:effectLst/>
          </p:spPr>
        </p:sp>
        <p:grpSp>
          <p:nvGrpSpPr>
            <p:cNvPr id="164" name="Group 95">
              <a:extLst>
                <a:ext uri="{FF2B5EF4-FFF2-40B4-BE49-F238E27FC236}">
                  <a16:creationId xmlns:a16="http://schemas.microsoft.com/office/drawing/2014/main" id="{7568FA38-7E5F-4C3E-96CB-3B23716A8A08}"/>
                </a:ext>
              </a:extLst>
            </p:cNvPr>
            <p:cNvGrpSpPr/>
            <p:nvPr/>
          </p:nvGrpSpPr>
          <p:grpSpPr>
            <a:xfrm>
              <a:off x="10834200" y="3805560"/>
              <a:ext cx="79560" cy="38880"/>
              <a:chOff x="10834200" y="3805560"/>
              <a:chExt cx="79560" cy="38880"/>
            </a:xfrm>
          </p:grpSpPr>
          <p:sp>
            <p:nvSpPr>
              <p:cNvPr id="171" name="Rectangle 102">
                <a:extLst>
                  <a:ext uri="{FF2B5EF4-FFF2-40B4-BE49-F238E27FC236}">
                    <a16:creationId xmlns:a16="http://schemas.microsoft.com/office/drawing/2014/main" id="{57DB6559-5719-4334-AC68-A6B9DFB917A1}"/>
                  </a:ext>
                </a:extLst>
              </p:cNvPr>
              <p:cNvSpPr/>
              <p:nvPr/>
            </p:nvSpPr>
            <p:spPr>
              <a:xfrm rot="2700000">
                <a:off x="10831680" y="3827520"/>
                <a:ext cx="30240" cy="5760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546CB2"/>
                </a:solidFill>
                <a:prstDash val="solid"/>
                <a:miter lim="800000"/>
              </a:ln>
              <a:effectLst/>
            </p:spPr>
          </p:sp>
          <p:sp>
            <p:nvSpPr>
              <p:cNvPr id="172" name="Rectangle 103">
                <a:extLst>
                  <a:ext uri="{FF2B5EF4-FFF2-40B4-BE49-F238E27FC236}">
                    <a16:creationId xmlns:a16="http://schemas.microsoft.com/office/drawing/2014/main" id="{DA55B10F-0225-42A9-8DA8-E9475D42FB77}"/>
                  </a:ext>
                </a:extLst>
              </p:cNvPr>
              <p:cNvSpPr/>
              <p:nvPr/>
            </p:nvSpPr>
            <p:spPr>
              <a:xfrm rot="19800000">
                <a:off x="10850400" y="3821400"/>
                <a:ext cx="66240" cy="6480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546CB2"/>
                </a:solidFill>
                <a:prstDash val="solid"/>
                <a:miter lim="800000"/>
              </a:ln>
              <a:effectLst/>
            </p:spPr>
          </p:sp>
        </p:grpSp>
        <p:grpSp>
          <p:nvGrpSpPr>
            <p:cNvPr id="165" name="Group 96">
              <a:extLst>
                <a:ext uri="{FF2B5EF4-FFF2-40B4-BE49-F238E27FC236}">
                  <a16:creationId xmlns:a16="http://schemas.microsoft.com/office/drawing/2014/main" id="{8C761DF6-F6A9-48F2-BD1C-3692E6E2F12E}"/>
                </a:ext>
              </a:extLst>
            </p:cNvPr>
            <p:cNvGrpSpPr/>
            <p:nvPr/>
          </p:nvGrpSpPr>
          <p:grpSpPr>
            <a:xfrm>
              <a:off x="10834920" y="3879720"/>
              <a:ext cx="51480" cy="51480"/>
              <a:chOff x="10834920" y="3879720"/>
              <a:chExt cx="51480" cy="51480"/>
            </a:xfrm>
          </p:grpSpPr>
          <p:sp>
            <p:nvSpPr>
              <p:cNvPr id="169" name="Rectangle 100">
                <a:extLst>
                  <a:ext uri="{FF2B5EF4-FFF2-40B4-BE49-F238E27FC236}">
                    <a16:creationId xmlns:a16="http://schemas.microsoft.com/office/drawing/2014/main" id="{A0AFC0E9-082C-4415-96E5-2F3888D2969F}"/>
                  </a:ext>
                </a:extLst>
              </p:cNvPr>
              <p:cNvSpPr/>
              <p:nvPr/>
            </p:nvSpPr>
            <p:spPr>
              <a:xfrm rot="18900000">
                <a:off x="10827360" y="3902040"/>
                <a:ext cx="66240" cy="6480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546CB2"/>
                </a:solidFill>
                <a:prstDash val="solid"/>
                <a:miter lim="800000"/>
              </a:ln>
              <a:effectLst/>
            </p:spPr>
          </p:sp>
          <p:sp>
            <p:nvSpPr>
              <p:cNvPr id="170" name="Rectangle 101">
                <a:extLst>
                  <a:ext uri="{FF2B5EF4-FFF2-40B4-BE49-F238E27FC236}">
                    <a16:creationId xmlns:a16="http://schemas.microsoft.com/office/drawing/2014/main" id="{26109A62-7979-402F-9B41-2EC52FF3CA57}"/>
                  </a:ext>
                </a:extLst>
              </p:cNvPr>
              <p:cNvSpPr/>
              <p:nvPr/>
            </p:nvSpPr>
            <p:spPr>
              <a:xfrm rot="13500000">
                <a:off x="10831680" y="3902400"/>
                <a:ext cx="60120" cy="7200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546CB2"/>
                </a:solidFill>
                <a:prstDash val="solid"/>
                <a:miter lim="800000"/>
              </a:ln>
              <a:effectLst/>
            </p:spPr>
          </p:sp>
        </p:grpSp>
        <p:grpSp>
          <p:nvGrpSpPr>
            <p:cNvPr id="166" name="Group 97">
              <a:extLst>
                <a:ext uri="{FF2B5EF4-FFF2-40B4-BE49-F238E27FC236}">
                  <a16:creationId xmlns:a16="http://schemas.microsoft.com/office/drawing/2014/main" id="{B4B5EBE3-EE33-427E-AC22-B6132078B7F0}"/>
                </a:ext>
              </a:extLst>
            </p:cNvPr>
            <p:cNvGrpSpPr/>
            <p:nvPr/>
          </p:nvGrpSpPr>
          <p:grpSpPr>
            <a:xfrm>
              <a:off x="10834200" y="3746520"/>
              <a:ext cx="79560" cy="38880"/>
              <a:chOff x="10834200" y="3746520"/>
              <a:chExt cx="79560" cy="38880"/>
            </a:xfrm>
          </p:grpSpPr>
          <p:sp>
            <p:nvSpPr>
              <p:cNvPr id="167" name="Rectangle 98">
                <a:extLst>
                  <a:ext uri="{FF2B5EF4-FFF2-40B4-BE49-F238E27FC236}">
                    <a16:creationId xmlns:a16="http://schemas.microsoft.com/office/drawing/2014/main" id="{24932BD0-6615-4F88-8461-9B141F995F3D}"/>
                  </a:ext>
                </a:extLst>
              </p:cNvPr>
              <p:cNvSpPr/>
              <p:nvPr/>
            </p:nvSpPr>
            <p:spPr>
              <a:xfrm rot="2700000">
                <a:off x="10831680" y="3768480"/>
                <a:ext cx="30240" cy="5760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546CB2"/>
                </a:solidFill>
                <a:prstDash val="solid"/>
                <a:miter lim="800000"/>
              </a:ln>
              <a:effectLst/>
            </p:spPr>
          </p:sp>
          <p:sp>
            <p:nvSpPr>
              <p:cNvPr id="168" name="Rectangle 99">
                <a:extLst>
                  <a:ext uri="{FF2B5EF4-FFF2-40B4-BE49-F238E27FC236}">
                    <a16:creationId xmlns:a16="http://schemas.microsoft.com/office/drawing/2014/main" id="{611B32F3-1824-47CE-9EB9-621A7C15C3FE}"/>
                  </a:ext>
                </a:extLst>
              </p:cNvPr>
              <p:cNvSpPr/>
              <p:nvPr/>
            </p:nvSpPr>
            <p:spPr>
              <a:xfrm rot="19800000">
                <a:off x="10850400" y="3762360"/>
                <a:ext cx="66240" cy="6480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546CB2"/>
                </a:solidFill>
                <a:prstDash val="solid"/>
                <a:miter lim="800000"/>
              </a:ln>
              <a:effectLst/>
            </p:spPr>
          </p:sp>
        </p:grpSp>
      </p:grpSp>
      <p:sp>
        <p:nvSpPr>
          <p:cNvPr id="173" name="Rectangle 113">
            <a:extLst>
              <a:ext uri="{FF2B5EF4-FFF2-40B4-BE49-F238E27FC236}">
                <a16:creationId xmlns:a16="http://schemas.microsoft.com/office/drawing/2014/main" id="{18C187D5-BA64-40FB-BEBE-FCA54015211A}"/>
              </a:ext>
            </a:extLst>
          </p:cNvPr>
          <p:cNvSpPr/>
          <p:nvPr/>
        </p:nvSpPr>
        <p:spPr>
          <a:xfrm>
            <a:off x="6707054" y="3520210"/>
            <a:ext cx="1015151" cy="258375"/>
          </a:xfrm>
          <a:prstGeom prst="rect">
            <a:avLst/>
          </a:prstGeom>
          <a:noFill/>
          <a:ln w="0">
            <a:noFill/>
          </a:ln>
          <a:effectLst/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414244"/>
                </a:solidFill>
                <a:effectLst/>
                <a:uLnTx/>
                <a:uFillTx/>
                <a:latin typeface="Calibri"/>
                <a:ea typeface="DejaVu Sans"/>
                <a:cs typeface="+mn-cs"/>
              </a:rPr>
              <a:t>Access Policy</a:t>
            </a:r>
            <a:endParaRPr kumimoji="0" lang="en-US" sz="100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174" name="Rectangle 113">
            <a:extLst>
              <a:ext uri="{FF2B5EF4-FFF2-40B4-BE49-F238E27FC236}">
                <a16:creationId xmlns:a16="http://schemas.microsoft.com/office/drawing/2014/main" id="{18C187D5-BA64-40FB-BEBE-FCA54015211A}"/>
              </a:ext>
            </a:extLst>
          </p:cNvPr>
          <p:cNvSpPr/>
          <p:nvPr/>
        </p:nvSpPr>
        <p:spPr>
          <a:xfrm>
            <a:off x="6750753" y="4400630"/>
            <a:ext cx="1015151" cy="258375"/>
          </a:xfrm>
          <a:prstGeom prst="rect">
            <a:avLst/>
          </a:prstGeom>
          <a:noFill/>
          <a:ln w="0">
            <a:noFill/>
          </a:ln>
          <a:effectLst/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414244"/>
                </a:solidFill>
                <a:effectLst/>
                <a:uLnTx/>
                <a:uFillTx/>
                <a:latin typeface="Calibri"/>
                <a:ea typeface="DejaVu Sans"/>
                <a:cs typeface="+mn-cs"/>
              </a:rPr>
              <a:t>Access Policy</a:t>
            </a:r>
            <a:endParaRPr kumimoji="0" lang="en-US" sz="100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175" name="Rectangle 113">
            <a:extLst>
              <a:ext uri="{FF2B5EF4-FFF2-40B4-BE49-F238E27FC236}">
                <a16:creationId xmlns:a16="http://schemas.microsoft.com/office/drawing/2014/main" id="{18C187D5-BA64-40FB-BEBE-FCA54015211A}"/>
              </a:ext>
            </a:extLst>
          </p:cNvPr>
          <p:cNvSpPr/>
          <p:nvPr/>
        </p:nvSpPr>
        <p:spPr>
          <a:xfrm>
            <a:off x="6776729" y="5342830"/>
            <a:ext cx="1015151" cy="258375"/>
          </a:xfrm>
          <a:prstGeom prst="rect">
            <a:avLst/>
          </a:prstGeom>
          <a:noFill/>
          <a:ln w="0">
            <a:noFill/>
          </a:ln>
          <a:effectLst/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414244"/>
                </a:solidFill>
                <a:effectLst/>
                <a:uLnTx/>
                <a:uFillTx/>
                <a:latin typeface="Calibri"/>
                <a:ea typeface="DejaVu Sans"/>
                <a:cs typeface="+mn-cs"/>
              </a:rPr>
              <a:t>Access Policy</a:t>
            </a:r>
            <a:endParaRPr kumimoji="0" lang="en-US" sz="100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grpSp>
        <p:nvGrpSpPr>
          <p:cNvPr id="176" name="Group 175"/>
          <p:cNvGrpSpPr/>
          <p:nvPr/>
        </p:nvGrpSpPr>
        <p:grpSpPr>
          <a:xfrm>
            <a:off x="5664488" y="3714234"/>
            <a:ext cx="1077496" cy="608947"/>
            <a:chOff x="7825760" y="3827328"/>
            <a:chExt cx="1077496" cy="608947"/>
          </a:xfrm>
        </p:grpSpPr>
        <p:sp>
          <p:nvSpPr>
            <p:cNvPr id="177" name="Rectangle 176"/>
            <p:cNvSpPr/>
            <p:nvPr/>
          </p:nvSpPr>
          <p:spPr>
            <a:xfrm>
              <a:off x="7825760" y="3827328"/>
              <a:ext cx="1077496" cy="608947"/>
            </a:xfrm>
            <a:prstGeom prst="rect">
              <a:avLst/>
            </a:prstGeom>
            <a:noFill/>
            <a:ln w="6350"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78" name="Freeform 79">
              <a:extLst>
                <a:ext uri="{FF2B5EF4-FFF2-40B4-BE49-F238E27FC236}">
                  <a16:creationId xmlns:a16="http://schemas.microsoft.com/office/drawing/2014/main" id="{43C903C9-1086-4E35-936F-BE44BA5A2634}"/>
                </a:ext>
              </a:extLst>
            </p:cNvPr>
            <p:cNvSpPr/>
            <p:nvPr/>
          </p:nvSpPr>
          <p:spPr>
            <a:xfrm>
              <a:off x="7913806" y="3894108"/>
              <a:ext cx="222840" cy="75600"/>
            </a:xfrm>
            <a:custGeom>
              <a:avLst/>
              <a:gdLst/>
              <a:ahLst/>
              <a:cxnLst/>
              <a:rect l="l" t="t" r="r" b="b"/>
              <a:pathLst>
                <a:path w="2427231" h="914400">
                  <a:moveTo>
                    <a:pt x="233965" y="366746"/>
                  </a:moveTo>
                  <a:cubicBezTo>
                    <a:pt x="184008" y="366746"/>
                    <a:pt x="143510" y="407244"/>
                    <a:pt x="143510" y="457201"/>
                  </a:cubicBezTo>
                  <a:cubicBezTo>
                    <a:pt x="143510" y="507158"/>
                    <a:pt x="184008" y="547656"/>
                    <a:pt x="233965" y="547656"/>
                  </a:cubicBezTo>
                  <a:cubicBezTo>
                    <a:pt x="283922" y="547656"/>
                    <a:pt x="324420" y="507158"/>
                    <a:pt x="324420" y="457201"/>
                  </a:cubicBezTo>
                  <a:cubicBezTo>
                    <a:pt x="324420" y="407244"/>
                    <a:pt x="283922" y="366746"/>
                    <a:pt x="233965" y="366746"/>
                  </a:cubicBezTo>
                  <a:close/>
                  <a:moveTo>
                    <a:pt x="457200" y="0"/>
                  </a:moveTo>
                  <a:cubicBezTo>
                    <a:pt x="615016" y="0"/>
                    <a:pt x="754156" y="79959"/>
                    <a:pt x="836318" y="201575"/>
                  </a:cubicBezTo>
                  <a:lnTo>
                    <a:pt x="866368" y="256939"/>
                  </a:lnTo>
                  <a:lnTo>
                    <a:pt x="2226970" y="256939"/>
                  </a:lnTo>
                  <a:lnTo>
                    <a:pt x="2427231" y="457201"/>
                  </a:lnTo>
                  <a:lnTo>
                    <a:pt x="2226970" y="657462"/>
                  </a:lnTo>
                  <a:lnTo>
                    <a:pt x="2106661" y="657462"/>
                  </a:lnTo>
                  <a:lnTo>
                    <a:pt x="1975716" y="505956"/>
                  </a:lnTo>
                  <a:lnTo>
                    <a:pt x="1844772" y="657462"/>
                  </a:lnTo>
                  <a:lnTo>
                    <a:pt x="1773422" y="657462"/>
                  </a:lnTo>
                  <a:lnTo>
                    <a:pt x="1642477" y="505956"/>
                  </a:lnTo>
                  <a:lnTo>
                    <a:pt x="1511533" y="657462"/>
                  </a:lnTo>
                  <a:lnTo>
                    <a:pt x="1414780" y="657462"/>
                  </a:lnTo>
                  <a:lnTo>
                    <a:pt x="1283835" y="505956"/>
                  </a:lnTo>
                  <a:lnTo>
                    <a:pt x="1152891" y="657462"/>
                  </a:lnTo>
                  <a:lnTo>
                    <a:pt x="866368" y="657462"/>
                  </a:lnTo>
                  <a:lnTo>
                    <a:pt x="836318" y="712825"/>
                  </a:lnTo>
                  <a:cubicBezTo>
                    <a:pt x="754156" y="834441"/>
                    <a:pt x="615016" y="914400"/>
                    <a:pt x="457200" y="914400"/>
                  </a:cubicBezTo>
                  <a:cubicBezTo>
                    <a:pt x="204695" y="914400"/>
                    <a:pt x="0" y="709705"/>
                    <a:pt x="0" y="457200"/>
                  </a:cubicBezTo>
                  <a:cubicBezTo>
                    <a:pt x="0" y="204695"/>
                    <a:pt x="204695" y="0"/>
                    <a:pt x="457200" y="0"/>
                  </a:cubicBezTo>
                  <a:close/>
                </a:path>
              </a:pathLst>
            </a:custGeom>
            <a:solidFill>
              <a:srgbClr val="7F4F9F">
                <a:lumMod val="40000"/>
                <a:lumOff val="60000"/>
              </a:srgbClr>
            </a:solidFill>
            <a:ln w="12700" cap="flat" cmpd="sng" algn="ctr">
              <a:solidFill>
                <a:srgbClr val="CCB6DB"/>
              </a:solidFill>
              <a:prstDash val="solid"/>
              <a:miter lim="800000"/>
            </a:ln>
            <a:effectLst/>
          </p:spPr>
        </p:sp>
        <p:sp>
          <p:nvSpPr>
            <p:cNvPr id="179" name="Freeform 79">
              <a:extLst>
                <a:ext uri="{FF2B5EF4-FFF2-40B4-BE49-F238E27FC236}">
                  <a16:creationId xmlns:a16="http://schemas.microsoft.com/office/drawing/2014/main" id="{43C903C9-1086-4E35-936F-BE44BA5A2634}"/>
                </a:ext>
              </a:extLst>
            </p:cNvPr>
            <p:cNvSpPr/>
            <p:nvPr/>
          </p:nvSpPr>
          <p:spPr>
            <a:xfrm>
              <a:off x="7916528" y="4123249"/>
              <a:ext cx="222840" cy="75600"/>
            </a:xfrm>
            <a:custGeom>
              <a:avLst/>
              <a:gdLst/>
              <a:ahLst/>
              <a:cxnLst/>
              <a:rect l="l" t="t" r="r" b="b"/>
              <a:pathLst>
                <a:path w="2427231" h="914400">
                  <a:moveTo>
                    <a:pt x="233965" y="366746"/>
                  </a:moveTo>
                  <a:cubicBezTo>
                    <a:pt x="184008" y="366746"/>
                    <a:pt x="143510" y="407244"/>
                    <a:pt x="143510" y="457201"/>
                  </a:cubicBezTo>
                  <a:cubicBezTo>
                    <a:pt x="143510" y="507158"/>
                    <a:pt x="184008" y="547656"/>
                    <a:pt x="233965" y="547656"/>
                  </a:cubicBezTo>
                  <a:cubicBezTo>
                    <a:pt x="283922" y="547656"/>
                    <a:pt x="324420" y="507158"/>
                    <a:pt x="324420" y="457201"/>
                  </a:cubicBezTo>
                  <a:cubicBezTo>
                    <a:pt x="324420" y="407244"/>
                    <a:pt x="283922" y="366746"/>
                    <a:pt x="233965" y="366746"/>
                  </a:cubicBezTo>
                  <a:close/>
                  <a:moveTo>
                    <a:pt x="457200" y="0"/>
                  </a:moveTo>
                  <a:cubicBezTo>
                    <a:pt x="615016" y="0"/>
                    <a:pt x="754156" y="79959"/>
                    <a:pt x="836318" y="201575"/>
                  </a:cubicBezTo>
                  <a:lnTo>
                    <a:pt x="866368" y="256939"/>
                  </a:lnTo>
                  <a:lnTo>
                    <a:pt x="2226970" y="256939"/>
                  </a:lnTo>
                  <a:lnTo>
                    <a:pt x="2427231" y="457201"/>
                  </a:lnTo>
                  <a:lnTo>
                    <a:pt x="2226970" y="657462"/>
                  </a:lnTo>
                  <a:lnTo>
                    <a:pt x="2106661" y="657462"/>
                  </a:lnTo>
                  <a:lnTo>
                    <a:pt x="1975716" y="505956"/>
                  </a:lnTo>
                  <a:lnTo>
                    <a:pt x="1844772" y="657462"/>
                  </a:lnTo>
                  <a:lnTo>
                    <a:pt x="1773422" y="657462"/>
                  </a:lnTo>
                  <a:lnTo>
                    <a:pt x="1642477" y="505956"/>
                  </a:lnTo>
                  <a:lnTo>
                    <a:pt x="1511533" y="657462"/>
                  </a:lnTo>
                  <a:lnTo>
                    <a:pt x="1414780" y="657462"/>
                  </a:lnTo>
                  <a:lnTo>
                    <a:pt x="1283835" y="505956"/>
                  </a:lnTo>
                  <a:lnTo>
                    <a:pt x="1152891" y="657462"/>
                  </a:lnTo>
                  <a:lnTo>
                    <a:pt x="866368" y="657462"/>
                  </a:lnTo>
                  <a:lnTo>
                    <a:pt x="836318" y="712825"/>
                  </a:lnTo>
                  <a:cubicBezTo>
                    <a:pt x="754156" y="834441"/>
                    <a:pt x="615016" y="914400"/>
                    <a:pt x="457200" y="914400"/>
                  </a:cubicBezTo>
                  <a:cubicBezTo>
                    <a:pt x="204695" y="914400"/>
                    <a:pt x="0" y="709705"/>
                    <a:pt x="0" y="457200"/>
                  </a:cubicBezTo>
                  <a:cubicBezTo>
                    <a:pt x="0" y="204695"/>
                    <a:pt x="204695" y="0"/>
                    <a:pt x="457200" y="0"/>
                  </a:cubicBezTo>
                  <a:close/>
                </a:path>
              </a:pathLst>
            </a:custGeom>
            <a:solidFill>
              <a:srgbClr val="7F4F9F">
                <a:lumMod val="40000"/>
                <a:lumOff val="60000"/>
              </a:srgbClr>
            </a:solidFill>
            <a:ln w="12700" cap="flat" cmpd="sng" algn="ctr">
              <a:solidFill>
                <a:srgbClr val="CCB6DB"/>
              </a:solidFill>
              <a:prstDash val="solid"/>
              <a:miter lim="800000"/>
            </a:ln>
            <a:effectLst/>
          </p:spPr>
        </p:sp>
        <p:sp>
          <p:nvSpPr>
            <p:cNvPr id="180" name="Freeform 79">
              <a:extLst>
                <a:ext uri="{FF2B5EF4-FFF2-40B4-BE49-F238E27FC236}">
                  <a16:creationId xmlns:a16="http://schemas.microsoft.com/office/drawing/2014/main" id="{43C903C9-1086-4E35-936F-BE44BA5A2634}"/>
                </a:ext>
              </a:extLst>
            </p:cNvPr>
            <p:cNvSpPr/>
            <p:nvPr/>
          </p:nvSpPr>
          <p:spPr>
            <a:xfrm>
              <a:off x="7913806" y="4325933"/>
              <a:ext cx="222840" cy="75600"/>
            </a:xfrm>
            <a:custGeom>
              <a:avLst/>
              <a:gdLst/>
              <a:ahLst/>
              <a:cxnLst/>
              <a:rect l="l" t="t" r="r" b="b"/>
              <a:pathLst>
                <a:path w="2427231" h="914400">
                  <a:moveTo>
                    <a:pt x="233965" y="366746"/>
                  </a:moveTo>
                  <a:cubicBezTo>
                    <a:pt x="184008" y="366746"/>
                    <a:pt x="143510" y="407244"/>
                    <a:pt x="143510" y="457201"/>
                  </a:cubicBezTo>
                  <a:cubicBezTo>
                    <a:pt x="143510" y="507158"/>
                    <a:pt x="184008" y="547656"/>
                    <a:pt x="233965" y="547656"/>
                  </a:cubicBezTo>
                  <a:cubicBezTo>
                    <a:pt x="283922" y="547656"/>
                    <a:pt x="324420" y="507158"/>
                    <a:pt x="324420" y="457201"/>
                  </a:cubicBezTo>
                  <a:cubicBezTo>
                    <a:pt x="324420" y="407244"/>
                    <a:pt x="283922" y="366746"/>
                    <a:pt x="233965" y="366746"/>
                  </a:cubicBezTo>
                  <a:close/>
                  <a:moveTo>
                    <a:pt x="457200" y="0"/>
                  </a:moveTo>
                  <a:cubicBezTo>
                    <a:pt x="615016" y="0"/>
                    <a:pt x="754156" y="79959"/>
                    <a:pt x="836318" y="201575"/>
                  </a:cubicBezTo>
                  <a:lnTo>
                    <a:pt x="866368" y="256939"/>
                  </a:lnTo>
                  <a:lnTo>
                    <a:pt x="2226970" y="256939"/>
                  </a:lnTo>
                  <a:lnTo>
                    <a:pt x="2427231" y="457201"/>
                  </a:lnTo>
                  <a:lnTo>
                    <a:pt x="2226970" y="657462"/>
                  </a:lnTo>
                  <a:lnTo>
                    <a:pt x="2106661" y="657462"/>
                  </a:lnTo>
                  <a:lnTo>
                    <a:pt x="1975716" y="505956"/>
                  </a:lnTo>
                  <a:lnTo>
                    <a:pt x="1844772" y="657462"/>
                  </a:lnTo>
                  <a:lnTo>
                    <a:pt x="1773422" y="657462"/>
                  </a:lnTo>
                  <a:lnTo>
                    <a:pt x="1642477" y="505956"/>
                  </a:lnTo>
                  <a:lnTo>
                    <a:pt x="1511533" y="657462"/>
                  </a:lnTo>
                  <a:lnTo>
                    <a:pt x="1414780" y="657462"/>
                  </a:lnTo>
                  <a:lnTo>
                    <a:pt x="1283835" y="505956"/>
                  </a:lnTo>
                  <a:lnTo>
                    <a:pt x="1152891" y="657462"/>
                  </a:lnTo>
                  <a:lnTo>
                    <a:pt x="866368" y="657462"/>
                  </a:lnTo>
                  <a:lnTo>
                    <a:pt x="836318" y="712825"/>
                  </a:lnTo>
                  <a:cubicBezTo>
                    <a:pt x="754156" y="834441"/>
                    <a:pt x="615016" y="914400"/>
                    <a:pt x="457200" y="914400"/>
                  </a:cubicBezTo>
                  <a:cubicBezTo>
                    <a:pt x="204695" y="914400"/>
                    <a:pt x="0" y="709705"/>
                    <a:pt x="0" y="457200"/>
                  </a:cubicBezTo>
                  <a:cubicBezTo>
                    <a:pt x="0" y="204695"/>
                    <a:pt x="204695" y="0"/>
                    <a:pt x="457200" y="0"/>
                  </a:cubicBezTo>
                  <a:close/>
                </a:path>
              </a:pathLst>
            </a:custGeom>
            <a:solidFill>
              <a:srgbClr val="7F4F9F">
                <a:lumMod val="40000"/>
                <a:lumOff val="60000"/>
              </a:srgbClr>
            </a:solidFill>
            <a:ln w="12700" cap="flat" cmpd="sng" algn="ctr">
              <a:solidFill>
                <a:srgbClr val="CCB6DB"/>
              </a:solidFill>
              <a:prstDash val="solid"/>
              <a:miter lim="800000"/>
            </a:ln>
            <a:effectLst/>
          </p:spPr>
        </p:sp>
      </p:grpSp>
      <p:grpSp>
        <p:nvGrpSpPr>
          <p:cNvPr id="181" name="Group 180"/>
          <p:cNvGrpSpPr/>
          <p:nvPr/>
        </p:nvGrpSpPr>
        <p:grpSpPr>
          <a:xfrm>
            <a:off x="5664488" y="4366597"/>
            <a:ext cx="1077496" cy="870125"/>
            <a:chOff x="7816991" y="3566150"/>
            <a:chExt cx="1077496" cy="870125"/>
          </a:xfrm>
        </p:grpSpPr>
        <p:sp>
          <p:nvSpPr>
            <p:cNvPr id="182" name="Rectangle 113">
              <a:extLst>
                <a:ext uri="{FF2B5EF4-FFF2-40B4-BE49-F238E27FC236}">
                  <a16:creationId xmlns:a16="http://schemas.microsoft.com/office/drawing/2014/main" id="{18C187D5-BA64-40FB-BEBE-FCA54015211A}"/>
                </a:ext>
              </a:extLst>
            </p:cNvPr>
            <p:cNvSpPr/>
            <p:nvPr/>
          </p:nvSpPr>
          <p:spPr>
            <a:xfrm>
              <a:off x="7848164" y="3566150"/>
              <a:ext cx="1015151" cy="258375"/>
            </a:xfrm>
            <a:prstGeom prst="rect">
              <a:avLst/>
            </a:prstGeom>
            <a:noFill/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000" i="0" u="none" strike="noStrike" kern="0" cap="none" spc="-1" normalizeH="0" baseline="0" noProof="0" dirty="0">
                  <a:ln>
                    <a:noFill/>
                  </a:ln>
                  <a:solidFill>
                    <a:srgbClr val="414244"/>
                  </a:solidFill>
                  <a:effectLst/>
                  <a:uLnTx/>
                  <a:uFillTx/>
                  <a:latin typeface="Calibri"/>
                  <a:ea typeface="DejaVu Sans"/>
                  <a:cs typeface="+mn-cs"/>
                </a:rPr>
                <a:t>Key chunk table</a:t>
              </a:r>
              <a:endPara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183" name="Group 182"/>
            <p:cNvGrpSpPr/>
            <p:nvPr/>
          </p:nvGrpSpPr>
          <p:grpSpPr>
            <a:xfrm>
              <a:off x="7816991" y="3827328"/>
              <a:ext cx="1077496" cy="608947"/>
              <a:chOff x="7825760" y="3827328"/>
              <a:chExt cx="1077496" cy="608947"/>
            </a:xfrm>
          </p:grpSpPr>
          <p:sp>
            <p:nvSpPr>
              <p:cNvPr id="184" name="Rectangle 183"/>
              <p:cNvSpPr/>
              <p:nvPr/>
            </p:nvSpPr>
            <p:spPr>
              <a:xfrm>
                <a:off x="7825760" y="3827328"/>
                <a:ext cx="1077496" cy="608947"/>
              </a:xfrm>
              <a:prstGeom prst="rect">
                <a:avLst/>
              </a:prstGeom>
              <a:noFill/>
              <a:ln w="6350"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185" name="Freeform 79">
                <a:extLst>
                  <a:ext uri="{FF2B5EF4-FFF2-40B4-BE49-F238E27FC236}">
                    <a16:creationId xmlns:a16="http://schemas.microsoft.com/office/drawing/2014/main" id="{43C903C9-1086-4E35-936F-BE44BA5A2634}"/>
                  </a:ext>
                </a:extLst>
              </p:cNvPr>
              <p:cNvSpPr/>
              <p:nvPr/>
            </p:nvSpPr>
            <p:spPr>
              <a:xfrm>
                <a:off x="7913806" y="3894108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98A7D1"/>
              </a:solidFill>
              <a:ln w="12700" cap="flat" cmpd="sng" algn="ctr">
                <a:solidFill>
                  <a:srgbClr val="98A7D1"/>
                </a:solidFill>
                <a:prstDash val="solid"/>
                <a:miter lim="800000"/>
              </a:ln>
              <a:effectLst/>
            </p:spPr>
          </p:sp>
          <p:sp>
            <p:nvSpPr>
              <p:cNvPr id="186" name="Freeform 79">
                <a:extLst>
                  <a:ext uri="{FF2B5EF4-FFF2-40B4-BE49-F238E27FC236}">
                    <a16:creationId xmlns:a16="http://schemas.microsoft.com/office/drawing/2014/main" id="{43C903C9-1086-4E35-936F-BE44BA5A2634}"/>
                  </a:ext>
                </a:extLst>
              </p:cNvPr>
              <p:cNvSpPr/>
              <p:nvPr/>
            </p:nvSpPr>
            <p:spPr>
              <a:xfrm>
                <a:off x="7916528" y="4123249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98A7D1"/>
              </a:solidFill>
              <a:ln w="12700" cap="flat" cmpd="sng" algn="ctr">
                <a:solidFill>
                  <a:srgbClr val="98A7D1"/>
                </a:solidFill>
                <a:prstDash val="solid"/>
                <a:miter lim="800000"/>
              </a:ln>
              <a:effectLst/>
            </p:spPr>
          </p:sp>
          <p:sp>
            <p:nvSpPr>
              <p:cNvPr id="187" name="Freeform 79">
                <a:extLst>
                  <a:ext uri="{FF2B5EF4-FFF2-40B4-BE49-F238E27FC236}">
                    <a16:creationId xmlns:a16="http://schemas.microsoft.com/office/drawing/2014/main" id="{43C903C9-1086-4E35-936F-BE44BA5A2634}"/>
                  </a:ext>
                </a:extLst>
              </p:cNvPr>
              <p:cNvSpPr/>
              <p:nvPr/>
            </p:nvSpPr>
            <p:spPr>
              <a:xfrm>
                <a:off x="7913806" y="4325933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98A7D1"/>
              </a:solidFill>
              <a:ln w="12700" cap="flat" cmpd="sng" algn="ctr">
                <a:solidFill>
                  <a:srgbClr val="98A7D1"/>
                </a:solidFill>
                <a:prstDash val="solid"/>
                <a:miter lim="800000"/>
              </a:ln>
              <a:effectLst/>
            </p:spPr>
          </p:sp>
        </p:grpSp>
      </p:grpSp>
      <p:grpSp>
        <p:nvGrpSpPr>
          <p:cNvPr id="188" name="Group 187"/>
          <p:cNvGrpSpPr/>
          <p:nvPr/>
        </p:nvGrpSpPr>
        <p:grpSpPr>
          <a:xfrm>
            <a:off x="5664488" y="5326953"/>
            <a:ext cx="1077496" cy="870125"/>
            <a:chOff x="7816991" y="3566150"/>
            <a:chExt cx="1077496" cy="870125"/>
          </a:xfrm>
        </p:grpSpPr>
        <p:sp>
          <p:nvSpPr>
            <p:cNvPr id="189" name="Rectangle 113">
              <a:extLst>
                <a:ext uri="{FF2B5EF4-FFF2-40B4-BE49-F238E27FC236}">
                  <a16:creationId xmlns:a16="http://schemas.microsoft.com/office/drawing/2014/main" id="{18C187D5-BA64-40FB-BEBE-FCA54015211A}"/>
                </a:ext>
              </a:extLst>
            </p:cNvPr>
            <p:cNvSpPr/>
            <p:nvPr/>
          </p:nvSpPr>
          <p:spPr>
            <a:xfrm>
              <a:off x="7848164" y="3566150"/>
              <a:ext cx="1015151" cy="258375"/>
            </a:xfrm>
            <a:prstGeom prst="rect">
              <a:avLst/>
            </a:prstGeom>
            <a:noFill/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000" i="0" u="none" strike="noStrike" kern="0" cap="none" spc="-1" normalizeH="0" baseline="0" noProof="0" dirty="0">
                  <a:ln>
                    <a:noFill/>
                  </a:ln>
                  <a:solidFill>
                    <a:srgbClr val="414244"/>
                  </a:solidFill>
                  <a:effectLst/>
                  <a:uLnTx/>
                  <a:uFillTx/>
                  <a:latin typeface="Calibri"/>
                  <a:ea typeface="DejaVu Sans"/>
                  <a:cs typeface="+mn-cs"/>
                </a:rPr>
                <a:t>Key chunk table</a:t>
              </a:r>
              <a:endPara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190" name="Group 189"/>
            <p:cNvGrpSpPr/>
            <p:nvPr/>
          </p:nvGrpSpPr>
          <p:grpSpPr>
            <a:xfrm>
              <a:off x="7816991" y="3827328"/>
              <a:ext cx="1077496" cy="608947"/>
              <a:chOff x="7825760" y="3827328"/>
              <a:chExt cx="1077496" cy="608947"/>
            </a:xfrm>
          </p:grpSpPr>
          <p:sp>
            <p:nvSpPr>
              <p:cNvPr id="191" name="Rectangle 190"/>
              <p:cNvSpPr/>
              <p:nvPr/>
            </p:nvSpPr>
            <p:spPr>
              <a:xfrm>
                <a:off x="7825760" y="3827328"/>
                <a:ext cx="1077496" cy="608947"/>
              </a:xfrm>
              <a:prstGeom prst="rect">
                <a:avLst/>
              </a:prstGeom>
              <a:noFill/>
              <a:ln w="6350"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192" name="Freeform 79">
                <a:extLst>
                  <a:ext uri="{FF2B5EF4-FFF2-40B4-BE49-F238E27FC236}">
                    <a16:creationId xmlns:a16="http://schemas.microsoft.com/office/drawing/2014/main" id="{43C903C9-1086-4E35-936F-BE44BA5A2634}"/>
                  </a:ext>
                </a:extLst>
              </p:cNvPr>
              <p:cNvSpPr/>
              <p:nvPr/>
            </p:nvSpPr>
            <p:spPr>
              <a:xfrm>
                <a:off x="7913806" y="3894108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3F2750"/>
              </a:solidFill>
              <a:ln w="12700" cap="flat" cmpd="sng" algn="ctr">
                <a:solidFill>
                  <a:srgbClr val="3F274F"/>
                </a:solidFill>
                <a:prstDash val="solid"/>
                <a:miter lim="800000"/>
              </a:ln>
              <a:effectLst/>
            </p:spPr>
          </p:sp>
          <p:sp>
            <p:nvSpPr>
              <p:cNvPr id="193" name="Freeform 79">
                <a:extLst>
                  <a:ext uri="{FF2B5EF4-FFF2-40B4-BE49-F238E27FC236}">
                    <a16:creationId xmlns:a16="http://schemas.microsoft.com/office/drawing/2014/main" id="{43C903C9-1086-4E35-936F-BE44BA5A2634}"/>
                  </a:ext>
                </a:extLst>
              </p:cNvPr>
              <p:cNvSpPr/>
              <p:nvPr/>
            </p:nvSpPr>
            <p:spPr>
              <a:xfrm>
                <a:off x="7916528" y="4123249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3F2750"/>
              </a:solidFill>
              <a:ln w="12700" cap="flat" cmpd="sng" algn="ctr">
                <a:solidFill>
                  <a:srgbClr val="3F274F"/>
                </a:solidFill>
                <a:prstDash val="solid"/>
                <a:miter lim="800000"/>
              </a:ln>
              <a:effectLst/>
            </p:spPr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43C903C9-1086-4E35-936F-BE44BA5A2634}"/>
                  </a:ext>
                </a:extLst>
              </p:cNvPr>
              <p:cNvSpPr/>
              <p:nvPr/>
            </p:nvSpPr>
            <p:spPr>
              <a:xfrm>
                <a:off x="7913806" y="4325933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3F2750"/>
              </a:solidFill>
              <a:ln w="12700" cap="flat" cmpd="sng" algn="ctr">
                <a:solidFill>
                  <a:srgbClr val="3F274F"/>
                </a:solidFill>
                <a:prstDash val="solid"/>
                <a:miter lim="800000"/>
              </a:ln>
              <a:effectLst/>
            </p:spPr>
          </p:sp>
        </p:grpSp>
      </p:grpSp>
      <p:grpSp>
        <p:nvGrpSpPr>
          <p:cNvPr id="195" name="Group 194"/>
          <p:cNvGrpSpPr/>
          <p:nvPr/>
        </p:nvGrpSpPr>
        <p:grpSpPr>
          <a:xfrm>
            <a:off x="6032091" y="3764984"/>
            <a:ext cx="670608" cy="540020"/>
            <a:chOff x="5365477" y="3764984"/>
            <a:chExt cx="670608" cy="540020"/>
          </a:xfrm>
        </p:grpSpPr>
        <p:sp>
          <p:nvSpPr>
            <p:cNvPr id="196" name="Rectangle 195"/>
            <p:cNvSpPr/>
            <p:nvPr/>
          </p:nvSpPr>
          <p:spPr>
            <a:xfrm>
              <a:off x="5365477" y="3764984"/>
              <a:ext cx="670608" cy="11088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" dirty="0">
                  <a:solidFill>
                    <a:schemeClr val="bg1"/>
                  </a:solidFill>
                </a:rPr>
                <a:t>955e9224bd2f5</a:t>
              </a:r>
              <a:endParaRPr lang="pt-PT" sz="500" dirty="0"/>
            </a:p>
          </p:txBody>
        </p:sp>
        <p:sp>
          <p:nvSpPr>
            <p:cNvPr id="197" name="Rectangle 196"/>
            <p:cNvSpPr/>
            <p:nvPr/>
          </p:nvSpPr>
          <p:spPr>
            <a:xfrm>
              <a:off x="5365477" y="3979554"/>
              <a:ext cx="670608" cy="11088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98" name="Rectangle 197"/>
            <p:cNvSpPr/>
            <p:nvPr/>
          </p:nvSpPr>
          <p:spPr>
            <a:xfrm>
              <a:off x="5365477" y="4194124"/>
              <a:ext cx="670608" cy="11088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grpSp>
        <p:nvGrpSpPr>
          <p:cNvPr id="199" name="Group 198"/>
          <p:cNvGrpSpPr/>
          <p:nvPr/>
        </p:nvGrpSpPr>
        <p:grpSpPr>
          <a:xfrm>
            <a:off x="6041021" y="4668851"/>
            <a:ext cx="670608" cy="540020"/>
            <a:chOff x="5365477" y="3764984"/>
            <a:chExt cx="670608" cy="540020"/>
          </a:xfrm>
        </p:grpSpPr>
        <p:sp>
          <p:nvSpPr>
            <p:cNvPr id="200" name="Rectangle 199"/>
            <p:cNvSpPr/>
            <p:nvPr/>
          </p:nvSpPr>
          <p:spPr>
            <a:xfrm>
              <a:off x="5365477" y="3764984"/>
              <a:ext cx="670608" cy="11088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" dirty="0">
                  <a:solidFill>
                    <a:schemeClr val="bg1"/>
                  </a:solidFill>
                </a:rPr>
                <a:t>b6224af660189</a:t>
              </a:r>
              <a:endParaRPr lang="pt-PT" sz="500" dirty="0"/>
            </a:p>
          </p:txBody>
        </p:sp>
        <p:sp>
          <p:nvSpPr>
            <p:cNvPr id="201" name="Rectangle 200"/>
            <p:cNvSpPr/>
            <p:nvPr/>
          </p:nvSpPr>
          <p:spPr>
            <a:xfrm>
              <a:off x="5365477" y="3979554"/>
              <a:ext cx="670608" cy="11088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02" name="Rectangle 201"/>
            <p:cNvSpPr/>
            <p:nvPr/>
          </p:nvSpPr>
          <p:spPr>
            <a:xfrm>
              <a:off x="5365477" y="4194124"/>
              <a:ext cx="670608" cy="11088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grpSp>
        <p:nvGrpSpPr>
          <p:cNvPr id="203" name="Group 202"/>
          <p:cNvGrpSpPr/>
          <p:nvPr/>
        </p:nvGrpSpPr>
        <p:grpSpPr>
          <a:xfrm>
            <a:off x="6048247" y="5633267"/>
            <a:ext cx="670608" cy="540020"/>
            <a:chOff x="5365477" y="3764984"/>
            <a:chExt cx="670608" cy="540020"/>
          </a:xfrm>
        </p:grpSpPr>
        <p:sp>
          <p:nvSpPr>
            <p:cNvPr id="204" name="Rectangle 203"/>
            <p:cNvSpPr/>
            <p:nvPr/>
          </p:nvSpPr>
          <p:spPr>
            <a:xfrm>
              <a:off x="5365477" y="3764984"/>
              <a:ext cx="670608" cy="11088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" dirty="0">
                  <a:solidFill>
                    <a:schemeClr val="bg1"/>
                  </a:solidFill>
                </a:rPr>
                <a:t>b32b121900a4</a:t>
              </a:r>
              <a:endParaRPr lang="pt-PT" sz="500" dirty="0"/>
            </a:p>
          </p:txBody>
        </p:sp>
        <p:sp>
          <p:nvSpPr>
            <p:cNvPr id="205" name="Rectangle 204"/>
            <p:cNvSpPr/>
            <p:nvPr/>
          </p:nvSpPr>
          <p:spPr>
            <a:xfrm>
              <a:off x="5365477" y="3979554"/>
              <a:ext cx="670608" cy="11088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06" name="Rectangle 205"/>
            <p:cNvSpPr/>
            <p:nvPr/>
          </p:nvSpPr>
          <p:spPr>
            <a:xfrm>
              <a:off x="5365477" y="4194124"/>
              <a:ext cx="670608" cy="11088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207" name="Rectangle 206"/>
          <p:cNvSpPr/>
          <p:nvPr/>
        </p:nvSpPr>
        <p:spPr>
          <a:xfrm>
            <a:off x="5695661" y="3918939"/>
            <a:ext cx="290102" cy="404242"/>
          </a:xfrm>
          <a:prstGeom prst="rect">
            <a:avLst/>
          </a:prstGeom>
          <a:solidFill>
            <a:schemeClr val="tx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08" name="Rectangle 207"/>
          <p:cNvSpPr/>
          <p:nvPr/>
        </p:nvSpPr>
        <p:spPr>
          <a:xfrm>
            <a:off x="5679618" y="4862098"/>
            <a:ext cx="331047" cy="356933"/>
          </a:xfrm>
          <a:prstGeom prst="rect">
            <a:avLst/>
          </a:prstGeom>
          <a:solidFill>
            <a:schemeClr val="tx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09" name="Rectangle 208"/>
          <p:cNvSpPr/>
          <p:nvPr/>
        </p:nvSpPr>
        <p:spPr>
          <a:xfrm>
            <a:off x="5710693" y="5794038"/>
            <a:ext cx="290102" cy="376321"/>
          </a:xfrm>
          <a:prstGeom prst="rect">
            <a:avLst/>
          </a:prstGeom>
          <a:solidFill>
            <a:schemeClr val="tx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11" name="Rectangle 113">
            <a:extLst>
              <a:ext uri="{FF2B5EF4-FFF2-40B4-BE49-F238E27FC236}">
                <a16:creationId xmlns:a16="http://schemas.microsoft.com/office/drawing/2014/main" id="{18C187D5-BA64-40FB-BEBE-FCA54015211A}"/>
              </a:ext>
            </a:extLst>
          </p:cNvPr>
          <p:cNvSpPr/>
          <p:nvPr/>
        </p:nvSpPr>
        <p:spPr>
          <a:xfrm>
            <a:off x="5689725" y="3453056"/>
            <a:ext cx="1015151" cy="258375"/>
          </a:xfrm>
          <a:prstGeom prst="rect">
            <a:avLst/>
          </a:prstGeom>
          <a:noFill/>
          <a:ln w="0">
            <a:noFill/>
          </a:ln>
          <a:effectLst/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414244"/>
                </a:solidFill>
                <a:effectLst/>
                <a:uLnTx/>
                <a:uFillTx/>
                <a:latin typeface="Calibri"/>
                <a:ea typeface="DejaVu Sans"/>
                <a:cs typeface="+mn-cs"/>
              </a:rPr>
              <a:t>Key chunk table</a:t>
            </a:r>
            <a:endParaRPr kumimoji="0" lang="en-US" sz="100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cxnSp>
        <p:nvCxnSpPr>
          <p:cNvPr id="5" name="Straight Arrow Connector 4"/>
          <p:cNvCxnSpPr>
            <a:stCxn id="15" idx="3"/>
            <a:endCxn id="82" idx="1"/>
          </p:cNvCxnSpPr>
          <p:nvPr/>
        </p:nvCxnSpPr>
        <p:spPr>
          <a:xfrm flipV="1">
            <a:off x="4010010" y="3935016"/>
            <a:ext cx="1517832" cy="1215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15" idx="3"/>
            <a:endCxn id="96" idx="1"/>
          </p:cNvCxnSpPr>
          <p:nvPr/>
        </p:nvCxnSpPr>
        <p:spPr>
          <a:xfrm>
            <a:off x="4010010" y="4056525"/>
            <a:ext cx="1517832" cy="7845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5" idx="3"/>
            <a:endCxn id="161" idx="1"/>
          </p:cNvCxnSpPr>
          <p:nvPr/>
        </p:nvCxnSpPr>
        <p:spPr>
          <a:xfrm>
            <a:off x="4010010" y="4056525"/>
            <a:ext cx="1517832" cy="17308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2" name="Rounded Rectangle 37">
            <a:extLst>
              <a:ext uri="{FF2B5EF4-FFF2-40B4-BE49-F238E27FC236}">
                <a16:creationId xmlns:a16="http://schemas.microsoft.com/office/drawing/2014/main" id="{137D3476-3072-437C-A08F-84DA7853CED4}"/>
              </a:ext>
            </a:extLst>
          </p:cNvPr>
          <p:cNvSpPr/>
          <p:nvPr/>
        </p:nvSpPr>
        <p:spPr>
          <a:xfrm>
            <a:off x="558975" y="4446190"/>
            <a:ext cx="1526306" cy="205440"/>
          </a:xfrm>
          <a:prstGeom prst="roundRect">
            <a:avLst>
              <a:gd name="adj" fmla="val 4167"/>
            </a:avLst>
          </a:prstGeom>
          <a:solidFill>
            <a:schemeClr val="accent6"/>
          </a:solidFill>
          <a:ln w="25400" cap="flat" cmpd="sng" algn="ctr">
            <a:noFill/>
            <a:prstDash val="solid"/>
            <a:miter/>
          </a:ln>
          <a:effectLst/>
        </p:spPr>
        <p:txBody>
          <a:bodyPr lIns="90000" tIns="45000" rIns="90000" bIns="45000" anchor="ctr">
            <a:noAutofit/>
          </a:bodyPr>
          <a:lstStyle/>
          <a:p>
            <a:pPr>
              <a:tabLst>
                <a:tab pos="0" algn="l"/>
              </a:tabLst>
            </a:pPr>
            <a:r>
              <a:rPr lang="en-US" sz="1000" b="1" kern="0" spc="-1" dirty="0" err="1">
                <a:latin typeface="Calibri"/>
                <a:ea typeface="DejaVu Sans"/>
              </a:rPr>
              <a:t>logRef</a:t>
            </a:r>
            <a:endParaRPr lang="pt-PT" sz="1000" b="1" kern="0" spc="-1" dirty="0">
              <a:latin typeface="Calibri"/>
              <a:ea typeface="DejaVu Sans"/>
            </a:endParaRPr>
          </a:p>
        </p:txBody>
      </p:sp>
      <p:sp>
        <p:nvSpPr>
          <p:cNvPr id="158" name="Rectangle 113">
            <a:extLst>
              <a:ext uri="{FF2B5EF4-FFF2-40B4-BE49-F238E27FC236}">
                <a16:creationId xmlns:a16="http://schemas.microsoft.com/office/drawing/2014/main" id="{18C187D5-BA64-40FB-BEBE-FCA54015211A}"/>
              </a:ext>
            </a:extLst>
          </p:cNvPr>
          <p:cNvSpPr/>
          <p:nvPr/>
        </p:nvSpPr>
        <p:spPr>
          <a:xfrm rot="5400000">
            <a:off x="7510944" y="4672475"/>
            <a:ext cx="775592" cy="317520"/>
          </a:xfrm>
          <a:prstGeom prst="rect">
            <a:avLst/>
          </a:prstGeom>
          <a:noFill/>
          <a:ln w="0">
            <a:noFill/>
          </a:ln>
          <a:effectLst/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414244"/>
                </a:solidFill>
                <a:effectLst/>
                <a:uLnTx/>
                <a:uFillTx/>
                <a:latin typeface="Calibri"/>
                <a:ea typeface="DejaVu Sans"/>
                <a:cs typeface="+mn-cs"/>
              </a:rPr>
              <a:t>peer0.org2</a:t>
            </a:r>
            <a:endParaRPr kumimoji="0" lang="en-US" sz="100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160" name="Rectangle 113">
            <a:extLst>
              <a:ext uri="{FF2B5EF4-FFF2-40B4-BE49-F238E27FC236}">
                <a16:creationId xmlns:a16="http://schemas.microsoft.com/office/drawing/2014/main" id="{18C187D5-BA64-40FB-BEBE-FCA54015211A}"/>
              </a:ext>
            </a:extLst>
          </p:cNvPr>
          <p:cNvSpPr/>
          <p:nvPr/>
        </p:nvSpPr>
        <p:spPr>
          <a:xfrm rot="5400000">
            <a:off x="7519577" y="5626294"/>
            <a:ext cx="775592" cy="317520"/>
          </a:xfrm>
          <a:prstGeom prst="rect">
            <a:avLst/>
          </a:prstGeom>
          <a:noFill/>
          <a:ln w="0">
            <a:noFill/>
          </a:ln>
          <a:effectLst/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414244"/>
                </a:solidFill>
                <a:effectLst/>
                <a:uLnTx/>
                <a:uFillTx/>
                <a:latin typeface="Calibri"/>
                <a:ea typeface="DejaVu Sans"/>
                <a:cs typeface="+mn-cs"/>
              </a:rPr>
              <a:t>peer0.org3</a:t>
            </a:r>
            <a:endParaRPr kumimoji="0" lang="en-US" sz="100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220" name="Rounded Rectangle 37">
            <a:extLst>
              <a:ext uri="{FF2B5EF4-FFF2-40B4-BE49-F238E27FC236}">
                <a16:creationId xmlns:a16="http://schemas.microsoft.com/office/drawing/2014/main" id="{137D3476-3072-437C-A08F-84DA7853CED4}"/>
              </a:ext>
            </a:extLst>
          </p:cNvPr>
          <p:cNvSpPr/>
          <p:nvPr/>
        </p:nvSpPr>
        <p:spPr>
          <a:xfrm>
            <a:off x="558975" y="6059616"/>
            <a:ext cx="1526306" cy="205440"/>
          </a:xfrm>
          <a:prstGeom prst="roundRect">
            <a:avLst>
              <a:gd name="adj" fmla="val 4167"/>
            </a:avLst>
          </a:prstGeom>
          <a:solidFill>
            <a:schemeClr val="accent6"/>
          </a:solidFill>
          <a:ln w="25400" cap="flat" cmpd="sng" algn="ctr">
            <a:noFill/>
            <a:prstDash val="solid"/>
            <a:miter/>
          </a:ln>
          <a:effectLst/>
        </p:spPr>
        <p:txBody>
          <a:bodyPr lIns="90000" tIns="45000" rIns="90000" bIns="45000" anchor="ctr">
            <a:noAutofit/>
          </a:bodyPr>
          <a:lstStyle/>
          <a:p>
            <a:pPr>
              <a:tabLst>
                <a:tab pos="0" algn="l"/>
              </a:tabLst>
            </a:pPr>
            <a:r>
              <a:rPr lang="en-US" sz="1000" b="1" kern="0" spc="-1" dirty="0" err="1">
                <a:latin typeface="Calibri"/>
                <a:ea typeface="DejaVu Sans"/>
              </a:rPr>
              <a:t>logRef</a:t>
            </a:r>
            <a:endParaRPr lang="pt-PT" sz="1000" b="1" kern="0" spc="-1" dirty="0">
              <a:latin typeface="Calibri"/>
              <a:ea typeface="DejaVu Sans"/>
            </a:endParaRPr>
          </a:p>
        </p:txBody>
      </p:sp>
      <p:pic>
        <p:nvPicPr>
          <p:cNvPr id="210" name="Picture 209">
            <a:extLst>
              <a:ext uri="{FF2B5EF4-FFF2-40B4-BE49-F238E27FC236}">
                <a16:creationId xmlns:a16="http://schemas.microsoft.com/office/drawing/2014/main" id="{E2B62732-D3AE-FF49-9074-2CE2A2CD944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8113" y="818628"/>
            <a:ext cx="2361340" cy="778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028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6D9BD76-CD5A-A611-DBEC-8E83CD262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104" y="609599"/>
            <a:ext cx="10596307" cy="1196851"/>
          </a:xfrm>
        </p:spPr>
        <p:txBody>
          <a:bodyPr>
            <a:normAutofit/>
          </a:bodyPr>
          <a:lstStyle/>
          <a:p>
            <a:r>
              <a:rPr lang="en-US" dirty="0"/>
              <a:t>DATA PROTECTION AND ACCOUNTABILITY </a:t>
            </a:r>
            <a:br>
              <a:rPr lang="en-US" dirty="0"/>
            </a:br>
            <a:r>
              <a:rPr lang="en-US" dirty="0"/>
              <a:t>solution (DPA): </a:t>
            </a:r>
            <a:r>
              <a:rPr lang="en-US" b="1" dirty="0"/>
              <a:t>HYPERLEDGER FABRIC</a:t>
            </a:r>
            <a:endParaRPr lang="el-GR" b="1" dirty="0"/>
          </a:p>
        </p:txBody>
      </p:sp>
      <p:sp>
        <p:nvSpPr>
          <p:cNvPr id="7" name="Rounded Rectangle 186">
            <a:extLst>
              <a:ext uri="{FF2B5EF4-FFF2-40B4-BE49-F238E27FC236}">
                <a16:creationId xmlns:a16="http://schemas.microsoft.com/office/drawing/2014/main" id="{08456477-5DF6-4444-8AD3-5F86302A832C}"/>
              </a:ext>
            </a:extLst>
          </p:cNvPr>
          <p:cNvSpPr/>
          <p:nvPr/>
        </p:nvSpPr>
        <p:spPr>
          <a:xfrm>
            <a:off x="4861591" y="2151400"/>
            <a:ext cx="2261974" cy="981379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solidFill>
              <a:srgbClr val="5D3A75"/>
            </a:solidFill>
            <a:prstDash val="solid"/>
            <a:miter lim="800000"/>
          </a:ln>
          <a:effectLst/>
        </p:spPr>
      </p:sp>
      <p:sp>
        <p:nvSpPr>
          <p:cNvPr id="8" name="Rounded Rectangle 186">
            <a:extLst>
              <a:ext uri="{FF2B5EF4-FFF2-40B4-BE49-F238E27FC236}">
                <a16:creationId xmlns:a16="http://schemas.microsoft.com/office/drawing/2014/main" id="{08456477-5DF6-4444-8AD3-5F86302A832C}"/>
              </a:ext>
            </a:extLst>
          </p:cNvPr>
          <p:cNvSpPr/>
          <p:nvPr/>
        </p:nvSpPr>
        <p:spPr>
          <a:xfrm>
            <a:off x="7406608" y="2146608"/>
            <a:ext cx="2083665" cy="962352"/>
          </a:xfrm>
          <a:prstGeom prst="roundRect">
            <a:avLst>
              <a:gd name="adj" fmla="val 16667"/>
            </a:avLst>
          </a:prstGeom>
          <a:solidFill>
            <a:srgbClr val="7F4F9F">
              <a:lumMod val="20000"/>
              <a:lumOff val="80000"/>
            </a:srgbClr>
          </a:solidFill>
          <a:ln w="12700" cap="flat" cmpd="sng" algn="ctr">
            <a:solidFill>
              <a:srgbClr val="5D3A75"/>
            </a:solidFill>
            <a:prstDash val="solid"/>
            <a:miter lim="800000"/>
          </a:ln>
          <a:effectLst/>
        </p:spPr>
      </p:sp>
      <p:sp>
        <p:nvSpPr>
          <p:cNvPr id="9" name="Rectangle 241">
            <a:extLst>
              <a:ext uri="{FF2B5EF4-FFF2-40B4-BE49-F238E27FC236}">
                <a16:creationId xmlns:a16="http://schemas.microsoft.com/office/drawing/2014/main" id="{44B791A9-F875-42E5-A4BA-3F7F4FCB0E92}"/>
              </a:ext>
            </a:extLst>
          </p:cNvPr>
          <p:cNvSpPr/>
          <p:nvPr/>
        </p:nvSpPr>
        <p:spPr>
          <a:xfrm>
            <a:off x="7461643" y="1865918"/>
            <a:ext cx="1973595" cy="275545"/>
          </a:xfrm>
          <a:prstGeom prst="rect">
            <a:avLst/>
          </a:prstGeom>
          <a:noFill/>
          <a:ln w="0">
            <a:noFill/>
          </a:ln>
          <a:effectLst/>
        </p:spPr>
        <p:txBody>
          <a:bodyPr wrap="none" lIns="90000" tIns="45000" rIns="90000" bIns="4500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1200" b="1" i="0" u="none" strike="noStrike" kern="0" cap="none" spc="-1" normalizeH="0" baseline="0" noProof="0" dirty="0">
                <a:ln>
                  <a:noFill/>
                </a:ln>
                <a:solidFill>
                  <a:srgbClr val="414244"/>
                </a:solidFill>
                <a:effectLst/>
                <a:uLnTx/>
                <a:uFillTx/>
                <a:latin typeface="Calibri"/>
                <a:ea typeface="DejaVu Sans"/>
                <a:cs typeface="+mn-cs"/>
              </a:rPr>
              <a:t>Hyperledger Fabric Network</a:t>
            </a:r>
            <a:endParaRPr kumimoji="0" lang="en-US" sz="1200" b="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7430477" y="2155290"/>
            <a:ext cx="775592" cy="847606"/>
            <a:chOff x="7237428" y="4831188"/>
            <a:chExt cx="775592" cy="847606"/>
          </a:xfrm>
        </p:grpSpPr>
        <p:sp>
          <p:nvSpPr>
            <p:cNvPr id="140" name="Rectangle 113">
              <a:extLst>
                <a:ext uri="{FF2B5EF4-FFF2-40B4-BE49-F238E27FC236}">
                  <a16:creationId xmlns:a16="http://schemas.microsoft.com/office/drawing/2014/main" id="{18C187D5-BA64-40FB-BEBE-FCA54015211A}"/>
                </a:ext>
              </a:extLst>
            </p:cNvPr>
            <p:cNvSpPr/>
            <p:nvPr/>
          </p:nvSpPr>
          <p:spPr>
            <a:xfrm>
              <a:off x="7237428" y="4831188"/>
              <a:ext cx="775592" cy="317520"/>
            </a:xfrm>
            <a:prstGeom prst="rect">
              <a:avLst/>
            </a:prstGeom>
            <a:noFill/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000" i="0" u="none" strike="noStrike" kern="0" cap="none" spc="-1" normalizeH="0" baseline="0" noProof="0" dirty="0">
                  <a:ln>
                    <a:noFill/>
                  </a:ln>
                  <a:solidFill>
                    <a:srgbClr val="414244"/>
                  </a:solidFill>
                  <a:effectLst/>
                  <a:uLnTx/>
                  <a:uFillTx/>
                  <a:latin typeface="Calibri"/>
                  <a:ea typeface="DejaVu Sans"/>
                  <a:cs typeface="+mn-cs"/>
                </a:rPr>
                <a:t>peer0.org1</a:t>
              </a:r>
              <a:endPara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141" name="Group 140"/>
            <p:cNvGrpSpPr/>
            <p:nvPr/>
          </p:nvGrpSpPr>
          <p:grpSpPr>
            <a:xfrm>
              <a:off x="7391764" y="5112514"/>
              <a:ext cx="466920" cy="566280"/>
              <a:chOff x="7395464" y="3062136"/>
              <a:chExt cx="466920" cy="566280"/>
            </a:xfrm>
          </p:grpSpPr>
          <p:grpSp>
            <p:nvGrpSpPr>
              <p:cNvPr id="142" name="Group 140">
                <a:extLst>
                  <a:ext uri="{FF2B5EF4-FFF2-40B4-BE49-F238E27FC236}">
                    <a16:creationId xmlns:a16="http://schemas.microsoft.com/office/drawing/2014/main" id="{8A8CC44C-B01D-44DE-B89A-D38FAE743F1F}"/>
                  </a:ext>
                </a:extLst>
              </p:cNvPr>
              <p:cNvGrpSpPr/>
              <p:nvPr/>
            </p:nvGrpSpPr>
            <p:grpSpPr>
              <a:xfrm>
                <a:off x="7395464" y="3062136"/>
                <a:ext cx="466920" cy="566280"/>
                <a:chOff x="9698760" y="3480120"/>
                <a:chExt cx="466920" cy="566280"/>
              </a:xfrm>
            </p:grpSpPr>
            <p:sp>
              <p:nvSpPr>
                <p:cNvPr id="144" name="Rounded Rectangle 126">
                  <a:extLst>
                    <a:ext uri="{FF2B5EF4-FFF2-40B4-BE49-F238E27FC236}">
                      <a16:creationId xmlns:a16="http://schemas.microsoft.com/office/drawing/2014/main" id="{D4CAF9B7-3BCC-4AF9-9093-8D7EA6C31B0B}"/>
                    </a:ext>
                  </a:extLst>
                </p:cNvPr>
                <p:cNvSpPr/>
                <p:nvPr/>
              </p:nvSpPr>
              <p:spPr>
                <a:xfrm>
                  <a:off x="9698760" y="3480120"/>
                  <a:ext cx="466920" cy="566280"/>
                </a:xfrm>
                <a:prstGeom prst="roundRect">
                  <a:avLst>
                    <a:gd name="adj" fmla="val 16667"/>
                  </a:avLst>
                </a:prstGeom>
                <a:noFill/>
                <a:ln w="12700" cap="flat" cmpd="sng" algn="ctr">
                  <a:solidFill>
                    <a:srgbClr val="546CB2"/>
                  </a:solidFill>
                  <a:prstDash val="solid"/>
                  <a:miter lim="800000"/>
                </a:ln>
                <a:effectLst/>
              </p:spPr>
            </p:sp>
            <p:grpSp>
              <p:nvGrpSpPr>
                <p:cNvPr id="145" name="Group 92">
                  <a:extLst>
                    <a:ext uri="{FF2B5EF4-FFF2-40B4-BE49-F238E27FC236}">
                      <a16:creationId xmlns:a16="http://schemas.microsoft.com/office/drawing/2014/main" id="{2F33F6DA-2610-4735-BE70-5D8E6BA428DE}"/>
                    </a:ext>
                  </a:extLst>
                </p:cNvPr>
                <p:cNvGrpSpPr/>
                <p:nvPr/>
              </p:nvGrpSpPr>
              <p:grpSpPr>
                <a:xfrm>
                  <a:off x="9802800" y="3702960"/>
                  <a:ext cx="241200" cy="275400"/>
                  <a:chOff x="9802800" y="3702960"/>
                  <a:chExt cx="241200" cy="275400"/>
                </a:xfrm>
              </p:grpSpPr>
              <p:sp>
                <p:nvSpPr>
                  <p:cNvPr id="146" name="Rectangle 94">
                    <a:extLst>
                      <a:ext uri="{FF2B5EF4-FFF2-40B4-BE49-F238E27FC236}">
                        <a16:creationId xmlns:a16="http://schemas.microsoft.com/office/drawing/2014/main" id="{1A53C6D5-5A88-46BF-A21B-556121D6A113}"/>
                      </a:ext>
                    </a:extLst>
                  </p:cNvPr>
                  <p:cNvSpPr/>
                  <p:nvPr/>
                </p:nvSpPr>
                <p:spPr>
                  <a:xfrm>
                    <a:off x="9802800" y="3702960"/>
                    <a:ext cx="241200" cy="27540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  <p:grpSp>
                <p:nvGrpSpPr>
                  <p:cNvPr id="147" name="Group 95">
                    <a:extLst>
                      <a:ext uri="{FF2B5EF4-FFF2-40B4-BE49-F238E27FC236}">
                        <a16:creationId xmlns:a16="http://schemas.microsoft.com/office/drawing/2014/main" id="{DB6EE8B3-C661-417B-A881-B0AF027C15F7}"/>
                      </a:ext>
                    </a:extLst>
                  </p:cNvPr>
                  <p:cNvGrpSpPr/>
                  <p:nvPr/>
                </p:nvGrpSpPr>
                <p:grpSpPr>
                  <a:xfrm>
                    <a:off x="9836280" y="3804480"/>
                    <a:ext cx="79560" cy="38880"/>
                    <a:chOff x="9836280" y="3804480"/>
                    <a:chExt cx="79560" cy="38880"/>
                  </a:xfrm>
                </p:grpSpPr>
                <p:sp>
                  <p:nvSpPr>
                    <p:cNvPr id="154" name="Rectangle 102">
                      <a:extLst>
                        <a:ext uri="{FF2B5EF4-FFF2-40B4-BE49-F238E27FC236}">
                          <a16:creationId xmlns:a16="http://schemas.microsoft.com/office/drawing/2014/main" id="{2F57A5D6-48CA-47B0-B38E-FACA62186631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9833760" y="382680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55" name="Rectangle 103">
                      <a:extLst>
                        <a:ext uri="{FF2B5EF4-FFF2-40B4-BE49-F238E27FC236}">
                          <a16:creationId xmlns:a16="http://schemas.microsoft.com/office/drawing/2014/main" id="{86EDBB1C-29BA-408A-9757-668EE5A58230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9852480" y="382032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148" name="Group 96">
                    <a:extLst>
                      <a:ext uri="{FF2B5EF4-FFF2-40B4-BE49-F238E27FC236}">
                        <a16:creationId xmlns:a16="http://schemas.microsoft.com/office/drawing/2014/main" id="{1F7B4667-04DF-4A93-AC06-A24091394E82}"/>
                      </a:ext>
                    </a:extLst>
                  </p:cNvPr>
                  <p:cNvGrpSpPr/>
                  <p:nvPr/>
                </p:nvGrpSpPr>
                <p:grpSpPr>
                  <a:xfrm>
                    <a:off x="9837000" y="3879000"/>
                    <a:ext cx="51480" cy="51480"/>
                    <a:chOff x="9837000" y="3879000"/>
                    <a:chExt cx="51480" cy="51480"/>
                  </a:xfrm>
                </p:grpSpPr>
                <p:sp>
                  <p:nvSpPr>
                    <p:cNvPr id="152" name="Rectangle 100">
                      <a:extLst>
                        <a:ext uri="{FF2B5EF4-FFF2-40B4-BE49-F238E27FC236}">
                          <a16:creationId xmlns:a16="http://schemas.microsoft.com/office/drawing/2014/main" id="{F3D31E61-CD7C-4C01-AE1E-9606D4B6DDE8}"/>
                        </a:ext>
                      </a:extLst>
                    </p:cNvPr>
                    <p:cNvSpPr/>
                    <p:nvPr/>
                  </p:nvSpPr>
                  <p:spPr>
                    <a:xfrm rot="18900000">
                      <a:off x="9829440" y="390132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53" name="Rectangle 101">
                      <a:extLst>
                        <a:ext uri="{FF2B5EF4-FFF2-40B4-BE49-F238E27FC236}">
                          <a16:creationId xmlns:a16="http://schemas.microsoft.com/office/drawing/2014/main" id="{C6D65796-6D38-44F4-8178-EA8307E76E32}"/>
                        </a:ext>
                      </a:extLst>
                    </p:cNvPr>
                    <p:cNvSpPr/>
                    <p:nvPr/>
                  </p:nvSpPr>
                  <p:spPr>
                    <a:xfrm rot="13500000">
                      <a:off x="9833760" y="3901680"/>
                      <a:ext cx="60120" cy="720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149" name="Group 97">
                    <a:extLst>
                      <a:ext uri="{FF2B5EF4-FFF2-40B4-BE49-F238E27FC236}">
                        <a16:creationId xmlns:a16="http://schemas.microsoft.com/office/drawing/2014/main" id="{093FBC69-1879-47B6-871A-2CC98CAF8741}"/>
                      </a:ext>
                    </a:extLst>
                  </p:cNvPr>
                  <p:cNvGrpSpPr/>
                  <p:nvPr/>
                </p:nvGrpSpPr>
                <p:grpSpPr>
                  <a:xfrm>
                    <a:off x="9836280" y="3745440"/>
                    <a:ext cx="79560" cy="38880"/>
                    <a:chOff x="9836280" y="3745440"/>
                    <a:chExt cx="79560" cy="38880"/>
                  </a:xfrm>
                </p:grpSpPr>
                <p:sp>
                  <p:nvSpPr>
                    <p:cNvPr id="150" name="Rectangle 98">
                      <a:extLst>
                        <a:ext uri="{FF2B5EF4-FFF2-40B4-BE49-F238E27FC236}">
                          <a16:creationId xmlns:a16="http://schemas.microsoft.com/office/drawing/2014/main" id="{A03B00A6-932C-4F29-86D3-512B10F6A433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9833760" y="376740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51" name="Rectangle 99">
                      <a:extLst>
                        <a:ext uri="{FF2B5EF4-FFF2-40B4-BE49-F238E27FC236}">
                          <a16:creationId xmlns:a16="http://schemas.microsoft.com/office/drawing/2014/main" id="{160C501B-CCC9-446C-AF41-52ED92B8D981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9852480" y="376128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</p:grpSp>
          </p:grpSp>
          <p:sp>
            <p:nvSpPr>
              <p:cNvPr id="143" name="Freeform 79">
                <a:extLst>
                  <a:ext uri="{FF2B5EF4-FFF2-40B4-BE49-F238E27FC236}">
                    <a16:creationId xmlns:a16="http://schemas.microsoft.com/office/drawing/2014/main" id="{43C903C9-1086-4E35-936F-BE44BA5A2634}"/>
                  </a:ext>
                </a:extLst>
              </p:cNvPr>
              <p:cNvSpPr/>
              <p:nvPr/>
            </p:nvSpPr>
            <p:spPr>
              <a:xfrm>
                <a:off x="7509700" y="3136078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7F4F9F">
                  <a:lumMod val="40000"/>
                  <a:lumOff val="60000"/>
                </a:srgbClr>
              </a:solidFill>
              <a:ln w="12700" cap="flat" cmpd="sng" algn="ctr">
                <a:solidFill>
                  <a:srgbClr val="CCB6DB"/>
                </a:solidFill>
                <a:prstDash val="solid"/>
                <a:miter lim="800000"/>
              </a:ln>
              <a:effectLst/>
            </p:spPr>
          </p:sp>
        </p:grpSp>
      </p:grpSp>
      <p:grpSp>
        <p:nvGrpSpPr>
          <p:cNvPr id="11" name="Group 10"/>
          <p:cNvGrpSpPr/>
          <p:nvPr/>
        </p:nvGrpSpPr>
        <p:grpSpPr>
          <a:xfrm>
            <a:off x="8072210" y="2136440"/>
            <a:ext cx="775592" cy="847606"/>
            <a:chOff x="7807934" y="4831188"/>
            <a:chExt cx="775592" cy="847606"/>
          </a:xfrm>
        </p:grpSpPr>
        <p:sp>
          <p:nvSpPr>
            <p:cNvPr id="124" name="Rectangle 113">
              <a:extLst>
                <a:ext uri="{FF2B5EF4-FFF2-40B4-BE49-F238E27FC236}">
                  <a16:creationId xmlns:a16="http://schemas.microsoft.com/office/drawing/2014/main" id="{2436AE0A-7EE1-4E8A-9F50-0AE8E13250C6}"/>
                </a:ext>
              </a:extLst>
            </p:cNvPr>
            <p:cNvSpPr/>
            <p:nvPr/>
          </p:nvSpPr>
          <p:spPr>
            <a:xfrm>
              <a:off x="7807934" y="4831188"/>
              <a:ext cx="775592" cy="317520"/>
            </a:xfrm>
            <a:prstGeom prst="rect">
              <a:avLst/>
            </a:prstGeom>
            <a:noFill/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000" i="0" u="none" strike="noStrike" kern="0" cap="none" spc="-1" normalizeH="0" baseline="0" noProof="0" dirty="0">
                  <a:ln>
                    <a:noFill/>
                  </a:ln>
                  <a:solidFill>
                    <a:srgbClr val="414244"/>
                  </a:solidFill>
                  <a:effectLst/>
                  <a:uLnTx/>
                  <a:uFillTx/>
                  <a:latin typeface="Calibri"/>
                  <a:ea typeface="DejaVu Sans"/>
                  <a:cs typeface="+mn-cs"/>
                </a:rPr>
                <a:t>peer0.org2</a:t>
              </a:r>
              <a:endPara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125" name="Group 124"/>
            <p:cNvGrpSpPr/>
            <p:nvPr/>
          </p:nvGrpSpPr>
          <p:grpSpPr>
            <a:xfrm>
              <a:off x="7968850" y="5112514"/>
              <a:ext cx="466920" cy="566280"/>
              <a:chOff x="8102943" y="3741075"/>
              <a:chExt cx="466920" cy="566280"/>
            </a:xfrm>
          </p:grpSpPr>
          <p:grpSp>
            <p:nvGrpSpPr>
              <p:cNvPr id="126" name="Group 126">
                <a:extLst>
                  <a:ext uri="{FF2B5EF4-FFF2-40B4-BE49-F238E27FC236}">
                    <a16:creationId xmlns:a16="http://schemas.microsoft.com/office/drawing/2014/main" id="{76C8C88F-C24A-4378-A795-E42D3C57B5C9}"/>
                  </a:ext>
                </a:extLst>
              </p:cNvPr>
              <p:cNvGrpSpPr/>
              <p:nvPr/>
            </p:nvGrpSpPr>
            <p:grpSpPr>
              <a:xfrm>
                <a:off x="8102943" y="3741075"/>
                <a:ext cx="466920" cy="566280"/>
                <a:chOff x="9707400" y="4267800"/>
                <a:chExt cx="466920" cy="566280"/>
              </a:xfrm>
            </p:grpSpPr>
            <p:sp>
              <p:nvSpPr>
                <p:cNvPr id="128" name="Rounded Rectangle 126">
                  <a:extLst>
                    <a:ext uri="{FF2B5EF4-FFF2-40B4-BE49-F238E27FC236}">
                      <a16:creationId xmlns:a16="http://schemas.microsoft.com/office/drawing/2014/main" id="{29ABE8AA-9E58-438C-82FD-89F89536C282}"/>
                    </a:ext>
                  </a:extLst>
                </p:cNvPr>
                <p:cNvSpPr/>
                <p:nvPr/>
              </p:nvSpPr>
              <p:spPr>
                <a:xfrm>
                  <a:off x="9707400" y="4267800"/>
                  <a:ext cx="466920" cy="566280"/>
                </a:xfrm>
                <a:prstGeom prst="roundRect">
                  <a:avLst>
                    <a:gd name="adj" fmla="val 16667"/>
                  </a:avLst>
                </a:prstGeom>
                <a:noFill/>
                <a:ln w="12700" cap="flat" cmpd="sng" algn="ctr">
                  <a:solidFill>
                    <a:srgbClr val="546CB2"/>
                  </a:solidFill>
                  <a:prstDash val="solid"/>
                  <a:miter lim="800000"/>
                </a:ln>
                <a:effectLst/>
              </p:spPr>
            </p:sp>
            <p:grpSp>
              <p:nvGrpSpPr>
                <p:cNvPr id="129" name="Group 92">
                  <a:extLst>
                    <a:ext uri="{FF2B5EF4-FFF2-40B4-BE49-F238E27FC236}">
                      <a16:creationId xmlns:a16="http://schemas.microsoft.com/office/drawing/2014/main" id="{635A83B2-2E94-4F24-8FE5-17B9CB21FA6F}"/>
                    </a:ext>
                  </a:extLst>
                </p:cNvPr>
                <p:cNvGrpSpPr/>
                <p:nvPr/>
              </p:nvGrpSpPr>
              <p:grpSpPr>
                <a:xfrm>
                  <a:off x="9811440" y="4490640"/>
                  <a:ext cx="241200" cy="275400"/>
                  <a:chOff x="9811440" y="4490640"/>
                  <a:chExt cx="241200" cy="275400"/>
                </a:xfrm>
              </p:grpSpPr>
              <p:sp>
                <p:nvSpPr>
                  <p:cNvPr id="130" name="Rectangle 94">
                    <a:extLst>
                      <a:ext uri="{FF2B5EF4-FFF2-40B4-BE49-F238E27FC236}">
                        <a16:creationId xmlns:a16="http://schemas.microsoft.com/office/drawing/2014/main" id="{AC6064F2-CF12-46E5-9510-6EED3CB7B0F2}"/>
                      </a:ext>
                    </a:extLst>
                  </p:cNvPr>
                  <p:cNvSpPr/>
                  <p:nvPr/>
                </p:nvSpPr>
                <p:spPr>
                  <a:xfrm>
                    <a:off x="9811440" y="4490640"/>
                    <a:ext cx="241200" cy="27540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  <p:grpSp>
                <p:nvGrpSpPr>
                  <p:cNvPr id="131" name="Group 95">
                    <a:extLst>
                      <a:ext uri="{FF2B5EF4-FFF2-40B4-BE49-F238E27FC236}">
                        <a16:creationId xmlns:a16="http://schemas.microsoft.com/office/drawing/2014/main" id="{611D1C73-2010-46D0-858B-412A082BDC32}"/>
                      </a:ext>
                    </a:extLst>
                  </p:cNvPr>
                  <p:cNvGrpSpPr/>
                  <p:nvPr/>
                </p:nvGrpSpPr>
                <p:grpSpPr>
                  <a:xfrm>
                    <a:off x="9845280" y="4592160"/>
                    <a:ext cx="79200" cy="38880"/>
                    <a:chOff x="9845280" y="4592160"/>
                    <a:chExt cx="79200" cy="38880"/>
                  </a:xfrm>
                </p:grpSpPr>
                <p:sp>
                  <p:nvSpPr>
                    <p:cNvPr id="138" name="Rectangle 102">
                      <a:extLst>
                        <a:ext uri="{FF2B5EF4-FFF2-40B4-BE49-F238E27FC236}">
                          <a16:creationId xmlns:a16="http://schemas.microsoft.com/office/drawing/2014/main" id="{6249FD3C-8A06-47F1-95C5-54C36A56322A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9842760" y="461412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39" name="Rectangle 103">
                      <a:extLst>
                        <a:ext uri="{FF2B5EF4-FFF2-40B4-BE49-F238E27FC236}">
                          <a16:creationId xmlns:a16="http://schemas.microsoft.com/office/drawing/2014/main" id="{8DFEFA16-D6E7-441A-9643-4C328BBDA058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9861120" y="460800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132" name="Group 96">
                    <a:extLst>
                      <a:ext uri="{FF2B5EF4-FFF2-40B4-BE49-F238E27FC236}">
                        <a16:creationId xmlns:a16="http://schemas.microsoft.com/office/drawing/2014/main" id="{FE13DD97-899A-4D9A-BA3B-A89DE9642EEB}"/>
                      </a:ext>
                    </a:extLst>
                  </p:cNvPr>
                  <p:cNvGrpSpPr/>
                  <p:nvPr/>
                </p:nvGrpSpPr>
                <p:grpSpPr>
                  <a:xfrm>
                    <a:off x="9845640" y="4666320"/>
                    <a:ext cx="51480" cy="51480"/>
                    <a:chOff x="9845640" y="4666320"/>
                    <a:chExt cx="51480" cy="51480"/>
                  </a:xfrm>
                </p:grpSpPr>
                <p:sp>
                  <p:nvSpPr>
                    <p:cNvPr id="136" name="Rectangle 100">
                      <a:extLst>
                        <a:ext uri="{FF2B5EF4-FFF2-40B4-BE49-F238E27FC236}">
                          <a16:creationId xmlns:a16="http://schemas.microsoft.com/office/drawing/2014/main" id="{19356A0B-2F24-4C07-B44A-6864C1303CDE}"/>
                        </a:ext>
                      </a:extLst>
                    </p:cNvPr>
                    <p:cNvSpPr/>
                    <p:nvPr/>
                  </p:nvSpPr>
                  <p:spPr>
                    <a:xfrm rot="18900000">
                      <a:off x="9838080" y="468864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37" name="Rectangle 101">
                      <a:extLst>
                        <a:ext uri="{FF2B5EF4-FFF2-40B4-BE49-F238E27FC236}">
                          <a16:creationId xmlns:a16="http://schemas.microsoft.com/office/drawing/2014/main" id="{029A9F94-D401-46D9-86B6-D1449B5944D2}"/>
                        </a:ext>
                      </a:extLst>
                    </p:cNvPr>
                    <p:cNvSpPr/>
                    <p:nvPr/>
                  </p:nvSpPr>
                  <p:spPr>
                    <a:xfrm rot="13500000">
                      <a:off x="9842760" y="4689000"/>
                      <a:ext cx="60120" cy="720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133" name="Group 97">
                    <a:extLst>
                      <a:ext uri="{FF2B5EF4-FFF2-40B4-BE49-F238E27FC236}">
                        <a16:creationId xmlns:a16="http://schemas.microsoft.com/office/drawing/2014/main" id="{505903D0-5BB7-4782-9DBE-9A2AD9E38075}"/>
                      </a:ext>
                    </a:extLst>
                  </p:cNvPr>
                  <p:cNvGrpSpPr/>
                  <p:nvPr/>
                </p:nvGrpSpPr>
                <p:grpSpPr>
                  <a:xfrm>
                    <a:off x="9845280" y="4533120"/>
                    <a:ext cx="79200" cy="38880"/>
                    <a:chOff x="9845280" y="4533120"/>
                    <a:chExt cx="79200" cy="38880"/>
                  </a:xfrm>
                </p:grpSpPr>
                <p:sp>
                  <p:nvSpPr>
                    <p:cNvPr id="134" name="Rectangle 98">
                      <a:extLst>
                        <a:ext uri="{FF2B5EF4-FFF2-40B4-BE49-F238E27FC236}">
                          <a16:creationId xmlns:a16="http://schemas.microsoft.com/office/drawing/2014/main" id="{951B1085-A645-4A92-9556-6A78FB6EDADB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9842760" y="455508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35" name="Rectangle 99">
                      <a:extLst>
                        <a:ext uri="{FF2B5EF4-FFF2-40B4-BE49-F238E27FC236}">
                          <a16:creationId xmlns:a16="http://schemas.microsoft.com/office/drawing/2014/main" id="{20A84622-5B98-4096-A898-F1495DFA91B7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9861120" y="454896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</p:grpSp>
          </p:grpSp>
          <p:sp>
            <p:nvSpPr>
              <p:cNvPr id="127" name="Freeform 79">
                <a:extLst>
                  <a:ext uri="{FF2B5EF4-FFF2-40B4-BE49-F238E27FC236}">
                    <a16:creationId xmlns:a16="http://schemas.microsoft.com/office/drawing/2014/main" id="{7EEF8F24-2D47-45C6-AEC1-F87F0BB02EFA}"/>
                  </a:ext>
                </a:extLst>
              </p:cNvPr>
              <p:cNvSpPr/>
              <p:nvPr/>
            </p:nvSpPr>
            <p:spPr>
              <a:xfrm>
                <a:off x="8221341" y="3819067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546CB2">
                  <a:lumMod val="60000"/>
                  <a:lumOff val="40000"/>
                </a:srgbClr>
              </a:solidFill>
              <a:ln w="12700" cap="flat" cmpd="sng" algn="ctr">
                <a:solidFill>
                  <a:srgbClr val="98A7D1"/>
                </a:solidFill>
                <a:prstDash val="solid"/>
                <a:miter lim="800000"/>
              </a:ln>
              <a:effectLst/>
            </p:spPr>
          </p:sp>
        </p:grpSp>
      </p:grpSp>
      <p:grpSp>
        <p:nvGrpSpPr>
          <p:cNvPr id="12" name="Group 11"/>
          <p:cNvGrpSpPr/>
          <p:nvPr/>
        </p:nvGrpSpPr>
        <p:grpSpPr>
          <a:xfrm>
            <a:off x="8713942" y="2148585"/>
            <a:ext cx="775592" cy="847606"/>
            <a:chOff x="8378440" y="4831188"/>
            <a:chExt cx="775592" cy="847606"/>
          </a:xfrm>
        </p:grpSpPr>
        <p:sp>
          <p:nvSpPr>
            <p:cNvPr id="108" name="Rectangle 113">
              <a:extLst>
                <a:ext uri="{FF2B5EF4-FFF2-40B4-BE49-F238E27FC236}">
                  <a16:creationId xmlns:a16="http://schemas.microsoft.com/office/drawing/2014/main" id="{81D5A4EE-CB7B-419B-9D3F-218D93A33163}"/>
                </a:ext>
              </a:extLst>
            </p:cNvPr>
            <p:cNvSpPr/>
            <p:nvPr/>
          </p:nvSpPr>
          <p:spPr>
            <a:xfrm>
              <a:off x="8378440" y="4831188"/>
              <a:ext cx="775592" cy="317520"/>
            </a:xfrm>
            <a:prstGeom prst="rect">
              <a:avLst/>
            </a:prstGeom>
            <a:noFill/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000" i="0" u="none" strike="noStrike" kern="0" cap="none" spc="-1" normalizeH="0" baseline="0" noProof="0" dirty="0">
                  <a:ln>
                    <a:noFill/>
                  </a:ln>
                  <a:solidFill>
                    <a:srgbClr val="414244"/>
                  </a:solidFill>
                  <a:effectLst/>
                  <a:uLnTx/>
                  <a:uFillTx/>
                  <a:latin typeface="Calibri"/>
                  <a:ea typeface="DejaVu Sans"/>
                  <a:cs typeface="+mn-cs"/>
                </a:rPr>
                <a:t>peer0.org3</a:t>
              </a:r>
              <a:endPara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109" name="Group 108"/>
            <p:cNvGrpSpPr/>
            <p:nvPr/>
          </p:nvGrpSpPr>
          <p:grpSpPr>
            <a:xfrm>
              <a:off x="8542236" y="5112514"/>
              <a:ext cx="466920" cy="566280"/>
              <a:chOff x="8683326" y="4400213"/>
              <a:chExt cx="466920" cy="566280"/>
            </a:xfrm>
          </p:grpSpPr>
          <p:grpSp>
            <p:nvGrpSpPr>
              <p:cNvPr id="110" name="Group 205">
                <a:extLst>
                  <a:ext uri="{FF2B5EF4-FFF2-40B4-BE49-F238E27FC236}">
                    <a16:creationId xmlns:a16="http://schemas.microsoft.com/office/drawing/2014/main" id="{ACB6D0DF-1D70-4E38-AAFE-D5D8F063273D}"/>
                  </a:ext>
                </a:extLst>
              </p:cNvPr>
              <p:cNvGrpSpPr/>
              <p:nvPr/>
            </p:nvGrpSpPr>
            <p:grpSpPr>
              <a:xfrm>
                <a:off x="8683326" y="4400213"/>
                <a:ext cx="466920" cy="566280"/>
                <a:chOff x="10696680" y="3481200"/>
                <a:chExt cx="466920" cy="566280"/>
              </a:xfrm>
            </p:grpSpPr>
            <p:sp>
              <p:nvSpPr>
                <p:cNvPr id="112" name="Rounded Rectangle 126">
                  <a:extLst>
                    <a:ext uri="{FF2B5EF4-FFF2-40B4-BE49-F238E27FC236}">
                      <a16:creationId xmlns:a16="http://schemas.microsoft.com/office/drawing/2014/main" id="{BC6EEFDE-99AE-4595-A1D4-0F36AD97651F}"/>
                    </a:ext>
                  </a:extLst>
                </p:cNvPr>
                <p:cNvSpPr/>
                <p:nvPr/>
              </p:nvSpPr>
              <p:spPr>
                <a:xfrm>
                  <a:off x="10696680" y="3481200"/>
                  <a:ext cx="466920" cy="566280"/>
                </a:xfrm>
                <a:prstGeom prst="roundRect">
                  <a:avLst>
                    <a:gd name="adj" fmla="val 16667"/>
                  </a:avLst>
                </a:prstGeom>
                <a:noFill/>
                <a:ln w="12700" cap="flat" cmpd="sng" algn="ctr">
                  <a:solidFill>
                    <a:srgbClr val="546CB2"/>
                  </a:solidFill>
                  <a:prstDash val="solid"/>
                  <a:miter lim="800000"/>
                </a:ln>
                <a:effectLst/>
              </p:spPr>
            </p:sp>
            <p:grpSp>
              <p:nvGrpSpPr>
                <p:cNvPr id="113" name="Group 92">
                  <a:extLst>
                    <a:ext uri="{FF2B5EF4-FFF2-40B4-BE49-F238E27FC236}">
                      <a16:creationId xmlns:a16="http://schemas.microsoft.com/office/drawing/2014/main" id="{44F5CBCE-688E-48A3-A4A1-5F58E5779DC6}"/>
                    </a:ext>
                  </a:extLst>
                </p:cNvPr>
                <p:cNvGrpSpPr/>
                <p:nvPr/>
              </p:nvGrpSpPr>
              <p:grpSpPr>
                <a:xfrm>
                  <a:off x="10800720" y="3704040"/>
                  <a:ext cx="241200" cy="275400"/>
                  <a:chOff x="10800720" y="3704040"/>
                  <a:chExt cx="241200" cy="275400"/>
                </a:xfrm>
              </p:grpSpPr>
              <p:sp>
                <p:nvSpPr>
                  <p:cNvPr id="114" name="Rectangle 94">
                    <a:extLst>
                      <a:ext uri="{FF2B5EF4-FFF2-40B4-BE49-F238E27FC236}">
                        <a16:creationId xmlns:a16="http://schemas.microsoft.com/office/drawing/2014/main" id="{34DAAE08-404A-4660-9036-D7C19763429E}"/>
                      </a:ext>
                    </a:extLst>
                  </p:cNvPr>
                  <p:cNvSpPr/>
                  <p:nvPr/>
                </p:nvSpPr>
                <p:spPr>
                  <a:xfrm>
                    <a:off x="10800720" y="3704040"/>
                    <a:ext cx="241200" cy="27540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  <p:grpSp>
                <p:nvGrpSpPr>
                  <p:cNvPr id="115" name="Group 95">
                    <a:extLst>
                      <a:ext uri="{FF2B5EF4-FFF2-40B4-BE49-F238E27FC236}">
                        <a16:creationId xmlns:a16="http://schemas.microsoft.com/office/drawing/2014/main" id="{7568FA38-7E5F-4C3E-96CB-3B23716A8A08}"/>
                      </a:ext>
                    </a:extLst>
                  </p:cNvPr>
                  <p:cNvGrpSpPr/>
                  <p:nvPr/>
                </p:nvGrpSpPr>
                <p:grpSpPr>
                  <a:xfrm>
                    <a:off x="10834200" y="3805560"/>
                    <a:ext cx="79560" cy="38880"/>
                    <a:chOff x="10834200" y="3805560"/>
                    <a:chExt cx="79560" cy="38880"/>
                  </a:xfrm>
                </p:grpSpPr>
                <p:sp>
                  <p:nvSpPr>
                    <p:cNvPr id="122" name="Rectangle 102">
                      <a:extLst>
                        <a:ext uri="{FF2B5EF4-FFF2-40B4-BE49-F238E27FC236}">
                          <a16:creationId xmlns:a16="http://schemas.microsoft.com/office/drawing/2014/main" id="{57DB6559-5719-4334-AC68-A6B9DFB917A1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10831680" y="382752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23" name="Rectangle 103">
                      <a:extLst>
                        <a:ext uri="{FF2B5EF4-FFF2-40B4-BE49-F238E27FC236}">
                          <a16:creationId xmlns:a16="http://schemas.microsoft.com/office/drawing/2014/main" id="{DA55B10F-0225-42A9-8DA8-E9475D42FB77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10850400" y="382140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116" name="Group 96">
                    <a:extLst>
                      <a:ext uri="{FF2B5EF4-FFF2-40B4-BE49-F238E27FC236}">
                        <a16:creationId xmlns:a16="http://schemas.microsoft.com/office/drawing/2014/main" id="{8C761DF6-F6A9-48F2-BD1C-3692E6E2F12E}"/>
                      </a:ext>
                    </a:extLst>
                  </p:cNvPr>
                  <p:cNvGrpSpPr/>
                  <p:nvPr/>
                </p:nvGrpSpPr>
                <p:grpSpPr>
                  <a:xfrm>
                    <a:off x="10834920" y="3879720"/>
                    <a:ext cx="51480" cy="51480"/>
                    <a:chOff x="10834920" y="3879720"/>
                    <a:chExt cx="51480" cy="51480"/>
                  </a:xfrm>
                </p:grpSpPr>
                <p:sp>
                  <p:nvSpPr>
                    <p:cNvPr id="120" name="Rectangle 100">
                      <a:extLst>
                        <a:ext uri="{FF2B5EF4-FFF2-40B4-BE49-F238E27FC236}">
                          <a16:creationId xmlns:a16="http://schemas.microsoft.com/office/drawing/2014/main" id="{A0AFC0E9-082C-4415-96E5-2F3888D2969F}"/>
                        </a:ext>
                      </a:extLst>
                    </p:cNvPr>
                    <p:cNvSpPr/>
                    <p:nvPr/>
                  </p:nvSpPr>
                  <p:spPr>
                    <a:xfrm rot="18900000">
                      <a:off x="10827360" y="390204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21" name="Rectangle 101">
                      <a:extLst>
                        <a:ext uri="{FF2B5EF4-FFF2-40B4-BE49-F238E27FC236}">
                          <a16:creationId xmlns:a16="http://schemas.microsoft.com/office/drawing/2014/main" id="{26109A62-7979-402F-9B41-2EC52FF3CA57}"/>
                        </a:ext>
                      </a:extLst>
                    </p:cNvPr>
                    <p:cNvSpPr/>
                    <p:nvPr/>
                  </p:nvSpPr>
                  <p:spPr>
                    <a:xfrm rot="13500000">
                      <a:off x="10831680" y="3902400"/>
                      <a:ext cx="60120" cy="720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117" name="Group 97">
                    <a:extLst>
                      <a:ext uri="{FF2B5EF4-FFF2-40B4-BE49-F238E27FC236}">
                        <a16:creationId xmlns:a16="http://schemas.microsoft.com/office/drawing/2014/main" id="{B4B5EBE3-EE33-427E-AC22-B6132078B7F0}"/>
                      </a:ext>
                    </a:extLst>
                  </p:cNvPr>
                  <p:cNvGrpSpPr/>
                  <p:nvPr/>
                </p:nvGrpSpPr>
                <p:grpSpPr>
                  <a:xfrm>
                    <a:off x="10834200" y="3746520"/>
                    <a:ext cx="79560" cy="38880"/>
                    <a:chOff x="10834200" y="3746520"/>
                    <a:chExt cx="79560" cy="38880"/>
                  </a:xfrm>
                </p:grpSpPr>
                <p:sp>
                  <p:nvSpPr>
                    <p:cNvPr id="118" name="Rectangle 98">
                      <a:extLst>
                        <a:ext uri="{FF2B5EF4-FFF2-40B4-BE49-F238E27FC236}">
                          <a16:creationId xmlns:a16="http://schemas.microsoft.com/office/drawing/2014/main" id="{24932BD0-6615-4F88-8461-9B141F995F3D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10831680" y="376848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19" name="Rectangle 99">
                      <a:extLst>
                        <a:ext uri="{FF2B5EF4-FFF2-40B4-BE49-F238E27FC236}">
                          <a16:creationId xmlns:a16="http://schemas.microsoft.com/office/drawing/2014/main" id="{611B32F3-1824-47CE-9EB9-621A7C15C3FE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10850400" y="376236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</p:grpSp>
          </p:grpSp>
          <p:sp>
            <p:nvSpPr>
              <p:cNvPr id="111" name="Freeform 79">
                <a:extLst>
                  <a:ext uri="{FF2B5EF4-FFF2-40B4-BE49-F238E27FC236}">
                    <a16:creationId xmlns:a16="http://schemas.microsoft.com/office/drawing/2014/main" id="{A1806FC7-2F09-4580-8CC3-0CC4F7A5874D}"/>
                  </a:ext>
                </a:extLst>
              </p:cNvPr>
              <p:cNvSpPr/>
              <p:nvPr/>
            </p:nvSpPr>
            <p:spPr>
              <a:xfrm>
                <a:off x="8789726" y="4475972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7F4F9F">
                  <a:lumMod val="50000"/>
                </a:srgbClr>
              </a:solidFill>
              <a:ln w="12700" cap="flat" cmpd="sng" algn="ctr">
                <a:solidFill>
                  <a:srgbClr val="3F274F"/>
                </a:solidFill>
                <a:prstDash val="solid"/>
                <a:miter lim="800000"/>
              </a:ln>
              <a:effectLst/>
            </p:spPr>
          </p:sp>
        </p:grpSp>
      </p:grpSp>
      <p:sp>
        <p:nvSpPr>
          <p:cNvPr id="20" name="Rounded Rectangle 186">
            <a:extLst>
              <a:ext uri="{FF2B5EF4-FFF2-40B4-BE49-F238E27FC236}">
                <a16:creationId xmlns:a16="http://schemas.microsoft.com/office/drawing/2014/main" id="{08456477-5DF6-4444-8AD3-5F86302A832C}"/>
              </a:ext>
            </a:extLst>
          </p:cNvPr>
          <p:cNvSpPr/>
          <p:nvPr/>
        </p:nvSpPr>
        <p:spPr>
          <a:xfrm>
            <a:off x="2929709" y="2151400"/>
            <a:ext cx="1215769" cy="981379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solidFill>
              <a:srgbClr val="5D3A75"/>
            </a:solidFill>
            <a:prstDash val="solid"/>
            <a:miter lim="800000"/>
          </a:ln>
          <a:effectLst/>
        </p:spPr>
      </p:sp>
      <p:sp>
        <p:nvSpPr>
          <p:cNvPr id="22" name="Rounded Rectangle 56">
            <a:extLst>
              <a:ext uri="{FF2B5EF4-FFF2-40B4-BE49-F238E27FC236}">
                <a16:creationId xmlns:a16="http://schemas.microsoft.com/office/drawing/2014/main" id="{A54032CF-EF57-42D1-A163-50A10DF15F52}"/>
              </a:ext>
            </a:extLst>
          </p:cNvPr>
          <p:cNvSpPr/>
          <p:nvPr/>
        </p:nvSpPr>
        <p:spPr>
          <a:xfrm>
            <a:off x="3033279" y="2211966"/>
            <a:ext cx="1008629" cy="336600"/>
          </a:xfrm>
          <a:prstGeom prst="roundRect">
            <a:avLst>
              <a:gd name="adj" fmla="val 16667"/>
            </a:avLst>
          </a:prstGeom>
          <a:noFill/>
          <a:ln w="0">
            <a:noFill/>
          </a:ln>
          <a:effectLst/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lang="en-US" sz="1200" b="1" kern="0" spc="-1" dirty="0">
                <a:solidFill>
                  <a:srgbClr val="414244"/>
                </a:solidFill>
                <a:latin typeface="Calibri"/>
              </a:rPr>
              <a:t>Read API Client</a:t>
            </a:r>
            <a:endParaRPr kumimoji="0" lang="en-US" sz="1200" b="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ounded Rectangle 56">
            <a:extLst>
              <a:ext uri="{FF2B5EF4-FFF2-40B4-BE49-F238E27FC236}">
                <a16:creationId xmlns:a16="http://schemas.microsoft.com/office/drawing/2014/main" id="{A54032CF-EF57-42D1-A163-50A10DF15F52}"/>
              </a:ext>
            </a:extLst>
          </p:cNvPr>
          <p:cNvSpPr/>
          <p:nvPr/>
        </p:nvSpPr>
        <p:spPr>
          <a:xfrm>
            <a:off x="5321336" y="2151400"/>
            <a:ext cx="1342485" cy="336600"/>
          </a:xfrm>
          <a:prstGeom prst="roundRect">
            <a:avLst>
              <a:gd name="adj" fmla="val 16667"/>
            </a:avLst>
          </a:prstGeom>
          <a:noFill/>
          <a:ln w="0">
            <a:noFill/>
          </a:ln>
          <a:effectLst/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lang="en-US" sz="1200" b="1" kern="0" spc="-1" dirty="0">
                <a:solidFill>
                  <a:srgbClr val="414244"/>
                </a:solidFill>
                <a:latin typeface="Calibri"/>
              </a:rPr>
              <a:t>Read API Server</a:t>
            </a:r>
            <a:endParaRPr kumimoji="0" lang="en-US" sz="1200" b="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ounded Rectangle 186">
            <a:extLst>
              <a:ext uri="{FF2B5EF4-FFF2-40B4-BE49-F238E27FC236}">
                <a16:creationId xmlns:a16="http://schemas.microsoft.com/office/drawing/2014/main" id="{08456477-5DF6-4444-8AD3-5F86302A832C}"/>
              </a:ext>
            </a:extLst>
          </p:cNvPr>
          <p:cNvSpPr/>
          <p:nvPr/>
        </p:nvSpPr>
        <p:spPr>
          <a:xfrm>
            <a:off x="540818" y="2151400"/>
            <a:ext cx="1215769" cy="981379"/>
          </a:xfrm>
          <a:prstGeom prst="roundRect">
            <a:avLst>
              <a:gd name="adj" fmla="val 16667"/>
            </a:avLst>
          </a:prstGeom>
          <a:solidFill>
            <a:schemeClr val="accent4">
              <a:lumMod val="90000"/>
            </a:schemeClr>
          </a:solidFill>
          <a:ln w="12700" cap="flat" cmpd="sng" algn="ctr">
            <a:solidFill>
              <a:srgbClr val="5D3A75"/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58975" y="2241767"/>
            <a:ext cx="1203727" cy="276999"/>
          </a:xfrm>
          <a:prstGeom prst="rect">
            <a:avLst/>
          </a:prstGeom>
          <a:noFill/>
          <a:ln w="0">
            <a:noFill/>
          </a:ln>
          <a:effectLst/>
        </p:spPr>
        <p:txBody>
          <a:bodyPr lIns="90000" tIns="45000" rIns="90000" bIns="45000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1200" b="1" kern="0" spc="-1" dirty="0">
                <a:solidFill>
                  <a:srgbClr val="414244"/>
                </a:solidFill>
                <a:latin typeface="Calibri"/>
              </a:rPr>
              <a:t>System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9767011" y="2115471"/>
            <a:ext cx="2017440" cy="887425"/>
            <a:chOff x="10369588" y="3536179"/>
            <a:chExt cx="2017440" cy="1703520"/>
          </a:xfrm>
        </p:grpSpPr>
        <p:grpSp>
          <p:nvGrpSpPr>
            <p:cNvPr id="62" name="Group 57">
              <a:extLst>
                <a:ext uri="{FF2B5EF4-FFF2-40B4-BE49-F238E27FC236}">
                  <a16:creationId xmlns:a16="http://schemas.microsoft.com/office/drawing/2014/main" id="{BDB37B7A-E1A9-43EC-978B-FB6D750AFC85}"/>
                </a:ext>
              </a:extLst>
            </p:cNvPr>
            <p:cNvGrpSpPr/>
            <p:nvPr/>
          </p:nvGrpSpPr>
          <p:grpSpPr>
            <a:xfrm>
              <a:off x="10460240" y="3536179"/>
              <a:ext cx="1832040" cy="1703520"/>
              <a:chOff x="7215480" y="3979080"/>
              <a:chExt cx="1832040" cy="1703520"/>
            </a:xfrm>
          </p:grpSpPr>
          <p:sp>
            <p:nvSpPr>
              <p:cNvPr id="70" name="Freeform 68">
                <a:extLst>
                  <a:ext uri="{FF2B5EF4-FFF2-40B4-BE49-F238E27FC236}">
                    <a16:creationId xmlns:a16="http://schemas.microsoft.com/office/drawing/2014/main" id="{475DB8C4-2E18-4F35-9FC2-FAC9DA857EBB}"/>
                  </a:ext>
                </a:extLst>
              </p:cNvPr>
              <p:cNvSpPr/>
              <p:nvPr/>
            </p:nvSpPr>
            <p:spPr>
              <a:xfrm>
                <a:off x="7215480" y="4377960"/>
                <a:ext cx="1832040" cy="1304640"/>
              </a:xfrm>
              <a:custGeom>
                <a:avLst/>
                <a:gdLst/>
                <a:ahLst/>
                <a:cxnLst/>
                <a:rect l="l" t="t" r="r" b="b"/>
                <a:pathLst>
                  <a:path w="1185334" h="776821">
                    <a:moveTo>
                      <a:pt x="0" y="0"/>
                    </a:moveTo>
                    <a:lnTo>
                      <a:pt x="1185333" y="0"/>
                    </a:lnTo>
                    <a:lnTo>
                      <a:pt x="1185333" y="539750"/>
                    </a:lnTo>
                    <a:lnTo>
                      <a:pt x="1185334" y="539754"/>
                    </a:lnTo>
                    <a:lnTo>
                      <a:pt x="1185333" y="539758"/>
                    </a:lnTo>
                    <a:lnTo>
                      <a:pt x="1185333" y="541866"/>
                    </a:lnTo>
                    <a:lnTo>
                      <a:pt x="1184802" y="541866"/>
                    </a:lnTo>
                    <a:lnTo>
                      <a:pt x="1173293" y="587531"/>
                    </a:lnTo>
                    <a:cubicBezTo>
                      <a:pt x="1118029" y="695558"/>
                      <a:pt x="879073" y="776821"/>
                      <a:pt x="592667" y="776821"/>
                    </a:cubicBezTo>
                    <a:cubicBezTo>
                      <a:pt x="306261" y="776821"/>
                      <a:pt x="67305" y="695558"/>
                      <a:pt x="12041" y="587531"/>
                    </a:cubicBezTo>
                    <a:lnTo>
                      <a:pt x="533" y="541866"/>
                    </a:lnTo>
                    <a:lnTo>
                      <a:pt x="0" y="541866"/>
                    </a:lnTo>
                    <a:lnTo>
                      <a:pt x="0" y="539754"/>
                    </a:lnTo>
                    <a:close/>
                  </a:path>
                </a:pathLst>
              </a:custGeom>
              <a:solidFill>
                <a:srgbClr val="546CB2">
                  <a:lumMod val="40000"/>
                  <a:lumOff val="60000"/>
                </a:srgbClr>
              </a:solidFill>
              <a:ln w="12700" cap="flat" cmpd="sng" algn="ctr">
                <a:solidFill>
                  <a:srgbClr val="5D3A75"/>
                </a:solidFill>
                <a:prstDash val="solid"/>
                <a:miter lim="800000"/>
              </a:ln>
              <a:effectLst/>
            </p:spPr>
          </p:sp>
          <p:sp>
            <p:nvSpPr>
              <p:cNvPr id="71" name="Oval 69">
                <a:extLst>
                  <a:ext uri="{FF2B5EF4-FFF2-40B4-BE49-F238E27FC236}">
                    <a16:creationId xmlns:a16="http://schemas.microsoft.com/office/drawing/2014/main" id="{B1A7A543-3C23-48AE-BCA7-DA58A8207943}"/>
                  </a:ext>
                </a:extLst>
              </p:cNvPr>
              <p:cNvSpPr/>
              <p:nvPr/>
            </p:nvSpPr>
            <p:spPr>
              <a:xfrm>
                <a:off x="7215480" y="3979080"/>
                <a:ext cx="1832040" cy="737640"/>
              </a:xfrm>
              <a:prstGeom prst="ellipse">
                <a:avLst/>
              </a:prstGeom>
              <a:solidFill>
                <a:srgbClr val="546CB2">
                  <a:lumMod val="40000"/>
                  <a:lumOff val="60000"/>
                </a:srgbClr>
              </a:solidFill>
              <a:ln w="12700" cap="flat" cmpd="sng" algn="ctr">
                <a:solidFill>
                  <a:srgbClr val="5D3A75"/>
                </a:solidFill>
                <a:prstDash val="solid"/>
                <a:miter lim="800000"/>
              </a:ln>
              <a:effectLst>
                <a:reflection blurRad="6350" stA="50000" endA="300" endPos="55500" dist="50800" dir="5400000" sy="-100000" algn="bl" rotWithShape="0"/>
              </a:effectLst>
            </p:spPr>
          </p:sp>
        </p:grpSp>
        <p:sp>
          <p:nvSpPr>
            <p:cNvPr id="63" name="Rounded Rectangle 56">
              <a:extLst>
                <a:ext uri="{FF2B5EF4-FFF2-40B4-BE49-F238E27FC236}">
                  <a16:creationId xmlns:a16="http://schemas.microsoft.com/office/drawing/2014/main" id="{EE680F5F-EF59-4B12-946E-B45859A6498F}"/>
                </a:ext>
              </a:extLst>
            </p:cNvPr>
            <p:cNvSpPr/>
            <p:nvPr/>
          </p:nvSpPr>
          <p:spPr>
            <a:xfrm>
              <a:off x="10369588" y="3582966"/>
              <a:ext cx="2017440" cy="336600"/>
            </a:xfrm>
            <a:prstGeom prst="roundRect">
              <a:avLst>
                <a:gd name="adj" fmla="val 16667"/>
              </a:avLst>
            </a:prstGeom>
            <a:noFill/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200" b="1" i="0" u="none" strike="noStrike" kern="0" cap="none" spc="-1" normalizeH="0" baseline="0" noProof="0" dirty="0">
                  <a:ln>
                    <a:noFill/>
                  </a:ln>
                  <a:solidFill>
                    <a:srgbClr val="414244"/>
                  </a:solidFill>
                  <a:effectLst/>
                  <a:uLnTx/>
                  <a:uFillTx/>
                  <a:latin typeface="Calibri"/>
                  <a:ea typeface="DejaVu Sans"/>
                  <a:cs typeface="+mn-cs"/>
                </a:rPr>
                <a:t>Off-chain Database</a:t>
              </a:r>
              <a:endParaRPr kumimoji="0" lang="en-US" sz="1200" b="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9" name="Rounded Rectangle 68">
            <a:extLst>
              <a:ext uri="{FF2B5EF4-FFF2-40B4-BE49-F238E27FC236}">
                <a16:creationId xmlns:a16="http://schemas.microsoft.com/office/drawing/2014/main" id="{254F52BB-F2B3-4B4A-A867-95DD8E39DD8D}"/>
              </a:ext>
            </a:extLst>
          </p:cNvPr>
          <p:cNvSpPr/>
          <p:nvPr/>
        </p:nvSpPr>
        <p:spPr>
          <a:xfrm>
            <a:off x="710377" y="2592009"/>
            <a:ext cx="900922" cy="375222"/>
          </a:xfrm>
          <a:prstGeom prst="roundRect">
            <a:avLst>
              <a:gd name="adj" fmla="val 4167"/>
            </a:avLst>
          </a:prstGeom>
          <a:solidFill>
            <a:srgbClr val="838487"/>
          </a:solidFill>
          <a:ln w="12700" cap="flat" cmpd="sng" algn="ctr">
            <a:solidFill>
              <a:srgbClr val="546CB2"/>
            </a:solidFill>
            <a:prstDash val="solid"/>
            <a:miter lim="800000"/>
          </a:ln>
          <a:effectLst/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Get</a:t>
            </a:r>
            <a:r>
              <a:rPr kumimoji="0" lang="en-US" sz="1100" b="0" i="0" u="none" strike="noStrike" kern="0" cap="none" spc="-1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 </a:t>
            </a:r>
            <a:r>
              <a:rPr kumimoji="0" lang="en-US" sz="11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Audit Logs</a:t>
            </a:r>
            <a:endParaRPr kumimoji="0" lang="en-US" sz="1100" b="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Rounded Rectangle 72">
            <a:extLst>
              <a:ext uri="{FF2B5EF4-FFF2-40B4-BE49-F238E27FC236}">
                <a16:creationId xmlns:a16="http://schemas.microsoft.com/office/drawing/2014/main" id="{254F52BB-F2B3-4B4A-A867-95DD8E39DD8D}"/>
              </a:ext>
            </a:extLst>
          </p:cNvPr>
          <p:cNvSpPr/>
          <p:nvPr/>
        </p:nvSpPr>
        <p:spPr>
          <a:xfrm>
            <a:off x="3069182" y="2602840"/>
            <a:ext cx="900922" cy="375222"/>
          </a:xfrm>
          <a:prstGeom prst="roundRect">
            <a:avLst>
              <a:gd name="adj" fmla="val 4167"/>
            </a:avLst>
          </a:prstGeom>
          <a:solidFill>
            <a:srgbClr val="838487"/>
          </a:solidFill>
          <a:ln w="12700" cap="flat" cmpd="sng" algn="ctr">
            <a:solidFill>
              <a:srgbClr val="546CB2"/>
            </a:solidFill>
            <a:prstDash val="solid"/>
            <a:miter lim="800000"/>
          </a:ln>
          <a:effectLst/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kern="0" spc="-1" dirty="0">
                <a:solidFill>
                  <a:srgbClr val="FFFFFF"/>
                </a:solidFill>
                <a:latin typeface="Arial"/>
                <a:ea typeface="DejaVu Sans"/>
              </a:rPr>
              <a:t>GET</a:t>
            </a:r>
            <a:r>
              <a:rPr kumimoji="0" lang="en-US" sz="11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 Request</a:t>
            </a:r>
            <a:endParaRPr kumimoji="0" lang="en-US" sz="1100" b="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7" name="Straight Arrow Connector 76"/>
          <p:cNvCxnSpPr/>
          <p:nvPr/>
        </p:nvCxnSpPr>
        <p:spPr>
          <a:xfrm rot="10800000" flipV="1">
            <a:off x="7123565" y="2627784"/>
            <a:ext cx="283043" cy="143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ounded Rectangle 79">
            <a:extLst>
              <a:ext uri="{FF2B5EF4-FFF2-40B4-BE49-F238E27FC236}">
                <a16:creationId xmlns:a16="http://schemas.microsoft.com/office/drawing/2014/main" id="{254F52BB-F2B3-4B4A-A867-95DD8E39DD8D}"/>
              </a:ext>
            </a:extLst>
          </p:cNvPr>
          <p:cNvSpPr/>
          <p:nvPr/>
        </p:nvSpPr>
        <p:spPr>
          <a:xfrm>
            <a:off x="5539901" y="2525440"/>
            <a:ext cx="900922" cy="375222"/>
          </a:xfrm>
          <a:prstGeom prst="roundRect">
            <a:avLst>
              <a:gd name="adj" fmla="val 4167"/>
            </a:avLst>
          </a:prstGeom>
          <a:solidFill>
            <a:srgbClr val="838487"/>
          </a:solidFill>
          <a:ln w="12700" cap="flat" cmpd="sng" algn="ctr">
            <a:solidFill>
              <a:srgbClr val="546CB2"/>
            </a:solidFill>
            <a:prstDash val="solid"/>
            <a:miter lim="800000"/>
          </a:ln>
          <a:effectLst/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kern="0" spc="-1" dirty="0">
                <a:solidFill>
                  <a:srgbClr val="FFFFFF"/>
                </a:solidFill>
                <a:latin typeface="Arial"/>
                <a:ea typeface="DejaVu Sans"/>
              </a:rPr>
              <a:t>Metadata Query</a:t>
            </a:r>
            <a:endParaRPr kumimoji="0" lang="en-US" sz="1100" b="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422339" y="1865917"/>
            <a:ext cx="4107479" cy="1462233"/>
          </a:xfrm>
          <a:prstGeom prst="rect">
            <a:avLst/>
          </a:prstGeom>
          <a:solidFill>
            <a:schemeClr val="tx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7" name="Rectangle 86"/>
          <p:cNvSpPr/>
          <p:nvPr/>
        </p:nvSpPr>
        <p:spPr>
          <a:xfrm>
            <a:off x="7381498" y="1890006"/>
            <a:ext cx="4402953" cy="1462233"/>
          </a:xfrm>
          <a:prstGeom prst="rect">
            <a:avLst/>
          </a:prstGeom>
          <a:solidFill>
            <a:schemeClr val="tx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6" name="Rectangle 155"/>
          <p:cNvSpPr/>
          <p:nvPr/>
        </p:nvSpPr>
        <p:spPr>
          <a:xfrm>
            <a:off x="558975" y="4880494"/>
            <a:ext cx="3411129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 {"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systemID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": "CERT-PT",...,</a:t>
            </a:r>
          </a:p>
          <a:p>
            <a:pPr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  "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collaborationID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": "BABEL",...,</a:t>
            </a:r>
          </a:p>
          <a:p>
            <a:pPr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  "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orchestratorTimestamp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": "2023-05-19 09:45:05,...}</a:t>
            </a:r>
            <a:endParaRPr lang="pt-PT" sz="800" dirty="0">
              <a:solidFill>
                <a:schemeClr val="bg1"/>
              </a:solidFill>
              <a:latin typeface="Courier New" panose="02070309020205020404" pitchFamily="49" charset="0"/>
              <a:ea typeface="Calibri" panose="020F0502020204030204" pitchFamily="34" charset="0"/>
            </a:endParaRPr>
          </a:p>
        </p:txBody>
      </p:sp>
      <p:sp>
        <p:nvSpPr>
          <p:cNvPr id="157" name="Rectangle 156"/>
          <p:cNvSpPr/>
          <p:nvPr/>
        </p:nvSpPr>
        <p:spPr>
          <a:xfrm>
            <a:off x="565156" y="3290467"/>
            <a:ext cx="3404948" cy="646331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square">
            <a:spAutoFit/>
          </a:bodyPr>
          <a:lstStyle/>
          <a:p>
            <a:pPr marR="0"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 {"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systemID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": "CERT-PT",...,</a:t>
            </a:r>
          </a:p>
          <a:p>
            <a:pPr marR="0"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  "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collaborationID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": "BABEL",...</a:t>
            </a:r>
          </a:p>
          <a:p>
            <a:pPr marR="0"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orchestratorTimestamp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": "2023-05-19 09:45:05,...</a:t>
            </a:r>
          </a:p>
        </p:txBody>
      </p:sp>
      <p:sp>
        <p:nvSpPr>
          <p:cNvPr id="158" name="Rounded Rectangle 37">
            <a:extLst>
              <a:ext uri="{FF2B5EF4-FFF2-40B4-BE49-F238E27FC236}">
                <a16:creationId xmlns:a16="http://schemas.microsoft.com/office/drawing/2014/main" id="{137D3476-3072-437C-A08F-84DA7853CED4}"/>
              </a:ext>
            </a:extLst>
          </p:cNvPr>
          <p:cNvSpPr/>
          <p:nvPr/>
        </p:nvSpPr>
        <p:spPr>
          <a:xfrm>
            <a:off x="558975" y="4446190"/>
            <a:ext cx="1526306" cy="205440"/>
          </a:xfrm>
          <a:prstGeom prst="roundRect">
            <a:avLst>
              <a:gd name="adj" fmla="val 4167"/>
            </a:avLst>
          </a:prstGeom>
          <a:solidFill>
            <a:schemeClr val="accent6"/>
          </a:solidFill>
          <a:ln w="25400" cap="flat" cmpd="sng" algn="ctr">
            <a:noFill/>
            <a:prstDash val="solid"/>
            <a:miter/>
          </a:ln>
          <a:effectLst/>
        </p:spPr>
        <p:txBody>
          <a:bodyPr lIns="90000" tIns="45000" rIns="90000" bIns="45000" anchor="ctr">
            <a:noAutofit/>
          </a:bodyPr>
          <a:lstStyle/>
          <a:p>
            <a:pPr>
              <a:tabLst>
                <a:tab pos="0" algn="l"/>
              </a:tabLst>
            </a:pPr>
            <a:r>
              <a:rPr lang="en-US" sz="1000" b="1" kern="0" spc="-1" dirty="0" err="1">
                <a:latin typeface="Calibri"/>
                <a:ea typeface="DejaVu Sans"/>
              </a:rPr>
              <a:t>logRef</a:t>
            </a:r>
            <a:endParaRPr lang="pt-PT" sz="1000" b="1" kern="0" spc="-1" dirty="0">
              <a:latin typeface="Calibri"/>
              <a:ea typeface="DejaVu Sans"/>
            </a:endParaRPr>
          </a:p>
        </p:txBody>
      </p:sp>
      <p:sp>
        <p:nvSpPr>
          <p:cNvPr id="159" name="Rectangle 158"/>
          <p:cNvSpPr/>
          <p:nvPr/>
        </p:nvSpPr>
        <p:spPr>
          <a:xfrm>
            <a:off x="529071" y="5555225"/>
            <a:ext cx="3441033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{</a:t>
            </a:r>
            <a:r>
              <a:rPr lang="en-US" sz="900" b="1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PeerList</a:t>
            </a:r>
            <a:r>
              <a:rPr lang="en-US" sz="9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: peer0.org1, peer0.org2, peer0,Org3}</a:t>
            </a:r>
            <a:endParaRPr lang="pt-PT" sz="900" dirty="0">
              <a:solidFill>
                <a:schemeClr val="bg1"/>
              </a:solidFill>
            </a:endParaRPr>
          </a:p>
        </p:txBody>
      </p:sp>
      <p:cxnSp>
        <p:nvCxnSpPr>
          <p:cNvPr id="5" name="Straight Arrow Connector 4"/>
          <p:cNvCxnSpPr>
            <a:stCxn id="15" idx="3"/>
          </p:cNvCxnSpPr>
          <p:nvPr/>
        </p:nvCxnSpPr>
        <p:spPr>
          <a:xfrm flipV="1">
            <a:off x="4010010" y="3935016"/>
            <a:ext cx="1517832" cy="121509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15" idx="3"/>
          </p:cNvCxnSpPr>
          <p:nvPr/>
        </p:nvCxnSpPr>
        <p:spPr>
          <a:xfrm>
            <a:off x="4010010" y="4056525"/>
            <a:ext cx="1517832" cy="784520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5" idx="3"/>
          </p:cNvCxnSpPr>
          <p:nvPr/>
        </p:nvCxnSpPr>
        <p:spPr>
          <a:xfrm>
            <a:off x="4010010" y="4056525"/>
            <a:ext cx="1517832" cy="1730838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0" name="Freeform 79">
            <a:extLst>
              <a:ext uri="{FF2B5EF4-FFF2-40B4-BE49-F238E27FC236}">
                <a16:creationId xmlns:a16="http://schemas.microsoft.com/office/drawing/2014/main" id="{BCB5557E-6146-47AA-8C62-54D5877EA1B1}"/>
              </a:ext>
            </a:extLst>
          </p:cNvPr>
          <p:cNvSpPr/>
          <p:nvPr/>
        </p:nvSpPr>
        <p:spPr>
          <a:xfrm>
            <a:off x="1054935" y="4050547"/>
            <a:ext cx="269636" cy="91476"/>
          </a:xfrm>
          <a:custGeom>
            <a:avLst/>
            <a:gdLst/>
            <a:ahLst/>
            <a:cxnLst/>
            <a:rect l="l" t="t" r="r" b="b"/>
            <a:pathLst>
              <a:path w="2427231" h="914400">
                <a:moveTo>
                  <a:pt x="233965" y="366746"/>
                </a:moveTo>
                <a:cubicBezTo>
                  <a:pt x="184008" y="366746"/>
                  <a:pt x="143510" y="407244"/>
                  <a:pt x="143510" y="457201"/>
                </a:cubicBezTo>
                <a:cubicBezTo>
                  <a:pt x="143510" y="507158"/>
                  <a:pt x="184008" y="547656"/>
                  <a:pt x="233965" y="547656"/>
                </a:cubicBezTo>
                <a:cubicBezTo>
                  <a:pt x="283922" y="547656"/>
                  <a:pt x="324420" y="507158"/>
                  <a:pt x="324420" y="457201"/>
                </a:cubicBezTo>
                <a:cubicBezTo>
                  <a:pt x="324420" y="407244"/>
                  <a:pt x="283922" y="366746"/>
                  <a:pt x="233965" y="366746"/>
                </a:cubicBezTo>
                <a:close/>
                <a:moveTo>
                  <a:pt x="457200" y="0"/>
                </a:moveTo>
                <a:cubicBezTo>
                  <a:pt x="615016" y="0"/>
                  <a:pt x="754156" y="79959"/>
                  <a:pt x="836318" y="201575"/>
                </a:cubicBezTo>
                <a:lnTo>
                  <a:pt x="866368" y="256939"/>
                </a:lnTo>
                <a:lnTo>
                  <a:pt x="2226970" y="256939"/>
                </a:lnTo>
                <a:lnTo>
                  <a:pt x="2427231" y="457201"/>
                </a:lnTo>
                <a:lnTo>
                  <a:pt x="2226970" y="657462"/>
                </a:lnTo>
                <a:lnTo>
                  <a:pt x="2106661" y="657462"/>
                </a:lnTo>
                <a:lnTo>
                  <a:pt x="1975716" y="505956"/>
                </a:lnTo>
                <a:lnTo>
                  <a:pt x="1844772" y="657462"/>
                </a:lnTo>
                <a:lnTo>
                  <a:pt x="1773422" y="657462"/>
                </a:lnTo>
                <a:lnTo>
                  <a:pt x="1642477" y="505956"/>
                </a:lnTo>
                <a:lnTo>
                  <a:pt x="1511533" y="657462"/>
                </a:lnTo>
                <a:lnTo>
                  <a:pt x="1414780" y="657462"/>
                </a:lnTo>
                <a:lnTo>
                  <a:pt x="1283835" y="505956"/>
                </a:lnTo>
                <a:lnTo>
                  <a:pt x="1152891" y="657462"/>
                </a:lnTo>
                <a:lnTo>
                  <a:pt x="866368" y="657462"/>
                </a:lnTo>
                <a:lnTo>
                  <a:pt x="836318" y="712825"/>
                </a:lnTo>
                <a:cubicBezTo>
                  <a:pt x="754156" y="834441"/>
                  <a:pt x="615016" y="914400"/>
                  <a:pt x="457200" y="914400"/>
                </a:cubicBezTo>
                <a:cubicBezTo>
                  <a:pt x="204695" y="914400"/>
                  <a:pt x="0" y="709705"/>
                  <a:pt x="0" y="457200"/>
                </a:cubicBezTo>
                <a:cubicBezTo>
                  <a:pt x="0" y="204695"/>
                  <a:pt x="204695" y="0"/>
                  <a:pt x="457200" y="0"/>
                </a:cubicBezTo>
                <a:close/>
              </a:path>
            </a:pathLst>
          </a:custGeom>
          <a:solidFill>
            <a:srgbClr val="7F4F9F">
              <a:lumMod val="40000"/>
              <a:lumOff val="60000"/>
            </a:srgbClr>
          </a:solidFill>
          <a:ln w="12700" cap="flat" cmpd="sng" algn="ctr">
            <a:solidFill>
              <a:srgbClr val="CCB6DB"/>
            </a:solidFill>
            <a:prstDash val="solid"/>
            <a:miter lim="800000"/>
          </a:ln>
          <a:effectLst/>
        </p:spPr>
      </p:sp>
      <p:sp>
        <p:nvSpPr>
          <p:cNvPr id="212" name="Freeform 79">
            <a:extLst>
              <a:ext uri="{FF2B5EF4-FFF2-40B4-BE49-F238E27FC236}">
                <a16:creationId xmlns:a16="http://schemas.microsoft.com/office/drawing/2014/main" id="{E9A43C2E-E1CC-4687-AC9A-0BDF40A37111}"/>
              </a:ext>
            </a:extLst>
          </p:cNvPr>
          <p:cNvSpPr/>
          <p:nvPr/>
        </p:nvSpPr>
        <p:spPr>
          <a:xfrm>
            <a:off x="3214698" y="4027443"/>
            <a:ext cx="269636" cy="91476"/>
          </a:xfrm>
          <a:custGeom>
            <a:avLst/>
            <a:gdLst/>
            <a:ahLst/>
            <a:cxnLst/>
            <a:rect l="l" t="t" r="r" b="b"/>
            <a:pathLst>
              <a:path w="2427231" h="914400">
                <a:moveTo>
                  <a:pt x="233965" y="366746"/>
                </a:moveTo>
                <a:cubicBezTo>
                  <a:pt x="184008" y="366746"/>
                  <a:pt x="143510" y="407244"/>
                  <a:pt x="143510" y="457201"/>
                </a:cubicBezTo>
                <a:cubicBezTo>
                  <a:pt x="143510" y="507158"/>
                  <a:pt x="184008" y="547656"/>
                  <a:pt x="233965" y="547656"/>
                </a:cubicBezTo>
                <a:cubicBezTo>
                  <a:pt x="283922" y="547656"/>
                  <a:pt x="324420" y="507158"/>
                  <a:pt x="324420" y="457201"/>
                </a:cubicBezTo>
                <a:cubicBezTo>
                  <a:pt x="324420" y="407244"/>
                  <a:pt x="283922" y="366746"/>
                  <a:pt x="233965" y="366746"/>
                </a:cubicBezTo>
                <a:close/>
                <a:moveTo>
                  <a:pt x="457200" y="0"/>
                </a:moveTo>
                <a:cubicBezTo>
                  <a:pt x="615016" y="0"/>
                  <a:pt x="754156" y="79959"/>
                  <a:pt x="836318" y="201575"/>
                </a:cubicBezTo>
                <a:lnTo>
                  <a:pt x="866368" y="256939"/>
                </a:lnTo>
                <a:lnTo>
                  <a:pt x="2226970" y="256939"/>
                </a:lnTo>
                <a:lnTo>
                  <a:pt x="2427231" y="457201"/>
                </a:lnTo>
                <a:lnTo>
                  <a:pt x="2226970" y="657462"/>
                </a:lnTo>
                <a:lnTo>
                  <a:pt x="2106661" y="657462"/>
                </a:lnTo>
                <a:lnTo>
                  <a:pt x="1975716" y="505956"/>
                </a:lnTo>
                <a:lnTo>
                  <a:pt x="1844772" y="657462"/>
                </a:lnTo>
                <a:lnTo>
                  <a:pt x="1773422" y="657462"/>
                </a:lnTo>
                <a:lnTo>
                  <a:pt x="1642477" y="505956"/>
                </a:lnTo>
                <a:lnTo>
                  <a:pt x="1511533" y="657462"/>
                </a:lnTo>
                <a:lnTo>
                  <a:pt x="1414780" y="657462"/>
                </a:lnTo>
                <a:lnTo>
                  <a:pt x="1283835" y="505956"/>
                </a:lnTo>
                <a:lnTo>
                  <a:pt x="1152891" y="657462"/>
                </a:lnTo>
                <a:lnTo>
                  <a:pt x="866368" y="657462"/>
                </a:lnTo>
                <a:lnTo>
                  <a:pt x="836318" y="712825"/>
                </a:lnTo>
                <a:cubicBezTo>
                  <a:pt x="754156" y="834441"/>
                  <a:pt x="615016" y="914400"/>
                  <a:pt x="457200" y="914400"/>
                </a:cubicBezTo>
                <a:cubicBezTo>
                  <a:pt x="204695" y="914400"/>
                  <a:pt x="0" y="709705"/>
                  <a:pt x="0" y="457200"/>
                </a:cubicBezTo>
                <a:cubicBezTo>
                  <a:pt x="0" y="204695"/>
                  <a:pt x="204695" y="0"/>
                  <a:pt x="457200" y="0"/>
                </a:cubicBezTo>
                <a:close/>
              </a:path>
            </a:pathLst>
          </a:custGeom>
          <a:solidFill>
            <a:srgbClr val="7F4F9F">
              <a:lumMod val="50000"/>
            </a:srgbClr>
          </a:solidFill>
          <a:ln w="12700" cap="flat" cmpd="sng" algn="ctr">
            <a:solidFill>
              <a:srgbClr val="3F274F"/>
            </a:solidFill>
            <a:prstDash val="solid"/>
            <a:miter lim="800000"/>
          </a:ln>
          <a:effectLst/>
        </p:spPr>
      </p:sp>
      <p:sp>
        <p:nvSpPr>
          <p:cNvPr id="213" name="Freeform 79">
            <a:extLst>
              <a:ext uri="{FF2B5EF4-FFF2-40B4-BE49-F238E27FC236}">
                <a16:creationId xmlns:a16="http://schemas.microsoft.com/office/drawing/2014/main" id="{7BFD9FAB-CEEA-4BD7-9491-C8733ECF668B}"/>
              </a:ext>
            </a:extLst>
          </p:cNvPr>
          <p:cNvSpPr/>
          <p:nvPr/>
        </p:nvSpPr>
        <p:spPr>
          <a:xfrm>
            <a:off x="2114046" y="4044759"/>
            <a:ext cx="269636" cy="91476"/>
          </a:xfrm>
          <a:custGeom>
            <a:avLst/>
            <a:gdLst/>
            <a:ahLst/>
            <a:cxnLst/>
            <a:rect l="l" t="t" r="r" b="b"/>
            <a:pathLst>
              <a:path w="2427231" h="914400">
                <a:moveTo>
                  <a:pt x="233965" y="366746"/>
                </a:moveTo>
                <a:cubicBezTo>
                  <a:pt x="184008" y="366746"/>
                  <a:pt x="143510" y="407244"/>
                  <a:pt x="143510" y="457201"/>
                </a:cubicBezTo>
                <a:cubicBezTo>
                  <a:pt x="143510" y="507158"/>
                  <a:pt x="184008" y="547656"/>
                  <a:pt x="233965" y="547656"/>
                </a:cubicBezTo>
                <a:cubicBezTo>
                  <a:pt x="283922" y="547656"/>
                  <a:pt x="324420" y="507158"/>
                  <a:pt x="324420" y="457201"/>
                </a:cubicBezTo>
                <a:cubicBezTo>
                  <a:pt x="324420" y="407244"/>
                  <a:pt x="283922" y="366746"/>
                  <a:pt x="233965" y="366746"/>
                </a:cubicBezTo>
                <a:close/>
                <a:moveTo>
                  <a:pt x="457200" y="0"/>
                </a:moveTo>
                <a:cubicBezTo>
                  <a:pt x="615016" y="0"/>
                  <a:pt x="754156" y="79959"/>
                  <a:pt x="836318" y="201575"/>
                </a:cubicBezTo>
                <a:lnTo>
                  <a:pt x="866368" y="256939"/>
                </a:lnTo>
                <a:lnTo>
                  <a:pt x="2226970" y="256939"/>
                </a:lnTo>
                <a:lnTo>
                  <a:pt x="2427231" y="457201"/>
                </a:lnTo>
                <a:lnTo>
                  <a:pt x="2226970" y="657462"/>
                </a:lnTo>
                <a:lnTo>
                  <a:pt x="2106661" y="657462"/>
                </a:lnTo>
                <a:lnTo>
                  <a:pt x="1975716" y="505956"/>
                </a:lnTo>
                <a:lnTo>
                  <a:pt x="1844772" y="657462"/>
                </a:lnTo>
                <a:lnTo>
                  <a:pt x="1773422" y="657462"/>
                </a:lnTo>
                <a:lnTo>
                  <a:pt x="1642477" y="505956"/>
                </a:lnTo>
                <a:lnTo>
                  <a:pt x="1511533" y="657462"/>
                </a:lnTo>
                <a:lnTo>
                  <a:pt x="1414780" y="657462"/>
                </a:lnTo>
                <a:lnTo>
                  <a:pt x="1283835" y="505956"/>
                </a:lnTo>
                <a:lnTo>
                  <a:pt x="1152891" y="657462"/>
                </a:lnTo>
                <a:lnTo>
                  <a:pt x="866368" y="657462"/>
                </a:lnTo>
                <a:lnTo>
                  <a:pt x="836318" y="712825"/>
                </a:lnTo>
                <a:cubicBezTo>
                  <a:pt x="754156" y="834441"/>
                  <a:pt x="615016" y="914400"/>
                  <a:pt x="457200" y="914400"/>
                </a:cubicBezTo>
                <a:cubicBezTo>
                  <a:pt x="204695" y="914400"/>
                  <a:pt x="0" y="709705"/>
                  <a:pt x="0" y="457200"/>
                </a:cubicBezTo>
                <a:cubicBezTo>
                  <a:pt x="0" y="204695"/>
                  <a:pt x="204695" y="0"/>
                  <a:pt x="457200" y="0"/>
                </a:cubicBezTo>
                <a:close/>
              </a:path>
            </a:pathLst>
          </a:custGeom>
          <a:solidFill>
            <a:srgbClr val="546CB2">
              <a:lumMod val="60000"/>
              <a:lumOff val="40000"/>
            </a:srgbClr>
          </a:solidFill>
          <a:ln w="12700" cap="flat" cmpd="sng" algn="ctr">
            <a:solidFill>
              <a:srgbClr val="98A7D1"/>
            </a:solidFill>
            <a:prstDash val="solid"/>
            <a:miter lim="800000"/>
          </a:ln>
          <a:effectLst/>
        </p:spPr>
      </p:sp>
      <p:sp>
        <p:nvSpPr>
          <p:cNvPr id="221" name="Rectangle 220"/>
          <p:cNvSpPr/>
          <p:nvPr/>
        </p:nvSpPr>
        <p:spPr>
          <a:xfrm>
            <a:off x="558975" y="4186525"/>
            <a:ext cx="1016100" cy="178574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800" dirty="0">
                <a:solidFill>
                  <a:schemeClr val="bg1"/>
                </a:solidFill>
              </a:rPr>
              <a:t>955e9224bd2f5...</a:t>
            </a:r>
            <a:endParaRPr lang="pt-PT" sz="800" dirty="0"/>
          </a:p>
        </p:txBody>
      </p:sp>
      <p:sp>
        <p:nvSpPr>
          <p:cNvPr id="222" name="Rectangle 221"/>
          <p:cNvSpPr/>
          <p:nvPr/>
        </p:nvSpPr>
        <p:spPr>
          <a:xfrm>
            <a:off x="1702474" y="4186525"/>
            <a:ext cx="1016100" cy="178574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800" dirty="0">
                <a:solidFill>
                  <a:schemeClr val="bg1"/>
                </a:solidFill>
              </a:rPr>
              <a:t>b6224af660189...</a:t>
            </a:r>
            <a:endParaRPr lang="pt-PT" sz="800" dirty="0"/>
          </a:p>
        </p:txBody>
      </p:sp>
      <p:sp>
        <p:nvSpPr>
          <p:cNvPr id="223" name="Rectangle 222"/>
          <p:cNvSpPr/>
          <p:nvPr/>
        </p:nvSpPr>
        <p:spPr>
          <a:xfrm>
            <a:off x="2845973" y="4186525"/>
            <a:ext cx="1117710" cy="178574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800" dirty="0">
                <a:solidFill>
                  <a:schemeClr val="bg1"/>
                </a:solidFill>
              </a:rPr>
              <a:t>b32b121900a4...</a:t>
            </a:r>
            <a:endParaRPr lang="pt-PT" sz="800" dirty="0">
              <a:solidFill>
                <a:schemeClr val="bg1"/>
              </a:solidFill>
            </a:endParaRPr>
          </a:p>
        </p:txBody>
      </p:sp>
      <p:sp>
        <p:nvSpPr>
          <p:cNvPr id="224" name="Rectangle 113">
            <a:extLst>
              <a:ext uri="{FF2B5EF4-FFF2-40B4-BE49-F238E27FC236}">
                <a16:creationId xmlns:a16="http://schemas.microsoft.com/office/drawing/2014/main" id="{18C187D5-BA64-40FB-BEBE-FCA54015211A}"/>
              </a:ext>
            </a:extLst>
          </p:cNvPr>
          <p:cNvSpPr/>
          <p:nvPr/>
        </p:nvSpPr>
        <p:spPr>
          <a:xfrm rot="5400000">
            <a:off x="7522451" y="3800367"/>
            <a:ext cx="775592" cy="317520"/>
          </a:xfrm>
          <a:prstGeom prst="rect">
            <a:avLst/>
          </a:prstGeom>
          <a:noFill/>
          <a:ln w="0">
            <a:noFill/>
          </a:ln>
          <a:effectLst/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414244"/>
                </a:solidFill>
                <a:effectLst/>
                <a:uLnTx/>
                <a:uFillTx/>
                <a:latin typeface="Calibri"/>
                <a:ea typeface="DejaVu Sans"/>
                <a:cs typeface="+mn-cs"/>
              </a:rPr>
              <a:t>peer0.org1</a:t>
            </a:r>
            <a:endParaRPr kumimoji="0" lang="en-US" sz="100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225" name="Rounded Rectangle 126">
            <a:extLst>
              <a:ext uri="{FF2B5EF4-FFF2-40B4-BE49-F238E27FC236}">
                <a16:creationId xmlns:a16="http://schemas.microsoft.com/office/drawing/2014/main" id="{D4CAF9B7-3BCC-4AF9-9093-8D7EA6C31B0B}"/>
              </a:ext>
            </a:extLst>
          </p:cNvPr>
          <p:cNvSpPr/>
          <p:nvPr/>
        </p:nvSpPr>
        <p:spPr>
          <a:xfrm>
            <a:off x="5527842" y="3522893"/>
            <a:ext cx="2177317" cy="824245"/>
          </a:xfrm>
          <a:prstGeom prst="roundRect">
            <a:avLst>
              <a:gd name="adj" fmla="val 16667"/>
            </a:avLst>
          </a:prstGeom>
          <a:noFill/>
          <a:ln w="12700" cap="flat" cmpd="sng" algn="ctr">
            <a:solidFill>
              <a:srgbClr val="546CB2"/>
            </a:solidFill>
            <a:prstDash val="solid"/>
            <a:miter lim="800000"/>
          </a:ln>
          <a:effectLst/>
        </p:spPr>
      </p:sp>
      <p:grpSp>
        <p:nvGrpSpPr>
          <p:cNvPr id="226" name="Group 92">
            <a:extLst>
              <a:ext uri="{FF2B5EF4-FFF2-40B4-BE49-F238E27FC236}">
                <a16:creationId xmlns:a16="http://schemas.microsoft.com/office/drawing/2014/main" id="{2F33F6DA-2610-4735-BE70-5D8E6BA428DE}"/>
              </a:ext>
            </a:extLst>
          </p:cNvPr>
          <p:cNvGrpSpPr/>
          <p:nvPr/>
        </p:nvGrpSpPr>
        <p:grpSpPr>
          <a:xfrm>
            <a:off x="7034456" y="3803788"/>
            <a:ext cx="388455" cy="443534"/>
            <a:chOff x="9802800" y="3702960"/>
            <a:chExt cx="241200" cy="275400"/>
          </a:xfrm>
        </p:grpSpPr>
        <p:sp>
          <p:nvSpPr>
            <p:cNvPr id="227" name="Rectangle 94">
              <a:extLst>
                <a:ext uri="{FF2B5EF4-FFF2-40B4-BE49-F238E27FC236}">
                  <a16:creationId xmlns:a16="http://schemas.microsoft.com/office/drawing/2014/main" id="{1A53C6D5-5A88-46BF-A21B-556121D6A113}"/>
                </a:ext>
              </a:extLst>
            </p:cNvPr>
            <p:cNvSpPr/>
            <p:nvPr/>
          </p:nvSpPr>
          <p:spPr>
            <a:xfrm>
              <a:off x="9802800" y="3702960"/>
              <a:ext cx="241200" cy="27540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546CB2"/>
              </a:solidFill>
              <a:prstDash val="solid"/>
              <a:miter lim="800000"/>
            </a:ln>
            <a:effectLst/>
          </p:spPr>
        </p:sp>
        <p:grpSp>
          <p:nvGrpSpPr>
            <p:cNvPr id="228" name="Group 95">
              <a:extLst>
                <a:ext uri="{FF2B5EF4-FFF2-40B4-BE49-F238E27FC236}">
                  <a16:creationId xmlns:a16="http://schemas.microsoft.com/office/drawing/2014/main" id="{DB6EE8B3-C661-417B-A881-B0AF027C15F7}"/>
                </a:ext>
              </a:extLst>
            </p:cNvPr>
            <p:cNvGrpSpPr/>
            <p:nvPr/>
          </p:nvGrpSpPr>
          <p:grpSpPr>
            <a:xfrm>
              <a:off x="9836280" y="3804480"/>
              <a:ext cx="79560" cy="38880"/>
              <a:chOff x="9836280" y="3804480"/>
              <a:chExt cx="79560" cy="38880"/>
            </a:xfrm>
          </p:grpSpPr>
          <p:sp>
            <p:nvSpPr>
              <p:cNvPr id="235" name="Rectangle 102">
                <a:extLst>
                  <a:ext uri="{FF2B5EF4-FFF2-40B4-BE49-F238E27FC236}">
                    <a16:creationId xmlns:a16="http://schemas.microsoft.com/office/drawing/2014/main" id="{2F57A5D6-48CA-47B0-B38E-FACA62186631}"/>
                  </a:ext>
                </a:extLst>
              </p:cNvPr>
              <p:cNvSpPr/>
              <p:nvPr/>
            </p:nvSpPr>
            <p:spPr>
              <a:xfrm rot="2700000">
                <a:off x="9833760" y="3826800"/>
                <a:ext cx="30240" cy="5760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546CB2"/>
                </a:solidFill>
                <a:prstDash val="solid"/>
                <a:miter lim="800000"/>
              </a:ln>
              <a:effectLst/>
            </p:spPr>
          </p:sp>
          <p:sp>
            <p:nvSpPr>
              <p:cNvPr id="236" name="Rectangle 103">
                <a:extLst>
                  <a:ext uri="{FF2B5EF4-FFF2-40B4-BE49-F238E27FC236}">
                    <a16:creationId xmlns:a16="http://schemas.microsoft.com/office/drawing/2014/main" id="{86EDBB1C-29BA-408A-9757-668EE5A58230}"/>
                  </a:ext>
                </a:extLst>
              </p:cNvPr>
              <p:cNvSpPr/>
              <p:nvPr/>
            </p:nvSpPr>
            <p:spPr>
              <a:xfrm rot="19800000">
                <a:off x="9852480" y="3820320"/>
                <a:ext cx="66240" cy="6480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546CB2"/>
                </a:solidFill>
                <a:prstDash val="solid"/>
                <a:miter lim="800000"/>
              </a:ln>
              <a:effectLst/>
            </p:spPr>
          </p:sp>
        </p:grpSp>
        <p:grpSp>
          <p:nvGrpSpPr>
            <p:cNvPr id="229" name="Group 96">
              <a:extLst>
                <a:ext uri="{FF2B5EF4-FFF2-40B4-BE49-F238E27FC236}">
                  <a16:creationId xmlns:a16="http://schemas.microsoft.com/office/drawing/2014/main" id="{1F7B4667-04DF-4A93-AC06-A24091394E82}"/>
                </a:ext>
              </a:extLst>
            </p:cNvPr>
            <p:cNvGrpSpPr/>
            <p:nvPr/>
          </p:nvGrpSpPr>
          <p:grpSpPr>
            <a:xfrm>
              <a:off x="9837000" y="3879000"/>
              <a:ext cx="51480" cy="51480"/>
              <a:chOff x="9837000" y="3879000"/>
              <a:chExt cx="51480" cy="51480"/>
            </a:xfrm>
          </p:grpSpPr>
          <p:sp>
            <p:nvSpPr>
              <p:cNvPr id="233" name="Rectangle 100">
                <a:extLst>
                  <a:ext uri="{FF2B5EF4-FFF2-40B4-BE49-F238E27FC236}">
                    <a16:creationId xmlns:a16="http://schemas.microsoft.com/office/drawing/2014/main" id="{F3D31E61-CD7C-4C01-AE1E-9606D4B6DDE8}"/>
                  </a:ext>
                </a:extLst>
              </p:cNvPr>
              <p:cNvSpPr/>
              <p:nvPr/>
            </p:nvSpPr>
            <p:spPr>
              <a:xfrm rot="18900000">
                <a:off x="9829440" y="3901320"/>
                <a:ext cx="66240" cy="6480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546CB2"/>
                </a:solidFill>
                <a:prstDash val="solid"/>
                <a:miter lim="800000"/>
              </a:ln>
              <a:effectLst/>
            </p:spPr>
          </p:sp>
          <p:sp>
            <p:nvSpPr>
              <p:cNvPr id="234" name="Rectangle 101">
                <a:extLst>
                  <a:ext uri="{FF2B5EF4-FFF2-40B4-BE49-F238E27FC236}">
                    <a16:creationId xmlns:a16="http://schemas.microsoft.com/office/drawing/2014/main" id="{C6D65796-6D38-44F4-8178-EA8307E76E32}"/>
                  </a:ext>
                </a:extLst>
              </p:cNvPr>
              <p:cNvSpPr/>
              <p:nvPr/>
            </p:nvSpPr>
            <p:spPr>
              <a:xfrm rot="13500000">
                <a:off x="9833760" y="3901680"/>
                <a:ext cx="60120" cy="7200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546CB2"/>
                </a:solidFill>
                <a:prstDash val="solid"/>
                <a:miter lim="800000"/>
              </a:ln>
              <a:effectLst/>
            </p:spPr>
          </p:sp>
        </p:grpSp>
        <p:grpSp>
          <p:nvGrpSpPr>
            <p:cNvPr id="230" name="Group 97">
              <a:extLst>
                <a:ext uri="{FF2B5EF4-FFF2-40B4-BE49-F238E27FC236}">
                  <a16:creationId xmlns:a16="http://schemas.microsoft.com/office/drawing/2014/main" id="{093FBC69-1879-47B6-871A-2CC98CAF8741}"/>
                </a:ext>
              </a:extLst>
            </p:cNvPr>
            <p:cNvGrpSpPr/>
            <p:nvPr/>
          </p:nvGrpSpPr>
          <p:grpSpPr>
            <a:xfrm>
              <a:off x="9836280" y="3745440"/>
              <a:ext cx="79560" cy="38880"/>
              <a:chOff x="9836280" y="3745440"/>
              <a:chExt cx="79560" cy="38880"/>
            </a:xfrm>
          </p:grpSpPr>
          <p:sp>
            <p:nvSpPr>
              <p:cNvPr id="231" name="Rectangle 98">
                <a:extLst>
                  <a:ext uri="{FF2B5EF4-FFF2-40B4-BE49-F238E27FC236}">
                    <a16:creationId xmlns:a16="http://schemas.microsoft.com/office/drawing/2014/main" id="{A03B00A6-932C-4F29-86D3-512B10F6A433}"/>
                  </a:ext>
                </a:extLst>
              </p:cNvPr>
              <p:cNvSpPr/>
              <p:nvPr/>
            </p:nvSpPr>
            <p:spPr>
              <a:xfrm rot="2700000">
                <a:off x="9833760" y="3767400"/>
                <a:ext cx="30240" cy="5760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546CB2"/>
                </a:solidFill>
                <a:prstDash val="solid"/>
                <a:miter lim="800000"/>
              </a:ln>
              <a:effectLst/>
            </p:spPr>
          </p:sp>
          <p:sp>
            <p:nvSpPr>
              <p:cNvPr id="232" name="Rectangle 99">
                <a:extLst>
                  <a:ext uri="{FF2B5EF4-FFF2-40B4-BE49-F238E27FC236}">
                    <a16:creationId xmlns:a16="http://schemas.microsoft.com/office/drawing/2014/main" id="{160C501B-CCC9-446C-AF41-52ED92B8D981}"/>
                  </a:ext>
                </a:extLst>
              </p:cNvPr>
              <p:cNvSpPr/>
              <p:nvPr/>
            </p:nvSpPr>
            <p:spPr>
              <a:xfrm rot="19800000">
                <a:off x="9852480" y="3761280"/>
                <a:ext cx="66240" cy="6480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546CB2"/>
                </a:solidFill>
                <a:prstDash val="solid"/>
                <a:miter lim="800000"/>
              </a:ln>
              <a:effectLst/>
            </p:spPr>
          </p:sp>
        </p:grpSp>
      </p:grpSp>
      <p:sp>
        <p:nvSpPr>
          <p:cNvPr id="237" name="Rounded Rectangle 126">
            <a:extLst>
              <a:ext uri="{FF2B5EF4-FFF2-40B4-BE49-F238E27FC236}">
                <a16:creationId xmlns:a16="http://schemas.microsoft.com/office/drawing/2014/main" id="{29ABE8AA-9E58-438C-82FD-89F89536C282}"/>
              </a:ext>
            </a:extLst>
          </p:cNvPr>
          <p:cNvSpPr/>
          <p:nvPr/>
        </p:nvSpPr>
        <p:spPr>
          <a:xfrm>
            <a:off x="5527842" y="4428922"/>
            <a:ext cx="2177317" cy="824245"/>
          </a:xfrm>
          <a:prstGeom prst="roundRect">
            <a:avLst>
              <a:gd name="adj" fmla="val 16667"/>
            </a:avLst>
          </a:prstGeom>
          <a:noFill/>
          <a:ln w="12700" cap="flat" cmpd="sng" algn="ctr">
            <a:solidFill>
              <a:srgbClr val="546CB2"/>
            </a:solidFill>
            <a:prstDash val="solid"/>
            <a:miter lim="800000"/>
          </a:ln>
          <a:effectLst/>
        </p:spPr>
      </p:sp>
      <p:grpSp>
        <p:nvGrpSpPr>
          <p:cNvPr id="238" name="Group 92">
            <a:extLst>
              <a:ext uri="{FF2B5EF4-FFF2-40B4-BE49-F238E27FC236}">
                <a16:creationId xmlns:a16="http://schemas.microsoft.com/office/drawing/2014/main" id="{635A83B2-2E94-4F24-8FE5-17B9CB21FA6F}"/>
              </a:ext>
            </a:extLst>
          </p:cNvPr>
          <p:cNvGrpSpPr/>
          <p:nvPr/>
        </p:nvGrpSpPr>
        <p:grpSpPr>
          <a:xfrm>
            <a:off x="7034456" y="4709817"/>
            <a:ext cx="388455" cy="443534"/>
            <a:chOff x="9811440" y="4490640"/>
            <a:chExt cx="241200" cy="275400"/>
          </a:xfrm>
        </p:grpSpPr>
        <p:sp>
          <p:nvSpPr>
            <p:cNvPr id="239" name="Rectangle 94">
              <a:extLst>
                <a:ext uri="{FF2B5EF4-FFF2-40B4-BE49-F238E27FC236}">
                  <a16:creationId xmlns:a16="http://schemas.microsoft.com/office/drawing/2014/main" id="{AC6064F2-CF12-46E5-9510-6EED3CB7B0F2}"/>
                </a:ext>
              </a:extLst>
            </p:cNvPr>
            <p:cNvSpPr/>
            <p:nvPr/>
          </p:nvSpPr>
          <p:spPr>
            <a:xfrm>
              <a:off x="9811440" y="4490640"/>
              <a:ext cx="241200" cy="27540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546CB2"/>
              </a:solidFill>
              <a:prstDash val="solid"/>
              <a:miter lim="800000"/>
            </a:ln>
            <a:effectLst/>
          </p:spPr>
        </p:sp>
        <p:grpSp>
          <p:nvGrpSpPr>
            <p:cNvPr id="240" name="Group 95">
              <a:extLst>
                <a:ext uri="{FF2B5EF4-FFF2-40B4-BE49-F238E27FC236}">
                  <a16:creationId xmlns:a16="http://schemas.microsoft.com/office/drawing/2014/main" id="{611D1C73-2010-46D0-858B-412A082BDC32}"/>
                </a:ext>
              </a:extLst>
            </p:cNvPr>
            <p:cNvGrpSpPr/>
            <p:nvPr/>
          </p:nvGrpSpPr>
          <p:grpSpPr>
            <a:xfrm>
              <a:off x="9845280" y="4592160"/>
              <a:ext cx="79200" cy="38880"/>
              <a:chOff x="9845280" y="4592160"/>
              <a:chExt cx="79200" cy="38880"/>
            </a:xfrm>
          </p:grpSpPr>
          <p:sp>
            <p:nvSpPr>
              <p:cNvPr id="247" name="Rectangle 102">
                <a:extLst>
                  <a:ext uri="{FF2B5EF4-FFF2-40B4-BE49-F238E27FC236}">
                    <a16:creationId xmlns:a16="http://schemas.microsoft.com/office/drawing/2014/main" id="{6249FD3C-8A06-47F1-95C5-54C36A56322A}"/>
                  </a:ext>
                </a:extLst>
              </p:cNvPr>
              <p:cNvSpPr/>
              <p:nvPr/>
            </p:nvSpPr>
            <p:spPr>
              <a:xfrm rot="2700000">
                <a:off x="9842760" y="4614120"/>
                <a:ext cx="30240" cy="5760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546CB2"/>
                </a:solidFill>
                <a:prstDash val="solid"/>
                <a:miter lim="800000"/>
              </a:ln>
              <a:effectLst/>
            </p:spPr>
          </p:sp>
          <p:sp>
            <p:nvSpPr>
              <p:cNvPr id="248" name="Rectangle 103">
                <a:extLst>
                  <a:ext uri="{FF2B5EF4-FFF2-40B4-BE49-F238E27FC236}">
                    <a16:creationId xmlns:a16="http://schemas.microsoft.com/office/drawing/2014/main" id="{8DFEFA16-D6E7-441A-9643-4C328BBDA058}"/>
                  </a:ext>
                </a:extLst>
              </p:cNvPr>
              <p:cNvSpPr/>
              <p:nvPr/>
            </p:nvSpPr>
            <p:spPr>
              <a:xfrm rot="19800000">
                <a:off x="9861120" y="4608000"/>
                <a:ext cx="66240" cy="6480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546CB2"/>
                </a:solidFill>
                <a:prstDash val="solid"/>
                <a:miter lim="800000"/>
              </a:ln>
              <a:effectLst/>
            </p:spPr>
          </p:sp>
        </p:grpSp>
        <p:grpSp>
          <p:nvGrpSpPr>
            <p:cNvPr id="241" name="Group 96">
              <a:extLst>
                <a:ext uri="{FF2B5EF4-FFF2-40B4-BE49-F238E27FC236}">
                  <a16:creationId xmlns:a16="http://schemas.microsoft.com/office/drawing/2014/main" id="{FE13DD97-899A-4D9A-BA3B-A89DE9642EEB}"/>
                </a:ext>
              </a:extLst>
            </p:cNvPr>
            <p:cNvGrpSpPr/>
            <p:nvPr/>
          </p:nvGrpSpPr>
          <p:grpSpPr>
            <a:xfrm>
              <a:off x="9845640" y="4666320"/>
              <a:ext cx="51480" cy="51480"/>
              <a:chOff x="9845640" y="4666320"/>
              <a:chExt cx="51480" cy="51480"/>
            </a:xfrm>
          </p:grpSpPr>
          <p:sp>
            <p:nvSpPr>
              <p:cNvPr id="245" name="Rectangle 100">
                <a:extLst>
                  <a:ext uri="{FF2B5EF4-FFF2-40B4-BE49-F238E27FC236}">
                    <a16:creationId xmlns:a16="http://schemas.microsoft.com/office/drawing/2014/main" id="{19356A0B-2F24-4C07-B44A-6864C1303CDE}"/>
                  </a:ext>
                </a:extLst>
              </p:cNvPr>
              <p:cNvSpPr/>
              <p:nvPr/>
            </p:nvSpPr>
            <p:spPr>
              <a:xfrm rot="18900000">
                <a:off x="9838080" y="4688640"/>
                <a:ext cx="66240" cy="6480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546CB2"/>
                </a:solidFill>
                <a:prstDash val="solid"/>
                <a:miter lim="800000"/>
              </a:ln>
              <a:effectLst/>
            </p:spPr>
          </p:sp>
          <p:sp>
            <p:nvSpPr>
              <p:cNvPr id="246" name="Rectangle 101">
                <a:extLst>
                  <a:ext uri="{FF2B5EF4-FFF2-40B4-BE49-F238E27FC236}">
                    <a16:creationId xmlns:a16="http://schemas.microsoft.com/office/drawing/2014/main" id="{029A9F94-D401-46D9-86B6-D1449B5944D2}"/>
                  </a:ext>
                </a:extLst>
              </p:cNvPr>
              <p:cNvSpPr/>
              <p:nvPr/>
            </p:nvSpPr>
            <p:spPr>
              <a:xfrm rot="13500000">
                <a:off x="9842760" y="4689000"/>
                <a:ext cx="60120" cy="7200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546CB2"/>
                </a:solidFill>
                <a:prstDash val="solid"/>
                <a:miter lim="800000"/>
              </a:ln>
              <a:effectLst/>
            </p:spPr>
          </p:sp>
        </p:grpSp>
        <p:grpSp>
          <p:nvGrpSpPr>
            <p:cNvPr id="242" name="Group 97">
              <a:extLst>
                <a:ext uri="{FF2B5EF4-FFF2-40B4-BE49-F238E27FC236}">
                  <a16:creationId xmlns:a16="http://schemas.microsoft.com/office/drawing/2014/main" id="{505903D0-5BB7-4782-9DBE-9A2AD9E38075}"/>
                </a:ext>
              </a:extLst>
            </p:cNvPr>
            <p:cNvGrpSpPr/>
            <p:nvPr/>
          </p:nvGrpSpPr>
          <p:grpSpPr>
            <a:xfrm>
              <a:off x="9845280" y="4533120"/>
              <a:ext cx="79200" cy="38880"/>
              <a:chOff x="9845280" y="4533120"/>
              <a:chExt cx="79200" cy="38880"/>
            </a:xfrm>
          </p:grpSpPr>
          <p:sp>
            <p:nvSpPr>
              <p:cNvPr id="243" name="Rectangle 98">
                <a:extLst>
                  <a:ext uri="{FF2B5EF4-FFF2-40B4-BE49-F238E27FC236}">
                    <a16:creationId xmlns:a16="http://schemas.microsoft.com/office/drawing/2014/main" id="{951B1085-A645-4A92-9556-6A78FB6EDADB}"/>
                  </a:ext>
                </a:extLst>
              </p:cNvPr>
              <p:cNvSpPr/>
              <p:nvPr/>
            </p:nvSpPr>
            <p:spPr>
              <a:xfrm rot="2700000">
                <a:off x="9842760" y="4555080"/>
                <a:ext cx="30240" cy="5760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546CB2"/>
                </a:solidFill>
                <a:prstDash val="solid"/>
                <a:miter lim="800000"/>
              </a:ln>
              <a:effectLst/>
            </p:spPr>
          </p:sp>
          <p:sp>
            <p:nvSpPr>
              <p:cNvPr id="244" name="Rectangle 99">
                <a:extLst>
                  <a:ext uri="{FF2B5EF4-FFF2-40B4-BE49-F238E27FC236}">
                    <a16:creationId xmlns:a16="http://schemas.microsoft.com/office/drawing/2014/main" id="{20A84622-5B98-4096-A898-F1495DFA91B7}"/>
                  </a:ext>
                </a:extLst>
              </p:cNvPr>
              <p:cNvSpPr/>
              <p:nvPr/>
            </p:nvSpPr>
            <p:spPr>
              <a:xfrm rot="19800000">
                <a:off x="9861120" y="4548960"/>
                <a:ext cx="66240" cy="6480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546CB2"/>
                </a:solidFill>
                <a:prstDash val="solid"/>
                <a:miter lim="800000"/>
              </a:ln>
              <a:effectLst/>
            </p:spPr>
          </p:sp>
        </p:grpSp>
      </p:grpSp>
      <p:sp>
        <p:nvSpPr>
          <p:cNvPr id="249" name="Rounded Rectangle 126">
            <a:extLst>
              <a:ext uri="{FF2B5EF4-FFF2-40B4-BE49-F238E27FC236}">
                <a16:creationId xmlns:a16="http://schemas.microsoft.com/office/drawing/2014/main" id="{BC6EEFDE-99AE-4595-A1D4-0F36AD97651F}"/>
              </a:ext>
            </a:extLst>
          </p:cNvPr>
          <p:cNvSpPr/>
          <p:nvPr/>
        </p:nvSpPr>
        <p:spPr>
          <a:xfrm>
            <a:off x="5527842" y="5375240"/>
            <a:ext cx="2177317" cy="824245"/>
          </a:xfrm>
          <a:prstGeom prst="roundRect">
            <a:avLst>
              <a:gd name="adj" fmla="val 16667"/>
            </a:avLst>
          </a:prstGeom>
          <a:noFill/>
          <a:ln w="12700" cap="flat" cmpd="sng" algn="ctr">
            <a:solidFill>
              <a:srgbClr val="546CB2"/>
            </a:solidFill>
            <a:prstDash val="solid"/>
            <a:miter lim="800000"/>
          </a:ln>
          <a:effectLst/>
        </p:spPr>
      </p:sp>
      <p:grpSp>
        <p:nvGrpSpPr>
          <p:cNvPr id="250" name="Group 92">
            <a:extLst>
              <a:ext uri="{FF2B5EF4-FFF2-40B4-BE49-F238E27FC236}">
                <a16:creationId xmlns:a16="http://schemas.microsoft.com/office/drawing/2014/main" id="{44F5CBCE-688E-48A3-A4A1-5F58E5779DC6}"/>
              </a:ext>
            </a:extLst>
          </p:cNvPr>
          <p:cNvGrpSpPr/>
          <p:nvPr/>
        </p:nvGrpSpPr>
        <p:grpSpPr>
          <a:xfrm>
            <a:off x="7034456" y="5656135"/>
            <a:ext cx="388455" cy="443534"/>
            <a:chOff x="10800720" y="3704040"/>
            <a:chExt cx="241200" cy="275400"/>
          </a:xfrm>
        </p:grpSpPr>
        <p:sp>
          <p:nvSpPr>
            <p:cNvPr id="251" name="Rectangle 94">
              <a:extLst>
                <a:ext uri="{FF2B5EF4-FFF2-40B4-BE49-F238E27FC236}">
                  <a16:creationId xmlns:a16="http://schemas.microsoft.com/office/drawing/2014/main" id="{34DAAE08-404A-4660-9036-D7C19763429E}"/>
                </a:ext>
              </a:extLst>
            </p:cNvPr>
            <p:cNvSpPr/>
            <p:nvPr/>
          </p:nvSpPr>
          <p:spPr>
            <a:xfrm>
              <a:off x="10800720" y="3704040"/>
              <a:ext cx="241200" cy="27540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546CB2"/>
              </a:solidFill>
              <a:prstDash val="solid"/>
              <a:miter lim="800000"/>
            </a:ln>
            <a:effectLst/>
          </p:spPr>
        </p:sp>
        <p:grpSp>
          <p:nvGrpSpPr>
            <p:cNvPr id="252" name="Group 95">
              <a:extLst>
                <a:ext uri="{FF2B5EF4-FFF2-40B4-BE49-F238E27FC236}">
                  <a16:creationId xmlns:a16="http://schemas.microsoft.com/office/drawing/2014/main" id="{7568FA38-7E5F-4C3E-96CB-3B23716A8A08}"/>
                </a:ext>
              </a:extLst>
            </p:cNvPr>
            <p:cNvGrpSpPr/>
            <p:nvPr/>
          </p:nvGrpSpPr>
          <p:grpSpPr>
            <a:xfrm>
              <a:off x="10834200" y="3805560"/>
              <a:ext cx="79560" cy="38880"/>
              <a:chOff x="10834200" y="3805560"/>
              <a:chExt cx="79560" cy="38880"/>
            </a:xfrm>
          </p:grpSpPr>
          <p:sp>
            <p:nvSpPr>
              <p:cNvPr id="259" name="Rectangle 102">
                <a:extLst>
                  <a:ext uri="{FF2B5EF4-FFF2-40B4-BE49-F238E27FC236}">
                    <a16:creationId xmlns:a16="http://schemas.microsoft.com/office/drawing/2014/main" id="{57DB6559-5719-4334-AC68-A6B9DFB917A1}"/>
                  </a:ext>
                </a:extLst>
              </p:cNvPr>
              <p:cNvSpPr/>
              <p:nvPr/>
            </p:nvSpPr>
            <p:spPr>
              <a:xfrm rot="2700000">
                <a:off x="10831680" y="3827520"/>
                <a:ext cx="30240" cy="5760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546CB2"/>
                </a:solidFill>
                <a:prstDash val="solid"/>
                <a:miter lim="800000"/>
              </a:ln>
              <a:effectLst/>
            </p:spPr>
          </p:sp>
          <p:sp>
            <p:nvSpPr>
              <p:cNvPr id="260" name="Rectangle 103">
                <a:extLst>
                  <a:ext uri="{FF2B5EF4-FFF2-40B4-BE49-F238E27FC236}">
                    <a16:creationId xmlns:a16="http://schemas.microsoft.com/office/drawing/2014/main" id="{DA55B10F-0225-42A9-8DA8-E9475D42FB77}"/>
                  </a:ext>
                </a:extLst>
              </p:cNvPr>
              <p:cNvSpPr/>
              <p:nvPr/>
            </p:nvSpPr>
            <p:spPr>
              <a:xfrm rot="19800000">
                <a:off x="10850400" y="3821400"/>
                <a:ext cx="66240" cy="6480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546CB2"/>
                </a:solidFill>
                <a:prstDash val="solid"/>
                <a:miter lim="800000"/>
              </a:ln>
              <a:effectLst/>
            </p:spPr>
          </p:sp>
        </p:grpSp>
        <p:grpSp>
          <p:nvGrpSpPr>
            <p:cNvPr id="253" name="Group 96">
              <a:extLst>
                <a:ext uri="{FF2B5EF4-FFF2-40B4-BE49-F238E27FC236}">
                  <a16:creationId xmlns:a16="http://schemas.microsoft.com/office/drawing/2014/main" id="{8C761DF6-F6A9-48F2-BD1C-3692E6E2F12E}"/>
                </a:ext>
              </a:extLst>
            </p:cNvPr>
            <p:cNvGrpSpPr/>
            <p:nvPr/>
          </p:nvGrpSpPr>
          <p:grpSpPr>
            <a:xfrm>
              <a:off x="10834920" y="3879720"/>
              <a:ext cx="51480" cy="51480"/>
              <a:chOff x="10834920" y="3879720"/>
              <a:chExt cx="51480" cy="51480"/>
            </a:xfrm>
          </p:grpSpPr>
          <p:sp>
            <p:nvSpPr>
              <p:cNvPr id="257" name="Rectangle 100">
                <a:extLst>
                  <a:ext uri="{FF2B5EF4-FFF2-40B4-BE49-F238E27FC236}">
                    <a16:creationId xmlns:a16="http://schemas.microsoft.com/office/drawing/2014/main" id="{A0AFC0E9-082C-4415-96E5-2F3888D2969F}"/>
                  </a:ext>
                </a:extLst>
              </p:cNvPr>
              <p:cNvSpPr/>
              <p:nvPr/>
            </p:nvSpPr>
            <p:spPr>
              <a:xfrm rot="18900000">
                <a:off x="10827360" y="3902040"/>
                <a:ext cx="66240" cy="6480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546CB2"/>
                </a:solidFill>
                <a:prstDash val="solid"/>
                <a:miter lim="800000"/>
              </a:ln>
              <a:effectLst/>
            </p:spPr>
          </p:sp>
          <p:sp>
            <p:nvSpPr>
              <p:cNvPr id="258" name="Rectangle 101">
                <a:extLst>
                  <a:ext uri="{FF2B5EF4-FFF2-40B4-BE49-F238E27FC236}">
                    <a16:creationId xmlns:a16="http://schemas.microsoft.com/office/drawing/2014/main" id="{26109A62-7979-402F-9B41-2EC52FF3CA57}"/>
                  </a:ext>
                </a:extLst>
              </p:cNvPr>
              <p:cNvSpPr/>
              <p:nvPr/>
            </p:nvSpPr>
            <p:spPr>
              <a:xfrm rot="13500000">
                <a:off x="10831680" y="3902400"/>
                <a:ext cx="60120" cy="7200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546CB2"/>
                </a:solidFill>
                <a:prstDash val="solid"/>
                <a:miter lim="800000"/>
              </a:ln>
              <a:effectLst/>
            </p:spPr>
          </p:sp>
        </p:grpSp>
        <p:grpSp>
          <p:nvGrpSpPr>
            <p:cNvPr id="254" name="Group 97">
              <a:extLst>
                <a:ext uri="{FF2B5EF4-FFF2-40B4-BE49-F238E27FC236}">
                  <a16:creationId xmlns:a16="http://schemas.microsoft.com/office/drawing/2014/main" id="{B4B5EBE3-EE33-427E-AC22-B6132078B7F0}"/>
                </a:ext>
              </a:extLst>
            </p:cNvPr>
            <p:cNvGrpSpPr/>
            <p:nvPr/>
          </p:nvGrpSpPr>
          <p:grpSpPr>
            <a:xfrm>
              <a:off x="10834200" y="3746520"/>
              <a:ext cx="79560" cy="38880"/>
              <a:chOff x="10834200" y="3746520"/>
              <a:chExt cx="79560" cy="38880"/>
            </a:xfrm>
          </p:grpSpPr>
          <p:sp>
            <p:nvSpPr>
              <p:cNvPr id="255" name="Rectangle 98">
                <a:extLst>
                  <a:ext uri="{FF2B5EF4-FFF2-40B4-BE49-F238E27FC236}">
                    <a16:creationId xmlns:a16="http://schemas.microsoft.com/office/drawing/2014/main" id="{24932BD0-6615-4F88-8461-9B141F995F3D}"/>
                  </a:ext>
                </a:extLst>
              </p:cNvPr>
              <p:cNvSpPr/>
              <p:nvPr/>
            </p:nvSpPr>
            <p:spPr>
              <a:xfrm rot="2700000">
                <a:off x="10831680" y="3768480"/>
                <a:ext cx="30240" cy="5760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546CB2"/>
                </a:solidFill>
                <a:prstDash val="solid"/>
                <a:miter lim="800000"/>
              </a:ln>
              <a:effectLst/>
            </p:spPr>
          </p:sp>
          <p:sp>
            <p:nvSpPr>
              <p:cNvPr id="256" name="Rectangle 99">
                <a:extLst>
                  <a:ext uri="{FF2B5EF4-FFF2-40B4-BE49-F238E27FC236}">
                    <a16:creationId xmlns:a16="http://schemas.microsoft.com/office/drawing/2014/main" id="{611B32F3-1824-47CE-9EB9-621A7C15C3FE}"/>
                  </a:ext>
                </a:extLst>
              </p:cNvPr>
              <p:cNvSpPr/>
              <p:nvPr/>
            </p:nvSpPr>
            <p:spPr>
              <a:xfrm rot="19800000">
                <a:off x="10850400" y="3762360"/>
                <a:ext cx="66240" cy="6480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546CB2"/>
                </a:solidFill>
                <a:prstDash val="solid"/>
                <a:miter lim="800000"/>
              </a:ln>
              <a:effectLst/>
            </p:spPr>
          </p:sp>
        </p:grpSp>
      </p:grpSp>
      <p:sp>
        <p:nvSpPr>
          <p:cNvPr id="261" name="Rectangle 113">
            <a:extLst>
              <a:ext uri="{FF2B5EF4-FFF2-40B4-BE49-F238E27FC236}">
                <a16:creationId xmlns:a16="http://schemas.microsoft.com/office/drawing/2014/main" id="{18C187D5-BA64-40FB-BEBE-FCA54015211A}"/>
              </a:ext>
            </a:extLst>
          </p:cNvPr>
          <p:cNvSpPr/>
          <p:nvPr/>
        </p:nvSpPr>
        <p:spPr>
          <a:xfrm>
            <a:off x="6707054" y="3520210"/>
            <a:ext cx="1015151" cy="258375"/>
          </a:xfrm>
          <a:prstGeom prst="rect">
            <a:avLst/>
          </a:prstGeom>
          <a:noFill/>
          <a:ln w="0">
            <a:noFill/>
          </a:ln>
          <a:effectLst/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414244"/>
                </a:solidFill>
                <a:effectLst/>
                <a:uLnTx/>
                <a:uFillTx/>
                <a:latin typeface="Calibri"/>
                <a:ea typeface="DejaVu Sans"/>
                <a:cs typeface="+mn-cs"/>
              </a:rPr>
              <a:t>Access Policy</a:t>
            </a:r>
            <a:endParaRPr kumimoji="0" lang="en-US" sz="100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262" name="Rectangle 113">
            <a:extLst>
              <a:ext uri="{FF2B5EF4-FFF2-40B4-BE49-F238E27FC236}">
                <a16:creationId xmlns:a16="http://schemas.microsoft.com/office/drawing/2014/main" id="{18C187D5-BA64-40FB-BEBE-FCA54015211A}"/>
              </a:ext>
            </a:extLst>
          </p:cNvPr>
          <p:cNvSpPr/>
          <p:nvPr/>
        </p:nvSpPr>
        <p:spPr>
          <a:xfrm>
            <a:off x="6750753" y="4400630"/>
            <a:ext cx="1015151" cy="258375"/>
          </a:xfrm>
          <a:prstGeom prst="rect">
            <a:avLst/>
          </a:prstGeom>
          <a:noFill/>
          <a:ln w="0">
            <a:noFill/>
          </a:ln>
          <a:effectLst/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414244"/>
                </a:solidFill>
                <a:effectLst/>
                <a:uLnTx/>
                <a:uFillTx/>
                <a:latin typeface="Calibri"/>
                <a:ea typeface="DejaVu Sans"/>
                <a:cs typeface="+mn-cs"/>
              </a:rPr>
              <a:t>Access Policy</a:t>
            </a:r>
            <a:endParaRPr kumimoji="0" lang="en-US" sz="100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263" name="Rectangle 113">
            <a:extLst>
              <a:ext uri="{FF2B5EF4-FFF2-40B4-BE49-F238E27FC236}">
                <a16:creationId xmlns:a16="http://schemas.microsoft.com/office/drawing/2014/main" id="{18C187D5-BA64-40FB-BEBE-FCA54015211A}"/>
              </a:ext>
            </a:extLst>
          </p:cNvPr>
          <p:cNvSpPr/>
          <p:nvPr/>
        </p:nvSpPr>
        <p:spPr>
          <a:xfrm>
            <a:off x="6776729" y="5342830"/>
            <a:ext cx="1015151" cy="258375"/>
          </a:xfrm>
          <a:prstGeom prst="rect">
            <a:avLst/>
          </a:prstGeom>
          <a:noFill/>
          <a:ln w="0">
            <a:noFill/>
          </a:ln>
          <a:effectLst/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414244"/>
                </a:solidFill>
                <a:effectLst/>
                <a:uLnTx/>
                <a:uFillTx/>
                <a:latin typeface="Calibri"/>
                <a:ea typeface="DejaVu Sans"/>
                <a:cs typeface="+mn-cs"/>
              </a:rPr>
              <a:t>Access Policy</a:t>
            </a:r>
            <a:endParaRPr kumimoji="0" lang="en-US" sz="100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grpSp>
        <p:nvGrpSpPr>
          <p:cNvPr id="264" name="Group 263"/>
          <p:cNvGrpSpPr/>
          <p:nvPr/>
        </p:nvGrpSpPr>
        <p:grpSpPr>
          <a:xfrm>
            <a:off x="5664488" y="3714234"/>
            <a:ext cx="1077496" cy="608947"/>
            <a:chOff x="7825760" y="3827328"/>
            <a:chExt cx="1077496" cy="608947"/>
          </a:xfrm>
        </p:grpSpPr>
        <p:sp>
          <p:nvSpPr>
            <p:cNvPr id="265" name="Rectangle 264"/>
            <p:cNvSpPr/>
            <p:nvPr/>
          </p:nvSpPr>
          <p:spPr>
            <a:xfrm>
              <a:off x="7825760" y="3827328"/>
              <a:ext cx="1077496" cy="608947"/>
            </a:xfrm>
            <a:prstGeom prst="rect">
              <a:avLst/>
            </a:prstGeom>
            <a:noFill/>
            <a:ln w="6350"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66" name="Freeform 79">
              <a:extLst>
                <a:ext uri="{FF2B5EF4-FFF2-40B4-BE49-F238E27FC236}">
                  <a16:creationId xmlns:a16="http://schemas.microsoft.com/office/drawing/2014/main" id="{43C903C9-1086-4E35-936F-BE44BA5A2634}"/>
                </a:ext>
              </a:extLst>
            </p:cNvPr>
            <p:cNvSpPr/>
            <p:nvPr/>
          </p:nvSpPr>
          <p:spPr>
            <a:xfrm>
              <a:off x="7913806" y="3894108"/>
              <a:ext cx="222840" cy="75600"/>
            </a:xfrm>
            <a:custGeom>
              <a:avLst/>
              <a:gdLst/>
              <a:ahLst/>
              <a:cxnLst/>
              <a:rect l="l" t="t" r="r" b="b"/>
              <a:pathLst>
                <a:path w="2427231" h="914400">
                  <a:moveTo>
                    <a:pt x="233965" y="366746"/>
                  </a:moveTo>
                  <a:cubicBezTo>
                    <a:pt x="184008" y="366746"/>
                    <a:pt x="143510" y="407244"/>
                    <a:pt x="143510" y="457201"/>
                  </a:cubicBezTo>
                  <a:cubicBezTo>
                    <a:pt x="143510" y="507158"/>
                    <a:pt x="184008" y="547656"/>
                    <a:pt x="233965" y="547656"/>
                  </a:cubicBezTo>
                  <a:cubicBezTo>
                    <a:pt x="283922" y="547656"/>
                    <a:pt x="324420" y="507158"/>
                    <a:pt x="324420" y="457201"/>
                  </a:cubicBezTo>
                  <a:cubicBezTo>
                    <a:pt x="324420" y="407244"/>
                    <a:pt x="283922" y="366746"/>
                    <a:pt x="233965" y="366746"/>
                  </a:cubicBezTo>
                  <a:close/>
                  <a:moveTo>
                    <a:pt x="457200" y="0"/>
                  </a:moveTo>
                  <a:cubicBezTo>
                    <a:pt x="615016" y="0"/>
                    <a:pt x="754156" y="79959"/>
                    <a:pt x="836318" y="201575"/>
                  </a:cubicBezTo>
                  <a:lnTo>
                    <a:pt x="866368" y="256939"/>
                  </a:lnTo>
                  <a:lnTo>
                    <a:pt x="2226970" y="256939"/>
                  </a:lnTo>
                  <a:lnTo>
                    <a:pt x="2427231" y="457201"/>
                  </a:lnTo>
                  <a:lnTo>
                    <a:pt x="2226970" y="657462"/>
                  </a:lnTo>
                  <a:lnTo>
                    <a:pt x="2106661" y="657462"/>
                  </a:lnTo>
                  <a:lnTo>
                    <a:pt x="1975716" y="505956"/>
                  </a:lnTo>
                  <a:lnTo>
                    <a:pt x="1844772" y="657462"/>
                  </a:lnTo>
                  <a:lnTo>
                    <a:pt x="1773422" y="657462"/>
                  </a:lnTo>
                  <a:lnTo>
                    <a:pt x="1642477" y="505956"/>
                  </a:lnTo>
                  <a:lnTo>
                    <a:pt x="1511533" y="657462"/>
                  </a:lnTo>
                  <a:lnTo>
                    <a:pt x="1414780" y="657462"/>
                  </a:lnTo>
                  <a:lnTo>
                    <a:pt x="1283835" y="505956"/>
                  </a:lnTo>
                  <a:lnTo>
                    <a:pt x="1152891" y="657462"/>
                  </a:lnTo>
                  <a:lnTo>
                    <a:pt x="866368" y="657462"/>
                  </a:lnTo>
                  <a:lnTo>
                    <a:pt x="836318" y="712825"/>
                  </a:lnTo>
                  <a:cubicBezTo>
                    <a:pt x="754156" y="834441"/>
                    <a:pt x="615016" y="914400"/>
                    <a:pt x="457200" y="914400"/>
                  </a:cubicBezTo>
                  <a:cubicBezTo>
                    <a:pt x="204695" y="914400"/>
                    <a:pt x="0" y="709705"/>
                    <a:pt x="0" y="457200"/>
                  </a:cubicBezTo>
                  <a:cubicBezTo>
                    <a:pt x="0" y="204695"/>
                    <a:pt x="204695" y="0"/>
                    <a:pt x="457200" y="0"/>
                  </a:cubicBezTo>
                  <a:close/>
                </a:path>
              </a:pathLst>
            </a:custGeom>
            <a:solidFill>
              <a:srgbClr val="7F4F9F">
                <a:lumMod val="40000"/>
                <a:lumOff val="60000"/>
              </a:srgbClr>
            </a:solidFill>
            <a:ln w="12700" cap="flat" cmpd="sng" algn="ctr">
              <a:solidFill>
                <a:srgbClr val="CCB6DB"/>
              </a:solidFill>
              <a:prstDash val="solid"/>
              <a:miter lim="800000"/>
            </a:ln>
            <a:effectLst/>
          </p:spPr>
        </p:sp>
        <p:sp>
          <p:nvSpPr>
            <p:cNvPr id="267" name="Freeform 79">
              <a:extLst>
                <a:ext uri="{FF2B5EF4-FFF2-40B4-BE49-F238E27FC236}">
                  <a16:creationId xmlns:a16="http://schemas.microsoft.com/office/drawing/2014/main" id="{43C903C9-1086-4E35-936F-BE44BA5A2634}"/>
                </a:ext>
              </a:extLst>
            </p:cNvPr>
            <p:cNvSpPr/>
            <p:nvPr/>
          </p:nvSpPr>
          <p:spPr>
            <a:xfrm>
              <a:off x="7916528" y="4123249"/>
              <a:ext cx="222840" cy="75600"/>
            </a:xfrm>
            <a:custGeom>
              <a:avLst/>
              <a:gdLst/>
              <a:ahLst/>
              <a:cxnLst/>
              <a:rect l="l" t="t" r="r" b="b"/>
              <a:pathLst>
                <a:path w="2427231" h="914400">
                  <a:moveTo>
                    <a:pt x="233965" y="366746"/>
                  </a:moveTo>
                  <a:cubicBezTo>
                    <a:pt x="184008" y="366746"/>
                    <a:pt x="143510" y="407244"/>
                    <a:pt x="143510" y="457201"/>
                  </a:cubicBezTo>
                  <a:cubicBezTo>
                    <a:pt x="143510" y="507158"/>
                    <a:pt x="184008" y="547656"/>
                    <a:pt x="233965" y="547656"/>
                  </a:cubicBezTo>
                  <a:cubicBezTo>
                    <a:pt x="283922" y="547656"/>
                    <a:pt x="324420" y="507158"/>
                    <a:pt x="324420" y="457201"/>
                  </a:cubicBezTo>
                  <a:cubicBezTo>
                    <a:pt x="324420" y="407244"/>
                    <a:pt x="283922" y="366746"/>
                    <a:pt x="233965" y="366746"/>
                  </a:cubicBezTo>
                  <a:close/>
                  <a:moveTo>
                    <a:pt x="457200" y="0"/>
                  </a:moveTo>
                  <a:cubicBezTo>
                    <a:pt x="615016" y="0"/>
                    <a:pt x="754156" y="79959"/>
                    <a:pt x="836318" y="201575"/>
                  </a:cubicBezTo>
                  <a:lnTo>
                    <a:pt x="866368" y="256939"/>
                  </a:lnTo>
                  <a:lnTo>
                    <a:pt x="2226970" y="256939"/>
                  </a:lnTo>
                  <a:lnTo>
                    <a:pt x="2427231" y="457201"/>
                  </a:lnTo>
                  <a:lnTo>
                    <a:pt x="2226970" y="657462"/>
                  </a:lnTo>
                  <a:lnTo>
                    <a:pt x="2106661" y="657462"/>
                  </a:lnTo>
                  <a:lnTo>
                    <a:pt x="1975716" y="505956"/>
                  </a:lnTo>
                  <a:lnTo>
                    <a:pt x="1844772" y="657462"/>
                  </a:lnTo>
                  <a:lnTo>
                    <a:pt x="1773422" y="657462"/>
                  </a:lnTo>
                  <a:lnTo>
                    <a:pt x="1642477" y="505956"/>
                  </a:lnTo>
                  <a:lnTo>
                    <a:pt x="1511533" y="657462"/>
                  </a:lnTo>
                  <a:lnTo>
                    <a:pt x="1414780" y="657462"/>
                  </a:lnTo>
                  <a:lnTo>
                    <a:pt x="1283835" y="505956"/>
                  </a:lnTo>
                  <a:lnTo>
                    <a:pt x="1152891" y="657462"/>
                  </a:lnTo>
                  <a:lnTo>
                    <a:pt x="866368" y="657462"/>
                  </a:lnTo>
                  <a:lnTo>
                    <a:pt x="836318" y="712825"/>
                  </a:lnTo>
                  <a:cubicBezTo>
                    <a:pt x="754156" y="834441"/>
                    <a:pt x="615016" y="914400"/>
                    <a:pt x="457200" y="914400"/>
                  </a:cubicBezTo>
                  <a:cubicBezTo>
                    <a:pt x="204695" y="914400"/>
                    <a:pt x="0" y="709705"/>
                    <a:pt x="0" y="457200"/>
                  </a:cubicBezTo>
                  <a:cubicBezTo>
                    <a:pt x="0" y="204695"/>
                    <a:pt x="204695" y="0"/>
                    <a:pt x="457200" y="0"/>
                  </a:cubicBezTo>
                  <a:close/>
                </a:path>
              </a:pathLst>
            </a:custGeom>
            <a:solidFill>
              <a:srgbClr val="7F4F9F">
                <a:lumMod val="40000"/>
                <a:lumOff val="60000"/>
              </a:srgbClr>
            </a:solidFill>
            <a:ln w="12700" cap="flat" cmpd="sng" algn="ctr">
              <a:solidFill>
                <a:srgbClr val="CCB6DB"/>
              </a:solidFill>
              <a:prstDash val="solid"/>
              <a:miter lim="800000"/>
            </a:ln>
            <a:effectLst/>
          </p:spPr>
        </p:sp>
        <p:sp>
          <p:nvSpPr>
            <p:cNvPr id="268" name="Freeform 79">
              <a:extLst>
                <a:ext uri="{FF2B5EF4-FFF2-40B4-BE49-F238E27FC236}">
                  <a16:creationId xmlns:a16="http://schemas.microsoft.com/office/drawing/2014/main" id="{43C903C9-1086-4E35-936F-BE44BA5A2634}"/>
                </a:ext>
              </a:extLst>
            </p:cNvPr>
            <p:cNvSpPr/>
            <p:nvPr/>
          </p:nvSpPr>
          <p:spPr>
            <a:xfrm>
              <a:off x="7913806" y="4325933"/>
              <a:ext cx="222840" cy="75600"/>
            </a:xfrm>
            <a:custGeom>
              <a:avLst/>
              <a:gdLst/>
              <a:ahLst/>
              <a:cxnLst/>
              <a:rect l="l" t="t" r="r" b="b"/>
              <a:pathLst>
                <a:path w="2427231" h="914400">
                  <a:moveTo>
                    <a:pt x="233965" y="366746"/>
                  </a:moveTo>
                  <a:cubicBezTo>
                    <a:pt x="184008" y="366746"/>
                    <a:pt x="143510" y="407244"/>
                    <a:pt x="143510" y="457201"/>
                  </a:cubicBezTo>
                  <a:cubicBezTo>
                    <a:pt x="143510" y="507158"/>
                    <a:pt x="184008" y="547656"/>
                    <a:pt x="233965" y="547656"/>
                  </a:cubicBezTo>
                  <a:cubicBezTo>
                    <a:pt x="283922" y="547656"/>
                    <a:pt x="324420" y="507158"/>
                    <a:pt x="324420" y="457201"/>
                  </a:cubicBezTo>
                  <a:cubicBezTo>
                    <a:pt x="324420" y="407244"/>
                    <a:pt x="283922" y="366746"/>
                    <a:pt x="233965" y="366746"/>
                  </a:cubicBezTo>
                  <a:close/>
                  <a:moveTo>
                    <a:pt x="457200" y="0"/>
                  </a:moveTo>
                  <a:cubicBezTo>
                    <a:pt x="615016" y="0"/>
                    <a:pt x="754156" y="79959"/>
                    <a:pt x="836318" y="201575"/>
                  </a:cubicBezTo>
                  <a:lnTo>
                    <a:pt x="866368" y="256939"/>
                  </a:lnTo>
                  <a:lnTo>
                    <a:pt x="2226970" y="256939"/>
                  </a:lnTo>
                  <a:lnTo>
                    <a:pt x="2427231" y="457201"/>
                  </a:lnTo>
                  <a:lnTo>
                    <a:pt x="2226970" y="657462"/>
                  </a:lnTo>
                  <a:lnTo>
                    <a:pt x="2106661" y="657462"/>
                  </a:lnTo>
                  <a:lnTo>
                    <a:pt x="1975716" y="505956"/>
                  </a:lnTo>
                  <a:lnTo>
                    <a:pt x="1844772" y="657462"/>
                  </a:lnTo>
                  <a:lnTo>
                    <a:pt x="1773422" y="657462"/>
                  </a:lnTo>
                  <a:lnTo>
                    <a:pt x="1642477" y="505956"/>
                  </a:lnTo>
                  <a:lnTo>
                    <a:pt x="1511533" y="657462"/>
                  </a:lnTo>
                  <a:lnTo>
                    <a:pt x="1414780" y="657462"/>
                  </a:lnTo>
                  <a:lnTo>
                    <a:pt x="1283835" y="505956"/>
                  </a:lnTo>
                  <a:lnTo>
                    <a:pt x="1152891" y="657462"/>
                  </a:lnTo>
                  <a:lnTo>
                    <a:pt x="866368" y="657462"/>
                  </a:lnTo>
                  <a:lnTo>
                    <a:pt x="836318" y="712825"/>
                  </a:lnTo>
                  <a:cubicBezTo>
                    <a:pt x="754156" y="834441"/>
                    <a:pt x="615016" y="914400"/>
                    <a:pt x="457200" y="914400"/>
                  </a:cubicBezTo>
                  <a:cubicBezTo>
                    <a:pt x="204695" y="914400"/>
                    <a:pt x="0" y="709705"/>
                    <a:pt x="0" y="457200"/>
                  </a:cubicBezTo>
                  <a:cubicBezTo>
                    <a:pt x="0" y="204695"/>
                    <a:pt x="204695" y="0"/>
                    <a:pt x="457200" y="0"/>
                  </a:cubicBezTo>
                  <a:close/>
                </a:path>
              </a:pathLst>
            </a:custGeom>
            <a:solidFill>
              <a:srgbClr val="7F4F9F">
                <a:lumMod val="40000"/>
                <a:lumOff val="60000"/>
              </a:srgbClr>
            </a:solidFill>
            <a:ln w="12700" cap="flat" cmpd="sng" algn="ctr">
              <a:solidFill>
                <a:srgbClr val="CCB6DB"/>
              </a:solidFill>
              <a:prstDash val="solid"/>
              <a:miter lim="800000"/>
            </a:ln>
            <a:effectLst/>
          </p:spPr>
        </p:sp>
      </p:grpSp>
      <p:grpSp>
        <p:nvGrpSpPr>
          <p:cNvPr id="269" name="Group 268"/>
          <p:cNvGrpSpPr/>
          <p:nvPr/>
        </p:nvGrpSpPr>
        <p:grpSpPr>
          <a:xfrm>
            <a:off x="5664488" y="4366597"/>
            <a:ext cx="1077496" cy="870125"/>
            <a:chOff x="7816991" y="3566150"/>
            <a:chExt cx="1077496" cy="870125"/>
          </a:xfrm>
        </p:grpSpPr>
        <p:sp>
          <p:nvSpPr>
            <p:cNvPr id="270" name="Rectangle 113">
              <a:extLst>
                <a:ext uri="{FF2B5EF4-FFF2-40B4-BE49-F238E27FC236}">
                  <a16:creationId xmlns:a16="http://schemas.microsoft.com/office/drawing/2014/main" id="{18C187D5-BA64-40FB-BEBE-FCA54015211A}"/>
                </a:ext>
              </a:extLst>
            </p:cNvPr>
            <p:cNvSpPr/>
            <p:nvPr/>
          </p:nvSpPr>
          <p:spPr>
            <a:xfrm>
              <a:off x="7848164" y="3566150"/>
              <a:ext cx="1015151" cy="258375"/>
            </a:xfrm>
            <a:prstGeom prst="rect">
              <a:avLst/>
            </a:prstGeom>
            <a:noFill/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000" i="0" u="none" strike="noStrike" kern="0" cap="none" spc="-1" normalizeH="0" baseline="0" noProof="0" dirty="0">
                  <a:ln>
                    <a:noFill/>
                  </a:ln>
                  <a:solidFill>
                    <a:srgbClr val="414244"/>
                  </a:solidFill>
                  <a:effectLst/>
                  <a:uLnTx/>
                  <a:uFillTx/>
                  <a:latin typeface="Calibri"/>
                  <a:ea typeface="DejaVu Sans"/>
                  <a:cs typeface="+mn-cs"/>
                </a:rPr>
                <a:t>Key chunk table</a:t>
              </a:r>
              <a:endPara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271" name="Group 270"/>
            <p:cNvGrpSpPr/>
            <p:nvPr/>
          </p:nvGrpSpPr>
          <p:grpSpPr>
            <a:xfrm>
              <a:off x="7816991" y="3827328"/>
              <a:ext cx="1077496" cy="608947"/>
              <a:chOff x="7825760" y="3827328"/>
              <a:chExt cx="1077496" cy="608947"/>
            </a:xfrm>
          </p:grpSpPr>
          <p:sp>
            <p:nvSpPr>
              <p:cNvPr id="272" name="Rectangle 271"/>
              <p:cNvSpPr/>
              <p:nvPr/>
            </p:nvSpPr>
            <p:spPr>
              <a:xfrm>
                <a:off x="7825760" y="3827328"/>
                <a:ext cx="1077496" cy="608947"/>
              </a:xfrm>
              <a:prstGeom prst="rect">
                <a:avLst/>
              </a:prstGeom>
              <a:noFill/>
              <a:ln w="6350"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73" name="Freeform 79">
                <a:extLst>
                  <a:ext uri="{FF2B5EF4-FFF2-40B4-BE49-F238E27FC236}">
                    <a16:creationId xmlns:a16="http://schemas.microsoft.com/office/drawing/2014/main" id="{43C903C9-1086-4E35-936F-BE44BA5A2634}"/>
                  </a:ext>
                </a:extLst>
              </p:cNvPr>
              <p:cNvSpPr/>
              <p:nvPr/>
            </p:nvSpPr>
            <p:spPr>
              <a:xfrm>
                <a:off x="7913806" y="3894108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98A7D1"/>
              </a:solidFill>
              <a:ln w="12700" cap="flat" cmpd="sng" algn="ctr">
                <a:solidFill>
                  <a:srgbClr val="98A7D1"/>
                </a:solidFill>
                <a:prstDash val="solid"/>
                <a:miter lim="800000"/>
              </a:ln>
              <a:effectLst/>
            </p:spPr>
          </p:sp>
          <p:sp>
            <p:nvSpPr>
              <p:cNvPr id="274" name="Freeform 79">
                <a:extLst>
                  <a:ext uri="{FF2B5EF4-FFF2-40B4-BE49-F238E27FC236}">
                    <a16:creationId xmlns:a16="http://schemas.microsoft.com/office/drawing/2014/main" id="{43C903C9-1086-4E35-936F-BE44BA5A2634}"/>
                  </a:ext>
                </a:extLst>
              </p:cNvPr>
              <p:cNvSpPr/>
              <p:nvPr/>
            </p:nvSpPr>
            <p:spPr>
              <a:xfrm>
                <a:off x="7916528" y="4123249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98A7D1"/>
              </a:solidFill>
              <a:ln w="12700" cap="flat" cmpd="sng" algn="ctr">
                <a:solidFill>
                  <a:srgbClr val="98A7D1"/>
                </a:solidFill>
                <a:prstDash val="solid"/>
                <a:miter lim="800000"/>
              </a:ln>
              <a:effectLst/>
            </p:spPr>
          </p:sp>
          <p:sp>
            <p:nvSpPr>
              <p:cNvPr id="275" name="Freeform 79">
                <a:extLst>
                  <a:ext uri="{FF2B5EF4-FFF2-40B4-BE49-F238E27FC236}">
                    <a16:creationId xmlns:a16="http://schemas.microsoft.com/office/drawing/2014/main" id="{43C903C9-1086-4E35-936F-BE44BA5A2634}"/>
                  </a:ext>
                </a:extLst>
              </p:cNvPr>
              <p:cNvSpPr/>
              <p:nvPr/>
            </p:nvSpPr>
            <p:spPr>
              <a:xfrm>
                <a:off x="7913806" y="4325933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98A7D1"/>
              </a:solidFill>
              <a:ln w="12700" cap="flat" cmpd="sng" algn="ctr">
                <a:solidFill>
                  <a:srgbClr val="98A7D1"/>
                </a:solidFill>
                <a:prstDash val="solid"/>
                <a:miter lim="800000"/>
              </a:ln>
              <a:effectLst/>
            </p:spPr>
          </p:sp>
        </p:grpSp>
      </p:grpSp>
      <p:grpSp>
        <p:nvGrpSpPr>
          <p:cNvPr id="276" name="Group 275"/>
          <p:cNvGrpSpPr/>
          <p:nvPr/>
        </p:nvGrpSpPr>
        <p:grpSpPr>
          <a:xfrm>
            <a:off x="5664488" y="5326953"/>
            <a:ext cx="1077496" cy="870125"/>
            <a:chOff x="7816991" y="3566150"/>
            <a:chExt cx="1077496" cy="870125"/>
          </a:xfrm>
        </p:grpSpPr>
        <p:sp>
          <p:nvSpPr>
            <p:cNvPr id="277" name="Rectangle 113">
              <a:extLst>
                <a:ext uri="{FF2B5EF4-FFF2-40B4-BE49-F238E27FC236}">
                  <a16:creationId xmlns:a16="http://schemas.microsoft.com/office/drawing/2014/main" id="{18C187D5-BA64-40FB-BEBE-FCA54015211A}"/>
                </a:ext>
              </a:extLst>
            </p:cNvPr>
            <p:cNvSpPr/>
            <p:nvPr/>
          </p:nvSpPr>
          <p:spPr>
            <a:xfrm>
              <a:off x="7848164" y="3566150"/>
              <a:ext cx="1015151" cy="258375"/>
            </a:xfrm>
            <a:prstGeom prst="rect">
              <a:avLst/>
            </a:prstGeom>
            <a:noFill/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000" i="0" u="none" strike="noStrike" kern="0" cap="none" spc="-1" normalizeH="0" baseline="0" noProof="0" dirty="0">
                  <a:ln>
                    <a:noFill/>
                  </a:ln>
                  <a:solidFill>
                    <a:srgbClr val="414244"/>
                  </a:solidFill>
                  <a:effectLst/>
                  <a:uLnTx/>
                  <a:uFillTx/>
                  <a:latin typeface="Calibri"/>
                  <a:ea typeface="DejaVu Sans"/>
                  <a:cs typeface="+mn-cs"/>
                </a:rPr>
                <a:t>Key chunk table</a:t>
              </a:r>
              <a:endPara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278" name="Group 277"/>
            <p:cNvGrpSpPr/>
            <p:nvPr/>
          </p:nvGrpSpPr>
          <p:grpSpPr>
            <a:xfrm>
              <a:off x="7816991" y="3827328"/>
              <a:ext cx="1077496" cy="608947"/>
              <a:chOff x="7825760" y="3827328"/>
              <a:chExt cx="1077496" cy="608947"/>
            </a:xfrm>
          </p:grpSpPr>
          <p:sp>
            <p:nvSpPr>
              <p:cNvPr id="279" name="Rectangle 278"/>
              <p:cNvSpPr/>
              <p:nvPr/>
            </p:nvSpPr>
            <p:spPr>
              <a:xfrm>
                <a:off x="7825760" y="3827328"/>
                <a:ext cx="1077496" cy="608947"/>
              </a:xfrm>
              <a:prstGeom prst="rect">
                <a:avLst/>
              </a:prstGeom>
              <a:noFill/>
              <a:ln w="6350"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80" name="Freeform 79">
                <a:extLst>
                  <a:ext uri="{FF2B5EF4-FFF2-40B4-BE49-F238E27FC236}">
                    <a16:creationId xmlns:a16="http://schemas.microsoft.com/office/drawing/2014/main" id="{43C903C9-1086-4E35-936F-BE44BA5A2634}"/>
                  </a:ext>
                </a:extLst>
              </p:cNvPr>
              <p:cNvSpPr/>
              <p:nvPr/>
            </p:nvSpPr>
            <p:spPr>
              <a:xfrm>
                <a:off x="7913806" y="3894108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3F2750"/>
              </a:solidFill>
              <a:ln w="12700" cap="flat" cmpd="sng" algn="ctr">
                <a:solidFill>
                  <a:srgbClr val="3F274F"/>
                </a:solidFill>
                <a:prstDash val="solid"/>
                <a:miter lim="800000"/>
              </a:ln>
              <a:effectLst/>
            </p:spPr>
          </p:sp>
          <p:sp>
            <p:nvSpPr>
              <p:cNvPr id="281" name="Freeform 79">
                <a:extLst>
                  <a:ext uri="{FF2B5EF4-FFF2-40B4-BE49-F238E27FC236}">
                    <a16:creationId xmlns:a16="http://schemas.microsoft.com/office/drawing/2014/main" id="{43C903C9-1086-4E35-936F-BE44BA5A2634}"/>
                  </a:ext>
                </a:extLst>
              </p:cNvPr>
              <p:cNvSpPr/>
              <p:nvPr/>
            </p:nvSpPr>
            <p:spPr>
              <a:xfrm>
                <a:off x="7916528" y="4123249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3F2750"/>
              </a:solidFill>
              <a:ln w="12700" cap="flat" cmpd="sng" algn="ctr">
                <a:solidFill>
                  <a:srgbClr val="3F274F"/>
                </a:solidFill>
                <a:prstDash val="solid"/>
                <a:miter lim="800000"/>
              </a:ln>
              <a:effectLst/>
            </p:spPr>
          </p:sp>
          <p:sp>
            <p:nvSpPr>
              <p:cNvPr id="282" name="Freeform 79">
                <a:extLst>
                  <a:ext uri="{FF2B5EF4-FFF2-40B4-BE49-F238E27FC236}">
                    <a16:creationId xmlns:a16="http://schemas.microsoft.com/office/drawing/2014/main" id="{43C903C9-1086-4E35-936F-BE44BA5A2634}"/>
                  </a:ext>
                </a:extLst>
              </p:cNvPr>
              <p:cNvSpPr/>
              <p:nvPr/>
            </p:nvSpPr>
            <p:spPr>
              <a:xfrm>
                <a:off x="7913806" y="4325933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3F2750"/>
              </a:solidFill>
              <a:ln w="12700" cap="flat" cmpd="sng" algn="ctr">
                <a:solidFill>
                  <a:srgbClr val="3F274F"/>
                </a:solidFill>
                <a:prstDash val="solid"/>
                <a:miter lim="800000"/>
              </a:ln>
              <a:effectLst/>
            </p:spPr>
          </p:sp>
        </p:grpSp>
      </p:grpSp>
      <p:grpSp>
        <p:nvGrpSpPr>
          <p:cNvPr id="283" name="Group 282"/>
          <p:cNvGrpSpPr/>
          <p:nvPr/>
        </p:nvGrpSpPr>
        <p:grpSpPr>
          <a:xfrm>
            <a:off x="6032091" y="3764984"/>
            <a:ext cx="670608" cy="540020"/>
            <a:chOff x="5365477" y="3764984"/>
            <a:chExt cx="670608" cy="540020"/>
          </a:xfrm>
        </p:grpSpPr>
        <p:sp>
          <p:nvSpPr>
            <p:cNvPr id="284" name="Rectangle 283"/>
            <p:cNvSpPr/>
            <p:nvPr/>
          </p:nvSpPr>
          <p:spPr>
            <a:xfrm>
              <a:off x="5365477" y="3764984"/>
              <a:ext cx="670608" cy="11088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" dirty="0">
                  <a:solidFill>
                    <a:schemeClr val="bg1"/>
                  </a:solidFill>
                </a:rPr>
                <a:t>955e9224bd2f5</a:t>
              </a:r>
              <a:endParaRPr lang="pt-PT" sz="500" dirty="0"/>
            </a:p>
          </p:txBody>
        </p:sp>
        <p:sp>
          <p:nvSpPr>
            <p:cNvPr id="285" name="Rectangle 284"/>
            <p:cNvSpPr/>
            <p:nvPr/>
          </p:nvSpPr>
          <p:spPr>
            <a:xfrm>
              <a:off x="5365477" y="3979554"/>
              <a:ext cx="670608" cy="11088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86" name="Rectangle 285"/>
            <p:cNvSpPr/>
            <p:nvPr/>
          </p:nvSpPr>
          <p:spPr>
            <a:xfrm>
              <a:off x="5365477" y="4194124"/>
              <a:ext cx="670608" cy="11088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grpSp>
        <p:nvGrpSpPr>
          <p:cNvPr id="287" name="Group 286"/>
          <p:cNvGrpSpPr/>
          <p:nvPr/>
        </p:nvGrpSpPr>
        <p:grpSpPr>
          <a:xfrm>
            <a:off x="6041021" y="4668851"/>
            <a:ext cx="670608" cy="540020"/>
            <a:chOff x="5365477" y="3764984"/>
            <a:chExt cx="670608" cy="540020"/>
          </a:xfrm>
        </p:grpSpPr>
        <p:sp>
          <p:nvSpPr>
            <p:cNvPr id="288" name="Rectangle 287"/>
            <p:cNvSpPr/>
            <p:nvPr/>
          </p:nvSpPr>
          <p:spPr>
            <a:xfrm>
              <a:off x="5365477" y="3764984"/>
              <a:ext cx="670608" cy="11088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" dirty="0">
                  <a:solidFill>
                    <a:schemeClr val="bg1"/>
                  </a:solidFill>
                </a:rPr>
                <a:t>b6224af660189</a:t>
              </a:r>
              <a:endParaRPr lang="pt-PT" sz="500" dirty="0"/>
            </a:p>
          </p:txBody>
        </p:sp>
        <p:sp>
          <p:nvSpPr>
            <p:cNvPr id="289" name="Rectangle 288"/>
            <p:cNvSpPr/>
            <p:nvPr/>
          </p:nvSpPr>
          <p:spPr>
            <a:xfrm>
              <a:off x="5365477" y="3979554"/>
              <a:ext cx="670608" cy="11088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90" name="Rectangle 289"/>
            <p:cNvSpPr/>
            <p:nvPr/>
          </p:nvSpPr>
          <p:spPr>
            <a:xfrm>
              <a:off x="5365477" y="4194124"/>
              <a:ext cx="670608" cy="11088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grpSp>
        <p:nvGrpSpPr>
          <p:cNvPr id="291" name="Group 290"/>
          <p:cNvGrpSpPr/>
          <p:nvPr/>
        </p:nvGrpSpPr>
        <p:grpSpPr>
          <a:xfrm>
            <a:off x="6048247" y="5633267"/>
            <a:ext cx="670608" cy="540020"/>
            <a:chOff x="5365477" y="3764984"/>
            <a:chExt cx="670608" cy="540020"/>
          </a:xfrm>
        </p:grpSpPr>
        <p:sp>
          <p:nvSpPr>
            <p:cNvPr id="292" name="Rectangle 291"/>
            <p:cNvSpPr/>
            <p:nvPr/>
          </p:nvSpPr>
          <p:spPr>
            <a:xfrm>
              <a:off x="5365477" y="3764984"/>
              <a:ext cx="670608" cy="11088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" dirty="0">
                  <a:solidFill>
                    <a:schemeClr val="bg1"/>
                  </a:solidFill>
                </a:rPr>
                <a:t>b32b121900a4</a:t>
              </a:r>
              <a:endParaRPr lang="pt-PT" sz="500" dirty="0"/>
            </a:p>
          </p:txBody>
        </p:sp>
        <p:sp>
          <p:nvSpPr>
            <p:cNvPr id="293" name="Rectangle 292"/>
            <p:cNvSpPr/>
            <p:nvPr/>
          </p:nvSpPr>
          <p:spPr>
            <a:xfrm>
              <a:off x="5365477" y="3979554"/>
              <a:ext cx="670608" cy="11088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94" name="Rectangle 293"/>
            <p:cNvSpPr/>
            <p:nvPr/>
          </p:nvSpPr>
          <p:spPr>
            <a:xfrm>
              <a:off x="5365477" y="4194124"/>
              <a:ext cx="670608" cy="11088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295" name="Rectangle 294"/>
          <p:cNvSpPr/>
          <p:nvPr/>
        </p:nvSpPr>
        <p:spPr>
          <a:xfrm>
            <a:off x="5695661" y="3918939"/>
            <a:ext cx="290102" cy="404242"/>
          </a:xfrm>
          <a:prstGeom prst="rect">
            <a:avLst/>
          </a:prstGeom>
          <a:solidFill>
            <a:schemeClr val="tx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96" name="Rectangle 295"/>
          <p:cNvSpPr/>
          <p:nvPr/>
        </p:nvSpPr>
        <p:spPr>
          <a:xfrm>
            <a:off x="5679618" y="4862098"/>
            <a:ext cx="331047" cy="356933"/>
          </a:xfrm>
          <a:prstGeom prst="rect">
            <a:avLst/>
          </a:prstGeom>
          <a:solidFill>
            <a:schemeClr val="tx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97" name="Rectangle 296"/>
          <p:cNvSpPr/>
          <p:nvPr/>
        </p:nvSpPr>
        <p:spPr>
          <a:xfrm>
            <a:off x="5710693" y="5794038"/>
            <a:ext cx="290102" cy="376321"/>
          </a:xfrm>
          <a:prstGeom prst="rect">
            <a:avLst/>
          </a:prstGeom>
          <a:solidFill>
            <a:schemeClr val="tx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98" name="Rectangle 113">
            <a:extLst>
              <a:ext uri="{FF2B5EF4-FFF2-40B4-BE49-F238E27FC236}">
                <a16:creationId xmlns:a16="http://schemas.microsoft.com/office/drawing/2014/main" id="{18C187D5-BA64-40FB-BEBE-FCA54015211A}"/>
              </a:ext>
            </a:extLst>
          </p:cNvPr>
          <p:cNvSpPr/>
          <p:nvPr/>
        </p:nvSpPr>
        <p:spPr>
          <a:xfrm rot="5400000">
            <a:off x="7510944" y="4672475"/>
            <a:ext cx="775592" cy="317520"/>
          </a:xfrm>
          <a:prstGeom prst="rect">
            <a:avLst/>
          </a:prstGeom>
          <a:noFill/>
          <a:ln w="0">
            <a:noFill/>
          </a:ln>
          <a:effectLst/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414244"/>
                </a:solidFill>
                <a:effectLst/>
                <a:uLnTx/>
                <a:uFillTx/>
                <a:latin typeface="Calibri"/>
                <a:ea typeface="DejaVu Sans"/>
                <a:cs typeface="+mn-cs"/>
              </a:rPr>
              <a:t>peer0.org2</a:t>
            </a:r>
            <a:endParaRPr kumimoji="0" lang="en-US" sz="100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299" name="Rectangle 113">
            <a:extLst>
              <a:ext uri="{FF2B5EF4-FFF2-40B4-BE49-F238E27FC236}">
                <a16:creationId xmlns:a16="http://schemas.microsoft.com/office/drawing/2014/main" id="{18C187D5-BA64-40FB-BEBE-FCA54015211A}"/>
              </a:ext>
            </a:extLst>
          </p:cNvPr>
          <p:cNvSpPr/>
          <p:nvPr/>
        </p:nvSpPr>
        <p:spPr>
          <a:xfrm rot="5400000">
            <a:off x="7519577" y="5626294"/>
            <a:ext cx="775592" cy="317520"/>
          </a:xfrm>
          <a:prstGeom prst="rect">
            <a:avLst/>
          </a:prstGeom>
          <a:noFill/>
          <a:ln w="0">
            <a:noFill/>
          </a:ln>
          <a:effectLst/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414244"/>
                </a:solidFill>
                <a:effectLst/>
                <a:uLnTx/>
                <a:uFillTx/>
                <a:latin typeface="Calibri"/>
                <a:ea typeface="DejaVu Sans"/>
                <a:cs typeface="+mn-cs"/>
              </a:rPr>
              <a:t>peer0.org3</a:t>
            </a:r>
            <a:endParaRPr kumimoji="0" lang="en-US" sz="100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300" name="Rounded Rectangle 37">
            <a:extLst>
              <a:ext uri="{FF2B5EF4-FFF2-40B4-BE49-F238E27FC236}">
                <a16:creationId xmlns:a16="http://schemas.microsoft.com/office/drawing/2014/main" id="{137D3476-3072-437C-A08F-84DA7853CED4}"/>
              </a:ext>
            </a:extLst>
          </p:cNvPr>
          <p:cNvSpPr/>
          <p:nvPr/>
        </p:nvSpPr>
        <p:spPr>
          <a:xfrm>
            <a:off x="558975" y="6059616"/>
            <a:ext cx="1526306" cy="205440"/>
          </a:xfrm>
          <a:prstGeom prst="roundRect">
            <a:avLst>
              <a:gd name="adj" fmla="val 4167"/>
            </a:avLst>
          </a:prstGeom>
          <a:solidFill>
            <a:schemeClr val="accent6"/>
          </a:solidFill>
          <a:ln w="25400" cap="flat" cmpd="sng" algn="ctr">
            <a:noFill/>
            <a:prstDash val="solid"/>
            <a:miter/>
          </a:ln>
          <a:effectLst/>
        </p:spPr>
        <p:txBody>
          <a:bodyPr lIns="90000" tIns="45000" rIns="90000" bIns="45000" anchor="ctr">
            <a:noAutofit/>
          </a:bodyPr>
          <a:lstStyle/>
          <a:p>
            <a:pPr>
              <a:tabLst>
                <a:tab pos="0" algn="l"/>
              </a:tabLst>
            </a:pPr>
            <a:r>
              <a:rPr lang="en-US" sz="1000" b="1" kern="0" spc="-1" dirty="0" err="1">
                <a:latin typeface="Calibri"/>
                <a:ea typeface="DejaVu Sans"/>
              </a:rPr>
              <a:t>logRef</a:t>
            </a:r>
            <a:endParaRPr lang="pt-PT" sz="1000" b="1" kern="0" spc="-1" dirty="0">
              <a:latin typeface="Calibri"/>
              <a:ea typeface="DejaVu Sans"/>
            </a:endParaRPr>
          </a:p>
        </p:txBody>
      </p:sp>
      <p:pic>
        <p:nvPicPr>
          <p:cNvPr id="164" name="Picture 163">
            <a:extLst>
              <a:ext uri="{FF2B5EF4-FFF2-40B4-BE49-F238E27FC236}">
                <a16:creationId xmlns:a16="http://schemas.microsoft.com/office/drawing/2014/main" id="{E2B62732-D3AE-FF49-9074-2CE2A2CD944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8113" y="818628"/>
            <a:ext cx="2361340" cy="778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3705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6D9BD76-CD5A-A611-DBEC-8E83CD262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104" y="609599"/>
            <a:ext cx="10596307" cy="1196851"/>
          </a:xfrm>
        </p:spPr>
        <p:txBody>
          <a:bodyPr>
            <a:normAutofit/>
          </a:bodyPr>
          <a:lstStyle/>
          <a:p>
            <a:r>
              <a:rPr lang="en-US" dirty="0"/>
              <a:t>DATA PROTECTION AND ACCOUNTABILITY </a:t>
            </a:r>
            <a:br>
              <a:rPr lang="en-US" dirty="0"/>
            </a:br>
            <a:r>
              <a:rPr lang="en-US" dirty="0"/>
              <a:t>solution (DPA): </a:t>
            </a:r>
            <a:r>
              <a:rPr lang="en-US" b="1" dirty="0"/>
              <a:t>HYPERLEDGER FABRIC</a:t>
            </a:r>
            <a:endParaRPr lang="el-GR" b="1" dirty="0"/>
          </a:p>
        </p:txBody>
      </p:sp>
      <p:sp>
        <p:nvSpPr>
          <p:cNvPr id="7" name="Rounded Rectangle 186">
            <a:extLst>
              <a:ext uri="{FF2B5EF4-FFF2-40B4-BE49-F238E27FC236}">
                <a16:creationId xmlns:a16="http://schemas.microsoft.com/office/drawing/2014/main" id="{08456477-5DF6-4444-8AD3-5F86302A832C}"/>
              </a:ext>
            </a:extLst>
          </p:cNvPr>
          <p:cNvSpPr/>
          <p:nvPr/>
        </p:nvSpPr>
        <p:spPr>
          <a:xfrm>
            <a:off x="4861591" y="2151400"/>
            <a:ext cx="2261974" cy="981379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solidFill>
              <a:srgbClr val="5D3A75"/>
            </a:solidFill>
            <a:prstDash val="solid"/>
            <a:miter lim="800000"/>
          </a:ln>
          <a:effectLst/>
        </p:spPr>
      </p:sp>
      <p:sp>
        <p:nvSpPr>
          <p:cNvPr id="8" name="Rounded Rectangle 186">
            <a:extLst>
              <a:ext uri="{FF2B5EF4-FFF2-40B4-BE49-F238E27FC236}">
                <a16:creationId xmlns:a16="http://schemas.microsoft.com/office/drawing/2014/main" id="{08456477-5DF6-4444-8AD3-5F86302A832C}"/>
              </a:ext>
            </a:extLst>
          </p:cNvPr>
          <p:cNvSpPr/>
          <p:nvPr/>
        </p:nvSpPr>
        <p:spPr>
          <a:xfrm>
            <a:off x="7406608" y="2146608"/>
            <a:ext cx="2083665" cy="962352"/>
          </a:xfrm>
          <a:prstGeom prst="roundRect">
            <a:avLst>
              <a:gd name="adj" fmla="val 16667"/>
            </a:avLst>
          </a:prstGeom>
          <a:solidFill>
            <a:srgbClr val="7F4F9F">
              <a:lumMod val="20000"/>
              <a:lumOff val="80000"/>
            </a:srgbClr>
          </a:solidFill>
          <a:ln w="12700" cap="flat" cmpd="sng" algn="ctr">
            <a:solidFill>
              <a:srgbClr val="5D3A75"/>
            </a:solidFill>
            <a:prstDash val="solid"/>
            <a:miter lim="800000"/>
          </a:ln>
          <a:effectLst/>
        </p:spPr>
      </p:sp>
      <p:sp>
        <p:nvSpPr>
          <p:cNvPr id="9" name="Rectangle 241">
            <a:extLst>
              <a:ext uri="{FF2B5EF4-FFF2-40B4-BE49-F238E27FC236}">
                <a16:creationId xmlns:a16="http://schemas.microsoft.com/office/drawing/2014/main" id="{44B791A9-F875-42E5-A4BA-3F7F4FCB0E92}"/>
              </a:ext>
            </a:extLst>
          </p:cNvPr>
          <p:cNvSpPr/>
          <p:nvPr/>
        </p:nvSpPr>
        <p:spPr>
          <a:xfrm>
            <a:off x="7461643" y="1865918"/>
            <a:ext cx="1973595" cy="275545"/>
          </a:xfrm>
          <a:prstGeom prst="rect">
            <a:avLst/>
          </a:prstGeom>
          <a:noFill/>
          <a:ln w="0">
            <a:noFill/>
          </a:ln>
          <a:effectLst/>
        </p:spPr>
        <p:txBody>
          <a:bodyPr wrap="none" lIns="90000" tIns="45000" rIns="90000" bIns="4500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1200" b="1" i="0" u="none" strike="noStrike" kern="0" cap="none" spc="-1" normalizeH="0" baseline="0" noProof="0" dirty="0">
                <a:ln>
                  <a:noFill/>
                </a:ln>
                <a:solidFill>
                  <a:srgbClr val="414244"/>
                </a:solidFill>
                <a:effectLst/>
                <a:uLnTx/>
                <a:uFillTx/>
                <a:latin typeface="Calibri"/>
                <a:ea typeface="DejaVu Sans"/>
                <a:cs typeface="+mn-cs"/>
              </a:rPr>
              <a:t>Hyperledger Fabric Network</a:t>
            </a:r>
            <a:endParaRPr kumimoji="0" lang="en-US" sz="1200" b="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7430477" y="2155290"/>
            <a:ext cx="775592" cy="847606"/>
            <a:chOff x="7237428" y="4831188"/>
            <a:chExt cx="775592" cy="847606"/>
          </a:xfrm>
        </p:grpSpPr>
        <p:sp>
          <p:nvSpPr>
            <p:cNvPr id="140" name="Rectangle 113">
              <a:extLst>
                <a:ext uri="{FF2B5EF4-FFF2-40B4-BE49-F238E27FC236}">
                  <a16:creationId xmlns:a16="http://schemas.microsoft.com/office/drawing/2014/main" id="{18C187D5-BA64-40FB-BEBE-FCA54015211A}"/>
                </a:ext>
              </a:extLst>
            </p:cNvPr>
            <p:cNvSpPr/>
            <p:nvPr/>
          </p:nvSpPr>
          <p:spPr>
            <a:xfrm>
              <a:off x="7237428" y="4831188"/>
              <a:ext cx="775592" cy="317520"/>
            </a:xfrm>
            <a:prstGeom prst="rect">
              <a:avLst/>
            </a:prstGeom>
            <a:noFill/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000" i="0" u="none" strike="noStrike" kern="0" cap="none" spc="-1" normalizeH="0" baseline="0" noProof="0" dirty="0">
                  <a:ln>
                    <a:noFill/>
                  </a:ln>
                  <a:solidFill>
                    <a:srgbClr val="414244"/>
                  </a:solidFill>
                  <a:effectLst/>
                  <a:uLnTx/>
                  <a:uFillTx/>
                  <a:latin typeface="Calibri"/>
                  <a:ea typeface="DejaVu Sans"/>
                  <a:cs typeface="+mn-cs"/>
                </a:rPr>
                <a:t>peer0.org1</a:t>
              </a:r>
              <a:endPara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141" name="Group 140"/>
            <p:cNvGrpSpPr/>
            <p:nvPr/>
          </p:nvGrpSpPr>
          <p:grpSpPr>
            <a:xfrm>
              <a:off x="7391764" y="5112514"/>
              <a:ext cx="466920" cy="566280"/>
              <a:chOff x="7395464" y="3062136"/>
              <a:chExt cx="466920" cy="566280"/>
            </a:xfrm>
          </p:grpSpPr>
          <p:grpSp>
            <p:nvGrpSpPr>
              <p:cNvPr id="142" name="Group 140">
                <a:extLst>
                  <a:ext uri="{FF2B5EF4-FFF2-40B4-BE49-F238E27FC236}">
                    <a16:creationId xmlns:a16="http://schemas.microsoft.com/office/drawing/2014/main" id="{8A8CC44C-B01D-44DE-B89A-D38FAE743F1F}"/>
                  </a:ext>
                </a:extLst>
              </p:cNvPr>
              <p:cNvGrpSpPr/>
              <p:nvPr/>
            </p:nvGrpSpPr>
            <p:grpSpPr>
              <a:xfrm>
                <a:off x="7395464" y="3062136"/>
                <a:ext cx="466920" cy="566280"/>
                <a:chOff x="9698760" y="3480120"/>
                <a:chExt cx="466920" cy="566280"/>
              </a:xfrm>
            </p:grpSpPr>
            <p:sp>
              <p:nvSpPr>
                <p:cNvPr id="144" name="Rounded Rectangle 126">
                  <a:extLst>
                    <a:ext uri="{FF2B5EF4-FFF2-40B4-BE49-F238E27FC236}">
                      <a16:creationId xmlns:a16="http://schemas.microsoft.com/office/drawing/2014/main" id="{D4CAF9B7-3BCC-4AF9-9093-8D7EA6C31B0B}"/>
                    </a:ext>
                  </a:extLst>
                </p:cNvPr>
                <p:cNvSpPr/>
                <p:nvPr/>
              </p:nvSpPr>
              <p:spPr>
                <a:xfrm>
                  <a:off x="9698760" y="3480120"/>
                  <a:ext cx="466920" cy="566280"/>
                </a:xfrm>
                <a:prstGeom prst="roundRect">
                  <a:avLst>
                    <a:gd name="adj" fmla="val 16667"/>
                  </a:avLst>
                </a:prstGeom>
                <a:noFill/>
                <a:ln w="12700" cap="flat" cmpd="sng" algn="ctr">
                  <a:solidFill>
                    <a:srgbClr val="546CB2"/>
                  </a:solidFill>
                  <a:prstDash val="solid"/>
                  <a:miter lim="800000"/>
                </a:ln>
                <a:effectLst/>
              </p:spPr>
            </p:sp>
            <p:grpSp>
              <p:nvGrpSpPr>
                <p:cNvPr id="145" name="Group 92">
                  <a:extLst>
                    <a:ext uri="{FF2B5EF4-FFF2-40B4-BE49-F238E27FC236}">
                      <a16:creationId xmlns:a16="http://schemas.microsoft.com/office/drawing/2014/main" id="{2F33F6DA-2610-4735-BE70-5D8E6BA428DE}"/>
                    </a:ext>
                  </a:extLst>
                </p:cNvPr>
                <p:cNvGrpSpPr/>
                <p:nvPr/>
              </p:nvGrpSpPr>
              <p:grpSpPr>
                <a:xfrm>
                  <a:off x="9802800" y="3702960"/>
                  <a:ext cx="241200" cy="275400"/>
                  <a:chOff x="9802800" y="3702960"/>
                  <a:chExt cx="241200" cy="275400"/>
                </a:xfrm>
              </p:grpSpPr>
              <p:sp>
                <p:nvSpPr>
                  <p:cNvPr id="146" name="Rectangle 94">
                    <a:extLst>
                      <a:ext uri="{FF2B5EF4-FFF2-40B4-BE49-F238E27FC236}">
                        <a16:creationId xmlns:a16="http://schemas.microsoft.com/office/drawing/2014/main" id="{1A53C6D5-5A88-46BF-A21B-556121D6A113}"/>
                      </a:ext>
                    </a:extLst>
                  </p:cNvPr>
                  <p:cNvSpPr/>
                  <p:nvPr/>
                </p:nvSpPr>
                <p:spPr>
                  <a:xfrm>
                    <a:off x="9802800" y="3702960"/>
                    <a:ext cx="241200" cy="27540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  <p:grpSp>
                <p:nvGrpSpPr>
                  <p:cNvPr id="147" name="Group 95">
                    <a:extLst>
                      <a:ext uri="{FF2B5EF4-FFF2-40B4-BE49-F238E27FC236}">
                        <a16:creationId xmlns:a16="http://schemas.microsoft.com/office/drawing/2014/main" id="{DB6EE8B3-C661-417B-A881-B0AF027C15F7}"/>
                      </a:ext>
                    </a:extLst>
                  </p:cNvPr>
                  <p:cNvGrpSpPr/>
                  <p:nvPr/>
                </p:nvGrpSpPr>
                <p:grpSpPr>
                  <a:xfrm>
                    <a:off x="9836280" y="3804480"/>
                    <a:ext cx="79560" cy="38880"/>
                    <a:chOff x="9836280" y="3804480"/>
                    <a:chExt cx="79560" cy="38880"/>
                  </a:xfrm>
                </p:grpSpPr>
                <p:sp>
                  <p:nvSpPr>
                    <p:cNvPr id="154" name="Rectangle 102">
                      <a:extLst>
                        <a:ext uri="{FF2B5EF4-FFF2-40B4-BE49-F238E27FC236}">
                          <a16:creationId xmlns:a16="http://schemas.microsoft.com/office/drawing/2014/main" id="{2F57A5D6-48CA-47B0-B38E-FACA62186631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9833760" y="382680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55" name="Rectangle 103">
                      <a:extLst>
                        <a:ext uri="{FF2B5EF4-FFF2-40B4-BE49-F238E27FC236}">
                          <a16:creationId xmlns:a16="http://schemas.microsoft.com/office/drawing/2014/main" id="{86EDBB1C-29BA-408A-9757-668EE5A58230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9852480" y="382032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148" name="Group 96">
                    <a:extLst>
                      <a:ext uri="{FF2B5EF4-FFF2-40B4-BE49-F238E27FC236}">
                        <a16:creationId xmlns:a16="http://schemas.microsoft.com/office/drawing/2014/main" id="{1F7B4667-04DF-4A93-AC06-A24091394E82}"/>
                      </a:ext>
                    </a:extLst>
                  </p:cNvPr>
                  <p:cNvGrpSpPr/>
                  <p:nvPr/>
                </p:nvGrpSpPr>
                <p:grpSpPr>
                  <a:xfrm>
                    <a:off x="9837000" y="3879000"/>
                    <a:ext cx="51480" cy="51480"/>
                    <a:chOff x="9837000" y="3879000"/>
                    <a:chExt cx="51480" cy="51480"/>
                  </a:xfrm>
                </p:grpSpPr>
                <p:sp>
                  <p:nvSpPr>
                    <p:cNvPr id="152" name="Rectangle 100">
                      <a:extLst>
                        <a:ext uri="{FF2B5EF4-FFF2-40B4-BE49-F238E27FC236}">
                          <a16:creationId xmlns:a16="http://schemas.microsoft.com/office/drawing/2014/main" id="{F3D31E61-CD7C-4C01-AE1E-9606D4B6DDE8}"/>
                        </a:ext>
                      </a:extLst>
                    </p:cNvPr>
                    <p:cNvSpPr/>
                    <p:nvPr/>
                  </p:nvSpPr>
                  <p:spPr>
                    <a:xfrm rot="18900000">
                      <a:off x="9829440" y="390132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53" name="Rectangle 101">
                      <a:extLst>
                        <a:ext uri="{FF2B5EF4-FFF2-40B4-BE49-F238E27FC236}">
                          <a16:creationId xmlns:a16="http://schemas.microsoft.com/office/drawing/2014/main" id="{C6D65796-6D38-44F4-8178-EA8307E76E32}"/>
                        </a:ext>
                      </a:extLst>
                    </p:cNvPr>
                    <p:cNvSpPr/>
                    <p:nvPr/>
                  </p:nvSpPr>
                  <p:spPr>
                    <a:xfrm rot="13500000">
                      <a:off x="9833760" y="3901680"/>
                      <a:ext cx="60120" cy="720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149" name="Group 97">
                    <a:extLst>
                      <a:ext uri="{FF2B5EF4-FFF2-40B4-BE49-F238E27FC236}">
                        <a16:creationId xmlns:a16="http://schemas.microsoft.com/office/drawing/2014/main" id="{093FBC69-1879-47B6-871A-2CC98CAF8741}"/>
                      </a:ext>
                    </a:extLst>
                  </p:cNvPr>
                  <p:cNvGrpSpPr/>
                  <p:nvPr/>
                </p:nvGrpSpPr>
                <p:grpSpPr>
                  <a:xfrm>
                    <a:off x="9836280" y="3745440"/>
                    <a:ext cx="79560" cy="38880"/>
                    <a:chOff x="9836280" y="3745440"/>
                    <a:chExt cx="79560" cy="38880"/>
                  </a:xfrm>
                </p:grpSpPr>
                <p:sp>
                  <p:nvSpPr>
                    <p:cNvPr id="150" name="Rectangle 98">
                      <a:extLst>
                        <a:ext uri="{FF2B5EF4-FFF2-40B4-BE49-F238E27FC236}">
                          <a16:creationId xmlns:a16="http://schemas.microsoft.com/office/drawing/2014/main" id="{A03B00A6-932C-4F29-86D3-512B10F6A433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9833760" y="376740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51" name="Rectangle 99">
                      <a:extLst>
                        <a:ext uri="{FF2B5EF4-FFF2-40B4-BE49-F238E27FC236}">
                          <a16:creationId xmlns:a16="http://schemas.microsoft.com/office/drawing/2014/main" id="{160C501B-CCC9-446C-AF41-52ED92B8D981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9852480" y="376128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</p:grpSp>
          </p:grpSp>
          <p:sp>
            <p:nvSpPr>
              <p:cNvPr id="143" name="Freeform 79">
                <a:extLst>
                  <a:ext uri="{FF2B5EF4-FFF2-40B4-BE49-F238E27FC236}">
                    <a16:creationId xmlns:a16="http://schemas.microsoft.com/office/drawing/2014/main" id="{43C903C9-1086-4E35-936F-BE44BA5A2634}"/>
                  </a:ext>
                </a:extLst>
              </p:cNvPr>
              <p:cNvSpPr/>
              <p:nvPr/>
            </p:nvSpPr>
            <p:spPr>
              <a:xfrm>
                <a:off x="7509700" y="3136078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7F4F9F">
                  <a:lumMod val="40000"/>
                  <a:lumOff val="60000"/>
                </a:srgbClr>
              </a:solidFill>
              <a:ln w="12700" cap="flat" cmpd="sng" algn="ctr">
                <a:solidFill>
                  <a:srgbClr val="CCB6DB"/>
                </a:solidFill>
                <a:prstDash val="solid"/>
                <a:miter lim="800000"/>
              </a:ln>
              <a:effectLst/>
            </p:spPr>
          </p:sp>
        </p:grpSp>
      </p:grpSp>
      <p:grpSp>
        <p:nvGrpSpPr>
          <p:cNvPr id="11" name="Group 10"/>
          <p:cNvGrpSpPr/>
          <p:nvPr/>
        </p:nvGrpSpPr>
        <p:grpSpPr>
          <a:xfrm>
            <a:off x="8072210" y="2136440"/>
            <a:ext cx="775592" cy="847606"/>
            <a:chOff x="7807934" y="4831188"/>
            <a:chExt cx="775592" cy="847606"/>
          </a:xfrm>
        </p:grpSpPr>
        <p:sp>
          <p:nvSpPr>
            <p:cNvPr id="124" name="Rectangle 113">
              <a:extLst>
                <a:ext uri="{FF2B5EF4-FFF2-40B4-BE49-F238E27FC236}">
                  <a16:creationId xmlns:a16="http://schemas.microsoft.com/office/drawing/2014/main" id="{2436AE0A-7EE1-4E8A-9F50-0AE8E13250C6}"/>
                </a:ext>
              </a:extLst>
            </p:cNvPr>
            <p:cNvSpPr/>
            <p:nvPr/>
          </p:nvSpPr>
          <p:spPr>
            <a:xfrm>
              <a:off x="7807934" y="4831188"/>
              <a:ext cx="775592" cy="317520"/>
            </a:xfrm>
            <a:prstGeom prst="rect">
              <a:avLst/>
            </a:prstGeom>
            <a:noFill/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000" i="0" u="none" strike="noStrike" kern="0" cap="none" spc="-1" normalizeH="0" baseline="0" noProof="0" dirty="0">
                  <a:ln>
                    <a:noFill/>
                  </a:ln>
                  <a:solidFill>
                    <a:srgbClr val="414244"/>
                  </a:solidFill>
                  <a:effectLst/>
                  <a:uLnTx/>
                  <a:uFillTx/>
                  <a:latin typeface="Calibri"/>
                  <a:ea typeface="DejaVu Sans"/>
                  <a:cs typeface="+mn-cs"/>
                </a:rPr>
                <a:t>peer0.org2</a:t>
              </a:r>
              <a:endPara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125" name="Group 124"/>
            <p:cNvGrpSpPr/>
            <p:nvPr/>
          </p:nvGrpSpPr>
          <p:grpSpPr>
            <a:xfrm>
              <a:off x="7968850" y="5112514"/>
              <a:ext cx="466920" cy="566280"/>
              <a:chOff x="8102943" y="3741075"/>
              <a:chExt cx="466920" cy="566280"/>
            </a:xfrm>
          </p:grpSpPr>
          <p:grpSp>
            <p:nvGrpSpPr>
              <p:cNvPr id="126" name="Group 126">
                <a:extLst>
                  <a:ext uri="{FF2B5EF4-FFF2-40B4-BE49-F238E27FC236}">
                    <a16:creationId xmlns:a16="http://schemas.microsoft.com/office/drawing/2014/main" id="{76C8C88F-C24A-4378-A795-E42D3C57B5C9}"/>
                  </a:ext>
                </a:extLst>
              </p:cNvPr>
              <p:cNvGrpSpPr/>
              <p:nvPr/>
            </p:nvGrpSpPr>
            <p:grpSpPr>
              <a:xfrm>
                <a:off x="8102943" y="3741075"/>
                <a:ext cx="466920" cy="566280"/>
                <a:chOff x="9707400" y="4267800"/>
                <a:chExt cx="466920" cy="566280"/>
              </a:xfrm>
            </p:grpSpPr>
            <p:sp>
              <p:nvSpPr>
                <p:cNvPr id="128" name="Rounded Rectangle 126">
                  <a:extLst>
                    <a:ext uri="{FF2B5EF4-FFF2-40B4-BE49-F238E27FC236}">
                      <a16:creationId xmlns:a16="http://schemas.microsoft.com/office/drawing/2014/main" id="{29ABE8AA-9E58-438C-82FD-89F89536C282}"/>
                    </a:ext>
                  </a:extLst>
                </p:cNvPr>
                <p:cNvSpPr/>
                <p:nvPr/>
              </p:nvSpPr>
              <p:spPr>
                <a:xfrm>
                  <a:off x="9707400" y="4267800"/>
                  <a:ext cx="466920" cy="566280"/>
                </a:xfrm>
                <a:prstGeom prst="roundRect">
                  <a:avLst>
                    <a:gd name="adj" fmla="val 16667"/>
                  </a:avLst>
                </a:prstGeom>
                <a:noFill/>
                <a:ln w="12700" cap="flat" cmpd="sng" algn="ctr">
                  <a:solidFill>
                    <a:srgbClr val="546CB2"/>
                  </a:solidFill>
                  <a:prstDash val="solid"/>
                  <a:miter lim="800000"/>
                </a:ln>
                <a:effectLst/>
              </p:spPr>
            </p:sp>
            <p:grpSp>
              <p:nvGrpSpPr>
                <p:cNvPr id="129" name="Group 92">
                  <a:extLst>
                    <a:ext uri="{FF2B5EF4-FFF2-40B4-BE49-F238E27FC236}">
                      <a16:creationId xmlns:a16="http://schemas.microsoft.com/office/drawing/2014/main" id="{635A83B2-2E94-4F24-8FE5-17B9CB21FA6F}"/>
                    </a:ext>
                  </a:extLst>
                </p:cNvPr>
                <p:cNvGrpSpPr/>
                <p:nvPr/>
              </p:nvGrpSpPr>
              <p:grpSpPr>
                <a:xfrm>
                  <a:off x="9811440" y="4490640"/>
                  <a:ext cx="241200" cy="275400"/>
                  <a:chOff x="9811440" y="4490640"/>
                  <a:chExt cx="241200" cy="275400"/>
                </a:xfrm>
              </p:grpSpPr>
              <p:sp>
                <p:nvSpPr>
                  <p:cNvPr id="130" name="Rectangle 94">
                    <a:extLst>
                      <a:ext uri="{FF2B5EF4-FFF2-40B4-BE49-F238E27FC236}">
                        <a16:creationId xmlns:a16="http://schemas.microsoft.com/office/drawing/2014/main" id="{AC6064F2-CF12-46E5-9510-6EED3CB7B0F2}"/>
                      </a:ext>
                    </a:extLst>
                  </p:cNvPr>
                  <p:cNvSpPr/>
                  <p:nvPr/>
                </p:nvSpPr>
                <p:spPr>
                  <a:xfrm>
                    <a:off x="9811440" y="4490640"/>
                    <a:ext cx="241200" cy="27540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  <p:grpSp>
                <p:nvGrpSpPr>
                  <p:cNvPr id="131" name="Group 95">
                    <a:extLst>
                      <a:ext uri="{FF2B5EF4-FFF2-40B4-BE49-F238E27FC236}">
                        <a16:creationId xmlns:a16="http://schemas.microsoft.com/office/drawing/2014/main" id="{611D1C73-2010-46D0-858B-412A082BDC32}"/>
                      </a:ext>
                    </a:extLst>
                  </p:cNvPr>
                  <p:cNvGrpSpPr/>
                  <p:nvPr/>
                </p:nvGrpSpPr>
                <p:grpSpPr>
                  <a:xfrm>
                    <a:off x="9845280" y="4592160"/>
                    <a:ext cx="79200" cy="38880"/>
                    <a:chOff x="9845280" y="4592160"/>
                    <a:chExt cx="79200" cy="38880"/>
                  </a:xfrm>
                </p:grpSpPr>
                <p:sp>
                  <p:nvSpPr>
                    <p:cNvPr id="138" name="Rectangle 102">
                      <a:extLst>
                        <a:ext uri="{FF2B5EF4-FFF2-40B4-BE49-F238E27FC236}">
                          <a16:creationId xmlns:a16="http://schemas.microsoft.com/office/drawing/2014/main" id="{6249FD3C-8A06-47F1-95C5-54C36A56322A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9842760" y="461412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39" name="Rectangle 103">
                      <a:extLst>
                        <a:ext uri="{FF2B5EF4-FFF2-40B4-BE49-F238E27FC236}">
                          <a16:creationId xmlns:a16="http://schemas.microsoft.com/office/drawing/2014/main" id="{8DFEFA16-D6E7-441A-9643-4C328BBDA058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9861120" y="460800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132" name="Group 96">
                    <a:extLst>
                      <a:ext uri="{FF2B5EF4-FFF2-40B4-BE49-F238E27FC236}">
                        <a16:creationId xmlns:a16="http://schemas.microsoft.com/office/drawing/2014/main" id="{FE13DD97-899A-4D9A-BA3B-A89DE9642EEB}"/>
                      </a:ext>
                    </a:extLst>
                  </p:cNvPr>
                  <p:cNvGrpSpPr/>
                  <p:nvPr/>
                </p:nvGrpSpPr>
                <p:grpSpPr>
                  <a:xfrm>
                    <a:off x="9845640" y="4666320"/>
                    <a:ext cx="51480" cy="51480"/>
                    <a:chOff x="9845640" y="4666320"/>
                    <a:chExt cx="51480" cy="51480"/>
                  </a:xfrm>
                </p:grpSpPr>
                <p:sp>
                  <p:nvSpPr>
                    <p:cNvPr id="136" name="Rectangle 100">
                      <a:extLst>
                        <a:ext uri="{FF2B5EF4-FFF2-40B4-BE49-F238E27FC236}">
                          <a16:creationId xmlns:a16="http://schemas.microsoft.com/office/drawing/2014/main" id="{19356A0B-2F24-4C07-B44A-6864C1303CDE}"/>
                        </a:ext>
                      </a:extLst>
                    </p:cNvPr>
                    <p:cNvSpPr/>
                    <p:nvPr/>
                  </p:nvSpPr>
                  <p:spPr>
                    <a:xfrm rot="18900000">
                      <a:off x="9838080" y="468864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37" name="Rectangle 101">
                      <a:extLst>
                        <a:ext uri="{FF2B5EF4-FFF2-40B4-BE49-F238E27FC236}">
                          <a16:creationId xmlns:a16="http://schemas.microsoft.com/office/drawing/2014/main" id="{029A9F94-D401-46D9-86B6-D1449B5944D2}"/>
                        </a:ext>
                      </a:extLst>
                    </p:cNvPr>
                    <p:cNvSpPr/>
                    <p:nvPr/>
                  </p:nvSpPr>
                  <p:spPr>
                    <a:xfrm rot="13500000">
                      <a:off x="9842760" y="4689000"/>
                      <a:ext cx="60120" cy="720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133" name="Group 97">
                    <a:extLst>
                      <a:ext uri="{FF2B5EF4-FFF2-40B4-BE49-F238E27FC236}">
                        <a16:creationId xmlns:a16="http://schemas.microsoft.com/office/drawing/2014/main" id="{505903D0-5BB7-4782-9DBE-9A2AD9E38075}"/>
                      </a:ext>
                    </a:extLst>
                  </p:cNvPr>
                  <p:cNvGrpSpPr/>
                  <p:nvPr/>
                </p:nvGrpSpPr>
                <p:grpSpPr>
                  <a:xfrm>
                    <a:off x="9845280" y="4533120"/>
                    <a:ext cx="79200" cy="38880"/>
                    <a:chOff x="9845280" y="4533120"/>
                    <a:chExt cx="79200" cy="38880"/>
                  </a:xfrm>
                </p:grpSpPr>
                <p:sp>
                  <p:nvSpPr>
                    <p:cNvPr id="134" name="Rectangle 98">
                      <a:extLst>
                        <a:ext uri="{FF2B5EF4-FFF2-40B4-BE49-F238E27FC236}">
                          <a16:creationId xmlns:a16="http://schemas.microsoft.com/office/drawing/2014/main" id="{951B1085-A645-4A92-9556-6A78FB6EDADB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9842760" y="455508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35" name="Rectangle 99">
                      <a:extLst>
                        <a:ext uri="{FF2B5EF4-FFF2-40B4-BE49-F238E27FC236}">
                          <a16:creationId xmlns:a16="http://schemas.microsoft.com/office/drawing/2014/main" id="{20A84622-5B98-4096-A898-F1495DFA91B7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9861120" y="454896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</p:grpSp>
          </p:grpSp>
          <p:sp>
            <p:nvSpPr>
              <p:cNvPr id="127" name="Freeform 79">
                <a:extLst>
                  <a:ext uri="{FF2B5EF4-FFF2-40B4-BE49-F238E27FC236}">
                    <a16:creationId xmlns:a16="http://schemas.microsoft.com/office/drawing/2014/main" id="{7EEF8F24-2D47-45C6-AEC1-F87F0BB02EFA}"/>
                  </a:ext>
                </a:extLst>
              </p:cNvPr>
              <p:cNvSpPr/>
              <p:nvPr/>
            </p:nvSpPr>
            <p:spPr>
              <a:xfrm>
                <a:off x="8221341" y="3819067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546CB2">
                  <a:lumMod val="60000"/>
                  <a:lumOff val="40000"/>
                </a:srgbClr>
              </a:solidFill>
              <a:ln w="12700" cap="flat" cmpd="sng" algn="ctr">
                <a:solidFill>
                  <a:srgbClr val="98A7D1"/>
                </a:solidFill>
                <a:prstDash val="solid"/>
                <a:miter lim="800000"/>
              </a:ln>
              <a:effectLst/>
            </p:spPr>
          </p:sp>
        </p:grpSp>
      </p:grpSp>
      <p:grpSp>
        <p:nvGrpSpPr>
          <p:cNvPr id="12" name="Group 11"/>
          <p:cNvGrpSpPr/>
          <p:nvPr/>
        </p:nvGrpSpPr>
        <p:grpSpPr>
          <a:xfrm>
            <a:off x="8713942" y="2148585"/>
            <a:ext cx="775592" cy="847606"/>
            <a:chOff x="8378440" y="4831188"/>
            <a:chExt cx="775592" cy="847606"/>
          </a:xfrm>
        </p:grpSpPr>
        <p:sp>
          <p:nvSpPr>
            <p:cNvPr id="108" name="Rectangle 113">
              <a:extLst>
                <a:ext uri="{FF2B5EF4-FFF2-40B4-BE49-F238E27FC236}">
                  <a16:creationId xmlns:a16="http://schemas.microsoft.com/office/drawing/2014/main" id="{81D5A4EE-CB7B-419B-9D3F-218D93A33163}"/>
                </a:ext>
              </a:extLst>
            </p:cNvPr>
            <p:cNvSpPr/>
            <p:nvPr/>
          </p:nvSpPr>
          <p:spPr>
            <a:xfrm>
              <a:off x="8378440" y="4831188"/>
              <a:ext cx="775592" cy="317520"/>
            </a:xfrm>
            <a:prstGeom prst="rect">
              <a:avLst/>
            </a:prstGeom>
            <a:noFill/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000" i="0" u="none" strike="noStrike" kern="0" cap="none" spc="-1" normalizeH="0" baseline="0" noProof="0" dirty="0">
                  <a:ln>
                    <a:noFill/>
                  </a:ln>
                  <a:solidFill>
                    <a:srgbClr val="414244"/>
                  </a:solidFill>
                  <a:effectLst/>
                  <a:uLnTx/>
                  <a:uFillTx/>
                  <a:latin typeface="Calibri"/>
                  <a:ea typeface="DejaVu Sans"/>
                  <a:cs typeface="+mn-cs"/>
                </a:rPr>
                <a:t>peer0.org3</a:t>
              </a:r>
              <a:endPara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109" name="Group 108"/>
            <p:cNvGrpSpPr/>
            <p:nvPr/>
          </p:nvGrpSpPr>
          <p:grpSpPr>
            <a:xfrm>
              <a:off x="8542236" y="5112514"/>
              <a:ext cx="466920" cy="566280"/>
              <a:chOff x="8683326" y="4400213"/>
              <a:chExt cx="466920" cy="566280"/>
            </a:xfrm>
          </p:grpSpPr>
          <p:grpSp>
            <p:nvGrpSpPr>
              <p:cNvPr id="110" name="Group 205">
                <a:extLst>
                  <a:ext uri="{FF2B5EF4-FFF2-40B4-BE49-F238E27FC236}">
                    <a16:creationId xmlns:a16="http://schemas.microsoft.com/office/drawing/2014/main" id="{ACB6D0DF-1D70-4E38-AAFE-D5D8F063273D}"/>
                  </a:ext>
                </a:extLst>
              </p:cNvPr>
              <p:cNvGrpSpPr/>
              <p:nvPr/>
            </p:nvGrpSpPr>
            <p:grpSpPr>
              <a:xfrm>
                <a:off x="8683326" y="4400213"/>
                <a:ext cx="466920" cy="566280"/>
                <a:chOff x="10696680" y="3481200"/>
                <a:chExt cx="466920" cy="566280"/>
              </a:xfrm>
            </p:grpSpPr>
            <p:sp>
              <p:nvSpPr>
                <p:cNvPr id="112" name="Rounded Rectangle 126">
                  <a:extLst>
                    <a:ext uri="{FF2B5EF4-FFF2-40B4-BE49-F238E27FC236}">
                      <a16:creationId xmlns:a16="http://schemas.microsoft.com/office/drawing/2014/main" id="{BC6EEFDE-99AE-4595-A1D4-0F36AD97651F}"/>
                    </a:ext>
                  </a:extLst>
                </p:cNvPr>
                <p:cNvSpPr/>
                <p:nvPr/>
              </p:nvSpPr>
              <p:spPr>
                <a:xfrm>
                  <a:off x="10696680" y="3481200"/>
                  <a:ext cx="466920" cy="566280"/>
                </a:xfrm>
                <a:prstGeom prst="roundRect">
                  <a:avLst>
                    <a:gd name="adj" fmla="val 16667"/>
                  </a:avLst>
                </a:prstGeom>
                <a:noFill/>
                <a:ln w="12700" cap="flat" cmpd="sng" algn="ctr">
                  <a:solidFill>
                    <a:srgbClr val="546CB2"/>
                  </a:solidFill>
                  <a:prstDash val="solid"/>
                  <a:miter lim="800000"/>
                </a:ln>
                <a:effectLst/>
              </p:spPr>
            </p:sp>
            <p:grpSp>
              <p:nvGrpSpPr>
                <p:cNvPr id="113" name="Group 92">
                  <a:extLst>
                    <a:ext uri="{FF2B5EF4-FFF2-40B4-BE49-F238E27FC236}">
                      <a16:creationId xmlns:a16="http://schemas.microsoft.com/office/drawing/2014/main" id="{44F5CBCE-688E-48A3-A4A1-5F58E5779DC6}"/>
                    </a:ext>
                  </a:extLst>
                </p:cNvPr>
                <p:cNvGrpSpPr/>
                <p:nvPr/>
              </p:nvGrpSpPr>
              <p:grpSpPr>
                <a:xfrm>
                  <a:off x="10800720" y="3704040"/>
                  <a:ext cx="241200" cy="275400"/>
                  <a:chOff x="10800720" y="3704040"/>
                  <a:chExt cx="241200" cy="275400"/>
                </a:xfrm>
              </p:grpSpPr>
              <p:sp>
                <p:nvSpPr>
                  <p:cNvPr id="114" name="Rectangle 94">
                    <a:extLst>
                      <a:ext uri="{FF2B5EF4-FFF2-40B4-BE49-F238E27FC236}">
                        <a16:creationId xmlns:a16="http://schemas.microsoft.com/office/drawing/2014/main" id="{34DAAE08-404A-4660-9036-D7C19763429E}"/>
                      </a:ext>
                    </a:extLst>
                  </p:cNvPr>
                  <p:cNvSpPr/>
                  <p:nvPr/>
                </p:nvSpPr>
                <p:spPr>
                  <a:xfrm>
                    <a:off x="10800720" y="3704040"/>
                    <a:ext cx="241200" cy="27540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  <p:grpSp>
                <p:nvGrpSpPr>
                  <p:cNvPr id="115" name="Group 95">
                    <a:extLst>
                      <a:ext uri="{FF2B5EF4-FFF2-40B4-BE49-F238E27FC236}">
                        <a16:creationId xmlns:a16="http://schemas.microsoft.com/office/drawing/2014/main" id="{7568FA38-7E5F-4C3E-96CB-3B23716A8A08}"/>
                      </a:ext>
                    </a:extLst>
                  </p:cNvPr>
                  <p:cNvGrpSpPr/>
                  <p:nvPr/>
                </p:nvGrpSpPr>
                <p:grpSpPr>
                  <a:xfrm>
                    <a:off x="10834200" y="3805560"/>
                    <a:ext cx="79560" cy="38880"/>
                    <a:chOff x="10834200" y="3805560"/>
                    <a:chExt cx="79560" cy="38880"/>
                  </a:xfrm>
                </p:grpSpPr>
                <p:sp>
                  <p:nvSpPr>
                    <p:cNvPr id="122" name="Rectangle 102">
                      <a:extLst>
                        <a:ext uri="{FF2B5EF4-FFF2-40B4-BE49-F238E27FC236}">
                          <a16:creationId xmlns:a16="http://schemas.microsoft.com/office/drawing/2014/main" id="{57DB6559-5719-4334-AC68-A6B9DFB917A1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10831680" y="382752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23" name="Rectangle 103">
                      <a:extLst>
                        <a:ext uri="{FF2B5EF4-FFF2-40B4-BE49-F238E27FC236}">
                          <a16:creationId xmlns:a16="http://schemas.microsoft.com/office/drawing/2014/main" id="{DA55B10F-0225-42A9-8DA8-E9475D42FB77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10850400" y="382140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116" name="Group 96">
                    <a:extLst>
                      <a:ext uri="{FF2B5EF4-FFF2-40B4-BE49-F238E27FC236}">
                        <a16:creationId xmlns:a16="http://schemas.microsoft.com/office/drawing/2014/main" id="{8C761DF6-F6A9-48F2-BD1C-3692E6E2F12E}"/>
                      </a:ext>
                    </a:extLst>
                  </p:cNvPr>
                  <p:cNvGrpSpPr/>
                  <p:nvPr/>
                </p:nvGrpSpPr>
                <p:grpSpPr>
                  <a:xfrm>
                    <a:off x="10834920" y="3879720"/>
                    <a:ext cx="51480" cy="51480"/>
                    <a:chOff x="10834920" y="3879720"/>
                    <a:chExt cx="51480" cy="51480"/>
                  </a:xfrm>
                </p:grpSpPr>
                <p:sp>
                  <p:nvSpPr>
                    <p:cNvPr id="120" name="Rectangle 100">
                      <a:extLst>
                        <a:ext uri="{FF2B5EF4-FFF2-40B4-BE49-F238E27FC236}">
                          <a16:creationId xmlns:a16="http://schemas.microsoft.com/office/drawing/2014/main" id="{A0AFC0E9-082C-4415-96E5-2F3888D2969F}"/>
                        </a:ext>
                      </a:extLst>
                    </p:cNvPr>
                    <p:cNvSpPr/>
                    <p:nvPr/>
                  </p:nvSpPr>
                  <p:spPr>
                    <a:xfrm rot="18900000">
                      <a:off x="10827360" y="390204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21" name="Rectangle 101">
                      <a:extLst>
                        <a:ext uri="{FF2B5EF4-FFF2-40B4-BE49-F238E27FC236}">
                          <a16:creationId xmlns:a16="http://schemas.microsoft.com/office/drawing/2014/main" id="{26109A62-7979-402F-9B41-2EC52FF3CA57}"/>
                        </a:ext>
                      </a:extLst>
                    </p:cNvPr>
                    <p:cNvSpPr/>
                    <p:nvPr/>
                  </p:nvSpPr>
                  <p:spPr>
                    <a:xfrm rot="13500000">
                      <a:off x="10831680" y="3902400"/>
                      <a:ext cx="60120" cy="720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117" name="Group 97">
                    <a:extLst>
                      <a:ext uri="{FF2B5EF4-FFF2-40B4-BE49-F238E27FC236}">
                        <a16:creationId xmlns:a16="http://schemas.microsoft.com/office/drawing/2014/main" id="{B4B5EBE3-EE33-427E-AC22-B6132078B7F0}"/>
                      </a:ext>
                    </a:extLst>
                  </p:cNvPr>
                  <p:cNvGrpSpPr/>
                  <p:nvPr/>
                </p:nvGrpSpPr>
                <p:grpSpPr>
                  <a:xfrm>
                    <a:off x="10834200" y="3746520"/>
                    <a:ext cx="79560" cy="38880"/>
                    <a:chOff x="10834200" y="3746520"/>
                    <a:chExt cx="79560" cy="38880"/>
                  </a:xfrm>
                </p:grpSpPr>
                <p:sp>
                  <p:nvSpPr>
                    <p:cNvPr id="118" name="Rectangle 98">
                      <a:extLst>
                        <a:ext uri="{FF2B5EF4-FFF2-40B4-BE49-F238E27FC236}">
                          <a16:creationId xmlns:a16="http://schemas.microsoft.com/office/drawing/2014/main" id="{24932BD0-6615-4F88-8461-9B141F995F3D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10831680" y="376848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19" name="Rectangle 99">
                      <a:extLst>
                        <a:ext uri="{FF2B5EF4-FFF2-40B4-BE49-F238E27FC236}">
                          <a16:creationId xmlns:a16="http://schemas.microsoft.com/office/drawing/2014/main" id="{611B32F3-1824-47CE-9EB9-621A7C15C3FE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10850400" y="376236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</p:grpSp>
          </p:grpSp>
          <p:sp>
            <p:nvSpPr>
              <p:cNvPr id="111" name="Freeform 79">
                <a:extLst>
                  <a:ext uri="{FF2B5EF4-FFF2-40B4-BE49-F238E27FC236}">
                    <a16:creationId xmlns:a16="http://schemas.microsoft.com/office/drawing/2014/main" id="{A1806FC7-2F09-4580-8CC3-0CC4F7A5874D}"/>
                  </a:ext>
                </a:extLst>
              </p:cNvPr>
              <p:cNvSpPr/>
              <p:nvPr/>
            </p:nvSpPr>
            <p:spPr>
              <a:xfrm>
                <a:off x="8789726" y="4475972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7F4F9F">
                  <a:lumMod val="50000"/>
                </a:srgbClr>
              </a:solidFill>
              <a:ln w="12700" cap="flat" cmpd="sng" algn="ctr">
                <a:solidFill>
                  <a:srgbClr val="3F274F"/>
                </a:solidFill>
                <a:prstDash val="solid"/>
                <a:miter lim="800000"/>
              </a:ln>
              <a:effectLst/>
            </p:spPr>
          </p:sp>
        </p:grpSp>
      </p:grpSp>
      <p:sp>
        <p:nvSpPr>
          <p:cNvPr id="20" name="Rounded Rectangle 186">
            <a:extLst>
              <a:ext uri="{FF2B5EF4-FFF2-40B4-BE49-F238E27FC236}">
                <a16:creationId xmlns:a16="http://schemas.microsoft.com/office/drawing/2014/main" id="{08456477-5DF6-4444-8AD3-5F86302A832C}"/>
              </a:ext>
            </a:extLst>
          </p:cNvPr>
          <p:cNvSpPr/>
          <p:nvPr/>
        </p:nvSpPr>
        <p:spPr>
          <a:xfrm>
            <a:off x="2929709" y="2151400"/>
            <a:ext cx="1215769" cy="981379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solidFill>
              <a:srgbClr val="5D3A75"/>
            </a:solidFill>
            <a:prstDash val="solid"/>
            <a:miter lim="800000"/>
          </a:ln>
          <a:effectLst/>
        </p:spPr>
      </p:sp>
      <p:sp>
        <p:nvSpPr>
          <p:cNvPr id="22" name="Rounded Rectangle 56">
            <a:extLst>
              <a:ext uri="{FF2B5EF4-FFF2-40B4-BE49-F238E27FC236}">
                <a16:creationId xmlns:a16="http://schemas.microsoft.com/office/drawing/2014/main" id="{A54032CF-EF57-42D1-A163-50A10DF15F52}"/>
              </a:ext>
            </a:extLst>
          </p:cNvPr>
          <p:cNvSpPr/>
          <p:nvPr/>
        </p:nvSpPr>
        <p:spPr>
          <a:xfrm>
            <a:off x="3033279" y="2211966"/>
            <a:ext cx="1008629" cy="336600"/>
          </a:xfrm>
          <a:prstGeom prst="roundRect">
            <a:avLst>
              <a:gd name="adj" fmla="val 16667"/>
            </a:avLst>
          </a:prstGeom>
          <a:noFill/>
          <a:ln w="0">
            <a:noFill/>
          </a:ln>
          <a:effectLst/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lang="en-US" sz="1200" b="1" kern="0" spc="-1" dirty="0">
                <a:solidFill>
                  <a:srgbClr val="414244"/>
                </a:solidFill>
                <a:latin typeface="Calibri"/>
              </a:rPr>
              <a:t>Read API Client</a:t>
            </a:r>
            <a:endParaRPr kumimoji="0" lang="en-US" sz="1200" b="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ounded Rectangle 56">
            <a:extLst>
              <a:ext uri="{FF2B5EF4-FFF2-40B4-BE49-F238E27FC236}">
                <a16:creationId xmlns:a16="http://schemas.microsoft.com/office/drawing/2014/main" id="{A54032CF-EF57-42D1-A163-50A10DF15F52}"/>
              </a:ext>
            </a:extLst>
          </p:cNvPr>
          <p:cNvSpPr/>
          <p:nvPr/>
        </p:nvSpPr>
        <p:spPr>
          <a:xfrm>
            <a:off x="5321336" y="2151400"/>
            <a:ext cx="1342485" cy="336600"/>
          </a:xfrm>
          <a:prstGeom prst="roundRect">
            <a:avLst>
              <a:gd name="adj" fmla="val 16667"/>
            </a:avLst>
          </a:prstGeom>
          <a:noFill/>
          <a:ln w="0">
            <a:noFill/>
          </a:ln>
          <a:effectLst/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lang="en-US" sz="1200" b="1" kern="0" spc="-1" dirty="0">
                <a:solidFill>
                  <a:srgbClr val="414244"/>
                </a:solidFill>
                <a:latin typeface="Calibri"/>
              </a:rPr>
              <a:t>Read API Server</a:t>
            </a:r>
            <a:endParaRPr kumimoji="0" lang="en-US" sz="1200" b="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ounded Rectangle 186">
            <a:extLst>
              <a:ext uri="{FF2B5EF4-FFF2-40B4-BE49-F238E27FC236}">
                <a16:creationId xmlns:a16="http://schemas.microsoft.com/office/drawing/2014/main" id="{08456477-5DF6-4444-8AD3-5F86302A832C}"/>
              </a:ext>
            </a:extLst>
          </p:cNvPr>
          <p:cNvSpPr/>
          <p:nvPr/>
        </p:nvSpPr>
        <p:spPr>
          <a:xfrm>
            <a:off x="540818" y="2151400"/>
            <a:ext cx="1215769" cy="981379"/>
          </a:xfrm>
          <a:prstGeom prst="roundRect">
            <a:avLst>
              <a:gd name="adj" fmla="val 16667"/>
            </a:avLst>
          </a:prstGeom>
          <a:solidFill>
            <a:schemeClr val="accent4">
              <a:lumMod val="90000"/>
            </a:schemeClr>
          </a:solidFill>
          <a:ln w="12700" cap="flat" cmpd="sng" algn="ctr">
            <a:solidFill>
              <a:srgbClr val="5D3A75"/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58975" y="2241767"/>
            <a:ext cx="1203727" cy="276999"/>
          </a:xfrm>
          <a:prstGeom prst="rect">
            <a:avLst/>
          </a:prstGeom>
          <a:noFill/>
          <a:ln w="0">
            <a:noFill/>
          </a:ln>
          <a:effectLst/>
        </p:spPr>
        <p:txBody>
          <a:bodyPr lIns="90000" tIns="45000" rIns="90000" bIns="45000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1200" b="1" kern="0" spc="-1" dirty="0">
                <a:solidFill>
                  <a:srgbClr val="414244"/>
                </a:solidFill>
                <a:latin typeface="Calibri"/>
              </a:rPr>
              <a:t>System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9767011" y="2115471"/>
            <a:ext cx="2017440" cy="887425"/>
            <a:chOff x="10369588" y="3536179"/>
            <a:chExt cx="2017440" cy="1703520"/>
          </a:xfrm>
        </p:grpSpPr>
        <p:grpSp>
          <p:nvGrpSpPr>
            <p:cNvPr id="62" name="Group 57">
              <a:extLst>
                <a:ext uri="{FF2B5EF4-FFF2-40B4-BE49-F238E27FC236}">
                  <a16:creationId xmlns:a16="http://schemas.microsoft.com/office/drawing/2014/main" id="{BDB37B7A-E1A9-43EC-978B-FB6D750AFC85}"/>
                </a:ext>
              </a:extLst>
            </p:cNvPr>
            <p:cNvGrpSpPr/>
            <p:nvPr/>
          </p:nvGrpSpPr>
          <p:grpSpPr>
            <a:xfrm>
              <a:off x="10460240" y="3536179"/>
              <a:ext cx="1832040" cy="1703520"/>
              <a:chOff x="7215480" y="3979080"/>
              <a:chExt cx="1832040" cy="1703520"/>
            </a:xfrm>
          </p:grpSpPr>
          <p:sp>
            <p:nvSpPr>
              <p:cNvPr id="70" name="Freeform 68">
                <a:extLst>
                  <a:ext uri="{FF2B5EF4-FFF2-40B4-BE49-F238E27FC236}">
                    <a16:creationId xmlns:a16="http://schemas.microsoft.com/office/drawing/2014/main" id="{475DB8C4-2E18-4F35-9FC2-FAC9DA857EBB}"/>
                  </a:ext>
                </a:extLst>
              </p:cNvPr>
              <p:cNvSpPr/>
              <p:nvPr/>
            </p:nvSpPr>
            <p:spPr>
              <a:xfrm>
                <a:off x="7215480" y="4377960"/>
                <a:ext cx="1832040" cy="1304640"/>
              </a:xfrm>
              <a:custGeom>
                <a:avLst/>
                <a:gdLst/>
                <a:ahLst/>
                <a:cxnLst/>
                <a:rect l="l" t="t" r="r" b="b"/>
                <a:pathLst>
                  <a:path w="1185334" h="776821">
                    <a:moveTo>
                      <a:pt x="0" y="0"/>
                    </a:moveTo>
                    <a:lnTo>
                      <a:pt x="1185333" y="0"/>
                    </a:lnTo>
                    <a:lnTo>
                      <a:pt x="1185333" y="539750"/>
                    </a:lnTo>
                    <a:lnTo>
                      <a:pt x="1185334" y="539754"/>
                    </a:lnTo>
                    <a:lnTo>
                      <a:pt x="1185333" y="539758"/>
                    </a:lnTo>
                    <a:lnTo>
                      <a:pt x="1185333" y="541866"/>
                    </a:lnTo>
                    <a:lnTo>
                      <a:pt x="1184802" y="541866"/>
                    </a:lnTo>
                    <a:lnTo>
                      <a:pt x="1173293" y="587531"/>
                    </a:lnTo>
                    <a:cubicBezTo>
                      <a:pt x="1118029" y="695558"/>
                      <a:pt x="879073" y="776821"/>
                      <a:pt x="592667" y="776821"/>
                    </a:cubicBezTo>
                    <a:cubicBezTo>
                      <a:pt x="306261" y="776821"/>
                      <a:pt x="67305" y="695558"/>
                      <a:pt x="12041" y="587531"/>
                    </a:cubicBezTo>
                    <a:lnTo>
                      <a:pt x="533" y="541866"/>
                    </a:lnTo>
                    <a:lnTo>
                      <a:pt x="0" y="541866"/>
                    </a:lnTo>
                    <a:lnTo>
                      <a:pt x="0" y="539754"/>
                    </a:lnTo>
                    <a:close/>
                  </a:path>
                </a:pathLst>
              </a:custGeom>
              <a:solidFill>
                <a:srgbClr val="546CB2">
                  <a:lumMod val="40000"/>
                  <a:lumOff val="60000"/>
                </a:srgbClr>
              </a:solidFill>
              <a:ln w="12700" cap="flat" cmpd="sng" algn="ctr">
                <a:solidFill>
                  <a:srgbClr val="5D3A75"/>
                </a:solidFill>
                <a:prstDash val="solid"/>
                <a:miter lim="800000"/>
              </a:ln>
              <a:effectLst/>
            </p:spPr>
          </p:sp>
          <p:sp>
            <p:nvSpPr>
              <p:cNvPr id="71" name="Oval 69">
                <a:extLst>
                  <a:ext uri="{FF2B5EF4-FFF2-40B4-BE49-F238E27FC236}">
                    <a16:creationId xmlns:a16="http://schemas.microsoft.com/office/drawing/2014/main" id="{B1A7A543-3C23-48AE-BCA7-DA58A8207943}"/>
                  </a:ext>
                </a:extLst>
              </p:cNvPr>
              <p:cNvSpPr/>
              <p:nvPr/>
            </p:nvSpPr>
            <p:spPr>
              <a:xfrm>
                <a:off x="7215480" y="3979080"/>
                <a:ext cx="1832040" cy="737640"/>
              </a:xfrm>
              <a:prstGeom prst="ellipse">
                <a:avLst/>
              </a:prstGeom>
              <a:solidFill>
                <a:srgbClr val="546CB2">
                  <a:lumMod val="40000"/>
                  <a:lumOff val="60000"/>
                </a:srgbClr>
              </a:solidFill>
              <a:ln w="12700" cap="flat" cmpd="sng" algn="ctr">
                <a:solidFill>
                  <a:srgbClr val="5D3A75"/>
                </a:solidFill>
                <a:prstDash val="solid"/>
                <a:miter lim="800000"/>
              </a:ln>
              <a:effectLst>
                <a:reflection blurRad="6350" stA="50000" endA="300" endPos="55500" dist="50800" dir="5400000" sy="-100000" algn="bl" rotWithShape="0"/>
              </a:effectLst>
            </p:spPr>
          </p:sp>
        </p:grpSp>
        <p:sp>
          <p:nvSpPr>
            <p:cNvPr id="63" name="Rounded Rectangle 56">
              <a:extLst>
                <a:ext uri="{FF2B5EF4-FFF2-40B4-BE49-F238E27FC236}">
                  <a16:creationId xmlns:a16="http://schemas.microsoft.com/office/drawing/2014/main" id="{EE680F5F-EF59-4B12-946E-B45859A6498F}"/>
                </a:ext>
              </a:extLst>
            </p:cNvPr>
            <p:cNvSpPr/>
            <p:nvPr/>
          </p:nvSpPr>
          <p:spPr>
            <a:xfrm>
              <a:off x="10369588" y="3582966"/>
              <a:ext cx="2017440" cy="336600"/>
            </a:xfrm>
            <a:prstGeom prst="roundRect">
              <a:avLst>
                <a:gd name="adj" fmla="val 16667"/>
              </a:avLst>
            </a:prstGeom>
            <a:noFill/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200" b="1" i="0" u="none" strike="noStrike" kern="0" cap="none" spc="-1" normalizeH="0" baseline="0" noProof="0" dirty="0">
                  <a:ln>
                    <a:noFill/>
                  </a:ln>
                  <a:solidFill>
                    <a:srgbClr val="414244"/>
                  </a:solidFill>
                  <a:effectLst/>
                  <a:uLnTx/>
                  <a:uFillTx/>
                  <a:latin typeface="Calibri"/>
                  <a:ea typeface="DejaVu Sans"/>
                  <a:cs typeface="+mn-cs"/>
                </a:rPr>
                <a:t>Off-chain Database</a:t>
              </a:r>
              <a:endParaRPr kumimoji="0" lang="en-US" sz="1200" b="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9" name="Rounded Rectangle 68">
            <a:extLst>
              <a:ext uri="{FF2B5EF4-FFF2-40B4-BE49-F238E27FC236}">
                <a16:creationId xmlns:a16="http://schemas.microsoft.com/office/drawing/2014/main" id="{254F52BB-F2B3-4B4A-A867-95DD8E39DD8D}"/>
              </a:ext>
            </a:extLst>
          </p:cNvPr>
          <p:cNvSpPr/>
          <p:nvPr/>
        </p:nvSpPr>
        <p:spPr>
          <a:xfrm>
            <a:off x="710377" y="2592009"/>
            <a:ext cx="900922" cy="375222"/>
          </a:xfrm>
          <a:prstGeom prst="roundRect">
            <a:avLst>
              <a:gd name="adj" fmla="val 4167"/>
            </a:avLst>
          </a:prstGeom>
          <a:solidFill>
            <a:srgbClr val="838487"/>
          </a:solidFill>
          <a:ln w="12700" cap="flat" cmpd="sng" algn="ctr">
            <a:solidFill>
              <a:srgbClr val="546CB2"/>
            </a:solidFill>
            <a:prstDash val="solid"/>
            <a:miter lim="800000"/>
          </a:ln>
          <a:effectLst/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Get</a:t>
            </a:r>
            <a:r>
              <a:rPr kumimoji="0" lang="en-US" sz="1100" b="0" i="0" u="none" strike="noStrike" kern="0" cap="none" spc="-1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 </a:t>
            </a:r>
            <a:r>
              <a:rPr kumimoji="0" lang="en-US" sz="11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Audit Logs</a:t>
            </a:r>
            <a:endParaRPr kumimoji="0" lang="en-US" sz="1100" b="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Rounded Rectangle 72">
            <a:extLst>
              <a:ext uri="{FF2B5EF4-FFF2-40B4-BE49-F238E27FC236}">
                <a16:creationId xmlns:a16="http://schemas.microsoft.com/office/drawing/2014/main" id="{254F52BB-F2B3-4B4A-A867-95DD8E39DD8D}"/>
              </a:ext>
            </a:extLst>
          </p:cNvPr>
          <p:cNvSpPr/>
          <p:nvPr/>
        </p:nvSpPr>
        <p:spPr>
          <a:xfrm>
            <a:off x="3069182" y="2602840"/>
            <a:ext cx="900922" cy="375222"/>
          </a:xfrm>
          <a:prstGeom prst="roundRect">
            <a:avLst>
              <a:gd name="adj" fmla="val 4167"/>
            </a:avLst>
          </a:prstGeom>
          <a:solidFill>
            <a:srgbClr val="838487"/>
          </a:solidFill>
          <a:ln w="12700" cap="flat" cmpd="sng" algn="ctr">
            <a:solidFill>
              <a:srgbClr val="546CB2"/>
            </a:solidFill>
            <a:prstDash val="solid"/>
            <a:miter lim="800000"/>
          </a:ln>
          <a:effectLst/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kern="0" spc="-1" dirty="0">
                <a:solidFill>
                  <a:srgbClr val="FFFFFF"/>
                </a:solidFill>
                <a:latin typeface="Arial"/>
                <a:ea typeface="DejaVu Sans"/>
              </a:rPr>
              <a:t>GET</a:t>
            </a:r>
            <a:r>
              <a:rPr kumimoji="0" lang="en-US" sz="11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 Request</a:t>
            </a:r>
            <a:endParaRPr kumimoji="0" lang="en-US" sz="1100" b="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7" name="Straight Arrow Connector 76"/>
          <p:cNvCxnSpPr/>
          <p:nvPr/>
        </p:nvCxnSpPr>
        <p:spPr>
          <a:xfrm flipV="1">
            <a:off x="7123565" y="2627784"/>
            <a:ext cx="283043" cy="143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ounded Rectangle 79">
            <a:extLst>
              <a:ext uri="{FF2B5EF4-FFF2-40B4-BE49-F238E27FC236}">
                <a16:creationId xmlns:a16="http://schemas.microsoft.com/office/drawing/2014/main" id="{254F52BB-F2B3-4B4A-A867-95DD8E39DD8D}"/>
              </a:ext>
            </a:extLst>
          </p:cNvPr>
          <p:cNvSpPr/>
          <p:nvPr/>
        </p:nvSpPr>
        <p:spPr>
          <a:xfrm>
            <a:off x="5539901" y="2525440"/>
            <a:ext cx="900922" cy="375222"/>
          </a:xfrm>
          <a:prstGeom prst="roundRect">
            <a:avLst>
              <a:gd name="adj" fmla="val 4167"/>
            </a:avLst>
          </a:prstGeom>
          <a:solidFill>
            <a:srgbClr val="838487"/>
          </a:solidFill>
          <a:ln w="12700" cap="flat" cmpd="sng" algn="ctr">
            <a:solidFill>
              <a:srgbClr val="546CB2"/>
            </a:solidFill>
            <a:prstDash val="solid"/>
            <a:miter lim="800000"/>
          </a:ln>
          <a:effectLst/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kern="0" spc="-1" dirty="0">
                <a:solidFill>
                  <a:srgbClr val="FFFFFF"/>
                </a:solidFill>
                <a:latin typeface="Arial"/>
                <a:ea typeface="DejaVu Sans"/>
              </a:rPr>
              <a:t>Metadata Query</a:t>
            </a:r>
            <a:endParaRPr kumimoji="0" lang="en-US" sz="1100" b="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422339" y="1865917"/>
            <a:ext cx="4107479" cy="1462233"/>
          </a:xfrm>
          <a:prstGeom prst="rect">
            <a:avLst/>
          </a:prstGeom>
          <a:solidFill>
            <a:schemeClr val="tx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7" name="Rectangle 86"/>
          <p:cNvSpPr/>
          <p:nvPr/>
        </p:nvSpPr>
        <p:spPr>
          <a:xfrm>
            <a:off x="7381498" y="1890006"/>
            <a:ext cx="4402953" cy="1462233"/>
          </a:xfrm>
          <a:prstGeom prst="rect">
            <a:avLst/>
          </a:prstGeom>
          <a:solidFill>
            <a:schemeClr val="tx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6" name="Rectangle 155"/>
          <p:cNvSpPr/>
          <p:nvPr/>
        </p:nvSpPr>
        <p:spPr>
          <a:xfrm>
            <a:off x="558975" y="4880494"/>
            <a:ext cx="3411129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 {"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systemID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": "CERT-PT",...,</a:t>
            </a:r>
          </a:p>
          <a:p>
            <a:pPr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  "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collaborationID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": "BABEL",...,</a:t>
            </a:r>
          </a:p>
          <a:p>
            <a:pPr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  "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orchestratorTimestamp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": "2023-05-19 09:45:05,...}</a:t>
            </a:r>
            <a:endParaRPr lang="pt-PT" sz="800" dirty="0">
              <a:solidFill>
                <a:schemeClr val="bg1"/>
              </a:solidFill>
              <a:latin typeface="Courier New" panose="02070309020205020404" pitchFamily="49" charset="0"/>
              <a:ea typeface="Calibri" panose="020F0502020204030204" pitchFamily="34" charset="0"/>
            </a:endParaRPr>
          </a:p>
        </p:txBody>
      </p:sp>
      <p:sp>
        <p:nvSpPr>
          <p:cNvPr id="157" name="Rectangle 156"/>
          <p:cNvSpPr/>
          <p:nvPr/>
        </p:nvSpPr>
        <p:spPr>
          <a:xfrm>
            <a:off x="565156" y="3290467"/>
            <a:ext cx="3404948" cy="646331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square">
            <a:spAutoFit/>
          </a:bodyPr>
          <a:lstStyle/>
          <a:p>
            <a:pPr marR="0"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 {"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systemID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": "CERT-PT",...,</a:t>
            </a:r>
          </a:p>
          <a:p>
            <a:pPr marR="0"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  "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collaborationID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": "BABEL",...</a:t>
            </a:r>
          </a:p>
          <a:p>
            <a:pPr marR="0"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orchestratorTimestamp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": "2023-05-19 09:45:05,...</a:t>
            </a:r>
          </a:p>
        </p:txBody>
      </p:sp>
      <p:sp>
        <p:nvSpPr>
          <p:cNvPr id="158" name="Rounded Rectangle 37">
            <a:extLst>
              <a:ext uri="{FF2B5EF4-FFF2-40B4-BE49-F238E27FC236}">
                <a16:creationId xmlns:a16="http://schemas.microsoft.com/office/drawing/2014/main" id="{137D3476-3072-437C-A08F-84DA7853CED4}"/>
              </a:ext>
            </a:extLst>
          </p:cNvPr>
          <p:cNvSpPr/>
          <p:nvPr/>
        </p:nvSpPr>
        <p:spPr>
          <a:xfrm>
            <a:off x="558975" y="4446190"/>
            <a:ext cx="1526306" cy="205440"/>
          </a:xfrm>
          <a:prstGeom prst="roundRect">
            <a:avLst>
              <a:gd name="adj" fmla="val 4167"/>
            </a:avLst>
          </a:prstGeom>
          <a:solidFill>
            <a:schemeClr val="accent6"/>
          </a:solidFill>
          <a:ln w="25400" cap="flat" cmpd="sng" algn="ctr">
            <a:noFill/>
            <a:prstDash val="solid"/>
            <a:miter/>
          </a:ln>
          <a:effectLst/>
        </p:spPr>
        <p:txBody>
          <a:bodyPr lIns="90000" tIns="45000" rIns="90000" bIns="45000" anchor="ctr">
            <a:noAutofit/>
          </a:bodyPr>
          <a:lstStyle/>
          <a:p>
            <a:pPr>
              <a:tabLst>
                <a:tab pos="0" algn="l"/>
              </a:tabLst>
            </a:pPr>
            <a:r>
              <a:rPr lang="en-US" sz="1000" b="1" kern="0" spc="-1" dirty="0" err="1">
                <a:latin typeface="Calibri"/>
                <a:ea typeface="DejaVu Sans"/>
              </a:rPr>
              <a:t>logRef</a:t>
            </a:r>
            <a:endParaRPr lang="pt-PT" sz="1000" b="1" kern="0" spc="-1" dirty="0">
              <a:latin typeface="Calibri"/>
              <a:ea typeface="DejaVu Sans"/>
            </a:endParaRPr>
          </a:p>
        </p:txBody>
      </p:sp>
      <p:sp>
        <p:nvSpPr>
          <p:cNvPr id="159" name="Rectangle 158"/>
          <p:cNvSpPr/>
          <p:nvPr/>
        </p:nvSpPr>
        <p:spPr>
          <a:xfrm>
            <a:off x="529071" y="5555225"/>
            <a:ext cx="3441033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{</a:t>
            </a:r>
            <a:r>
              <a:rPr lang="en-US" sz="900" b="1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PeerList</a:t>
            </a:r>
            <a:r>
              <a:rPr lang="en-US" sz="9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: peer0.org1, peer0.org2, peer0,Org3}</a:t>
            </a:r>
            <a:endParaRPr lang="pt-PT" sz="900" dirty="0">
              <a:solidFill>
                <a:schemeClr val="bg1"/>
              </a:solidFill>
            </a:endParaRPr>
          </a:p>
        </p:txBody>
      </p:sp>
      <p:sp>
        <p:nvSpPr>
          <p:cNvPr id="81" name="Rectangle 113">
            <a:extLst>
              <a:ext uri="{FF2B5EF4-FFF2-40B4-BE49-F238E27FC236}">
                <a16:creationId xmlns:a16="http://schemas.microsoft.com/office/drawing/2014/main" id="{18C187D5-BA64-40FB-BEBE-FCA54015211A}"/>
              </a:ext>
            </a:extLst>
          </p:cNvPr>
          <p:cNvSpPr/>
          <p:nvPr/>
        </p:nvSpPr>
        <p:spPr>
          <a:xfrm rot="5400000">
            <a:off x="7522451" y="3800367"/>
            <a:ext cx="775592" cy="317520"/>
          </a:xfrm>
          <a:prstGeom prst="rect">
            <a:avLst/>
          </a:prstGeom>
          <a:noFill/>
          <a:ln w="0">
            <a:noFill/>
          </a:ln>
          <a:effectLst/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414244"/>
                </a:solidFill>
                <a:effectLst/>
                <a:uLnTx/>
                <a:uFillTx/>
                <a:latin typeface="Calibri"/>
                <a:ea typeface="DejaVu Sans"/>
                <a:cs typeface="+mn-cs"/>
              </a:rPr>
              <a:t>peer0.org1</a:t>
            </a:r>
            <a:endParaRPr kumimoji="0" lang="en-US" sz="100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82" name="Rounded Rectangle 126">
            <a:extLst>
              <a:ext uri="{FF2B5EF4-FFF2-40B4-BE49-F238E27FC236}">
                <a16:creationId xmlns:a16="http://schemas.microsoft.com/office/drawing/2014/main" id="{D4CAF9B7-3BCC-4AF9-9093-8D7EA6C31B0B}"/>
              </a:ext>
            </a:extLst>
          </p:cNvPr>
          <p:cNvSpPr/>
          <p:nvPr/>
        </p:nvSpPr>
        <p:spPr>
          <a:xfrm>
            <a:off x="5527842" y="3522893"/>
            <a:ext cx="2177317" cy="824245"/>
          </a:xfrm>
          <a:prstGeom prst="roundRect">
            <a:avLst>
              <a:gd name="adj" fmla="val 16667"/>
            </a:avLst>
          </a:prstGeom>
          <a:noFill/>
          <a:ln w="12700" cap="flat" cmpd="sng" algn="ctr">
            <a:solidFill>
              <a:srgbClr val="546CB2"/>
            </a:solidFill>
            <a:prstDash val="solid"/>
            <a:miter lim="800000"/>
          </a:ln>
          <a:effectLst/>
        </p:spPr>
      </p:sp>
      <p:grpSp>
        <p:nvGrpSpPr>
          <p:cNvPr id="83" name="Group 92">
            <a:extLst>
              <a:ext uri="{FF2B5EF4-FFF2-40B4-BE49-F238E27FC236}">
                <a16:creationId xmlns:a16="http://schemas.microsoft.com/office/drawing/2014/main" id="{2F33F6DA-2610-4735-BE70-5D8E6BA428DE}"/>
              </a:ext>
            </a:extLst>
          </p:cNvPr>
          <p:cNvGrpSpPr/>
          <p:nvPr/>
        </p:nvGrpSpPr>
        <p:grpSpPr>
          <a:xfrm>
            <a:off x="7034456" y="3803788"/>
            <a:ext cx="388455" cy="443534"/>
            <a:chOff x="9802800" y="3702960"/>
            <a:chExt cx="241200" cy="275400"/>
          </a:xfrm>
        </p:grpSpPr>
        <p:sp>
          <p:nvSpPr>
            <p:cNvPr id="84" name="Rectangle 94">
              <a:extLst>
                <a:ext uri="{FF2B5EF4-FFF2-40B4-BE49-F238E27FC236}">
                  <a16:creationId xmlns:a16="http://schemas.microsoft.com/office/drawing/2014/main" id="{1A53C6D5-5A88-46BF-A21B-556121D6A113}"/>
                </a:ext>
              </a:extLst>
            </p:cNvPr>
            <p:cNvSpPr/>
            <p:nvPr/>
          </p:nvSpPr>
          <p:spPr>
            <a:xfrm>
              <a:off x="9802800" y="3702960"/>
              <a:ext cx="241200" cy="27540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546CB2"/>
              </a:solidFill>
              <a:prstDash val="solid"/>
              <a:miter lim="800000"/>
            </a:ln>
            <a:effectLst/>
          </p:spPr>
        </p:sp>
        <p:grpSp>
          <p:nvGrpSpPr>
            <p:cNvPr id="85" name="Group 95">
              <a:extLst>
                <a:ext uri="{FF2B5EF4-FFF2-40B4-BE49-F238E27FC236}">
                  <a16:creationId xmlns:a16="http://schemas.microsoft.com/office/drawing/2014/main" id="{DB6EE8B3-C661-417B-A881-B0AF027C15F7}"/>
                </a:ext>
              </a:extLst>
            </p:cNvPr>
            <p:cNvGrpSpPr/>
            <p:nvPr/>
          </p:nvGrpSpPr>
          <p:grpSpPr>
            <a:xfrm>
              <a:off x="9836280" y="3804480"/>
              <a:ext cx="79560" cy="38880"/>
              <a:chOff x="9836280" y="3804480"/>
              <a:chExt cx="79560" cy="38880"/>
            </a:xfrm>
          </p:grpSpPr>
          <p:sp>
            <p:nvSpPr>
              <p:cNvPr id="94" name="Rectangle 102">
                <a:extLst>
                  <a:ext uri="{FF2B5EF4-FFF2-40B4-BE49-F238E27FC236}">
                    <a16:creationId xmlns:a16="http://schemas.microsoft.com/office/drawing/2014/main" id="{2F57A5D6-48CA-47B0-B38E-FACA62186631}"/>
                  </a:ext>
                </a:extLst>
              </p:cNvPr>
              <p:cNvSpPr/>
              <p:nvPr/>
            </p:nvSpPr>
            <p:spPr>
              <a:xfrm rot="2700000">
                <a:off x="9833760" y="3826800"/>
                <a:ext cx="30240" cy="5760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546CB2"/>
                </a:solidFill>
                <a:prstDash val="solid"/>
                <a:miter lim="800000"/>
              </a:ln>
              <a:effectLst/>
            </p:spPr>
          </p:sp>
          <p:sp>
            <p:nvSpPr>
              <p:cNvPr id="95" name="Rectangle 103">
                <a:extLst>
                  <a:ext uri="{FF2B5EF4-FFF2-40B4-BE49-F238E27FC236}">
                    <a16:creationId xmlns:a16="http://schemas.microsoft.com/office/drawing/2014/main" id="{86EDBB1C-29BA-408A-9757-668EE5A58230}"/>
                  </a:ext>
                </a:extLst>
              </p:cNvPr>
              <p:cNvSpPr/>
              <p:nvPr/>
            </p:nvSpPr>
            <p:spPr>
              <a:xfrm rot="19800000">
                <a:off x="9852480" y="3820320"/>
                <a:ext cx="66240" cy="6480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546CB2"/>
                </a:solidFill>
                <a:prstDash val="solid"/>
                <a:miter lim="800000"/>
              </a:ln>
              <a:effectLst/>
            </p:spPr>
          </p:sp>
        </p:grpSp>
        <p:grpSp>
          <p:nvGrpSpPr>
            <p:cNvPr id="88" name="Group 96">
              <a:extLst>
                <a:ext uri="{FF2B5EF4-FFF2-40B4-BE49-F238E27FC236}">
                  <a16:creationId xmlns:a16="http://schemas.microsoft.com/office/drawing/2014/main" id="{1F7B4667-04DF-4A93-AC06-A24091394E82}"/>
                </a:ext>
              </a:extLst>
            </p:cNvPr>
            <p:cNvGrpSpPr/>
            <p:nvPr/>
          </p:nvGrpSpPr>
          <p:grpSpPr>
            <a:xfrm>
              <a:off x="9837000" y="3879000"/>
              <a:ext cx="51480" cy="51480"/>
              <a:chOff x="9837000" y="3879000"/>
              <a:chExt cx="51480" cy="51480"/>
            </a:xfrm>
          </p:grpSpPr>
          <p:sp>
            <p:nvSpPr>
              <p:cNvPr id="92" name="Rectangle 100">
                <a:extLst>
                  <a:ext uri="{FF2B5EF4-FFF2-40B4-BE49-F238E27FC236}">
                    <a16:creationId xmlns:a16="http://schemas.microsoft.com/office/drawing/2014/main" id="{F3D31E61-CD7C-4C01-AE1E-9606D4B6DDE8}"/>
                  </a:ext>
                </a:extLst>
              </p:cNvPr>
              <p:cNvSpPr/>
              <p:nvPr/>
            </p:nvSpPr>
            <p:spPr>
              <a:xfrm rot="18900000">
                <a:off x="9829440" y="3901320"/>
                <a:ext cx="66240" cy="6480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546CB2"/>
                </a:solidFill>
                <a:prstDash val="solid"/>
                <a:miter lim="800000"/>
              </a:ln>
              <a:effectLst/>
            </p:spPr>
          </p:sp>
          <p:sp>
            <p:nvSpPr>
              <p:cNvPr id="93" name="Rectangle 101">
                <a:extLst>
                  <a:ext uri="{FF2B5EF4-FFF2-40B4-BE49-F238E27FC236}">
                    <a16:creationId xmlns:a16="http://schemas.microsoft.com/office/drawing/2014/main" id="{C6D65796-6D38-44F4-8178-EA8307E76E32}"/>
                  </a:ext>
                </a:extLst>
              </p:cNvPr>
              <p:cNvSpPr/>
              <p:nvPr/>
            </p:nvSpPr>
            <p:spPr>
              <a:xfrm rot="13500000">
                <a:off x="9833760" y="3901680"/>
                <a:ext cx="60120" cy="7200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546CB2"/>
                </a:solidFill>
                <a:prstDash val="solid"/>
                <a:miter lim="800000"/>
              </a:ln>
              <a:effectLst/>
            </p:spPr>
          </p:sp>
        </p:grpSp>
        <p:grpSp>
          <p:nvGrpSpPr>
            <p:cNvPr id="89" name="Group 97">
              <a:extLst>
                <a:ext uri="{FF2B5EF4-FFF2-40B4-BE49-F238E27FC236}">
                  <a16:creationId xmlns:a16="http://schemas.microsoft.com/office/drawing/2014/main" id="{093FBC69-1879-47B6-871A-2CC98CAF8741}"/>
                </a:ext>
              </a:extLst>
            </p:cNvPr>
            <p:cNvGrpSpPr/>
            <p:nvPr/>
          </p:nvGrpSpPr>
          <p:grpSpPr>
            <a:xfrm>
              <a:off x="9836280" y="3745440"/>
              <a:ext cx="79560" cy="38880"/>
              <a:chOff x="9836280" y="3745440"/>
              <a:chExt cx="79560" cy="38880"/>
            </a:xfrm>
          </p:grpSpPr>
          <p:sp>
            <p:nvSpPr>
              <p:cNvPr id="90" name="Rectangle 98">
                <a:extLst>
                  <a:ext uri="{FF2B5EF4-FFF2-40B4-BE49-F238E27FC236}">
                    <a16:creationId xmlns:a16="http://schemas.microsoft.com/office/drawing/2014/main" id="{A03B00A6-932C-4F29-86D3-512B10F6A433}"/>
                  </a:ext>
                </a:extLst>
              </p:cNvPr>
              <p:cNvSpPr/>
              <p:nvPr/>
            </p:nvSpPr>
            <p:spPr>
              <a:xfrm rot="2700000">
                <a:off x="9833760" y="3767400"/>
                <a:ext cx="30240" cy="5760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546CB2"/>
                </a:solidFill>
                <a:prstDash val="solid"/>
                <a:miter lim="800000"/>
              </a:ln>
              <a:effectLst/>
            </p:spPr>
          </p:sp>
          <p:sp>
            <p:nvSpPr>
              <p:cNvPr id="91" name="Rectangle 99">
                <a:extLst>
                  <a:ext uri="{FF2B5EF4-FFF2-40B4-BE49-F238E27FC236}">
                    <a16:creationId xmlns:a16="http://schemas.microsoft.com/office/drawing/2014/main" id="{160C501B-CCC9-446C-AF41-52ED92B8D981}"/>
                  </a:ext>
                </a:extLst>
              </p:cNvPr>
              <p:cNvSpPr/>
              <p:nvPr/>
            </p:nvSpPr>
            <p:spPr>
              <a:xfrm rot="19800000">
                <a:off x="9852480" y="3761280"/>
                <a:ext cx="66240" cy="6480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546CB2"/>
                </a:solidFill>
                <a:prstDash val="solid"/>
                <a:miter lim="800000"/>
              </a:ln>
              <a:effectLst/>
            </p:spPr>
          </p:sp>
        </p:grpSp>
      </p:grpSp>
      <p:sp>
        <p:nvSpPr>
          <p:cNvPr id="96" name="Rounded Rectangle 126">
            <a:extLst>
              <a:ext uri="{FF2B5EF4-FFF2-40B4-BE49-F238E27FC236}">
                <a16:creationId xmlns:a16="http://schemas.microsoft.com/office/drawing/2014/main" id="{29ABE8AA-9E58-438C-82FD-89F89536C282}"/>
              </a:ext>
            </a:extLst>
          </p:cNvPr>
          <p:cNvSpPr/>
          <p:nvPr/>
        </p:nvSpPr>
        <p:spPr>
          <a:xfrm>
            <a:off x="5527842" y="4428922"/>
            <a:ext cx="2177317" cy="824245"/>
          </a:xfrm>
          <a:prstGeom prst="roundRect">
            <a:avLst>
              <a:gd name="adj" fmla="val 16667"/>
            </a:avLst>
          </a:prstGeom>
          <a:noFill/>
          <a:ln w="12700" cap="flat" cmpd="sng" algn="ctr">
            <a:solidFill>
              <a:srgbClr val="546CB2"/>
            </a:solidFill>
            <a:prstDash val="solid"/>
            <a:miter lim="800000"/>
          </a:ln>
          <a:effectLst/>
        </p:spPr>
      </p:sp>
      <p:grpSp>
        <p:nvGrpSpPr>
          <p:cNvPr id="97" name="Group 92">
            <a:extLst>
              <a:ext uri="{FF2B5EF4-FFF2-40B4-BE49-F238E27FC236}">
                <a16:creationId xmlns:a16="http://schemas.microsoft.com/office/drawing/2014/main" id="{635A83B2-2E94-4F24-8FE5-17B9CB21FA6F}"/>
              </a:ext>
            </a:extLst>
          </p:cNvPr>
          <p:cNvGrpSpPr/>
          <p:nvPr/>
        </p:nvGrpSpPr>
        <p:grpSpPr>
          <a:xfrm>
            <a:off x="7034456" y="4709817"/>
            <a:ext cx="388455" cy="443534"/>
            <a:chOff x="9811440" y="4490640"/>
            <a:chExt cx="241200" cy="275400"/>
          </a:xfrm>
        </p:grpSpPr>
        <p:sp>
          <p:nvSpPr>
            <p:cNvPr id="98" name="Rectangle 94">
              <a:extLst>
                <a:ext uri="{FF2B5EF4-FFF2-40B4-BE49-F238E27FC236}">
                  <a16:creationId xmlns:a16="http://schemas.microsoft.com/office/drawing/2014/main" id="{AC6064F2-CF12-46E5-9510-6EED3CB7B0F2}"/>
                </a:ext>
              </a:extLst>
            </p:cNvPr>
            <p:cNvSpPr/>
            <p:nvPr/>
          </p:nvSpPr>
          <p:spPr>
            <a:xfrm>
              <a:off x="9811440" y="4490640"/>
              <a:ext cx="241200" cy="27540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546CB2"/>
              </a:solidFill>
              <a:prstDash val="solid"/>
              <a:miter lim="800000"/>
            </a:ln>
            <a:effectLst/>
          </p:spPr>
        </p:sp>
        <p:grpSp>
          <p:nvGrpSpPr>
            <p:cNvPr id="99" name="Group 95">
              <a:extLst>
                <a:ext uri="{FF2B5EF4-FFF2-40B4-BE49-F238E27FC236}">
                  <a16:creationId xmlns:a16="http://schemas.microsoft.com/office/drawing/2014/main" id="{611D1C73-2010-46D0-858B-412A082BDC32}"/>
                </a:ext>
              </a:extLst>
            </p:cNvPr>
            <p:cNvGrpSpPr/>
            <p:nvPr/>
          </p:nvGrpSpPr>
          <p:grpSpPr>
            <a:xfrm>
              <a:off x="9845280" y="4592160"/>
              <a:ext cx="79200" cy="38880"/>
              <a:chOff x="9845280" y="4592160"/>
              <a:chExt cx="79200" cy="38880"/>
            </a:xfrm>
          </p:grpSpPr>
          <p:sp>
            <p:nvSpPr>
              <p:cNvPr id="106" name="Rectangle 102">
                <a:extLst>
                  <a:ext uri="{FF2B5EF4-FFF2-40B4-BE49-F238E27FC236}">
                    <a16:creationId xmlns:a16="http://schemas.microsoft.com/office/drawing/2014/main" id="{6249FD3C-8A06-47F1-95C5-54C36A56322A}"/>
                  </a:ext>
                </a:extLst>
              </p:cNvPr>
              <p:cNvSpPr/>
              <p:nvPr/>
            </p:nvSpPr>
            <p:spPr>
              <a:xfrm rot="2700000">
                <a:off x="9842760" y="4614120"/>
                <a:ext cx="30240" cy="5760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546CB2"/>
                </a:solidFill>
                <a:prstDash val="solid"/>
                <a:miter lim="800000"/>
              </a:ln>
              <a:effectLst/>
            </p:spPr>
          </p:sp>
          <p:sp>
            <p:nvSpPr>
              <p:cNvPr id="107" name="Rectangle 103">
                <a:extLst>
                  <a:ext uri="{FF2B5EF4-FFF2-40B4-BE49-F238E27FC236}">
                    <a16:creationId xmlns:a16="http://schemas.microsoft.com/office/drawing/2014/main" id="{8DFEFA16-D6E7-441A-9643-4C328BBDA058}"/>
                  </a:ext>
                </a:extLst>
              </p:cNvPr>
              <p:cNvSpPr/>
              <p:nvPr/>
            </p:nvSpPr>
            <p:spPr>
              <a:xfrm rot="19800000">
                <a:off x="9861120" y="4608000"/>
                <a:ext cx="66240" cy="6480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546CB2"/>
                </a:solidFill>
                <a:prstDash val="solid"/>
                <a:miter lim="800000"/>
              </a:ln>
              <a:effectLst/>
            </p:spPr>
          </p:sp>
        </p:grpSp>
        <p:grpSp>
          <p:nvGrpSpPr>
            <p:cNvPr id="100" name="Group 96">
              <a:extLst>
                <a:ext uri="{FF2B5EF4-FFF2-40B4-BE49-F238E27FC236}">
                  <a16:creationId xmlns:a16="http://schemas.microsoft.com/office/drawing/2014/main" id="{FE13DD97-899A-4D9A-BA3B-A89DE9642EEB}"/>
                </a:ext>
              </a:extLst>
            </p:cNvPr>
            <p:cNvGrpSpPr/>
            <p:nvPr/>
          </p:nvGrpSpPr>
          <p:grpSpPr>
            <a:xfrm>
              <a:off x="9845640" y="4666320"/>
              <a:ext cx="51480" cy="51480"/>
              <a:chOff x="9845640" y="4666320"/>
              <a:chExt cx="51480" cy="51480"/>
            </a:xfrm>
          </p:grpSpPr>
          <p:sp>
            <p:nvSpPr>
              <p:cNvPr id="104" name="Rectangle 100">
                <a:extLst>
                  <a:ext uri="{FF2B5EF4-FFF2-40B4-BE49-F238E27FC236}">
                    <a16:creationId xmlns:a16="http://schemas.microsoft.com/office/drawing/2014/main" id="{19356A0B-2F24-4C07-B44A-6864C1303CDE}"/>
                  </a:ext>
                </a:extLst>
              </p:cNvPr>
              <p:cNvSpPr/>
              <p:nvPr/>
            </p:nvSpPr>
            <p:spPr>
              <a:xfrm rot="18900000">
                <a:off x="9838080" y="4688640"/>
                <a:ext cx="66240" cy="6480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546CB2"/>
                </a:solidFill>
                <a:prstDash val="solid"/>
                <a:miter lim="800000"/>
              </a:ln>
              <a:effectLst/>
            </p:spPr>
          </p:sp>
          <p:sp>
            <p:nvSpPr>
              <p:cNvPr id="105" name="Rectangle 101">
                <a:extLst>
                  <a:ext uri="{FF2B5EF4-FFF2-40B4-BE49-F238E27FC236}">
                    <a16:creationId xmlns:a16="http://schemas.microsoft.com/office/drawing/2014/main" id="{029A9F94-D401-46D9-86B6-D1449B5944D2}"/>
                  </a:ext>
                </a:extLst>
              </p:cNvPr>
              <p:cNvSpPr/>
              <p:nvPr/>
            </p:nvSpPr>
            <p:spPr>
              <a:xfrm rot="13500000">
                <a:off x="9842760" y="4689000"/>
                <a:ext cx="60120" cy="7200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546CB2"/>
                </a:solidFill>
                <a:prstDash val="solid"/>
                <a:miter lim="800000"/>
              </a:ln>
              <a:effectLst/>
            </p:spPr>
          </p:sp>
        </p:grpSp>
        <p:grpSp>
          <p:nvGrpSpPr>
            <p:cNvPr id="101" name="Group 97">
              <a:extLst>
                <a:ext uri="{FF2B5EF4-FFF2-40B4-BE49-F238E27FC236}">
                  <a16:creationId xmlns:a16="http://schemas.microsoft.com/office/drawing/2014/main" id="{505903D0-5BB7-4782-9DBE-9A2AD9E38075}"/>
                </a:ext>
              </a:extLst>
            </p:cNvPr>
            <p:cNvGrpSpPr/>
            <p:nvPr/>
          </p:nvGrpSpPr>
          <p:grpSpPr>
            <a:xfrm>
              <a:off x="9845280" y="4533120"/>
              <a:ext cx="79200" cy="38880"/>
              <a:chOff x="9845280" y="4533120"/>
              <a:chExt cx="79200" cy="38880"/>
            </a:xfrm>
          </p:grpSpPr>
          <p:sp>
            <p:nvSpPr>
              <p:cNvPr id="102" name="Rectangle 98">
                <a:extLst>
                  <a:ext uri="{FF2B5EF4-FFF2-40B4-BE49-F238E27FC236}">
                    <a16:creationId xmlns:a16="http://schemas.microsoft.com/office/drawing/2014/main" id="{951B1085-A645-4A92-9556-6A78FB6EDADB}"/>
                  </a:ext>
                </a:extLst>
              </p:cNvPr>
              <p:cNvSpPr/>
              <p:nvPr/>
            </p:nvSpPr>
            <p:spPr>
              <a:xfrm rot="2700000">
                <a:off x="9842760" y="4555080"/>
                <a:ext cx="30240" cy="5760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546CB2"/>
                </a:solidFill>
                <a:prstDash val="solid"/>
                <a:miter lim="800000"/>
              </a:ln>
              <a:effectLst/>
            </p:spPr>
          </p:sp>
          <p:sp>
            <p:nvSpPr>
              <p:cNvPr id="103" name="Rectangle 99">
                <a:extLst>
                  <a:ext uri="{FF2B5EF4-FFF2-40B4-BE49-F238E27FC236}">
                    <a16:creationId xmlns:a16="http://schemas.microsoft.com/office/drawing/2014/main" id="{20A84622-5B98-4096-A898-F1495DFA91B7}"/>
                  </a:ext>
                </a:extLst>
              </p:cNvPr>
              <p:cNvSpPr/>
              <p:nvPr/>
            </p:nvSpPr>
            <p:spPr>
              <a:xfrm rot="19800000">
                <a:off x="9861120" y="4548960"/>
                <a:ext cx="66240" cy="6480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546CB2"/>
                </a:solidFill>
                <a:prstDash val="solid"/>
                <a:miter lim="800000"/>
              </a:ln>
              <a:effectLst/>
            </p:spPr>
          </p:sp>
        </p:grpSp>
      </p:grpSp>
      <p:sp>
        <p:nvSpPr>
          <p:cNvPr id="161" name="Rounded Rectangle 126">
            <a:extLst>
              <a:ext uri="{FF2B5EF4-FFF2-40B4-BE49-F238E27FC236}">
                <a16:creationId xmlns:a16="http://schemas.microsoft.com/office/drawing/2014/main" id="{BC6EEFDE-99AE-4595-A1D4-0F36AD97651F}"/>
              </a:ext>
            </a:extLst>
          </p:cNvPr>
          <p:cNvSpPr/>
          <p:nvPr/>
        </p:nvSpPr>
        <p:spPr>
          <a:xfrm>
            <a:off x="5527842" y="5375240"/>
            <a:ext cx="2177317" cy="824245"/>
          </a:xfrm>
          <a:prstGeom prst="roundRect">
            <a:avLst>
              <a:gd name="adj" fmla="val 16667"/>
            </a:avLst>
          </a:prstGeom>
          <a:noFill/>
          <a:ln w="12700" cap="flat" cmpd="sng" algn="ctr">
            <a:solidFill>
              <a:srgbClr val="546CB2"/>
            </a:solidFill>
            <a:prstDash val="solid"/>
            <a:miter lim="800000"/>
          </a:ln>
          <a:effectLst/>
        </p:spPr>
      </p:sp>
      <p:grpSp>
        <p:nvGrpSpPr>
          <p:cNvPr id="162" name="Group 92">
            <a:extLst>
              <a:ext uri="{FF2B5EF4-FFF2-40B4-BE49-F238E27FC236}">
                <a16:creationId xmlns:a16="http://schemas.microsoft.com/office/drawing/2014/main" id="{44F5CBCE-688E-48A3-A4A1-5F58E5779DC6}"/>
              </a:ext>
            </a:extLst>
          </p:cNvPr>
          <p:cNvGrpSpPr/>
          <p:nvPr/>
        </p:nvGrpSpPr>
        <p:grpSpPr>
          <a:xfrm>
            <a:off x="7034456" y="5656135"/>
            <a:ext cx="388455" cy="443534"/>
            <a:chOff x="10800720" y="3704040"/>
            <a:chExt cx="241200" cy="275400"/>
          </a:xfrm>
        </p:grpSpPr>
        <p:sp>
          <p:nvSpPr>
            <p:cNvPr id="163" name="Rectangle 94">
              <a:extLst>
                <a:ext uri="{FF2B5EF4-FFF2-40B4-BE49-F238E27FC236}">
                  <a16:creationId xmlns:a16="http://schemas.microsoft.com/office/drawing/2014/main" id="{34DAAE08-404A-4660-9036-D7C19763429E}"/>
                </a:ext>
              </a:extLst>
            </p:cNvPr>
            <p:cNvSpPr/>
            <p:nvPr/>
          </p:nvSpPr>
          <p:spPr>
            <a:xfrm>
              <a:off x="10800720" y="3704040"/>
              <a:ext cx="241200" cy="27540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546CB2"/>
              </a:solidFill>
              <a:prstDash val="solid"/>
              <a:miter lim="800000"/>
            </a:ln>
            <a:effectLst/>
          </p:spPr>
        </p:sp>
        <p:grpSp>
          <p:nvGrpSpPr>
            <p:cNvPr id="164" name="Group 95">
              <a:extLst>
                <a:ext uri="{FF2B5EF4-FFF2-40B4-BE49-F238E27FC236}">
                  <a16:creationId xmlns:a16="http://schemas.microsoft.com/office/drawing/2014/main" id="{7568FA38-7E5F-4C3E-96CB-3B23716A8A08}"/>
                </a:ext>
              </a:extLst>
            </p:cNvPr>
            <p:cNvGrpSpPr/>
            <p:nvPr/>
          </p:nvGrpSpPr>
          <p:grpSpPr>
            <a:xfrm>
              <a:off x="10834200" y="3805560"/>
              <a:ext cx="79560" cy="38880"/>
              <a:chOff x="10834200" y="3805560"/>
              <a:chExt cx="79560" cy="38880"/>
            </a:xfrm>
          </p:grpSpPr>
          <p:sp>
            <p:nvSpPr>
              <p:cNvPr id="171" name="Rectangle 102">
                <a:extLst>
                  <a:ext uri="{FF2B5EF4-FFF2-40B4-BE49-F238E27FC236}">
                    <a16:creationId xmlns:a16="http://schemas.microsoft.com/office/drawing/2014/main" id="{57DB6559-5719-4334-AC68-A6B9DFB917A1}"/>
                  </a:ext>
                </a:extLst>
              </p:cNvPr>
              <p:cNvSpPr/>
              <p:nvPr/>
            </p:nvSpPr>
            <p:spPr>
              <a:xfrm rot="2700000">
                <a:off x="10831680" y="3827520"/>
                <a:ext cx="30240" cy="5760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546CB2"/>
                </a:solidFill>
                <a:prstDash val="solid"/>
                <a:miter lim="800000"/>
              </a:ln>
              <a:effectLst/>
            </p:spPr>
          </p:sp>
          <p:sp>
            <p:nvSpPr>
              <p:cNvPr id="172" name="Rectangle 103">
                <a:extLst>
                  <a:ext uri="{FF2B5EF4-FFF2-40B4-BE49-F238E27FC236}">
                    <a16:creationId xmlns:a16="http://schemas.microsoft.com/office/drawing/2014/main" id="{DA55B10F-0225-42A9-8DA8-E9475D42FB77}"/>
                  </a:ext>
                </a:extLst>
              </p:cNvPr>
              <p:cNvSpPr/>
              <p:nvPr/>
            </p:nvSpPr>
            <p:spPr>
              <a:xfrm rot="19800000">
                <a:off x="10850400" y="3821400"/>
                <a:ext cx="66240" cy="6480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546CB2"/>
                </a:solidFill>
                <a:prstDash val="solid"/>
                <a:miter lim="800000"/>
              </a:ln>
              <a:effectLst/>
            </p:spPr>
          </p:sp>
        </p:grpSp>
        <p:grpSp>
          <p:nvGrpSpPr>
            <p:cNvPr id="165" name="Group 96">
              <a:extLst>
                <a:ext uri="{FF2B5EF4-FFF2-40B4-BE49-F238E27FC236}">
                  <a16:creationId xmlns:a16="http://schemas.microsoft.com/office/drawing/2014/main" id="{8C761DF6-F6A9-48F2-BD1C-3692E6E2F12E}"/>
                </a:ext>
              </a:extLst>
            </p:cNvPr>
            <p:cNvGrpSpPr/>
            <p:nvPr/>
          </p:nvGrpSpPr>
          <p:grpSpPr>
            <a:xfrm>
              <a:off x="10834920" y="3879720"/>
              <a:ext cx="51480" cy="51480"/>
              <a:chOff x="10834920" y="3879720"/>
              <a:chExt cx="51480" cy="51480"/>
            </a:xfrm>
          </p:grpSpPr>
          <p:sp>
            <p:nvSpPr>
              <p:cNvPr id="169" name="Rectangle 100">
                <a:extLst>
                  <a:ext uri="{FF2B5EF4-FFF2-40B4-BE49-F238E27FC236}">
                    <a16:creationId xmlns:a16="http://schemas.microsoft.com/office/drawing/2014/main" id="{A0AFC0E9-082C-4415-96E5-2F3888D2969F}"/>
                  </a:ext>
                </a:extLst>
              </p:cNvPr>
              <p:cNvSpPr/>
              <p:nvPr/>
            </p:nvSpPr>
            <p:spPr>
              <a:xfrm rot="18900000">
                <a:off x="10827360" y="3902040"/>
                <a:ext cx="66240" cy="6480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546CB2"/>
                </a:solidFill>
                <a:prstDash val="solid"/>
                <a:miter lim="800000"/>
              </a:ln>
              <a:effectLst/>
            </p:spPr>
          </p:sp>
          <p:sp>
            <p:nvSpPr>
              <p:cNvPr id="170" name="Rectangle 101">
                <a:extLst>
                  <a:ext uri="{FF2B5EF4-FFF2-40B4-BE49-F238E27FC236}">
                    <a16:creationId xmlns:a16="http://schemas.microsoft.com/office/drawing/2014/main" id="{26109A62-7979-402F-9B41-2EC52FF3CA57}"/>
                  </a:ext>
                </a:extLst>
              </p:cNvPr>
              <p:cNvSpPr/>
              <p:nvPr/>
            </p:nvSpPr>
            <p:spPr>
              <a:xfrm rot="13500000">
                <a:off x="10831680" y="3902400"/>
                <a:ext cx="60120" cy="7200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546CB2"/>
                </a:solidFill>
                <a:prstDash val="solid"/>
                <a:miter lim="800000"/>
              </a:ln>
              <a:effectLst/>
            </p:spPr>
          </p:sp>
        </p:grpSp>
        <p:grpSp>
          <p:nvGrpSpPr>
            <p:cNvPr id="166" name="Group 97">
              <a:extLst>
                <a:ext uri="{FF2B5EF4-FFF2-40B4-BE49-F238E27FC236}">
                  <a16:creationId xmlns:a16="http://schemas.microsoft.com/office/drawing/2014/main" id="{B4B5EBE3-EE33-427E-AC22-B6132078B7F0}"/>
                </a:ext>
              </a:extLst>
            </p:cNvPr>
            <p:cNvGrpSpPr/>
            <p:nvPr/>
          </p:nvGrpSpPr>
          <p:grpSpPr>
            <a:xfrm>
              <a:off x="10834200" y="3746520"/>
              <a:ext cx="79560" cy="38880"/>
              <a:chOff x="10834200" y="3746520"/>
              <a:chExt cx="79560" cy="38880"/>
            </a:xfrm>
          </p:grpSpPr>
          <p:sp>
            <p:nvSpPr>
              <p:cNvPr id="167" name="Rectangle 98">
                <a:extLst>
                  <a:ext uri="{FF2B5EF4-FFF2-40B4-BE49-F238E27FC236}">
                    <a16:creationId xmlns:a16="http://schemas.microsoft.com/office/drawing/2014/main" id="{24932BD0-6615-4F88-8461-9B141F995F3D}"/>
                  </a:ext>
                </a:extLst>
              </p:cNvPr>
              <p:cNvSpPr/>
              <p:nvPr/>
            </p:nvSpPr>
            <p:spPr>
              <a:xfrm rot="2700000">
                <a:off x="10831680" y="3768480"/>
                <a:ext cx="30240" cy="5760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546CB2"/>
                </a:solidFill>
                <a:prstDash val="solid"/>
                <a:miter lim="800000"/>
              </a:ln>
              <a:effectLst/>
            </p:spPr>
          </p:sp>
          <p:sp>
            <p:nvSpPr>
              <p:cNvPr id="168" name="Rectangle 99">
                <a:extLst>
                  <a:ext uri="{FF2B5EF4-FFF2-40B4-BE49-F238E27FC236}">
                    <a16:creationId xmlns:a16="http://schemas.microsoft.com/office/drawing/2014/main" id="{611B32F3-1824-47CE-9EB9-621A7C15C3FE}"/>
                  </a:ext>
                </a:extLst>
              </p:cNvPr>
              <p:cNvSpPr/>
              <p:nvPr/>
            </p:nvSpPr>
            <p:spPr>
              <a:xfrm rot="19800000">
                <a:off x="10850400" y="3762360"/>
                <a:ext cx="66240" cy="6480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546CB2"/>
                </a:solidFill>
                <a:prstDash val="solid"/>
                <a:miter lim="800000"/>
              </a:ln>
              <a:effectLst/>
            </p:spPr>
          </p:sp>
        </p:grpSp>
      </p:grpSp>
      <p:sp>
        <p:nvSpPr>
          <p:cNvPr id="173" name="Rectangle 113">
            <a:extLst>
              <a:ext uri="{FF2B5EF4-FFF2-40B4-BE49-F238E27FC236}">
                <a16:creationId xmlns:a16="http://schemas.microsoft.com/office/drawing/2014/main" id="{18C187D5-BA64-40FB-BEBE-FCA54015211A}"/>
              </a:ext>
            </a:extLst>
          </p:cNvPr>
          <p:cNvSpPr/>
          <p:nvPr/>
        </p:nvSpPr>
        <p:spPr>
          <a:xfrm>
            <a:off x="6707054" y="3520210"/>
            <a:ext cx="1015151" cy="258375"/>
          </a:xfrm>
          <a:prstGeom prst="rect">
            <a:avLst/>
          </a:prstGeom>
          <a:noFill/>
          <a:ln w="0">
            <a:noFill/>
          </a:ln>
          <a:effectLst/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414244"/>
                </a:solidFill>
                <a:effectLst/>
                <a:uLnTx/>
                <a:uFillTx/>
                <a:latin typeface="Calibri"/>
                <a:ea typeface="DejaVu Sans"/>
                <a:cs typeface="+mn-cs"/>
              </a:rPr>
              <a:t>Access Policy</a:t>
            </a:r>
            <a:endParaRPr kumimoji="0" lang="en-US" sz="100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174" name="Rectangle 113">
            <a:extLst>
              <a:ext uri="{FF2B5EF4-FFF2-40B4-BE49-F238E27FC236}">
                <a16:creationId xmlns:a16="http://schemas.microsoft.com/office/drawing/2014/main" id="{18C187D5-BA64-40FB-BEBE-FCA54015211A}"/>
              </a:ext>
            </a:extLst>
          </p:cNvPr>
          <p:cNvSpPr/>
          <p:nvPr/>
        </p:nvSpPr>
        <p:spPr>
          <a:xfrm>
            <a:off x="6750753" y="4400630"/>
            <a:ext cx="1015151" cy="258375"/>
          </a:xfrm>
          <a:prstGeom prst="rect">
            <a:avLst/>
          </a:prstGeom>
          <a:noFill/>
          <a:ln w="0">
            <a:noFill/>
          </a:ln>
          <a:effectLst/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414244"/>
                </a:solidFill>
                <a:effectLst/>
                <a:uLnTx/>
                <a:uFillTx/>
                <a:latin typeface="Calibri"/>
                <a:ea typeface="DejaVu Sans"/>
                <a:cs typeface="+mn-cs"/>
              </a:rPr>
              <a:t>Access Policy</a:t>
            </a:r>
            <a:endParaRPr kumimoji="0" lang="en-US" sz="100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175" name="Rectangle 113">
            <a:extLst>
              <a:ext uri="{FF2B5EF4-FFF2-40B4-BE49-F238E27FC236}">
                <a16:creationId xmlns:a16="http://schemas.microsoft.com/office/drawing/2014/main" id="{18C187D5-BA64-40FB-BEBE-FCA54015211A}"/>
              </a:ext>
            </a:extLst>
          </p:cNvPr>
          <p:cNvSpPr/>
          <p:nvPr/>
        </p:nvSpPr>
        <p:spPr>
          <a:xfrm>
            <a:off x="6776729" y="5342830"/>
            <a:ext cx="1015151" cy="258375"/>
          </a:xfrm>
          <a:prstGeom prst="rect">
            <a:avLst/>
          </a:prstGeom>
          <a:noFill/>
          <a:ln w="0">
            <a:noFill/>
          </a:ln>
          <a:effectLst/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414244"/>
                </a:solidFill>
                <a:effectLst/>
                <a:uLnTx/>
                <a:uFillTx/>
                <a:latin typeface="Calibri"/>
                <a:ea typeface="DejaVu Sans"/>
                <a:cs typeface="+mn-cs"/>
              </a:rPr>
              <a:t>Access Policy</a:t>
            </a:r>
            <a:endParaRPr kumimoji="0" lang="en-US" sz="100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grpSp>
        <p:nvGrpSpPr>
          <p:cNvPr id="176" name="Group 175"/>
          <p:cNvGrpSpPr/>
          <p:nvPr/>
        </p:nvGrpSpPr>
        <p:grpSpPr>
          <a:xfrm>
            <a:off x="5664488" y="3714234"/>
            <a:ext cx="1077496" cy="608947"/>
            <a:chOff x="7825760" y="3827328"/>
            <a:chExt cx="1077496" cy="608947"/>
          </a:xfrm>
        </p:grpSpPr>
        <p:sp>
          <p:nvSpPr>
            <p:cNvPr id="177" name="Rectangle 176"/>
            <p:cNvSpPr/>
            <p:nvPr/>
          </p:nvSpPr>
          <p:spPr>
            <a:xfrm>
              <a:off x="7825760" y="3827328"/>
              <a:ext cx="1077496" cy="608947"/>
            </a:xfrm>
            <a:prstGeom prst="rect">
              <a:avLst/>
            </a:prstGeom>
            <a:noFill/>
            <a:ln w="6350"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78" name="Freeform 79">
              <a:extLst>
                <a:ext uri="{FF2B5EF4-FFF2-40B4-BE49-F238E27FC236}">
                  <a16:creationId xmlns:a16="http://schemas.microsoft.com/office/drawing/2014/main" id="{43C903C9-1086-4E35-936F-BE44BA5A2634}"/>
                </a:ext>
              </a:extLst>
            </p:cNvPr>
            <p:cNvSpPr/>
            <p:nvPr/>
          </p:nvSpPr>
          <p:spPr>
            <a:xfrm>
              <a:off x="7913806" y="3894108"/>
              <a:ext cx="222840" cy="75600"/>
            </a:xfrm>
            <a:custGeom>
              <a:avLst/>
              <a:gdLst/>
              <a:ahLst/>
              <a:cxnLst/>
              <a:rect l="l" t="t" r="r" b="b"/>
              <a:pathLst>
                <a:path w="2427231" h="914400">
                  <a:moveTo>
                    <a:pt x="233965" y="366746"/>
                  </a:moveTo>
                  <a:cubicBezTo>
                    <a:pt x="184008" y="366746"/>
                    <a:pt x="143510" y="407244"/>
                    <a:pt x="143510" y="457201"/>
                  </a:cubicBezTo>
                  <a:cubicBezTo>
                    <a:pt x="143510" y="507158"/>
                    <a:pt x="184008" y="547656"/>
                    <a:pt x="233965" y="547656"/>
                  </a:cubicBezTo>
                  <a:cubicBezTo>
                    <a:pt x="283922" y="547656"/>
                    <a:pt x="324420" y="507158"/>
                    <a:pt x="324420" y="457201"/>
                  </a:cubicBezTo>
                  <a:cubicBezTo>
                    <a:pt x="324420" y="407244"/>
                    <a:pt x="283922" y="366746"/>
                    <a:pt x="233965" y="366746"/>
                  </a:cubicBezTo>
                  <a:close/>
                  <a:moveTo>
                    <a:pt x="457200" y="0"/>
                  </a:moveTo>
                  <a:cubicBezTo>
                    <a:pt x="615016" y="0"/>
                    <a:pt x="754156" y="79959"/>
                    <a:pt x="836318" y="201575"/>
                  </a:cubicBezTo>
                  <a:lnTo>
                    <a:pt x="866368" y="256939"/>
                  </a:lnTo>
                  <a:lnTo>
                    <a:pt x="2226970" y="256939"/>
                  </a:lnTo>
                  <a:lnTo>
                    <a:pt x="2427231" y="457201"/>
                  </a:lnTo>
                  <a:lnTo>
                    <a:pt x="2226970" y="657462"/>
                  </a:lnTo>
                  <a:lnTo>
                    <a:pt x="2106661" y="657462"/>
                  </a:lnTo>
                  <a:lnTo>
                    <a:pt x="1975716" y="505956"/>
                  </a:lnTo>
                  <a:lnTo>
                    <a:pt x="1844772" y="657462"/>
                  </a:lnTo>
                  <a:lnTo>
                    <a:pt x="1773422" y="657462"/>
                  </a:lnTo>
                  <a:lnTo>
                    <a:pt x="1642477" y="505956"/>
                  </a:lnTo>
                  <a:lnTo>
                    <a:pt x="1511533" y="657462"/>
                  </a:lnTo>
                  <a:lnTo>
                    <a:pt x="1414780" y="657462"/>
                  </a:lnTo>
                  <a:lnTo>
                    <a:pt x="1283835" y="505956"/>
                  </a:lnTo>
                  <a:lnTo>
                    <a:pt x="1152891" y="657462"/>
                  </a:lnTo>
                  <a:lnTo>
                    <a:pt x="866368" y="657462"/>
                  </a:lnTo>
                  <a:lnTo>
                    <a:pt x="836318" y="712825"/>
                  </a:lnTo>
                  <a:cubicBezTo>
                    <a:pt x="754156" y="834441"/>
                    <a:pt x="615016" y="914400"/>
                    <a:pt x="457200" y="914400"/>
                  </a:cubicBezTo>
                  <a:cubicBezTo>
                    <a:pt x="204695" y="914400"/>
                    <a:pt x="0" y="709705"/>
                    <a:pt x="0" y="457200"/>
                  </a:cubicBezTo>
                  <a:cubicBezTo>
                    <a:pt x="0" y="204695"/>
                    <a:pt x="204695" y="0"/>
                    <a:pt x="457200" y="0"/>
                  </a:cubicBezTo>
                  <a:close/>
                </a:path>
              </a:pathLst>
            </a:custGeom>
            <a:solidFill>
              <a:srgbClr val="7F4F9F">
                <a:lumMod val="40000"/>
                <a:lumOff val="60000"/>
              </a:srgbClr>
            </a:solidFill>
            <a:ln w="12700" cap="flat" cmpd="sng" algn="ctr">
              <a:solidFill>
                <a:srgbClr val="CCB6DB"/>
              </a:solidFill>
              <a:prstDash val="solid"/>
              <a:miter lim="800000"/>
            </a:ln>
            <a:effectLst/>
          </p:spPr>
        </p:sp>
        <p:sp>
          <p:nvSpPr>
            <p:cNvPr id="179" name="Freeform 79">
              <a:extLst>
                <a:ext uri="{FF2B5EF4-FFF2-40B4-BE49-F238E27FC236}">
                  <a16:creationId xmlns:a16="http://schemas.microsoft.com/office/drawing/2014/main" id="{43C903C9-1086-4E35-936F-BE44BA5A2634}"/>
                </a:ext>
              </a:extLst>
            </p:cNvPr>
            <p:cNvSpPr/>
            <p:nvPr/>
          </p:nvSpPr>
          <p:spPr>
            <a:xfrm>
              <a:off x="7916528" y="4123249"/>
              <a:ext cx="222840" cy="75600"/>
            </a:xfrm>
            <a:custGeom>
              <a:avLst/>
              <a:gdLst/>
              <a:ahLst/>
              <a:cxnLst/>
              <a:rect l="l" t="t" r="r" b="b"/>
              <a:pathLst>
                <a:path w="2427231" h="914400">
                  <a:moveTo>
                    <a:pt x="233965" y="366746"/>
                  </a:moveTo>
                  <a:cubicBezTo>
                    <a:pt x="184008" y="366746"/>
                    <a:pt x="143510" y="407244"/>
                    <a:pt x="143510" y="457201"/>
                  </a:cubicBezTo>
                  <a:cubicBezTo>
                    <a:pt x="143510" y="507158"/>
                    <a:pt x="184008" y="547656"/>
                    <a:pt x="233965" y="547656"/>
                  </a:cubicBezTo>
                  <a:cubicBezTo>
                    <a:pt x="283922" y="547656"/>
                    <a:pt x="324420" y="507158"/>
                    <a:pt x="324420" y="457201"/>
                  </a:cubicBezTo>
                  <a:cubicBezTo>
                    <a:pt x="324420" y="407244"/>
                    <a:pt x="283922" y="366746"/>
                    <a:pt x="233965" y="366746"/>
                  </a:cubicBezTo>
                  <a:close/>
                  <a:moveTo>
                    <a:pt x="457200" y="0"/>
                  </a:moveTo>
                  <a:cubicBezTo>
                    <a:pt x="615016" y="0"/>
                    <a:pt x="754156" y="79959"/>
                    <a:pt x="836318" y="201575"/>
                  </a:cubicBezTo>
                  <a:lnTo>
                    <a:pt x="866368" y="256939"/>
                  </a:lnTo>
                  <a:lnTo>
                    <a:pt x="2226970" y="256939"/>
                  </a:lnTo>
                  <a:lnTo>
                    <a:pt x="2427231" y="457201"/>
                  </a:lnTo>
                  <a:lnTo>
                    <a:pt x="2226970" y="657462"/>
                  </a:lnTo>
                  <a:lnTo>
                    <a:pt x="2106661" y="657462"/>
                  </a:lnTo>
                  <a:lnTo>
                    <a:pt x="1975716" y="505956"/>
                  </a:lnTo>
                  <a:lnTo>
                    <a:pt x="1844772" y="657462"/>
                  </a:lnTo>
                  <a:lnTo>
                    <a:pt x="1773422" y="657462"/>
                  </a:lnTo>
                  <a:lnTo>
                    <a:pt x="1642477" y="505956"/>
                  </a:lnTo>
                  <a:lnTo>
                    <a:pt x="1511533" y="657462"/>
                  </a:lnTo>
                  <a:lnTo>
                    <a:pt x="1414780" y="657462"/>
                  </a:lnTo>
                  <a:lnTo>
                    <a:pt x="1283835" y="505956"/>
                  </a:lnTo>
                  <a:lnTo>
                    <a:pt x="1152891" y="657462"/>
                  </a:lnTo>
                  <a:lnTo>
                    <a:pt x="866368" y="657462"/>
                  </a:lnTo>
                  <a:lnTo>
                    <a:pt x="836318" y="712825"/>
                  </a:lnTo>
                  <a:cubicBezTo>
                    <a:pt x="754156" y="834441"/>
                    <a:pt x="615016" y="914400"/>
                    <a:pt x="457200" y="914400"/>
                  </a:cubicBezTo>
                  <a:cubicBezTo>
                    <a:pt x="204695" y="914400"/>
                    <a:pt x="0" y="709705"/>
                    <a:pt x="0" y="457200"/>
                  </a:cubicBezTo>
                  <a:cubicBezTo>
                    <a:pt x="0" y="204695"/>
                    <a:pt x="204695" y="0"/>
                    <a:pt x="457200" y="0"/>
                  </a:cubicBezTo>
                  <a:close/>
                </a:path>
              </a:pathLst>
            </a:custGeom>
            <a:solidFill>
              <a:srgbClr val="7F4F9F">
                <a:lumMod val="40000"/>
                <a:lumOff val="60000"/>
              </a:srgbClr>
            </a:solidFill>
            <a:ln w="12700" cap="flat" cmpd="sng" algn="ctr">
              <a:solidFill>
                <a:srgbClr val="CCB6DB"/>
              </a:solidFill>
              <a:prstDash val="solid"/>
              <a:miter lim="800000"/>
            </a:ln>
            <a:effectLst/>
          </p:spPr>
        </p:sp>
        <p:sp>
          <p:nvSpPr>
            <p:cNvPr id="180" name="Freeform 79">
              <a:extLst>
                <a:ext uri="{FF2B5EF4-FFF2-40B4-BE49-F238E27FC236}">
                  <a16:creationId xmlns:a16="http://schemas.microsoft.com/office/drawing/2014/main" id="{43C903C9-1086-4E35-936F-BE44BA5A2634}"/>
                </a:ext>
              </a:extLst>
            </p:cNvPr>
            <p:cNvSpPr/>
            <p:nvPr/>
          </p:nvSpPr>
          <p:spPr>
            <a:xfrm>
              <a:off x="7913806" y="4325933"/>
              <a:ext cx="222840" cy="75600"/>
            </a:xfrm>
            <a:custGeom>
              <a:avLst/>
              <a:gdLst/>
              <a:ahLst/>
              <a:cxnLst/>
              <a:rect l="l" t="t" r="r" b="b"/>
              <a:pathLst>
                <a:path w="2427231" h="914400">
                  <a:moveTo>
                    <a:pt x="233965" y="366746"/>
                  </a:moveTo>
                  <a:cubicBezTo>
                    <a:pt x="184008" y="366746"/>
                    <a:pt x="143510" y="407244"/>
                    <a:pt x="143510" y="457201"/>
                  </a:cubicBezTo>
                  <a:cubicBezTo>
                    <a:pt x="143510" y="507158"/>
                    <a:pt x="184008" y="547656"/>
                    <a:pt x="233965" y="547656"/>
                  </a:cubicBezTo>
                  <a:cubicBezTo>
                    <a:pt x="283922" y="547656"/>
                    <a:pt x="324420" y="507158"/>
                    <a:pt x="324420" y="457201"/>
                  </a:cubicBezTo>
                  <a:cubicBezTo>
                    <a:pt x="324420" y="407244"/>
                    <a:pt x="283922" y="366746"/>
                    <a:pt x="233965" y="366746"/>
                  </a:cubicBezTo>
                  <a:close/>
                  <a:moveTo>
                    <a:pt x="457200" y="0"/>
                  </a:moveTo>
                  <a:cubicBezTo>
                    <a:pt x="615016" y="0"/>
                    <a:pt x="754156" y="79959"/>
                    <a:pt x="836318" y="201575"/>
                  </a:cubicBezTo>
                  <a:lnTo>
                    <a:pt x="866368" y="256939"/>
                  </a:lnTo>
                  <a:lnTo>
                    <a:pt x="2226970" y="256939"/>
                  </a:lnTo>
                  <a:lnTo>
                    <a:pt x="2427231" y="457201"/>
                  </a:lnTo>
                  <a:lnTo>
                    <a:pt x="2226970" y="657462"/>
                  </a:lnTo>
                  <a:lnTo>
                    <a:pt x="2106661" y="657462"/>
                  </a:lnTo>
                  <a:lnTo>
                    <a:pt x="1975716" y="505956"/>
                  </a:lnTo>
                  <a:lnTo>
                    <a:pt x="1844772" y="657462"/>
                  </a:lnTo>
                  <a:lnTo>
                    <a:pt x="1773422" y="657462"/>
                  </a:lnTo>
                  <a:lnTo>
                    <a:pt x="1642477" y="505956"/>
                  </a:lnTo>
                  <a:lnTo>
                    <a:pt x="1511533" y="657462"/>
                  </a:lnTo>
                  <a:lnTo>
                    <a:pt x="1414780" y="657462"/>
                  </a:lnTo>
                  <a:lnTo>
                    <a:pt x="1283835" y="505956"/>
                  </a:lnTo>
                  <a:lnTo>
                    <a:pt x="1152891" y="657462"/>
                  </a:lnTo>
                  <a:lnTo>
                    <a:pt x="866368" y="657462"/>
                  </a:lnTo>
                  <a:lnTo>
                    <a:pt x="836318" y="712825"/>
                  </a:lnTo>
                  <a:cubicBezTo>
                    <a:pt x="754156" y="834441"/>
                    <a:pt x="615016" y="914400"/>
                    <a:pt x="457200" y="914400"/>
                  </a:cubicBezTo>
                  <a:cubicBezTo>
                    <a:pt x="204695" y="914400"/>
                    <a:pt x="0" y="709705"/>
                    <a:pt x="0" y="457200"/>
                  </a:cubicBezTo>
                  <a:cubicBezTo>
                    <a:pt x="0" y="204695"/>
                    <a:pt x="204695" y="0"/>
                    <a:pt x="457200" y="0"/>
                  </a:cubicBezTo>
                  <a:close/>
                </a:path>
              </a:pathLst>
            </a:custGeom>
            <a:solidFill>
              <a:srgbClr val="7F4F9F">
                <a:lumMod val="40000"/>
                <a:lumOff val="60000"/>
              </a:srgbClr>
            </a:solidFill>
            <a:ln w="12700" cap="flat" cmpd="sng" algn="ctr">
              <a:solidFill>
                <a:srgbClr val="CCB6DB"/>
              </a:solidFill>
              <a:prstDash val="solid"/>
              <a:miter lim="800000"/>
            </a:ln>
            <a:effectLst/>
          </p:spPr>
        </p:sp>
      </p:grpSp>
      <p:grpSp>
        <p:nvGrpSpPr>
          <p:cNvPr id="181" name="Group 180"/>
          <p:cNvGrpSpPr/>
          <p:nvPr/>
        </p:nvGrpSpPr>
        <p:grpSpPr>
          <a:xfrm>
            <a:off x="5664488" y="4366597"/>
            <a:ext cx="1077496" cy="870125"/>
            <a:chOff x="7816991" y="3566150"/>
            <a:chExt cx="1077496" cy="870125"/>
          </a:xfrm>
        </p:grpSpPr>
        <p:sp>
          <p:nvSpPr>
            <p:cNvPr id="182" name="Rectangle 113">
              <a:extLst>
                <a:ext uri="{FF2B5EF4-FFF2-40B4-BE49-F238E27FC236}">
                  <a16:creationId xmlns:a16="http://schemas.microsoft.com/office/drawing/2014/main" id="{18C187D5-BA64-40FB-BEBE-FCA54015211A}"/>
                </a:ext>
              </a:extLst>
            </p:cNvPr>
            <p:cNvSpPr/>
            <p:nvPr/>
          </p:nvSpPr>
          <p:spPr>
            <a:xfrm>
              <a:off x="7848164" y="3566150"/>
              <a:ext cx="1015151" cy="258375"/>
            </a:xfrm>
            <a:prstGeom prst="rect">
              <a:avLst/>
            </a:prstGeom>
            <a:noFill/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000" i="0" u="none" strike="noStrike" kern="0" cap="none" spc="-1" normalizeH="0" baseline="0" noProof="0" dirty="0">
                  <a:ln>
                    <a:noFill/>
                  </a:ln>
                  <a:solidFill>
                    <a:srgbClr val="414244"/>
                  </a:solidFill>
                  <a:effectLst/>
                  <a:uLnTx/>
                  <a:uFillTx/>
                  <a:latin typeface="Calibri"/>
                  <a:ea typeface="DejaVu Sans"/>
                  <a:cs typeface="+mn-cs"/>
                </a:rPr>
                <a:t>Key chunk table</a:t>
              </a:r>
              <a:endPara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183" name="Group 182"/>
            <p:cNvGrpSpPr/>
            <p:nvPr/>
          </p:nvGrpSpPr>
          <p:grpSpPr>
            <a:xfrm>
              <a:off x="7816991" y="3827328"/>
              <a:ext cx="1077496" cy="608947"/>
              <a:chOff x="7825760" y="3827328"/>
              <a:chExt cx="1077496" cy="608947"/>
            </a:xfrm>
          </p:grpSpPr>
          <p:sp>
            <p:nvSpPr>
              <p:cNvPr id="184" name="Rectangle 183"/>
              <p:cNvSpPr/>
              <p:nvPr/>
            </p:nvSpPr>
            <p:spPr>
              <a:xfrm>
                <a:off x="7825760" y="3827328"/>
                <a:ext cx="1077496" cy="608947"/>
              </a:xfrm>
              <a:prstGeom prst="rect">
                <a:avLst/>
              </a:prstGeom>
              <a:noFill/>
              <a:ln w="6350"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185" name="Freeform 79">
                <a:extLst>
                  <a:ext uri="{FF2B5EF4-FFF2-40B4-BE49-F238E27FC236}">
                    <a16:creationId xmlns:a16="http://schemas.microsoft.com/office/drawing/2014/main" id="{43C903C9-1086-4E35-936F-BE44BA5A2634}"/>
                  </a:ext>
                </a:extLst>
              </p:cNvPr>
              <p:cNvSpPr/>
              <p:nvPr/>
            </p:nvSpPr>
            <p:spPr>
              <a:xfrm>
                <a:off x="7913806" y="3894108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98A7D1"/>
              </a:solidFill>
              <a:ln w="12700" cap="flat" cmpd="sng" algn="ctr">
                <a:solidFill>
                  <a:srgbClr val="98A7D1"/>
                </a:solidFill>
                <a:prstDash val="solid"/>
                <a:miter lim="800000"/>
              </a:ln>
              <a:effectLst/>
            </p:spPr>
          </p:sp>
          <p:sp>
            <p:nvSpPr>
              <p:cNvPr id="186" name="Freeform 79">
                <a:extLst>
                  <a:ext uri="{FF2B5EF4-FFF2-40B4-BE49-F238E27FC236}">
                    <a16:creationId xmlns:a16="http://schemas.microsoft.com/office/drawing/2014/main" id="{43C903C9-1086-4E35-936F-BE44BA5A2634}"/>
                  </a:ext>
                </a:extLst>
              </p:cNvPr>
              <p:cNvSpPr/>
              <p:nvPr/>
            </p:nvSpPr>
            <p:spPr>
              <a:xfrm>
                <a:off x="7916528" y="4123249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98A7D1"/>
              </a:solidFill>
              <a:ln w="12700" cap="flat" cmpd="sng" algn="ctr">
                <a:solidFill>
                  <a:srgbClr val="98A7D1"/>
                </a:solidFill>
                <a:prstDash val="solid"/>
                <a:miter lim="800000"/>
              </a:ln>
              <a:effectLst/>
            </p:spPr>
          </p:sp>
          <p:sp>
            <p:nvSpPr>
              <p:cNvPr id="187" name="Freeform 79">
                <a:extLst>
                  <a:ext uri="{FF2B5EF4-FFF2-40B4-BE49-F238E27FC236}">
                    <a16:creationId xmlns:a16="http://schemas.microsoft.com/office/drawing/2014/main" id="{43C903C9-1086-4E35-936F-BE44BA5A2634}"/>
                  </a:ext>
                </a:extLst>
              </p:cNvPr>
              <p:cNvSpPr/>
              <p:nvPr/>
            </p:nvSpPr>
            <p:spPr>
              <a:xfrm>
                <a:off x="7913806" y="4325933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98A7D1"/>
              </a:solidFill>
              <a:ln w="12700" cap="flat" cmpd="sng" algn="ctr">
                <a:solidFill>
                  <a:srgbClr val="98A7D1"/>
                </a:solidFill>
                <a:prstDash val="solid"/>
                <a:miter lim="800000"/>
              </a:ln>
              <a:effectLst/>
            </p:spPr>
          </p:sp>
        </p:grpSp>
      </p:grpSp>
      <p:grpSp>
        <p:nvGrpSpPr>
          <p:cNvPr id="188" name="Group 187"/>
          <p:cNvGrpSpPr/>
          <p:nvPr/>
        </p:nvGrpSpPr>
        <p:grpSpPr>
          <a:xfrm>
            <a:off x="5664488" y="5326953"/>
            <a:ext cx="1077496" cy="870125"/>
            <a:chOff x="7816991" y="3566150"/>
            <a:chExt cx="1077496" cy="870125"/>
          </a:xfrm>
        </p:grpSpPr>
        <p:sp>
          <p:nvSpPr>
            <p:cNvPr id="189" name="Rectangle 113">
              <a:extLst>
                <a:ext uri="{FF2B5EF4-FFF2-40B4-BE49-F238E27FC236}">
                  <a16:creationId xmlns:a16="http://schemas.microsoft.com/office/drawing/2014/main" id="{18C187D5-BA64-40FB-BEBE-FCA54015211A}"/>
                </a:ext>
              </a:extLst>
            </p:cNvPr>
            <p:cNvSpPr/>
            <p:nvPr/>
          </p:nvSpPr>
          <p:spPr>
            <a:xfrm>
              <a:off x="7848164" y="3566150"/>
              <a:ext cx="1015151" cy="258375"/>
            </a:xfrm>
            <a:prstGeom prst="rect">
              <a:avLst/>
            </a:prstGeom>
            <a:noFill/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000" i="0" u="none" strike="noStrike" kern="0" cap="none" spc="-1" normalizeH="0" baseline="0" noProof="0" dirty="0">
                  <a:ln>
                    <a:noFill/>
                  </a:ln>
                  <a:solidFill>
                    <a:srgbClr val="414244"/>
                  </a:solidFill>
                  <a:effectLst/>
                  <a:uLnTx/>
                  <a:uFillTx/>
                  <a:latin typeface="Calibri"/>
                  <a:ea typeface="DejaVu Sans"/>
                  <a:cs typeface="+mn-cs"/>
                </a:rPr>
                <a:t>Key chunk table</a:t>
              </a:r>
              <a:endPara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190" name="Group 189"/>
            <p:cNvGrpSpPr/>
            <p:nvPr/>
          </p:nvGrpSpPr>
          <p:grpSpPr>
            <a:xfrm>
              <a:off x="7816991" y="3827328"/>
              <a:ext cx="1077496" cy="608947"/>
              <a:chOff x="7825760" y="3827328"/>
              <a:chExt cx="1077496" cy="608947"/>
            </a:xfrm>
          </p:grpSpPr>
          <p:sp>
            <p:nvSpPr>
              <p:cNvPr id="191" name="Rectangle 190"/>
              <p:cNvSpPr/>
              <p:nvPr/>
            </p:nvSpPr>
            <p:spPr>
              <a:xfrm>
                <a:off x="7825760" y="3827328"/>
                <a:ext cx="1077496" cy="608947"/>
              </a:xfrm>
              <a:prstGeom prst="rect">
                <a:avLst/>
              </a:prstGeom>
              <a:noFill/>
              <a:ln w="6350"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192" name="Freeform 79">
                <a:extLst>
                  <a:ext uri="{FF2B5EF4-FFF2-40B4-BE49-F238E27FC236}">
                    <a16:creationId xmlns:a16="http://schemas.microsoft.com/office/drawing/2014/main" id="{43C903C9-1086-4E35-936F-BE44BA5A2634}"/>
                  </a:ext>
                </a:extLst>
              </p:cNvPr>
              <p:cNvSpPr/>
              <p:nvPr/>
            </p:nvSpPr>
            <p:spPr>
              <a:xfrm>
                <a:off x="7913806" y="3894108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3F2750"/>
              </a:solidFill>
              <a:ln w="12700" cap="flat" cmpd="sng" algn="ctr">
                <a:solidFill>
                  <a:srgbClr val="3F274F"/>
                </a:solidFill>
                <a:prstDash val="solid"/>
                <a:miter lim="800000"/>
              </a:ln>
              <a:effectLst/>
            </p:spPr>
          </p:sp>
          <p:sp>
            <p:nvSpPr>
              <p:cNvPr id="193" name="Freeform 79">
                <a:extLst>
                  <a:ext uri="{FF2B5EF4-FFF2-40B4-BE49-F238E27FC236}">
                    <a16:creationId xmlns:a16="http://schemas.microsoft.com/office/drawing/2014/main" id="{43C903C9-1086-4E35-936F-BE44BA5A2634}"/>
                  </a:ext>
                </a:extLst>
              </p:cNvPr>
              <p:cNvSpPr/>
              <p:nvPr/>
            </p:nvSpPr>
            <p:spPr>
              <a:xfrm>
                <a:off x="7916528" y="4123249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3F2750"/>
              </a:solidFill>
              <a:ln w="12700" cap="flat" cmpd="sng" algn="ctr">
                <a:solidFill>
                  <a:srgbClr val="3F274F"/>
                </a:solidFill>
                <a:prstDash val="solid"/>
                <a:miter lim="800000"/>
              </a:ln>
              <a:effectLst/>
            </p:spPr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43C903C9-1086-4E35-936F-BE44BA5A2634}"/>
                  </a:ext>
                </a:extLst>
              </p:cNvPr>
              <p:cNvSpPr/>
              <p:nvPr/>
            </p:nvSpPr>
            <p:spPr>
              <a:xfrm>
                <a:off x="7913806" y="4325933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3F2750"/>
              </a:solidFill>
              <a:ln w="12700" cap="flat" cmpd="sng" algn="ctr">
                <a:solidFill>
                  <a:srgbClr val="3F274F"/>
                </a:solidFill>
                <a:prstDash val="solid"/>
                <a:miter lim="800000"/>
              </a:ln>
              <a:effectLst/>
            </p:spPr>
          </p:sp>
        </p:grpSp>
      </p:grpSp>
      <p:grpSp>
        <p:nvGrpSpPr>
          <p:cNvPr id="195" name="Group 194"/>
          <p:cNvGrpSpPr/>
          <p:nvPr/>
        </p:nvGrpSpPr>
        <p:grpSpPr>
          <a:xfrm>
            <a:off x="6032091" y="3764984"/>
            <a:ext cx="670608" cy="540020"/>
            <a:chOff x="5365477" y="3764984"/>
            <a:chExt cx="670608" cy="540020"/>
          </a:xfrm>
        </p:grpSpPr>
        <p:sp>
          <p:nvSpPr>
            <p:cNvPr id="196" name="Rectangle 195"/>
            <p:cNvSpPr/>
            <p:nvPr/>
          </p:nvSpPr>
          <p:spPr>
            <a:xfrm>
              <a:off x="5365477" y="3764984"/>
              <a:ext cx="670608" cy="11088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97" name="Rectangle 196"/>
            <p:cNvSpPr/>
            <p:nvPr/>
          </p:nvSpPr>
          <p:spPr>
            <a:xfrm>
              <a:off x="5365477" y="3979554"/>
              <a:ext cx="670608" cy="11088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98" name="Rectangle 197"/>
            <p:cNvSpPr/>
            <p:nvPr/>
          </p:nvSpPr>
          <p:spPr>
            <a:xfrm>
              <a:off x="5365477" y="4194124"/>
              <a:ext cx="670608" cy="11088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" dirty="0">
                  <a:solidFill>
                    <a:schemeClr val="bg1"/>
                  </a:solidFill>
                </a:rPr>
                <a:t>ae1890c51389</a:t>
              </a:r>
              <a:endParaRPr lang="pt-PT" sz="5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9" name="Group 198"/>
          <p:cNvGrpSpPr/>
          <p:nvPr/>
        </p:nvGrpSpPr>
        <p:grpSpPr>
          <a:xfrm>
            <a:off x="6041021" y="4668851"/>
            <a:ext cx="670608" cy="540020"/>
            <a:chOff x="5365477" y="3764984"/>
            <a:chExt cx="670608" cy="540020"/>
          </a:xfrm>
        </p:grpSpPr>
        <p:sp>
          <p:nvSpPr>
            <p:cNvPr id="200" name="Rectangle 199"/>
            <p:cNvSpPr/>
            <p:nvPr/>
          </p:nvSpPr>
          <p:spPr>
            <a:xfrm>
              <a:off x="5365477" y="3764984"/>
              <a:ext cx="670608" cy="11088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01" name="Rectangle 200"/>
            <p:cNvSpPr/>
            <p:nvPr/>
          </p:nvSpPr>
          <p:spPr>
            <a:xfrm>
              <a:off x="5365477" y="3979554"/>
              <a:ext cx="670608" cy="11088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02" name="Rectangle 201"/>
            <p:cNvSpPr/>
            <p:nvPr/>
          </p:nvSpPr>
          <p:spPr>
            <a:xfrm>
              <a:off x="5365477" y="4194124"/>
              <a:ext cx="670608" cy="11088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" dirty="0">
                  <a:solidFill>
                    <a:schemeClr val="bg1"/>
                  </a:solidFill>
                </a:rPr>
                <a:t>1104e6fe5809d</a:t>
              </a:r>
              <a:endParaRPr lang="pt-PT" sz="5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3" name="Group 202"/>
          <p:cNvGrpSpPr/>
          <p:nvPr/>
        </p:nvGrpSpPr>
        <p:grpSpPr>
          <a:xfrm>
            <a:off x="6048247" y="5633267"/>
            <a:ext cx="670608" cy="540020"/>
            <a:chOff x="5365477" y="3764984"/>
            <a:chExt cx="670608" cy="540020"/>
          </a:xfrm>
        </p:grpSpPr>
        <p:sp>
          <p:nvSpPr>
            <p:cNvPr id="204" name="Rectangle 203"/>
            <p:cNvSpPr/>
            <p:nvPr/>
          </p:nvSpPr>
          <p:spPr>
            <a:xfrm>
              <a:off x="5365477" y="3764984"/>
              <a:ext cx="670608" cy="11088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05" name="Rectangle 204"/>
            <p:cNvSpPr/>
            <p:nvPr/>
          </p:nvSpPr>
          <p:spPr>
            <a:xfrm>
              <a:off x="5365477" y="3979554"/>
              <a:ext cx="670608" cy="11088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06" name="Rectangle 205"/>
            <p:cNvSpPr/>
            <p:nvPr/>
          </p:nvSpPr>
          <p:spPr>
            <a:xfrm>
              <a:off x="5365477" y="4194124"/>
              <a:ext cx="670608" cy="11088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" dirty="0">
                  <a:solidFill>
                    <a:schemeClr val="bg1"/>
                  </a:solidFill>
                </a:rPr>
                <a:t>fe7b2c2ae6ef</a:t>
              </a:r>
              <a:endParaRPr lang="pt-PT" sz="500" dirty="0">
                <a:solidFill>
                  <a:schemeClr val="bg1"/>
                </a:solidFill>
              </a:endParaRPr>
            </a:p>
          </p:txBody>
        </p:sp>
      </p:grpSp>
      <p:sp>
        <p:nvSpPr>
          <p:cNvPr id="211" name="Rectangle 113">
            <a:extLst>
              <a:ext uri="{FF2B5EF4-FFF2-40B4-BE49-F238E27FC236}">
                <a16:creationId xmlns:a16="http://schemas.microsoft.com/office/drawing/2014/main" id="{18C187D5-BA64-40FB-BEBE-FCA54015211A}"/>
              </a:ext>
            </a:extLst>
          </p:cNvPr>
          <p:cNvSpPr/>
          <p:nvPr/>
        </p:nvSpPr>
        <p:spPr>
          <a:xfrm>
            <a:off x="5689725" y="3453056"/>
            <a:ext cx="1015151" cy="258375"/>
          </a:xfrm>
          <a:prstGeom prst="rect">
            <a:avLst/>
          </a:prstGeom>
          <a:noFill/>
          <a:ln w="0">
            <a:noFill/>
          </a:ln>
          <a:effectLst/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414244"/>
                </a:solidFill>
                <a:effectLst/>
                <a:uLnTx/>
                <a:uFillTx/>
                <a:latin typeface="Calibri"/>
                <a:ea typeface="DejaVu Sans"/>
                <a:cs typeface="+mn-cs"/>
              </a:rPr>
              <a:t>Key chunk table</a:t>
            </a:r>
            <a:endParaRPr kumimoji="0" lang="en-US" sz="100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cxnSp>
        <p:nvCxnSpPr>
          <p:cNvPr id="5" name="Straight Arrow Connector 4"/>
          <p:cNvCxnSpPr>
            <a:stCxn id="159" idx="3"/>
            <a:endCxn id="82" idx="1"/>
          </p:cNvCxnSpPr>
          <p:nvPr/>
        </p:nvCxnSpPr>
        <p:spPr>
          <a:xfrm flipV="1">
            <a:off x="3970104" y="3935016"/>
            <a:ext cx="1557738" cy="1735625"/>
          </a:xfrm>
          <a:prstGeom prst="straightConnector1">
            <a:avLst/>
          </a:prstGeom>
          <a:ln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159" idx="3"/>
            <a:endCxn id="96" idx="1"/>
          </p:cNvCxnSpPr>
          <p:nvPr/>
        </p:nvCxnSpPr>
        <p:spPr>
          <a:xfrm flipV="1">
            <a:off x="3970104" y="4841045"/>
            <a:ext cx="1557738" cy="829596"/>
          </a:xfrm>
          <a:prstGeom prst="straightConnector1">
            <a:avLst/>
          </a:prstGeom>
          <a:ln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59" idx="3"/>
            <a:endCxn id="161" idx="1"/>
          </p:cNvCxnSpPr>
          <p:nvPr/>
        </p:nvCxnSpPr>
        <p:spPr>
          <a:xfrm>
            <a:off x="3970104" y="5670641"/>
            <a:ext cx="1557738" cy="116722"/>
          </a:xfrm>
          <a:prstGeom prst="straightConnector1">
            <a:avLst/>
          </a:prstGeom>
          <a:ln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4" name="Rectangle 213"/>
          <p:cNvSpPr/>
          <p:nvPr/>
        </p:nvSpPr>
        <p:spPr>
          <a:xfrm>
            <a:off x="5695661" y="3774560"/>
            <a:ext cx="290102" cy="404242"/>
          </a:xfrm>
          <a:prstGeom prst="rect">
            <a:avLst/>
          </a:prstGeom>
          <a:solidFill>
            <a:schemeClr val="tx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15" name="Rectangle 214"/>
          <p:cNvSpPr/>
          <p:nvPr/>
        </p:nvSpPr>
        <p:spPr>
          <a:xfrm>
            <a:off x="5679618" y="4698469"/>
            <a:ext cx="331047" cy="356933"/>
          </a:xfrm>
          <a:prstGeom prst="rect">
            <a:avLst/>
          </a:prstGeom>
          <a:solidFill>
            <a:schemeClr val="tx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16" name="Rectangle 215"/>
          <p:cNvSpPr/>
          <p:nvPr/>
        </p:nvSpPr>
        <p:spPr>
          <a:xfrm>
            <a:off x="5710693" y="5649659"/>
            <a:ext cx="290102" cy="376321"/>
          </a:xfrm>
          <a:prstGeom prst="rect">
            <a:avLst/>
          </a:prstGeom>
          <a:solidFill>
            <a:schemeClr val="tx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07" name="Rectangle 113">
            <a:extLst>
              <a:ext uri="{FF2B5EF4-FFF2-40B4-BE49-F238E27FC236}">
                <a16:creationId xmlns:a16="http://schemas.microsoft.com/office/drawing/2014/main" id="{18C187D5-BA64-40FB-BEBE-FCA54015211A}"/>
              </a:ext>
            </a:extLst>
          </p:cNvPr>
          <p:cNvSpPr/>
          <p:nvPr/>
        </p:nvSpPr>
        <p:spPr>
          <a:xfrm rot="5400000">
            <a:off x="7510944" y="4672475"/>
            <a:ext cx="775592" cy="317520"/>
          </a:xfrm>
          <a:prstGeom prst="rect">
            <a:avLst/>
          </a:prstGeom>
          <a:noFill/>
          <a:ln w="0">
            <a:noFill/>
          </a:ln>
          <a:effectLst/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414244"/>
                </a:solidFill>
                <a:effectLst/>
                <a:uLnTx/>
                <a:uFillTx/>
                <a:latin typeface="Calibri"/>
                <a:ea typeface="DejaVu Sans"/>
                <a:cs typeface="+mn-cs"/>
              </a:rPr>
              <a:t>peer0.org2</a:t>
            </a:r>
            <a:endParaRPr kumimoji="0" lang="en-US" sz="100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208" name="Rectangle 113">
            <a:extLst>
              <a:ext uri="{FF2B5EF4-FFF2-40B4-BE49-F238E27FC236}">
                <a16:creationId xmlns:a16="http://schemas.microsoft.com/office/drawing/2014/main" id="{18C187D5-BA64-40FB-BEBE-FCA54015211A}"/>
              </a:ext>
            </a:extLst>
          </p:cNvPr>
          <p:cNvSpPr/>
          <p:nvPr/>
        </p:nvSpPr>
        <p:spPr>
          <a:xfrm rot="5400000">
            <a:off x="7519577" y="5626294"/>
            <a:ext cx="775592" cy="317520"/>
          </a:xfrm>
          <a:prstGeom prst="rect">
            <a:avLst/>
          </a:prstGeom>
          <a:noFill/>
          <a:ln w="0">
            <a:noFill/>
          </a:ln>
          <a:effectLst/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414244"/>
                </a:solidFill>
                <a:effectLst/>
                <a:uLnTx/>
                <a:uFillTx/>
                <a:latin typeface="Calibri"/>
                <a:ea typeface="DejaVu Sans"/>
                <a:cs typeface="+mn-cs"/>
              </a:rPr>
              <a:t>peer0.org3</a:t>
            </a:r>
            <a:endParaRPr kumimoji="0" lang="en-US" sz="100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209" name="Freeform 79">
            <a:extLst>
              <a:ext uri="{FF2B5EF4-FFF2-40B4-BE49-F238E27FC236}">
                <a16:creationId xmlns:a16="http://schemas.microsoft.com/office/drawing/2014/main" id="{BCB5557E-6146-47AA-8C62-54D5877EA1B1}"/>
              </a:ext>
            </a:extLst>
          </p:cNvPr>
          <p:cNvSpPr/>
          <p:nvPr/>
        </p:nvSpPr>
        <p:spPr>
          <a:xfrm>
            <a:off x="1054935" y="4050547"/>
            <a:ext cx="269636" cy="91476"/>
          </a:xfrm>
          <a:custGeom>
            <a:avLst/>
            <a:gdLst/>
            <a:ahLst/>
            <a:cxnLst/>
            <a:rect l="l" t="t" r="r" b="b"/>
            <a:pathLst>
              <a:path w="2427231" h="914400">
                <a:moveTo>
                  <a:pt x="233965" y="366746"/>
                </a:moveTo>
                <a:cubicBezTo>
                  <a:pt x="184008" y="366746"/>
                  <a:pt x="143510" y="407244"/>
                  <a:pt x="143510" y="457201"/>
                </a:cubicBezTo>
                <a:cubicBezTo>
                  <a:pt x="143510" y="507158"/>
                  <a:pt x="184008" y="547656"/>
                  <a:pt x="233965" y="547656"/>
                </a:cubicBezTo>
                <a:cubicBezTo>
                  <a:pt x="283922" y="547656"/>
                  <a:pt x="324420" y="507158"/>
                  <a:pt x="324420" y="457201"/>
                </a:cubicBezTo>
                <a:cubicBezTo>
                  <a:pt x="324420" y="407244"/>
                  <a:pt x="283922" y="366746"/>
                  <a:pt x="233965" y="366746"/>
                </a:cubicBezTo>
                <a:close/>
                <a:moveTo>
                  <a:pt x="457200" y="0"/>
                </a:moveTo>
                <a:cubicBezTo>
                  <a:pt x="615016" y="0"/>
                  <a:pt x="754156" y="79959"/>
                  <a:pt x="836318" y="201575"/>
                </a:cubicBezTo>
                <a:lnTo>
                  <a:pt x="866368" y="256939"/>
                </a:lnTo>
                <a:lnTo>
                  <a:pt x="2226970" y="256939"/>
                </a:lnTo>
                <a:lnTo>
                  <a:pt x="2427231" y="457201"/>
                </a:lnTo>
                <a:lnTo>
                  <a:pt x="2226970" y="657462"/>
                </a:lnTo>
                <a:lnTo>
                  <a:pt x="2106661" y="657462"/>
                </a:lnTo>
                <a:lnTo>
                  <a:pt x="1975716" y="505956"/>
                </a:lnTo>
                <a:lnTo>
                  <a:pt x="1844772" y="657462"/>
                </a:lnTo>
                <a:lnTo>
                  <a:pt x="1773422" y="657462"/>
                </a:lnTo>
                <a:lnTo>
                  <a:pt x="1642477" y="505956"/>
                </a:lnTo>
                <a:lnTo>
                  <a:pt x="1511533" y="657462"/>
                </a:lnTo>
                <a:lnTo>
                  <a:pt x="1414780" y="657462"/>
                </a:lnTo>
                <a:lnTo>
                  <a:pt x="1283835" y="505956"/>
                </a:lnTo>
                <a:lnTo>
                  <a:pt x="1152891" y="657462"/>
                </a:lnTo>
                <a:lnTo>
                  <a:pt x="866368" y="657462"/>
                </a:lnTo>
                <a:lnTo>
                  <a:pt x="836318" y="712825"/>
                </a:lnTo>
                <a:cubicBezTo>
                  <a:pt x="754156" y="834441"/>
                  <a:pt x="615016" y="914400"/>
                  <a:pt x="457200" y="914400"/>
                </a:cubicBezTo>
                <a:cubicBezTo>
                  <a:pt x="204695" y="914400"/>
                  <a:pt x="0" y="709705"/>
                  <a:pt x="0" y="457200"/>
                </a:cubicBezTo>
                <a:cubicBezTo>
                  <a:pt x="0" y="204695"/>
                  <a:pt x="204695" y="0"/>
                  <a:pt x="457200" y="0"/>
                </a:cubicBezTo>
                <a:close/>
              </a:path>
            </a:pathLst>
          </a:custGeom>
          <a:solidFill>
            <a:srgbClr val="7F4F9F">
              <a:lumMod val="40000"/>
              <a:lumOff val="60000"/>
            </a:srgbClr>
          </a:solidFill>
          <a:ln w="12700" cap="flat" cmpd="sng" algn="ctr">
            <a:solidFill>
              <a:srgbClr val="CCB6DB"/>
            </a:solidFill>
            <a:prstDash val="solid"/>
            <a:miter lim="800000"/>
          </a:ln>
          <a:effectLst/>
        </p:spPr>
      </p:sp>
      <p:sp>
        <p:nvSpPr>
          <p:cNvPr id="217" name="Freeform 79">
            <a:extLst>
              <a:ext uri="{FF2B5EF4-FFF2-40B4-BE49-F238E27FC236}">
                <a16:creationId xmlns:a16="http://schemas.microsoft.com/office/drawing/2014/main" id="{E9A43C2E-E1CC-4687-AC9A-0BDF40A37111}"/>
              </a:ext>
            </a:extLst>
          </p:cNvPr>
          <p:cNvSpPr/>
          <p:nvPr/>
        </p:nvSpPr>
        <p:spPr>
          <a:xfrm>
            <a:off x="3214698" y="4027443"/>
            <a:ext cx="269636" cy="91476"/>
          </a:xfrm>
          <a:custGeom>
            <a:avLst/>
            <a:gdLst/>
            <a:ahLst/>
            <a:cxnLst/>
            <a:rect l="l" t="t" r="r" b="b"/>
            <a:pathLst>
              <a:path w="2427231" h="914400">
                <a:moveTo>
                  <a:pt x="233965" y="366746"/>
                </a:moveTo>
                <a:cubicBezTo>
                  <a:pt x="184008" y="366746"/>
                  <a:pt x="143510" y="407244"/>
                  <a:pt x="143510" y="457201"/>
                </a:cubicBezTo>
                <a:cubicBezTo>
                  <a:pt x="143510" y="507158"/>
                  <a:pt x="184008" y="547656"/>
                  <a:pt x="233965" y="547656"/>
                </a:cubicBezTo>
                <a:cubicBezTo>
                  <a:pt x="283922" y="547656"/>
                  <a:pt x="324420" y="507158"/>
                  <a:pt x="324420" y="457201"/>
                </a:cubicBezTo>
                <a:cubicBezTo>
                  <a:pt x="324420" y="407244"/>
                  <a:pt x="283922" y="366746"/>
                  <a:pt x="233965" y="366746"/>
                </a:cubicBezTo>
                <a:close/>
                <a:moveTo>
                  <a:pt x="457200" y="0"/>
                </a:moveTo>
                <a:cubicBezTo>
                  <a:pt x="615016" y="0"/>
                  <a:pt x="754156" y="79959"/>
                  <a:pt x="836318" y="201575"/>
                </a:cubicBezTo>
                <a:lnTo>
                  <a:pt x="866368" y="256939"/>
                </a:lnTo>
                <a:lnTo>
                  <a:pt x="2226970" y="256939"/>
                </a:lnTo>
                <a:lnTo>
                  <a:pt x="2427231" y="457201"/>
                </a:lnTo>
                <a:lnTo>
                  <a:pt x="2226970" y="657462"/>
                </a:lnTo>
                <a:lnTo>
                  <a:pt x="2106661" y="657462"/>
                </a:lnTo>
                <a:lnTo>
                  <a:pt x="1975716" y="505956"/>
                </a:lnTo>
                <a:lnTo>
                  <a:pt x="1844772" y="657462"/>
                </a:lnTo>
                <a:lnTo>
                  <a:pt x="1773422" y="657462"/>
                </a:lnTo>
                <a:lnTo>
                  <a:pt x="1642477" y="505956"/>
                </a:lnTo>
                <a:lnTo>
                  <a:pt x="1511533" y="657462"/>
                </a:lnTo>
                <a:lnTo>
                  <a:pt x="1414780" y="657462"/>
                </a:lnTo>
                <a:lnTo>
                  <a:pt x="1283835" y="505956"/>
                </a:lnTo>
                <a:lnTo>
                  <a:pt x="1152891" y="657462"/>
                </a:lnTo>
                <a:lnTo>
                  <a:pt x="866368" y="657462"/>
                </a:lnTo>
                <a:lnTo>
                  <a:pt x="836318" y="712825"/>
                </a:lnTo>
                <a:cubicBezTo>
                  <a:pt x="754156" y="834441"/>
                  <a:pt x="615016" y="914400"/>
                  <a:pt x="457200" y="914400"/>
                </a:cubicBezTo>
                <a:cubicBezTo>
                  <a:pt x="204695" y="914400"/>
                  <a:pt x="0" y="709705"/>
                  <a:pt x="0" y="457200"/>
                </a:cubicBezTo>
                <a:cubicBezTo>
                  <a:pt x="0" y="204695"/>
                  <a:pt x="204695" y="0"/>
                  <a:pt x="457200" y="0"/>
                </a:cubicBezTo>
                <a:close/>
              </a:path>
            </a:pathLst>
          </a:custGeom>
          <a:solidFill>
            <a:srgbClr val="7F4F9F">
              <a:lumMod val="50000"/>
            </a:srgbClr>
          </a:solidFill>
          <a:ln w="12700" cap="flat" cmpd="sng" algn="ctr">
            <a:solidFill>
              <a:srgbClr val="3F274F"/>
            </a:solidFill>
            <a:prstDash val="solid"/>
            <a:miter lim="800000"/>
          </a:ln>
          <a:effectLst/>
        </p:spPr>
      </p:sp>
      <p:sp>
        <p:nvSpPr>
          <p:cNvPr id="218" name="Freeform 79">
            <a:extLst>
              <a:ext uri="{FF2B5EF4-FFF2-40B4-BE49-F238E27FC236}">
                <a16:creationId xmlns:a16="http://schemas.microsoft.com/office/drawing/2014/main" id="{7BFD9FAB-CEEA-4BD7-9491-C8733ECF668B}"/>
              </a:ext>
            </a:extLst>
          </p:cNvPr>
          <p:cNvSpPr/>
          <p:nvPr/>
        </p:nvSpPr>
        <p:spPr>
          <a:xfrm>
            <a:off x="2114046" y="4044759"/>
            <a:ext cx="269636" cy="91476"/>
          </a:xfrm>
          <a:custGeom>
            <a:avLst/>
            <a:gdLst/>
            <a:ahLst/>
            <a:cxnLst/>
            <a:rect l="l" t="t" r="r" b="b"/>
            <a:pathLst>
              <a:path w="2427231" h="914400">
                <a:moveTo>
                  <a:pt x="233965" y="366746"/>
                </a:moveTo>
                <a:cubicBezTo>
                  <a:pt x="184008" y="366746"/>
                  <a:pt x="143510" y="407244"/>
                  <a:pt x="143510" y="457201"/>
                </a:cubicBezTo>
                <a:cubicBezTo>
                  <a:pt x="143510" y="507158"/>
                  <a:pt x="184008" y="547656"/>
                  <a:pt x="233965" y="547656"/>
                </a:cubicBezTo>
                <a:cubicBezTo>
                  <a:pt x="283922" y="547656"/>
                  <a:pt x="324420" y="507158"/>
                  <a:pt x="324420" y="457201"/>
                </a:cubicBezTo>
                <a:cubicBezTo>
                  <a:pt x="324420" y="407244"/>
                  <a:pt x="283922" y="366746"/>
                  <a:pt x="233965" y="366746"/>
                </a:cubicBezTo>
                <a:close/>
                <a:moveTo>
                  <a:pt x="457200" y="0"/>
                </a:moveTo>
                <a:cubicBezTo>
                  <a:pt x="615016" y="0"/>
                  <a:pt x="754156" y="79959"/>
                  <a:pt x="836318" y="201575"/>
                </a:cubicBezTo>
                <a:lnTo>
                  <a:pt x="866368" y="256939"/>
                </a:lnTo>
                <a:lnTo>
                  <a:pt x="2226970" y="256939"/>
                </a:lnTo>
                <a:lnTo>
                  <a:pt x="2427231" y="457201"/>
                </a:lnTo>
                <a:lnTo>
                  <a:pt x="2226970" y="657462"/>
                </a:lnTo>
                <a:lnTo>
                  <a:pt x="2106661" y="657462"/>
                </a:lnTo>
                <a:lnTo>
                  <a:pt x="1975716" y="505956"/>
                </a:lnTo>
                <a:lnTo>
                  <a:pt x="1844772" y="657462"/>
                </a:lnTo>
                <a:lnTo>
                  <a:pt x="1773422" y="657462"/>
                </a:lnTo>
                <a:lnTo>
                  <a:pt x="1642477" y="505956"/>
                </a:lnTo>
                <a:lnTo>
                  <a:pt x="1511533" y="657462"/>
                </a:lnTo>
                <a:lnTo>
                  <a:pt x="1414780" y="657462"/>
                </a:lnTo>
                <a:lnTo>
                  <a:pt x="1283835" y="505956"/>
                </a:lnTo>
                <a:lnTo>
                  <a:pt x="1152891" y="657462"/>
                </a:lnTo>
                <a:lnTo>
                  <a:pt x="866368" y="657462"/>
                </a:lnTo>
                <a:lnTo>
                  <a:pt x="836318" y="712825"/>
                </a:lnTo>
                <a:cubicBezTo>
                  <a:pt x="754156" y="834441"/>
                  <a:pt x="615016" y="914400"/>
                  <a:pt x="457200" y="914400"/>
                </a:cubicBezTo>
                <a:cubicBezTo>
                  <a:pt x="204695" y="914400"/>
                  <a:pt x="0" y="709705"/>
                  <a:pt x="0" y="457200"/>
                </a:cubicBezTo>
                <a:cubicBezTo>
                  <a:pt x="0" y="204695"/>
                  <a:pt x="204695" y="0"/>
                  <a:pt x="457200" y="0"/>
                </a:cubicBezTo>
                <a:close/>
              </a:path>
            </a:pathLst>
          </a:custGeom>
          <a:solidFill>
            <a:srgbClr val="546CB2">
              <a:lumMod val="60000"/>
              <a:lumOff val="40000"/>
            </a:srgbClr>
          </a:solidFill>
          <a:ln w="12700" cap="flat" cmpd="sng" algn="ctr">
            <a:solidFill>
              <a:srgbClr val="98A7D1"/>
            </a:solidFill>
            <a:prstDash val="solid"/>
            <a:miter lim="800000"/>
          </a:ln>
          <a:effectLst/>
        </p:spPr>
      </p:sp>
      <p:sp>
        <p:nvSpPr>
          <p:cNvPr id="219" name="Rectangle 218"/>
          <p:cNvSpPr/>
          <p:nvPr/>
        </p:nvSpPr>
        <p:spPr>
          <a:xfrm>
            <a:off x="558975" y="4186525"/>
            <a:ext cx="1016100" cy="178574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800" dirty="0">
                <a:solidFill>
                  <a:schemeClr val="bg1"/>
                </a:solidFill>
              </a:rPr>
              <a:t>955e9224bd2f5...</a:t>
            </a:r>
            <a:endParaRPr lang="pt-PT" sz="800" dirty="0"/>
          </a:p>
        </p:txBody>
      </p:sp>
      <p:sp>
        <p:nvSpPr>
          <p:cNvPr id="220" name="Rectangle 219"/>
          <p:cNvSpPr/>
          <p:nvPr/>
        </p:nvSpPr>
        <p:spPr>
          <a:xfrm>
            <a:off x="1702474" y="4186525"/>
            <a:ext cx="1016100" cy="178574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800" dirty="0">
                <a:solidFill>
                  <a:schemeClr val="bg1"/>
                </a:solidFill>
              </a:rPr>
              <a:t>b6224af660189...</a:t>
            </a:r>
            <a:endParaRPr lang="pt-PT" sz="800" dirty="0"/>
          </a:p>
        </p:txBody>
      </p:sp>
      <p:sp>
        <p:nvSpPr>
          <p:cNvPr id="221" name="Rectangle 220"/>
          <p:cNvSpPr/>
          <p:nvPr/>
        </p:nvSpPr>
        <p:spPr>
          <a:xfrm>
            <a:off x="2845973" y="4186525"/>
            <a:ext cx="1117710" cy="178574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800" dirty="0">
                <a:solidFill>
                  <a:schemeClr val="bg1"/>
                </a:solidFill>
              </a:rPr>
              <a:t>b32b121900a4...</a:t>
            </a:r>
            <a:endParaRPr lang="pt-PT" sz="800" dirty="0">
              <a:solidFill>
                <a:schemeClr val="bg1"/>
              </a:solidFill>
            </a:endParaRPr>
          </a:p>
        </p:txBody>
      </p:sp>
      <p:sp>
        <p:nvSpPr>
          <p:cNvPr id="222" name="Rounded Rectangle 37">
            <a:extLst>
              <a:ext uri="{FF2B5EF4-FFF2-40B4-BE49-F238E27FC236}">
                <a16:creationId xmlns:a16="http://schemas.microsoft.com/office/drawing/2014/main" id="{137D3476-3072-437C-A08F-84DA7853CED4}"/>
              </a:ext>
            </a:extLst>
          </p:cNvPr>
          <p:cNvSpPr/>
          <p:nvPr/>
        </p:nvSpPr>
        <p:spPr>
          <a:xfrm>
            <a:off x="558975" y="6059616"/>
            <a:ext cx="1526306" cy="205440"/>
          </a:xfrm>
          <a:prstGeom prst="roundRect">
            <a:avLst>
              <a:gd name="adj" fmla="val 4167"/>
            </a:avLst>
          </a:prstGeom>
          <a:solidFill>
            <a:schemeClr val="accent6"/>
          </a:solidFill>
          <a:ln w="25400" cap="flat" cmpd="sng" algn="ctr">
            <a:noFill/>
            <a:prstDash val="solid"/>
            <a:miter/>
          </a:ln>
          <a:effectLst/>
        </p:spPr>
        <p:txBody>
          <a:bodyPr lIns="90000" tIns="45000" rIns="90000" bIns="45000" anchor="ctr">
            <a:noAutofit/>
          </a:bodyPr>
          <a:lstStyle/>
          <a:p>
            <a:pPr>
              <a:tabLst>
                <a:tab pos="0" algn="l"/>
              </a:tabLst>
            </a:pPr>
            <a:r>
              <a:rPr lang="en-US" sz="1000" b="1" kern="0" spc="-1" dirty="0" err="1">
                <a:latin typeface="Calibri"/>
                <a:ea typeface="DejaVu Sans"/>
              </a:rPr>
              <a:t>logRef</a:t>
            </a:r>
            <a:endParaRPr lang="pt-PT" sz="1000" b="1" kern="0" spc="-1" dirty="0">
              <a:latin typeface="Calibri"/>
              <a:ea typeface="DejaVu Sans"/>
            </a:endParaRPr>
          </a:p>
        </p:txBody>
      </p:sp>
      <p:pic>
        <p:nvPicPr>
          <p:cNvPr id="210" name="Picture 209">
            <a:extLst>
              <a:ext uri="{FF2B5EF4-FFF2-40B4-BE49-F238E27FC236}">
                <a16:creationId xmlns:a16="http://schemas.microsoft.com/office/drawing/2014/main" id="{E2B62732-D3AE-FF49-9074-2CE2A2CD944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8113" y="818628"/>
            <a:ext cx="2361340" cy="778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0900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Rectangle 2">
            <a:extLst>
              <a:ext uri="{FF2B5EF4-FFF2-40B4-BE49-F238E27FC236}">
                <a16:creationId xmlns:a16="http://schemas.microsoft.com/office/drawing/2014/main" id="{F794755E-1F61-4C2F-BACF-8B47A519910D}"/>
              </a:ext>
            </a:extLst>
          </p:cNvPr>
          <p:cNvSpPr/>
          <p:nvPr/>
        </p:nvSpPr>
        <p:spPr>
          <a:xfrm>
            <a:off x="1749097" y="2393972"/>
            <a:ext cx="3024218" cy="1197197"/>
          </a:xfrm>
          <a:prstGeom prst="rect">
            <a:avLst/>
          </a:prstGeom>
          <a:solidFill>
            <a:schemeClr val="tx1"/>
          </a:solidFill>
          <a:ln w="6350">
            <a:solidFill>
              <a:schemeClr val="tx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en-US" sz="1000" b="0" strike="noStrike" spc="-1" dirty="0">
              <a:latin typeface="Calibri"/>
            </a:endParaRPr>
          </a:p>
        </p:txBody>
      </p:sp>
      <p:sp>
        <p:nvSpPr>
          <p:cNvPr id="772" name="Rectangle 2">
            <a:extLst>
              <a:ext uri="{FF2B5EF4-FFF2-40B4-BE49-F238E27FC236}">
                <a16:creationId xmlns:a16="http://schemas.microsoft.com/office/drawing/2014/main" id="{F794755E-1F61-4C2F-BACF-8B47A519910D}"/>
              </a:ext>
            </a:extLst>
          </p:cNvPr>
          <p:cNvSpPr/>
          <p:nvPr/>
        </p:nvSpPr>
        <p:spPr>
          <a:xfrm>
            <a:off x="5985555" y="2393288"/>
            <a:ext cx="4779155" cy="1212370"/>
          </a:xfrm>
          <a:prstGeom prst="rect">
            <a:avLst/>
          </a:prstGeom>
          <a:noFill/>
          <a:ln w="6350">
            <a:solidFill>
              <a:schemeClr val="tx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en-US" sz="1000" b="0" strike="noStrike" spc="-1" dirty="0">
              <a:latin typeface="Calibri"/>
            </a:endParaRPr>
          </a:p>
        </p:txBody>
      </p:sp>
      <p:sp>
        <p:nvSpPr>
          <p:cNvPr id="773" name="Rectangle 2">
            <a:extLst>
              <a:ext uri="{FF2B5EF4-FFF2-40B4-BE49-F238E27FC236}">
                <a16:creationId xmlns:a16="http://schemas.microsoft.com/office/drawing/2014/main" id="{F794755E-1F61-4C2F-BACF-8B47A519910D}"/>
              </a:ext>
            </a:extLst>
          </p:cNvPr>
          <p:cNvSpPr/>
          <p:nvPr/>
        </p:nvSpPr>
        <p:spPr>
          <a:xfrm>
            <a:off x="5974814" y="4069682"/>
            <a:ext cx="4779155" cy="1742811"/>
          </a:xfrm>
          <a:prstGeom prst="rect">
            <a:avLst/>
          </a:prstGeom>
          <a:noFill/>
          <a:ln w="6350">
            <a:solidFill>
              <a:schemeClr val="tx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en-US" sz="1000" b="0" strike="noStrike" spc="-1" dirty="0">
              <a:latin typeface="Calibri"/>
            </a:endParaRPr>
          </a:p>
        </p:txBody>
      </p:sp>
      <p:sp>
        <p:nvSpPr>
          <p:cNvPr id="774" name="Rectangle 2">
            <a:extLst>
              <a:ext uri="{FF2B5EF4-FFF2-40B4-BE49-F238E27FC236}">
                <a16:creationId xmlns:a16="http://schemas.microsoft.com/office/drawing/2014/main" id="{F794755E-1F61-4C2F-BACF-8B47A519910D}"/>
              </a:ext>
            </a:extLst>
          </p:cNvPr>
          <p:cNvSpPr/>
          <p:nvPr/>
        </p:nvSpPr>
        <p:spPr>
          <a:xfrm>
            <a:off x="1747639" y="4069683"/>
            <a:ext cx="3025676" cy="1742810"/>
          </a:xfrm>
          <a:prstGeom prst="rect">
            <a:avLst/>
          </a:prstGeom>
          <a:noFill/>
          <a:ln w="6350">
            <a:solidFill>
              <a:schemeClr val="tx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en-US" sz="1000" b="0" strike="noStrike" spc="-1" dirty="0"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Data Protection and Accountability</a:t>
            </a:r>
            <a:br>
              <a:rPr lang="en-US" dirty="0"/>
            </a:br>
            <a:r>
              <a:rPr lang="en-US" dirty="0"/>
              <a:t>Components</a:t>
            </a:r>
            <a:endParaRPr lang="pt-PT" dirty="0"/>
          </a:p>
        </p:txBody>
      </p:sp>
      <p:sp>
        <p:nvSpPr>
          <p:cNvPr id="163" name="CustomShape 50">
            <a:extLst>
              <a:ext uri="{FF2B5EF4-FFF2-40B4-BE49-F238E27FC236}">
                <a16:creationId xmlns:a16="http://schemas.microsoft.com/office/drawing/2014/main" id="{BC97370D-2929-440D-AC58-C9D61EB0EF0B}"/>
              </a:ext>
            </a:extLst>
          </p:cNvPr>
          <p:cNvSpPr/>
          <p:nvPr/>
        </p:nvSpPr>
        <p:spPr>
          <a:xfrm>
            <a:off x="1749097" y="2187522"/>
            <a:ext cx="3024219" cy="184112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0">
            <a:noFill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100" b="1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Encryption</a:t>
            </a:r>
            <a:endParaRPr lang="en-US" sz="1100" b="0" strike="noStrike" spc="-1" dirty="0">
              <a:latin typeface="Calibri"/>
            </a:endParaRPr>
          </a:p>
        </p:txBody>
      </p:sp>
      <p:sp>
        <p:nvSpPr>
          <p:cNvPr id="164" name="CustomShape 50">
            <a:extLst>
              <a:ext uri="{FF2B5EF4-FFF2-40B4-BE49-F238E27FC236}">
                <a16:creationId xmlns:a16="http://schemas.microsoft.com/office/drawing/2014/main" id="{BC97370D-2929-440D-AC58-C9D61EB0EF0B}"/>
              </a:ext>
            </a:extLst>
          </p:cNvPr>
          <p:cNvSpPr/>
          <p:nvPr/>
        </p:nvSpPr>
        <p:spPr>
          <a:xfrm>
            <a:off x="1749096" y="3848843"/>
            <a:ext cx="3024219" cy="184112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0">
            <a:noFill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100" b="1" spc="-1" dirty="0">
                <a:solidFill>
                  <a:srgbClr val="FFFFFF"/>
                </a:solidFill>
                <a:latin typeface="Calibri"/>
              </a:rPr>
              <a:t>(</a:t>
            </a:r>
            <a:r>
              <a:rPr lang="en-US" sz="1100" b="1" spc="-1" dirty="0" err="1">
                <a:solidFill>
                  <a:srgbClr val="FFFFFF"/>
                </a:solidFill>
                <a:latin typeface="Calibri"/>
              </a:rPr>
              <a:t>n,k</a:t>
            </a:r>
            <a:r>
              <a:rPr lang="en-US" sz="1100" b="1" spc="-1" dirty="0">
                <a:solidFill>
                  <a:srgbClr val="FFFFFF"/>
                </a:solidFill>
                <a:latin typeface="Calibri"/>
              </a:rPr>
              <a:t>) Key Sharing</a:t>
            </a:r>
            <a:endParaRPr lang="en-US" sz="1100" b="0" strike="noStrike" spc="-1" dirty="0">
              <a:latin typeface="Calibri"/>
            </a:endParaRPr>
          </a:p>
        </p:txBody>
      </p:sp>
      <p:sp>
        <p:nvSpPr>
          <p:cNvPr id="165" name="CustomShape 50">
            <a:extLst>
              <a:ext uri="{FF2B5EF4-FFF2-40B4-BE49-F238E27FC236}">
                <a16:creationId xmlns:a16="http://schemas.microsoft.com/office/drawing/2014/main" id="{BC97370D-2929-440D-AC58-C9D61EB0EF0B}"/>
              </a:ext>
            </a:extLst>
          </p:cNvPr>
          <p:cNvSpPr/>
          <p:nvPr/>
        </p:nvSpPr>
        <p:spPr>
          <a:xfrm>
            <a:off x="5985557" y="3848843"/>
            <a:ext cx="4779151" cy="184112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0">
            <a:noFill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100" b="1" spc="-1" dirty="0" err="1">
                <a:solidFill>
                  <a:srgbClr val="FFFFFF"/>
                </a:solidFill>
                <a:latin typeface="Calibri"/>
              </a:rPr>
              <a:t>Blockchain</a:t>
            </a:r>
            <a:endParaRPr lang="en-US" sz="1100" b="0" strike="noStrike" spc="-1" dirty="0">
              <a:latin typeface="Calibri"/>
            </a:endParaRPr>
          </a:p>
        </p:txBody>
      </p:sp>
      <p:sp>
        <p:nvSpPr>
          <p:cNvPr id="166" name="CustomShape 50">
            <a:extLst>
              <a:ext uri="{FF2B5EF4-FFF2-40B4-BE49-F238E27FC236}">
                <a16:creationId xmlns:a16="http://schemas.microsoft.com/office/drawing/2014/main" id="{BC97370D-2929-440D-AC58-C9D61EB0EF0B}"/>
              </a:ext>
            </a:extLst>
          </p:cNvPr>
          <p:cNvSpPr/>
          <p:nvPr/>
        </p:nvSpPr>
        <p:spPr>
          <a:xfrm>
            <a:off x="5985557" y="2187522"/>
            <a:ext cx="4779157" cy="184112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0">
            <a:noFill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100" b="1" spc="-1" dirty="0">
                <a:solidFill>
                  <a:srgbClr val="FFFFFF"/>
                </a:solidFill>
                <a:latin typeface="Calibri"/>
              </a:rPr>
              <a:t>Off-chain Database</a:t>
            </a:r>
            <a:endParaRPr lang="en-US" sz="1100" b="0" strike="noStrike" spc="-1" dirty="0">
              <a:latin typeface="Calibri"/>
            </a:endParaRPr>
          </a:p>
        </p:txBody>
      </p:sp>
      <p:cxnSp>
        <p:nvCxnSpPr>
          <p:cNvPr id="791" name="Straight Connector 790"/>
          <p:cNvCxnSpPr/>
          <p:nvPr/>
        </p:nvCxnSpPr>
        <p:spPr>
          <a:xfrm flipV="1">
            <a:off x="5985557" y="3724036"/>
            <a:ext cx="4779151" cy="17024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6" name="Straight Connector 795"/>
          <p:cNvCxnSpPr/>
          <p:nvPr/>
        </p:nvCxnSpPr>
        <p:spPr>
          <a:xfrm>
            <a:off x="1719215" y="2071184"/>
            <a:ext cx="9052560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7" name="CustomShape 50">
            <a:extLst>
              <a:ext uri="{FF2B5EF4-FFF2-40B4-BE49-F238E27FC236}">
                <a16:creationId xmlns:a16="http://schemas.microsoft.com/office/drawing/2014/main" id="{BC97370D-2929-440D-AC58-C9D61EB0EF0B}"/>
              </a:ext>
            </a:extLst>
          </p:cNvPr>
          <p:cNvSpPr/>
          <p:nvPr/>
        </p:nvSpPr>
        <p:spPr>
          <a:xfrm>
            <a:off x="4266348" y="1749141"/>
            <a:ext cx="3659305" cy="296514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45000" rIns="0" bIns="45000" anchor="ctr">
            <a:noAutofit/>
          </a:bodyPr>
          <a:lstStyle/>
          <a:p>
            <a:pPr algn="ctr"/>
            <a:r>
              <a:rPr lang="en-US" b="1" kern="0" spc="-1" dirty="0">
                <a:solidFill>
                  <a:schemeClr val="accent6">
                    <a:lumMod val="75000"/>
                  </a:schemeClr>
                </a:solidFill>
                <a:latin typeface="Arial"/>
                <a:ea typeface="DejaVu Sans"/>
              </a:rPr>
              <a:t>Data Privacy and Accountability</a:t>
            </a:r>
          </a:p>
        </p:txBody>
      </p:sp>
      <p:pic>
        <p:nvPicPr>
          <p:cNvPr id="97" name="Picture 96">
            <a:extLst>
              <a:ext uri="{FF2B5EF4-FFF2-40B4-BE49-F238E27FC236}">
                <a16:creationId xmlns:a16="http://schemas.microsoft.com/office/drawing/2014/main" id="{E2B62732-D3AE-FF49-9074-2CE2A2CD944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8113" y="818628"/>
            <a:ext cx="2361340" cy="778795"/>
          </a:xfrm>
          <a:prstGeom prst="rect">
            <a:avLst/>
          </a:prstGeom>
        </p:spPr>
      </p:pic>
      <p:grpSp>
        <p:nvGrpSpPr>
          <p:cNvPr id="98" name="Group 97"/>
          <p:cNvGrpSpPr/>
          <p:nvPr/>
        </p:nvGrpSpPr>
        <p:grpSpPr>
          <a:xfrm>
            <a:off x="6296297" y="4309384"/>
            <a:ext cx="1776237" cy="1263407"/>
            <a:chOff x="6296297" y="4120004"/>
            <a:chExt cx="1776237" cy="1263407"/>
          </a:xfrm>
        </p:grpSpPr>
        <p:sp>
          <p:nvSpPr>
            <p:cNvPr id="99" name="Rectangle 113">
              <a:extLst>
                <a:ext uri="{FF2B5EF4-FFF2-40B4-BE49-F238E27FC236}">
                  <a16:creationId xmlns:a16="http://schemas.microsoft.com/office/drawing/2014/main" id="{18C187D5-BA64-40FB-BEBE-FCA54015211A}"/>
                </a:ext>
              </a:extLst>
            </p:cNvPr>
            <p:cNvSpPr/>
            <p:nvPr/>
          </p:nvSpPr>
          <p:spPr>
            <a:xfrm>
              <a:off x="6597495" y="4120004"/>
              <a:ext cx="853151" cy="197155"/>
            </a:xfrm>
            <a:prstGeom prst="rect">
              <a:avLst/>
            </a:prstGeom>
            <a:noFill/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000" i="0" u="none" strike="noStrike" kern="0" cap="none" spc="-1" normalizeH="0" baseline="0" noProof="0" dirty="0">
                  <a:ln>
                    <a:noFill/>
                  </a:ln>
                  <a:solidFill>
                    <a:srgbClr val="414244"/>
                  </a:solidFill>
                  <a:effectLst/>
                  <a:uLnTx/>
                  <a:uFillTx/>
                  <a:latin typeface="Calibri"/>
                  <a:ea typeface="DejaVu Sans"/>
                  <a:cs typeface="+mn-cs"/>
                </a:rPr>
                <a:t>peer0.org1</a:t>
              </a:r>
              <a:endPara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133" name="Group 140">
              <a:extLst>
                <a:ext uri="{FF2B5EF4-FFF2-40B4-BE49-F238E27FC236}">
                  <a16:creationId xmlns:a16="http://schemas.microsoft.com/office/drawing/2014/main" id="{8A8CC44C-B01D-44DE-B89A-D38FAE743F1F}"/>
                </a:ext>
              </a:extLst>
            </p:cNvPr>
            <p:cNvGrpSpPr/>
            <p:nvPr/>
          </p:nvGrpSpPr>
          <p:grpSpPr>
            <a:xfrm>
              <a:off x="6864614" y="4314019"/>
              <a:ext cx="318913" cy="386777"/>
              <a:chOff x="9698760" y="3480120"/>
              <a:chExt cx="466920" cy="566280"/>
            </a:xfrm>
          </p:grpSpPr>
          <p:sp>
            <p:nvSpPr>
              <p:cNvPr id="135" name="Rounded Rectangle 126">
                <a:extLst>
                  <a:ext uri="{FF2B5EF4-FFF2-40B4-BE49-F238E27FC236}">
                    <a16:creationId xmlns:a16="http://schemas.microsoft.com/office/drawing/2014/main" id="{D4CAF9B7-3BCC-4AF9-9093-8D7EA6C31B0B}"/>
                  </a:ext>
                </a:extLst>
              </p:cNvPr>
              <p:cNvSpPr/>
              <p:nvPr/>
            </p:nvSpPr>
            <p:spPr>
              <a:xfrm>
                <a:off x="9698760" y="3480120"/>
                <a:ext cx="466920" cy="566280"/>
              </a:xfrm>
              <a:prstGeom prst="roundRect">
                <a:avLst>
                  <a:gd name="adj" fmla="val 16667"/>
                </a:avLst>
              </a:prstGeom>
              <a:noFill/>
              <a:ln w="12700" cap="flat" cmpd="sng" algn="ctr">
                <a:solidFill>
                  <a:srgbClr val="546CB2"/>
                </a:solidFill>
                <a:prstDash val="solid"/>
                <a:miter lim="800000"/>
              </a:ln>
              <a:effectLst/>
            </p:spPr>
          </p:sp>
          <p:grpSp>
            <p:nvGrpSpPr>
              <p:cNvPr id="136" name="Group 92">
                <a:extLst>
                  <a:ext uri="{FF2B5EF4-FFF2-40B4-BE49-F238E27FC236}">
                    <a16:creationId xmlns:a16="http://schemas.microsoft.com/office/drawing/2014/main" id="{2F33F6DA-2610-4735-BE70-5D8E6BA428DE}"/>
                  </a:ext>
                </a:extLst>
              </p:cNvPr>
              <p:cNvGrpSpPr/>
              <p:nvPr/>
            </p:nvGrpSpPr>
            <p:grpSpPr>
              <a:xfrm>
                <a:off x="9802800" y="3702960"/>
                <a:ext cx="241200" cy="275400"/>
                <a:chOff x="9802800" y="3702960"/>
                <a:chExt cx="241200" cy="275400"/>
              </a:xfrm>
            </p:grpSpPr>
            <p:sp>
              <p:nvSpPr>
                <p:cNvPr id="137" name="Rectangle 94">
                  <a:extLst>
                    <a:ext uri="{FF2B5EF4-FFF2-40B4-BE49-F238E27FC236}">
                      <a16:creationId xmlns:a16="http://schemas.microsoft.com/office/drawing/2014/main" id="{1A53C6D5-5A88-46BF-A21B-556121D6A113}"/>
                    </a:ext>
                  </a:extLst>
                </p:cNvPr>
                <p:cNvSpPr/>
                <p:nvPr/>
              </p:nvSpPr>
              <p:spPr>
                <a:xfrm>
                  <a:off x="9802800" y="3702960"/>
                  <a:ext cx="241200" cy="275400"/>
                </a:xfrm>
                <a:prstGeom prst="rect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546CB2"/>
                  </a:solidFill>
                  <a:prstDash val="solid"/>
                  <a:miter lim="800000"/>
                </a:ln>
                <a:effectLst/>
              </p:spPr>
            </p:sp>
            <p:grpSp>
              <p:nvGrpSpPr>
                <p:cNvPr id="138" name="Group 95">
                  <a:extLst>
                    <a:ext uri="{FF2B5EF4-FFF2-40B4-BE49-F238E27FC236}">
                      <a16:creationId xmlns:a16="http://schemas.microsoft.com/office/drawing/2014/main" id="{DB6EE8B3-C661-417B-A881-B0AF027C15F7}"/>
                    </a:ext>
                  </a:extLst>
                </p:cNvPr>
                <p:cNvGrpSpPr/>
                <p:nvPr/>
              </p:nvGrpSpPr>
              <p:grpSpPr>
                <a:xfrm>
                  <a:off x="9836280" y="3804480"/>
                  <a:ext cx="79560" cy="38880"/>
                  <a:chOff x="9836280" y="3804480"/>
                  <a:chExt cx="79560" cy="38880"/>
                </a:xfrm>
              </p:grpSpPr>
              <p:sp>
                <p:nvSpPr>
                  <p:cNvPr id="145" name="Rectangle 102">
                    <a:extLst>
                      <a:ext uri="{FF2B5EF4-FFF2-40B4-BE49-F238E27FC236}">
                        <a16:creationId xmlns:a16="http://schemas.microsoft.com/office/drawing/2014/main" id="{2F57A5D6-48CA-47B0-B38E-FACA62186631}"/>
                      </a:ext>
                    </a:extLst>
                  </p:cNvPr>
                  <p:cNvSpPr/>
                  <p:nvPr/>
                </p:nvSpPr>
                <p:spPr>
                  <a:xfrm rot="2700000">
                    <a:off x="9833760" y="3826800"/>
                    <a:ext cx="30240" cy="576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  <p:sp>
                <p:nvSpPr>
                  <p:cNvPr id="146" name="Rectangle 103">
                    <a:extLst>
                      <a:ext uri="{FF2B5EF4-FFF2-40B4-BE49-F238E27FC236}">
                        <a16:creationId xmlns:a16="http://schemas.microsoft.com/office/drawing/2014/main" id="{86EDBB1C-29BA-408A-9757-668EE5A58230}"/>
                      </a:ext>
                    </a:extLst>
                  </p:cNvPr>
                  <p:cNvSpPr/>
                  <p:nvPr/>
                </p:nvSpPr>
                <p:spPr>
                  <a:xfrm rot="19800000">
                    <a:off x="9852480" y="3820320"/>
                    <a:ext cx="66240" cy="648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</p:grpSp>
            <p:grpSp>
              <p:nvGrpSpPr>
                <p:cNvPr id="139" name="Group 96">
                  <a:extLst>
                    <a:ext uri="{FF2B5EF4-FFF2-40B4-BE49-F238E27FC236}">
                      <a16:creationId xmlns:a16="http://schemas.microsoft.com/office/drawing/2014/main" id="{1F7B4667-04DF-4A93-AC06-A24091394E82}"/>
                    </a:ext>
                  </a:extLst>
                </p:cNvPr>
                <p:cNvGrpSpPr/>
                <p:nvPr/>
              </p:nvGrpSpPr>
              <p:grpSpPr>
                <a:xfrm>
                  <a:off x="9837000" y="3879000"/>
                  <a:ext cx="51480" cy="51480"/>
                  <a:chOff x="9837000" y="3879000"/>
                  <a:chExt cx="51480" cy="51480"/>
                </a:xfrm>
              </p:grpSpPr>
              <p:sp>
                <p:nvSpPr>
                  <p:cNvPr id="143" name="Rectangle 100">
                    <a:extLst>
                      <a:ext uri="{FF2B5EF4-FFF2-40B4-BE49-F238E27FC236}">
                        <a16:creationId xmlns:a16="http://schemas.microsoft.com/office/drawing/2014/main" id="{F3D31E61-CD7C-4C01-AE1E-9606D4B6DDE8}"/>
                      </a:ext>
                    </a:extLst>
                  </p:cNvPr>
                  <p:cNvSpPr/>
                  <p:nvPr/>
                </p:nvSpPr>
                <p:spPr>
                  <a:xfrm rot="18900000">
                    <a:off x="9829440" y="3901320"/>
                    <a:ext cx="66240" cy="648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  <p:sp>
                <p:nvSpPr>
                  <p:cNvPr id="144" name="Rectangle 101">
                    <a:extLst>
                      <a:ext uri="{FF2B5EF4-FFF2-40B4-BE49-F238E27FC236}">
                        <a16:creationId xmlns:a16="http://schemas.microsoft.com/office/drawing/2014/main" id="{C6D65796-6D38-44F4-8178-EA8307E76E32}"/>
                      </a:ext>
                    </a:extLst>
                  </p:cNvPr>
                  <p:cNvSpPr/>
                  <p:nvPr/>
                </p:nvSpPr>
                <p:spPr>
                  <a:xfrm rot="13500000">
                    <a:off x="9833760" y="3901680"/>
                    <a:ext cx="60120" cy="720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</p:grpSp>
            <p:grpSp>
              <p:nvGrpSpPr>
                <p:cNvPr id="140" name="Group 97">
                  <a:extLst>
                    <a:ext uri="{FF2B5EF4-FFF2-40B4-BE49-F238E27FC236}">
                      <a16:creationId xmlns:a16="http://schemas.microsoft.com/office/drawing/2014/main" id="{093FBC69-1879-47B6-871A-2CC98CAF8741}"/>
                    </a:ext>
                  </a:extLst>
                </p:cNvPr>
                <p:cNvGrpSpPr/>
                <p:nvPr/>
              </p:nvGrpSpPr>
              <p:grpSpPr>
                <a:xfrm>
                  <a:off x="9836280" y="3745440"/>
                  <a:ext cx="79560" cy="38880"/>
                  <a:chOff x="9836280" y="3745440"/>
                  <a:chExt cx="79560" cy="38880"/>
                </a:xfrm>
              </p:grpSpPr>
              <p:sp>
                <p:nvSpPr>
                  <p:cNvPr id="141" name="Rectangle 98">
                    <a:extLst>
                      <a:ext uri="{FF2B5EF4-FFF2-40B4-BE49-F238E27FC236}">
                        <a16:creationId xmlns:a16="http://schemas.microsoft.com/office/drawing/2014/main" id="{A03B00A6-932C-4F29-86D3-512B10F6A433}"/>
                      </a:ext>
                    </a:extLst>
                  </p:cNvPr>
                  <p:cNvSpPr/>
                  <p:nvPr/>
                </p:nvSpPr>
                <p:spPr>
                  <a:xfrm rot="2700000">
                    <a:off x="9833760" y="3767400"/>
                    <a:ext cx="30240" cy="576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  <p:sp>
                <p:nvSpPr>
                  <p:cNvPr id="142" name="Rectangle 99">
                    <a:extLst>
                      <a:ext uri="{FF2B5EF4-FFF2-40B4-BE49-F238E27FC236}">
                        <a16:creationId xmlns:a16="http://schemas.microsoft.com/office/drawing/2014/main" id="{160C501B-CCC9-446C-AF41-52ED92B8D981}"/>
                      </a:ext>
                    </a:extLst>
                  </p:cNvPr>
                  <p:cNvSpPr/>
                  <p:nvPr/>
                </p:nvSpPr>
                <p:spPr>
                  <a:xfrm rot="19800000">
                    <a:off x="9852480" y="3761280"/>
                    <a:ext cx="66240" cy="648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</p:grpSp>
          </p:grpSp>
        </p:grpSp>
        <p:sp>
          <p:nvSpPr>
            <p:cNvPr id="101" name="Rectangle 113">
              <a:extLst>
                <a:ext uri="{FF2B5EF4-FFF2-40B4-BE49-F238E27FC236}">
                  <a16:creationId xmlns:a16="http://schemas.microsoft.com/office/drawing/2014/main" id="{2436AE0A-7EE1-4E8A-9F50-0AE8E13250C6}"/>
                </a:ext>
              </a:extLst>
            </p:cNvPr>
            <p:cNvSpPr/>
            <p:nvPr/>
          </p:nvSpPr>
          <p:spPr>
            <a:xfrm>
              <a:off x="7219383" y="4516141"/>
              <a:ext cx="853151" cy="197155"/>
            </a:xfrm>
            <a:prstGeom prst="rect">
              <a:avLst/>
            </a:prstGeom>
            <a:noFill/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000" i="0" u="none" strike="noStrike" kern="0" cap="none" spc="-1" normalizeH="0" baseline="0" noProof="0" dirty="0">
                  <a:ln>
                    <a:noFill/>
                  </a:ln>
                  <a:solidFill>
                    <a:srgbClr val="414244"/>
                  </a:solidFill>
                  <a:effectLst/>
                  <a:uLnTx/>
                  <a:uFillTx/>
                  <a:latin typeface="Calibri"/>
                  <a:ea typeface="DejaVu Sans"/>
                  <a:cs typeface="+mn-cs"/>
                </a:rPr>
                <a:t>peer0.org2</a:t>
              </a:r>
              <a:endPara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119" name="Group 126">
              <a:extLst>
                <a:ext uri="{FF2B5EF4-FFF2-40B4-BE49-F238E27FC236}">
                  <a16:creationId xmlns:a16="http://schemas.microsoft.com/office/drawing/2014/main" id="{76C8C88F-C24A-4378-A795-E42D3C57B5C9}"/>
                </a:ext>
              </a:extLst>
            </p:cNvPr>
            <p:cNvGrpSpPr/>
            <p:nvPr/>
          </p:nvGrpSpPr>
          <p:grpSpPr>
            <a:xfrm>
              <a:off x="7490996" y="4710156"/>
              <a:ext cx="318913" cy="386777"/>
              <a:chOff x="9707400" y="4267800"/>
              <a:chExt cx="466920" cy="566280"/>
            </a:xfrm>
          </p:grpSpPr>
          <p:sp>
            <p:nvSpPr>
              <p:cNvPr id="121" name="Rounded Rectangle 126">
                <a:extLst>
                  <a:ext uri="{FF2B5EF4-FFF2-40B4-BE49-F238E27FC236}">
                    <a16:creationId xmlns:a16="http://schemas.microsoft.com/office/drawing/2014/main" id="{29ABE8AA-9E58-438C-82FD-89F89536C282}"/>
                  </a:ext>
                </a:extLst>
              </p:cNvPr>
              <p:cNvSpPr/>
              <p:nvPr/>
            </p:nvSpPr>
            <p:spPr>
              <a:xfrm>
                <a:off x="9707400" y="4267800"/>
                <a:ext cx="466920" cy="566280"/>
              </a:xfrm>
              <a:prstGeom prst="roundRect">
                <a:avLst>
                  <a:gd name="adj" fmla="val 16667"/>
                </a:avLst>
              </a:prstGeom>
              <a:noFill/>
              <a:ln w="12700" cap="flat" cmpd="sng" algn="ctr">
                <a:solidFill>
                  <a:srgbClr val="546CB2"/>
                </a:solidFill>
                <a:prstDash val="solid"/>
                <a:miter lim="800000"/>
              </a:ln>
              <a:effectLst/>
            </p:spPr>
          </p:sp>
          <p:grpSp>
            <p:nvGrpSpPr>
              <p:cNvPr id="122" name="Group 92">
                <a:extLst>
                  <a:ext uri="{FF2B5EF4-FFF2-40B4-BE49-F238E27FC236}">
                    <a16:creationId xmlns:a16="http://schemas.microsoft.com/office/drawing/2014/main" id="{635A83B2-2E94-4F24-8FE5-17B9CB21FA6F}"/>
                  </a:ext>
                </a:extLst>
              </p:cNvPr>
              <p:cNvGrpSpPr/>
              <p:nvPr/>
            </p:nvGrpSpPr>
            <p:grpSpPr>
              <a:xfrm>
                <a:off x="9811440" y="4490640"/>
                <a:ext cx="241200" cy="275400"/>
                <a:chOff x="9811440" y="4490640"/>
                <a:chExt cx="241200" cy="275400"/>
              </a:xfrm>
            </p:grpSpPr>
            <p:sp>
              <p:nvSpPr>
                <p:cNvPr id="123" name="Rectangle 94">
                  <a:extLst>
                    <a:ext uri="{FF2B5EF4-FFF2-40B4-BE49-F238E27FC236}">
                      <a16:creationId xmlns:a16="http://schemas.microsoft.com/office/drawing/2014/main" id="{AC6064F2-CF12-46E5-9510-6EED3CB7B0F2}"/>
                    </a:ext>
                  </a:extLst>
                </p:cNvPr>
                <p:cNvSpPr/>
                <p:nvPr/>
              </p:nvSpPr>
              <p:spPr>
                <a:xfrm>
                  <a:off x="9811440" y="4490640"/>
                  <a:ext cx="241200" cy="275400"/>
                </a:xfrm>
                <a:prstGeom prst="rect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546CB2"/>
                  </a:solidFill>
                  <a:prstDash val="solid"/>
                  <a:miter lim="800000"/>
                </a:ln>
                <a:effectLst/>
              </p:spPr>
            </p:sp>
            <p:grpSp>
              <p:nvGrpSpPr>
                <p:cNvPr id="124" name="Group 95">
                  <a:extLst>
                    <a:ext uri="{FF2B5EF4-FFF2-40B4-BE49-F238E27FC236}">
                      <a16:creationId xmlns:a16="http://schemas.microsoft.com/office/drawing/2014/main" id="{611D1C73-2010-46D0-858B-412A082BDC32}"/>
                    </a:ext>
                  </a:extLst>
                </p:cNvPr>
                <p:cNvGrpSpPr/>
                <p:nvPr/>
              </p:nvGrpSpPr>
              <p:grpSpPr>
                <a:xfrm>
                  <a:off x="9845280" y="4592160"/>
                  <a:ext cx="79200" cy="38880"/>
                  <a:chOff x="9845280" y="4592160"/>
                  <a:chExt cx="79200" cy="38880"/>
                </a:xfrm>
              </p:grpSpPr>
              <p:sp>
                <p:nvSpPr>
                  <p:cNvPr id="131" name="Rectangle 102">
                    <a:extLst>
                      <a:ext uri="{FF2B5EF4-FFF2-40B4-BE49-F238E27FC236}">
                        <a16:creationId xmlns:a16="http://schemas.microsoft.com/office/drawing/2014/main" id="{6249FD3C-8A06-47F1-95C5-54C36A56322A}"/>
                      </a:ext>
                    </a:extLst>
                  </p:cNvPr>
                  <p:cNvSpPr/>
                  <p:nvPr/>
                </p:nvSpPr>
                <p:spPr>
                  <a:xfrm rot="2700000">
                    <a:off x="9842760" y="4614120"/>
                    <a:ext cx="30240" cy="576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  <p:sp>
                <p:nvSpPr>
                  <p:cNvPr id="132" name="Rectangle 103">
                    <a:extLst>
                      <a:ext uri="{FF2B5EF4-FFF2-40B4-BE49-F238E27FC236}">
                        <a16:creationId xmlns:a16="http://schemas.microsoft.com/office/drawing/2014/main" id="{8DFEFA16-D6E7-441A-9643-4C328BBDA058}"/>
                      </a:ext>
                    </a:extLst>
                  </p:cNvPr>
                  <p:cNvSpPr/>
                  <p:nvPr/>
                </p:nvSpPr>
                <p:spPr>
                  <a:xfrm rot="19800000">
                    <a:off x="9861120" y="4608000"/>
                    <a:ext cx="66240" cy="648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</p:grpSp>
            <p:grpSp>
              <p:nvGrpSpPr>
                <p:cNvPr id="125" name="Group 96">
                  <a:extLst>
                    <a:ext uri="{FF2B5EF4-FFF2-40B4-BE49-F238E27FC236}">
                      <a16:creationId xmlns:a16="http://schemas.microsoft.com/office/drawing/2014/main" id="{FE13DD97-899A-4D9A-BA3B-A89DE9642EEB}"/>
                    </a:ext>
                  </a:extLst>
                </p:cNvPr>
                <p:cNvGrpSpPr/>
                <p:nvPr/>
              </p:nvGrpSpPr>
              <p:grpSpPr>
                <a:xfrm>
                  <a:off x="9845640" y="4666320"/>
                  <a:ext cx="51480" cy="51480"/>
                  <a:chOff x="9845640" y="4666320"/>
                  <a:chExt cx="51480" cy="51480"/>
                </a:xfrm>
              </p:grpSpPr>
              <p:sp>
                <p:nvSpPr>
                  <p:cNvPr id="129" name="Rectangle 100">
                    <a:extLst>
                      <a:ext uri="{FF2B5EF4-FFF2-40B4-BE49-F238E27FC236}">
                        <a16:creationId xmlns:a16="http://schemas.microsoft.com/office/drawing/2014/main" id="{19356A0B-2F24-4C07-B44A-6864C1303CDE}"/>
                      </a:ext>
                    </a:extLst>
                  </p:cNvPr>
                  <p:cNvSpPr/>
                  <p:nvPr/>
                </p:nvSpPr>
                <p:spPr>
                  <a:xfrm rot="18900000">
                    <a:off x="9838080" y="4688640"/>
                    <a:ext cx="66240" cy="648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  <p:sp>
                <p:nvSpPr>
                  <p:cNvPr id="130" name="Rectangle 101">
                    <a:extLst>
                      <a:ext uri="{FF2B5EF4-FFF2-40B4-BE49-F238E27FC236}">
                        <a16:creationId xmlns:a16="http://schemas.microsoft.com/office/drawing/2014/main" id="{029A9F94-D401-46D9-86B6-D1449B5944D2}"/>
                      </a:ext>
                    </a:extLst>
                  </p:cNvPr>
                  <p:cNvSpPr/>
                  <p:nvPr/>
                </p:nvSpPr>
                <p:spPr>
                  <a:xfrm rot="13500000">
                    <a:off x="9842760" y="4689000"/>
                    <a:ext cx="60120" cy="720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</p:grpSp>
            <p:grpSp>
              <p:nvGrpSpPr>
                <p:cNvPr id="126" name="Group 97">
                  <a:extLst>
                    <a:ext uri="{FF2B5EF4-FFF2-40B4-BE49-F238E27FC236}">
                      <a16:creationId xmlns:a16="http://schemas.microsoft.com/office/drawing/2014/main" id="{505903D0-5BB7-4782-9DBE-9A2AD9E38075}"/>
                    </a:ext>
                  </a:extLst>
                </p:cNvPr>
                <p:cNvGrpSpPr/>
                <p:nvPr/>
              </p:nvGrpSpPr>
              <p:grpSpPr>
                <a:xfrm>
                  <a:off x="9845280" y="4533120"/>
                  <a:ext cx="79200" cy="38880"/>
                  <a:chOff x="9845280" y="4533120"/>
                  <a:chExt cx="79200" cy="38880"/>
                </a:xfrm>
              </p:grpSpPr>
              <p:sp>
                <p:nvSpPr>
                  <p:cNvPr id="127" name="Rectangle 98">
                    <a:extLst>
                      <a:ext uri="{FF2B5EF4-FFF2-40B4-BE49-F238E27FC236}">
                        <a16:creationId xmlns:a16="http://schemas.microsoft.com/office/drawing/2014/main" id="{951B1085-A645-4A92-9556-6A78FB6EDADB}"/>
                      </a:ext>
                    </a:extLst>
                  </p:cNvPr>
                  <p:cNvSpPr/>
                  <p:nvPr/>
                </p:nvSpPr>
                <p:spPr>
                  <a:xfrm rot="2700000">
                    <a:off x="9842760" y="4555080"/>
                    <a:ext cx="30240" cy="576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  <p:sp>
                <p:nvSpPr>
                  <p:cNvPr id="128" name="Rectangle 99">
                    <a:extLst>
                      <a:ext uri="{FF2B5EF4-FFF2-40B4-BE49-F238E27FC236}">
                        <a16:creationId xmlns:a16="http://schemas.microsoft.com/office/drawing/2014/main" id="{20A84622-5B98-4096-A898-F1495DFA91B7}"/>
                      </a:ext>
                    </a:extLst>
                  </p:cNvPr>
                  <p:cNvSpPr/>
                  <p:nvPr/>
                </p:nvSpPr>
                <p:spPr>
                  <a:xfrm rot="19800000">
                    <a:off x="9861120" y="4548960"/>
                    <a:ext cx="66240" cy="648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</p:grpSp>
          </p:grpSp>
        </p:grpSp>
        <p:sp>
          <p:nvSpPr>
            <p:cNvPr id="103" name="Rectangle 113">
              <a:extLst>
                <a:ext uri="{FF2B5EF4-FFF2-40B4-BE49-F238E27FC236}">
                  <a16:creationId xmlns:a16="http://schemas.microsoft.com/office/drawing/2014/main" id="{81D5A4EE-CB7B-419B-9D3F-218D93A33163}"/>
                </a:ext>
              </a:extLst>
            </p:cNvPr>
            <p:cNvSpPr/>
            <p:nvPr/>
          </p:nvSpPr>
          <p:spPr>
            <a:xfrm>
              <a:off x="6296297" y="4802619"/>
              <a:ext cx="853151" cy="197155"/>
            </a:xfrm>
            <a:prstGeom prst="rect">
              <a:avLst/>
            </a:prstGeom>
            <a:noFill/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000" i="0" u="none" strike="noStrike" kern="0" cap="none" spc="-1" normalizeH="0" baseline="0" noProof="0" dirty="0">
                  <a:ln>
                    <a:noFill/>
                  </a:ln>
                  <a:solidFill>
                    <a:srgbClr val="414244"/>
                  </a:solidFill>
                  <a:effectLst/>
                  <a:uLnTx/>
                  <a:uFillTx/>
                  <a:latin typeface="Calibri"/>
                  <a:ea typeface="DejaVu Sans"/>
                  <a:cs typeface="+mn-cs"/>
                </a:rPr>
                <a:t>peer0.org3</a:t>
              </a:r>
              <a:endPara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105" name="Group 205">
              <a:extLst>
                <a:ext uri="{FF2B5EF4-FFF2-40B4-BE49-F238E27FC236}">
                  <a16:creationId xmlns:a16="http://schemas.microsoft.com/office/drawing/2014/main" id="{ACB6D0DF-1D70-4E38-AAFE-D5D8F063273D}"/>
                </a:ext>
              </a:extLst>
            </p:cNvPr>
            <p:cNvGrpSpPr/>
            <p:nvPr/>
          </p:nvGrpSpPr>
          <p:grpSpPr>
            <a:xfrm>
              <a:off x="6569877" y="4996634"/>
              <a:ext cx="318913" cy="386777"/>
              <a:chOff x="10696680" y="3481200"/>
              <a:chExt cx="466920" cy="566280"/>
            </a:xfrm>
          </p:grpSpPr>
          <p:sp>
            <p:nvSpPr>
              <p:cNvPr id="107" name="Rounded Rectangle 126">
                <a:extLst>
                  <a:ext uri="{FF2B5EF4-FFF2-40B4-BE49-F238E27FC236}">
                    <a16:creationId xmlns:a16="http://schemas.microsoft.com/office/drawing/2014/main" id="{BC6EEFDE-99AE-4595-A1D4-0F36AD97651F}"/>
                  </a:ext>
                </a:extLst>
              </p:cNvPr>
              <p:cNvSpPr/>
              <p:nvPr/>
            </p:nvSpPr>
            <p:spPr>
              <a:xfrm>
                <a:off x="10696680" y="3481200"/>
                <a:ext cx="466920" cy="566280"/>
              </a:xfrm>
              <a:prstGeom prst="roundRect">
                <a:avLst>
                  <a:gd name="adj" fmla="val 16667"/>
                </a:avLst>
              </a:prstGeom>
              <a:noFill/>
              <a:ln w="12700" cap="flat" cmpd="sng" algn="ctr">
                <a:solidFill>
                  <a:srgbClr val="546CB2"/>
                </a:solidFill>
                <a:prstDash val="solid"/>
                <a:miter lim="800000"/>
              </a:ln>
              <a:effectLst/>
            </p:spPr>
          </p:sp>
          <p:grpSp>
            <p:nvGrpSpPr>
              <p:cNvPr id="108" name="Group 92">
                <a:extLst>
                  <a:ext uri="{FF2B5EF4-FFF2-40B4-BE49-F238E27FC236}">
                    <a16:creationId xmlns:a16="http://schemas.microsoft.com/office/drawing/2014/main" id="{44F5CBCE-688E-48A3-A4A1-5F58E5779DC6}"/>
                  </a:ext>
                </a:extLst>
              </p:cNvPr>
              <p:cNvGrpSpPr/>
              <p:nvPr/>
            </p:nvGrpSpPr>
            <p:grpSpPr>
              <a:xfrm>
                <a:off x="10800720" y="3704040"/>
                <a:ext cx="241200" cy="275400"/>
                <a:chOff x="10800720" y="3704040"/>
                <a:chExt cx="241200" cy="275400"/>
              </a:xfrm>
            </p:grpSpPr>
            <p:sp>
              <p:nvSpPr>
                <p:cNvPr id="109" name="Rectangle 94">
                  <a:extLst>
                    <a:ext uri="{FF2B5EF4-FFF2-40B4-BE49-F238E27FC236}">
                      <a16:creationId xmlns:a16="http://schemas.microsoft.com/office/drawing/2014/main" id="{34DAAE08-404A-4660-9036-D7C19763429E}"/>
                    </a:ext>
                  </a:extLst>
                </p:cNvPr>
                <p:cNvSpPr/>
                <p:nvPr/>
              </p:nvSpPr>
              <p:spPr>
                <a:xfrm>
                  <a:off x="10800720" y="3704040"/>
                  <a:ext cx="241200" cy="275400"/>
                </a:xfrm>
                <a:prstGeom prst="rect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546CB2"/>
                  </a:solidFill>
                  <a:prstDash val="solid"/>
                  <a:miter lim="800000"/>
                </a:ln>
                <a:effectLst/>
              </p:spPr>
            </p:sp>
            <p:grpSp>
              <p:nvGrpSpPr>
                <p:cNvPr id="110" name="Group 95">
                  <a:extLst>
                    <a:ext uri="{FF2B5EF4-FFF2-40B4-BE49-F238E27FC236}">
                      <a16:creationId xmlns:a16="http://schemas.microsoft.com/office/drawing/2014/main" id="{7568FA38-7E5F-4C3E-96CB-3B23716A8A08}"/>
                    </a:ext>
                  </a:extLst>
                </p:cNvPr>
                <p:cNvGrpSpPr/>
                <p:nvPr/>
              </p:nvGrpSpPr>
              <p:grpSpPr>
                <a:xfrm>
                  <a:off x="10834200" y="3805560"/>
                  <a:ext cx="79560" cy="38880"/>
                  <a:chOff x="10834200" y="3805560"/>
                  <a:chExt cx="79560" cy="38880"/>
                </a:xfrm>
              </p:grpSpPr>
              <p:sp>
                <p:nvSpPr>
                  <p:cNvPr id="117" name="Rectangle 102">
                    <a:extLst>
                      <a:ext uri="{FF2B5EF4-FFF2-40B4-BE49-F238E27FC236}">
                        <a16:creationId xmlns:a16="http://schemas.microsoft.com/office/drawing/2014/main" id="{57DB6559-5719-4334-AC68-A6B9DFB917A1}"/>
                      </a:ext>
                    </a:extLst>
                  </p:cNvPr>
                  <p:cNvSpPr/>
                  <p:nvPr/>
                </p:nvSpPr>
                <p:spPr>
                  <a:xfrm rot="2700000">
                    <a:off x="10831680" y="3827520"/>
                    <a:ext cx="30240" cy="576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  <p:sp>
                <p:nvSpPr>
                  <p:cNvPr id="118" name="Rectangle 103">
                    <a:extLst>
                      <a:ext uri="{FF2B5EF4-FFF2-40B4-BE49-F238E27FC236}">
                        <a16:creationId xmlns:a16="http://schemas.microsoft.com/office/drawing/2014/main" id="{DA55B10F-0225-42A9-8DA8-E9475D42FB77}"/>
                      </a:ext>
                    </a:extLst>
                  </p:cNvPr>
                  <p:cNvSpPr/>
                  <p:nvPr/>
                </p:nvSpPr>
                <p:spPr>
                  <a:xfrm rot="19800000">
                    <a:off x="10850400" y="3821400"/>
                    <a:ext cx="66240" cy="648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</p:grpSp>
            <p:grpSp>
              <p:nvGrpSpPr>
                <p:cNvPr id="111" name="Group 96">
                  <a:extLst>
                    <a:ext uri="{FF2B5EF4-FFF2-40B4-BE49-F238E27FC236}">
                      <a16:creationId xmlns:a16="http://schemas.microsoft.com/office/drawing/2014/main" id="{8C761DF6-F6A9-48F2-BD1C-3692E6E2F12E}"/>
                    </a:ext>
                  </a:extLst>
                </p:cNvPr>
                <p:cNvGrpSpPr/>
                <p:nvPr/>
              </p:nvGrpSpPr>
              <p:grpSpPr>
                <a:xfrm>
                  <a:off x="10834920" y="3879720"/>
                  <a:ext cx="51480" cy="51480"/>
                  <a:chOff x="10834920" y="3879720"/>
                  <a:chExt cx="51480" cy="51480"/>
                </a:xfrm>
              </p:grpSpPr>
              <p:sp>
                <p:nvSpPr>
                  <p:cNvPr id="115" name="Rectangle 100">
                    <a:extLst>
                      <a:ext uri="{FF2B5EF4-FFF2-40B4-BE49-F238E27FC236}">
                        <a16:creationId xmlns:a16="http://schemas.microsoft.com/office/drawing/2014/main" id="{A0AFC0E9-082C-4415-96E5-2F3888D2969F}"/>
                      </a:ext>
                    </a:extLst>
                  </p:cNvPr>
                  <p:cNvSpPr/>
                  <p:nvPr/>
                </p:nvSpPr>
                <p:spPr>
                  <a:xfrm rot="18900000">
                    <a:off x="10827360" y="3902040"/>
                    <a:ext cx="66240" cy="648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  <p:sp>
                <p:nvSpPr>
                  <p:cNvPr id="116" name="Rectangle 101">
                    <a:extLst>
                      <a:ext uri="{FF2B5EF4-FFF2-40B4-BE49-F238E27FC236}">
                        <a16:creationId xmlns:a16="http://schemas.microsoft.com/office/drawing/2014/main" id="{26109A62-7979-402F-9B41-2EC52FF3CA57}"/>
                      </a:ext>
                    </a:extLst>
                  </p:cNvPr>
                  <p:cNvSpPr/>
                  <p:nvPr/>
                </p:nvSpPr>
                <p:spPr>
                  <a:xfrm rot="13500000">
                    <a:off x="10831680" y="3902400"/>
                    <a:ext cx="60120" cy="720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</p:grpSp>
            <p:grpSp>
              <p:nvGrpSpPr>
                <p:cNvPr id="112" name="Group 97">
                  <a:extLst>
                    <a:ext uri="{FF2B5EF4-FFF2-40B4-BE49-F238E27FC236}">
                      <a16:creationId xmlns:a16="http://schemas.microsoft.com/office/drawing/2014/main" id="{B4B5EBE3-EE33-427E-AC22-B6132078B7F0}"/>
                    </a:ext>
                  </a:extLst>
                </p:cNvPr>
                <p:cNvGrpSpPr/>
                <p:nvPr/>
              </p:nvGrpSpPr>
              <p:grpSpPr>
                <a:xfrm>
                  <a:off x="10834200" y="3746520"/>
                  <a:ext cx="79560" cy="38880"/>
                  <a:chOff x="10834200" y="3746520"/>
                  <a:chExt cx="79560" cy="38880"/>
                </a:xfrm>
              </p:grpSpPr>
              <p:sp>
                <p:nvSpPr>
                  <p:cNvPr id="113" name="Rectangle 98">
                    <a:extLst>
                      <a:ext uri="{FF2B5EF4-FFF2-40B4-BE49-F238E27FC236}">
                        <a16:creationId xmlns:a16="http://schemas.microsoft.com/office/drawing/2014/main" id="{24932BD0-6615-4F88-8461-9B141F995F3D}"/>
                      </a:ext>
                    </a:extLst>
                  </p:cNvPr>
                  <p:cNvSpPr/>
                  <p:nvPr/>
                </p:nvSpPr>
                <p:spPr>
                  <a:xfrm rot="2700000">
                    <a:off x="10831680" y="3768480"/>
                    <a:ext cx="30240" cy="576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  <p:sp>
                <p:nvSpPr>
                  <p:cNvPr id="114" name="Rectangle 99">
                    <a:extLst>
                      <a:ext uri="{FF2B5EF4-FFF2-40B4-BE49-F238E27FC236}">
                        <a16:creationId xmlns:a16="http://schemas.microsoft.com/office/drawing/2014/main" id="{611B32F3-1824-47CE-9EB9-621A7C15C3FE}"/>
                      </a:ext>
                    </a:extLst>
                  </p:cNvPr>
                  <p:cNvSpPr/>
                  <p:nvPr/>
                </p:nvSpPr>
                <p:spPr>
                  <a:xfrm rot="19800000">
                    <a:off x="10850400" y="3762360"/>
                    <a:ext cx="66240" cy="648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</p:grpSp>
          </p:grpSp>
        </p:grpSp>
      </p:grpSp>
      <p:grpSp>
        <p:nvGrpSpPr>
          <p:cNvPr id="152" name="Group 57">
            <a:extLst>
              <a:ext uri="{FF2B5EF4-FFF2-40B4-BE49-F238E27FC236}">
                <a16:creationId xmlns:a16="http://schemas.microsoft.com/office/drawing/2014/main" id="{BDB37B7A-E1A9-43EC-978B-FB6D750AFC85}"/>
              </a:ext>
            </a:extLst>
          </p:cNvPr>
          <p:cNvGrpSpPr/>
          <p:nvPr/>
        </p:nvGrpSpPr>
        <p:grpSpPr>
          <a:xfrm>
            <a:off x="6219112" y="2541345"/>
            <a:ext cx="1665490" cy="1057753"/>
            <a:chOff x="7215480" y="3979081"/>
            <a:chExt cx="1832040" cy="1703519"/>
          </a:xfrm>
        </p:grpSpPr>
        <p:sp>
          <p:nvSpPr>
            <p:cNvPr id="153" name="Freeform 68">
              <a:extLst>
                <a:ext uri="{FF2B5EF4-FFF2-40B4-BE49-F238E27FC236}">
                  <a16:creationId xmlns:a16="http://schemas.microsoft.com/office/drawing/2014/main" id="{475DB8C4-2E18-4F35-9FC2-FAC9DA857EBB}"/>
                </a:ext>
              </a:extLst>
            </p:cNvPr>
            <p:cNvSpPr/>
            <p:nvPr/>
          </p:nvSpPr>
          <p:spPr>
            <a:xfrm>
              <a:off x="7215480" y="4377960"/>
              <a:ext cx="1832040" cy="1304640"/>
            </a:xfrm>
            <a:custGeom>
              <a:avLst/>
              <a:gdLst/>
              <a:ahLst/>
              <a:cxnLst/>
              <a:rect l="l" t="t" r="r" b="b"/>
              <a:pathLst>
                <a:path w="1185334" h="776821">
                  <a:moveTo>
                    <a:pt x="0" y="0"/>
                  </a:moveTo>
                  <a:lnTo>
                    <a:pt x="1185333" y="0"/>
                  </a:lnTo>
                  <a:lnTo>
                    <a:pt x="1185333" y="539750"/>
                  </a:lnTo>
                  <a:lnTo>
                    <a:pt x="1185334" y="539754"/>
                  </a:lnTo>
                  <a:lnTo>
                    <a:pt x="1185333" y="539758"/>
                  </a:lnTo>
                  <a:lnTo>
                    <a:pt x="1185333" y="541866"/>
                  </a:lnTo>
                  <a:lnTo>
                    <a:pt x="1184802" y="541866"/>
                  </a:lnTo>
                  <a:lnTo>
                    <a:pt x="1173293" y="587531"/>
                  </a:lnTo>
                  <a:cubicBezTo>
                    <a:pt x="1118029" y="695558"/>
                    <a:pt x="879073" y="776821"/>
                    <a:pt x="592667" y="776821"/>
                  </a:cubicBezTo>
                  <a:cubicBezTo>
                    <a:pt x="306261" y="776821"/>
                    <a:pt x="67305" y="695558"/>
                    <a:pt x="12041" y="587531"/>
                  </a:cubicBezTo>
                  <a:lnTo>
                    <a:pt x="533" y="541866"/>
                  </a:lnTo>
                  <a:lnTo>
                    <a:pt x="0" y="541866"/>
                  </a:lnTo>
                  <a:lnTo>
                    <a:pt x="0" y="539754"/>
                  </a:lnTo>
                  <a:close/>
                </a:path>
              </a:pathLst>
            </a:custGeom>
            <a:solidFill>
              <a:srgbClr val="546CB2">
                <a:lumMod val="40000"/>
                <a:lumOff val="60000"/>
              </a:srgbClr>
            </a:solidFill>
            <a:ln w="12700" cap="flat" cmpd="sng" algn="ctr">
              <a:solidFill>
                <a:srgbClr val="5D3A75"/>
              </a:solidFill>
              <a:prstDash val="solid"/>
              <a:miter lim="800000"/>
            </a:ln>
            <a:effectLst/>
          </p:spPr>
        </p:sp>
        <p:sp>
          <p:nvSpPr>
            <p:cNvPr id="154" name="Oval 69">
              <a:extLst>
                <a:ext uri="{FF2B5EF4-FFF2-40B4-BE49-F238E27FC236}">
                  <a16:creationId xmlns:a16="http://schemas.microsoft.com/office/drawing/2014/main" id="{B1A7A543-3C23-48AE-BCA7-DA58A8207943}"/>
                </a:ext>
              </a:extLst>
            </p:cNvPr>
            <p:cNvSpPr/>
            <p:nvPr/>
          </p:nvSpPr>
          <p:spPr>
            <a:xfrm>
              <a:off x="7215480" y="3979081"/>
              <a:ext cx="1832040" cy="737640"/>
            </a:xfrm>
            <a:prstGeom prst="ellipse">
              <a:avLst/>
            </a:prstGeom>
            <a:solidFill>
              <a:srgbClr val="546CB2">
                <a:lumMod val="40000"/>
                <a:lumOff val="60000"/>
              </a:srgbClr>
            </a:solidFill>
            <a:ln w="12700" cap="flat" cmpd="sng" algn="ctr">
              <a:solidFill>
                <a:srgbClr val="5D3A75"/>
              </a:solidFill>
              <a:prstDash val="solid"/>
              <a:miter lim="800000"/>
            </a:ln>
            <a:effectLst>
              <a:reflection blurRad="6350" stA="50000" endA="300" endPos="55500" dist="50800" dir="5400000" sy="-100000" algn="bl" rotWithShape="0"/>
            </a:effectLst>
          </p:spPr>
        </p:sp>
      </p:grpSp>
      <p:sp>
        <p:nvSpPr>
          <p:cNvPr id="61" name="Rectangle 60">
            <a:extLst>
              <a:ext uri="{FF2B5EF4-FFF2-40B4-BE49-F238E27FC236}">
                <a16:creationId xmlns:a16="http://schemas.microsoft.com/office/drawing/2014/main" id="{2A410F46-8C46-4883-B3C6-6D88D57FB0C4}"/>
              </a:ext>
            </a:extLst>
          </p:cNvPr>
          <p:cNvSpPr/>
          <p:nvPr/>
        </p:nvSpPr>
        <p:spPr>
          <a:xfrm>
            <a:off x="11159413" y="6307494"/>
            <a:ext cx="1032588" cy="5505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>
                    <a:lumMod val="85000"/>
                  </a:schemeClr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0996071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6D9BD76-CD5A-A611-DBEC-8E83CD262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104" y="609599"/>
            <a:ext cx="10596307" cy="1196851"/>
          </a:xfrm>
        </p:spPr>
        <p:txBody>
          <a:bodyPr>
            <a:normAutofit/>
          </a:bodyPr>
          <a:lstStyle/>
          <a:p>
            <a:r>
              <a:rPr lang="en-US" dirty="0"/>
              <a:t>DATA PROTECTION AND ACCOUNTABILITY </a:t>
            </a:r>
            <a:br>
              <a:rPr lang="en-US" dirty="0"/>
            </a:br>
            <a:r>
              <a:rPr lang="en-US" dirty="0"/>
              <a:t>solution (DPA): </a:t>
            </a:r>
            <a:r>
              <a:rPr lang="en-US" b="1" dirty="0"/>
              <a:t>HYPERLEDGER FABRIC</a:t>
            </a:r>
            <a:endParaRPr lang="el-GR" b="1" dirty="0"/>
          </a:p>
        </p:txBody>
      </p:sp>
      <p:sp>
        <p:nvSpPr>
          <p:cNvPr id="7" name="Rounded Rectangle 186">
            <a:extLst>
              <a:ext uri="{FF2B5EF4-FFF2-40B4-BE49-F238E27FC236}">
                <a16:creationId xmlns:a16="http://schemas.microsoft.com/office/drawing/2014/main" id="{08456477-5DF6-4444-8AD3-5F86302A832C}"/>
              </a:ext>
            </a:extLst>
          </p:cNvPr>
          <p:cNvSpPr/>
          <p:nvPr/>
        </p:nvSpPr>
        <p:spPr>
          <a:xfrm>
            <a:off x="4861591" y="2151400"/>
            <a:ext cx="2261974" cy="981379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solidFill>
              <a:srgbClr val="5D3A75"/>
            </a:solidFill>
            <a:prstDash val="solid"/>
            <a:miter lim="800000"/>
          </a:ln>
          <a:effectLst/>
        </p:spPr>
      </p:sp>
      <p:sp>
        <p:nvSpPr>
          <p:cNvPr id="8" name="Rounded Rectangle 186">
            <a:extLst>
              <a:ext uri="{FF2B5EF4-FFF2-40B4-BE49-F238E27FC236}">
                <a16:creationId xmlns:a16="http://schemas.microsoft.com/office/drawing/2014/main" id="{08456477-5DF6-4444-8AD3-5F86302A832C}"/>
              </a:ext>
            </a:extLst>
          </p:cNvPr>
          <p:cNvSpPr/>
          <p:nvPr/>
        </p:nvSpPr>
        <p:spPr>
          <a:xfrm>
            <a:off x="7406608" y="2146608"/>
            <a:ext cx="2083665" cy="962352"/>
          </a:xfrm>
          <a:prstGeom prst="roundRect">
            <a:avLst>
              <a:gd name="adj" fmla="val 16667"/>
            </a:avLst>
          </a:prstGeom>
          <a:solidFill>
            <a:srgbClr val="7F4F9F">
              <a:lumMod val="20000"/>
              <a:lumOff val="80000"/>
            </a:srgbClr>
          </a:solidFill>
          <a:ln w="12700" cap="flat" cmpd="sng" algn="ctr">
            <a:solidFill>
              <a:srgbClr val="5D3A75"/>
            </a:solidFill>
            <a:prstDash val="solid"/>
            <a:miter lim="800000"/>
          </a:ln>
          <a:effectLst/>
        </p:spPr>
      </p:sp>
      <p:sp>
        <p:nvSpPr>
          <p:cNvPr id="9" name="Rectangle 241">
            <a:extLst>
              <a:ext uri="{FF2B5EF4-FFF2-40B4-BE49-F238E27FC236}">
                <a16:creationId xmlns:a16="http://schemas.microsoft.com/office/drawing/2014/main" id="{44B791A9-F875-42E5-A4BA-3F7F4FCB0E92}"/>
              </a:ext>
            </a:extLst>
          </p:cNvPr>
          <p:cNvSpPr/>
          <p:nvPr/>
        </p:nvSpPr>
        <p:spPr>
          <a:xfrm>
            <a:off x="7461643" y="1865918"/>
            <a:ext cx="1973595" cy="275545"/>
          </a:xfrm>
          <a:prstGeom prst="rect">
            <a:avLst/>
          </a:prstGeom>
          <a:noFill/>
          <a:ln w="0">
            <a:noFill/>
          </a:ln>
          <a:effectLst/>
        </p:spPr>
        <p:txBody>
          <a:bodyPr wrap="none" lIns="90000" tIns="45000" rIns="90000" bIns="4500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1200" b="1" i="0" u="none" strike="noStrike" kern="0" cap="none" spc="-1" normalizeH="0" baseline="0" noProof="0" dirty="0">
                <a:ln>
                  <a:noFill/>
                </a:ln>
                <a:solidFill>
                  <a:srgbClr val="414244"/>
                </a:solidFill>
                <a:effectLst/>
                <a:uLnTx/>
                <a:uFillTx/>
                <a:latin typeface="Calibri"/>
                <a:ea typeface="DejaVu Sans"/>
                <a:cs typeface="+mn-cs"/>
              </a:rPr>
              <a:t>Hyperledger Fabric Network</a:t>
            </a:r>
            <a:endParaRPr kumimoji="0" lang="en-US" sz="1200" b="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7430477" y="2155290"/>
            <a:ext cx="775592" cy="847606"/>
            <a:chOff x="7237428" y="4831188"/>
            <a:chExt cx="775592" cy="847606"/>
          </a:xfrm>
        </p:grpSpPr>
        <p:sp>
          <p:nvSpPr>
            <p:cNvPr id="140" name="Rectangle 113">
              <a:extLst>
                <a:ext uri="{FF2B5EF4-FFF2-40B4-BE49-F238E27FC236}">
                  <a16:creationId xmlns:a16="http://schemas.microsoft.com/office/drawing/2014/main" id="{18C187D5-BA64-40FB-BEBE-FCA54015211A}"/>
                </a:ext>
              </a:extLst>
            </p:cNvPr>
            <p:cNvSpPr/>
            <p:nvPr/>
          </p:nvSpPr>
          <p:spPr>
            <a:xfrm>
              <a:off x="7237428" y="4831188"/>
              <a:ext cx="775592" cy="317520"/>
            </a:xfrm>
            <a:prstGeom prst="rect">
              <a:avLst/>
            </a:prstGeom>
            <a:noFill/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000" i="0" u="none" strike="noStrike" kern="0" cap="none" spc="-1" normalizeH="0" baseline="0" noProof="0" dirty="0">
                  <a:ln>
                    <a:noFill/>
                  </a:ln>
                  <a:solidFill>
                    <a:srgbClr val="414244"/>
                  </a:solidFill>
                  <a:effectLst/>
                  <a:uLnTx/>
                  <a:uFillTx/>
                  <a:latin typeface="Calibri"/>
                  <a:ea typeface="DejaVu Sans"/>
                  <a:cs typeface="+mn-cs"/>
                </a:rPr>
                <a:t>peer0.org1</a:t>
              </a:r>
              <a:endPara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141" name="Group 140"/>
            <p:cNvGrpSpPr/>
            <p:nvPr/>
          </p:nvGrpSpPr>
          <p:grpSpPr>
            <a:xfrm>
              <a:off x="7391764" y="5112514"/>
              <a:ext cx="466920" cy="566280"/>
              <a:chOff x="7395464" y="3062136"/>
              <a:chExt cx="466920" cy="566280"/>
            </a:xfrm>
          </p:grpSpPr>
          <p:grpSp>
            <p:nvGrpSpPr>
              <p:cNvPr id="142" name="Group 140">
                <a:extLst>
                  <a:ext uri="{FF2B5EF4-FFF2-40B4-BE49-F238E27FC236}">
                    <a16:creationId xmlns:a16="http://schemas.microsoft.com/office/drawing/2014/main" id="{8A8CC44C-B01D-44DE-B89A-D38FAE743F1F}"/>
                  </a:ext>
                </a:extLst>
              </p:cNvPr>
              <p:cNvGrpSpPr/>
              <p:nvPr/>
            </p:nvGrpSpPr>
            <p:grpSpPr>
              <a:xfrm>
                <a:off x="7395464" y="3062136"/>
                <a:ext cx="466920" cy="566280"/>
                <a:chOff x="9698760" y="3480120"/>
                <a:chExt cx="466920" cy="566280"/>
              </a:xfrm>
            </p:grpSpPr>
            <p:sp>
              <p:nvSpPr>
                <p:cNvPr id="144" name="Rounded Rectangle 126">
                  <a:extLst>
                    <a:ext uri="{FF2B5EF4-FFF2-40B4-BE49-F238E27FC236}">
                      <a16:creationId xmlns:a16="http://schemas.microsoft.com/office/drawing/2014/main" id="{D4CAF9B7-3BCC-4AF9-9093-8D7EA6C31B0B}"/>
                    </a:ext>
                  </a:extLst>
                </p:cNvPr>
                <p:cNvSpPr/>
                <p:nvPr/>
              </p:nvSpPr>
              <p:spPr>
                <a:xfrm>
                  <a:off x="9698760" y="3480120"/>
                  <a:ext cx="466920" cy="566280"/>
                </a:xfrm>
                <a:prstGeom prst="roundRect">
                  <a:avLst>
                    <a:gd name="adj" fmla="val 16667"/>
                  </a:avLst>
                </a:prstGeom>
                <a:noFill/>
                <a:ln w="12700" cap="flat" cmpd="sng" algn="ctr">
                  <a:solidFill>
                    <a:srgbClr val="546CB2"/>
                  </a:solidFill>
                  <a:prstDash val="solid"/>
                  <a:miter lim="800000"/>
                </a:ln>
                <a:effectLst/>
              </p:spPr>
            </p:sp>
            <p:grpSp>
              <p:nvGrpSpPr>
                <p:cNvPr id="145" name="Group 92">
                  <a:extLst>
                    <a:ext uri="{FF2B5EF4-FFF2-40B4-BE49-F238E27FC236}">
                      <a16:creationId xmlns:a16="http://schemas.microsoft.com/office/drawing/2014/main" id="{2F33F6DA-2610-4735-BE70-5D8E6BA428DE}"/>
                    </a:ext>
                  </a:extLst>
                </p:cNvPr>
                <p:cNvGrpSpPr/>
                <p:nvPr/>
              </p:nvGrpSpPr>
              <p:grpSpPr>
                <a:xfrm>
                  <a:off x="9802800" y="3702960"/>
                  <a:ext cx="241200" cy="275400"/>
                  <a:chOff x="9802800" y="3702960"/>
                  <a:chExt cx="241200" cy="275400"/>
                </a:xfrm>
              </p:grpSpPr>
              <p:sp>
                <p:nvSpPr>
                  <p:cNvPr id="146" name="Rectangle 94">
                    <a:extLst>
                      <a:ext uri="{FF2B5EF4-FFF2-40B4-BE49-F238E27FC236}">
                        <a16:creationId xmlns:a16="http://schemas.microsoft.com/office/drawing/2014/main" id="{1A53C6D5-5A88-46BF-A21B-556121D6A113}"/>
                      </a:ext>
                    </a:extLst>
                  </p:cNvPr>
                  <p:cNvSpPr/>
                  <p:nvPr/>
                </p:nvSpPr>
                <p:spPr>
                  <a:xfrm>
                    <a:off x="9802800" y="3702960"/>
                    <a:ext cx="241200" cy="27540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  <p:grpSp>
                <p:nvGrpSpPr>
                  <p:cNvPr id="147" name="Group 95">
                    <a:extLst>
                      <a:ext uri="{FF2B5EF4-FFF2-40B4-BE49-F238E27FC236}">
                        <a16:creationId xmlns:a16="http://schemas.microsoft.com/office/drawing/2014/main" id="{DB6EE8B3-C661-417B-A881-B0AF027C15F7}"/>
                      </a:ext>
                    </a:extLst>
                  </p:cNvPr>
                  <p:cNvGrpSpPr/>
                  <p:nvPr/>
                </p:nvGrpSpPr>
                <p:grpSpPr>
                  <a:xfrm>
                    <a:off x="9836280" y="3804480"/>
                    <a:ext cx="79560" cy="38880"/>
                    <a:chOff x="9836280" y="3804480"/>
                    <a:chExt cx="79560" cy="38880"/>
                  </a:xfrm>
                </p:grpSpPr>
                <p:sp>
                  <p:nvSpPr>
                    <p:cNvPr id="154" name="Rectangle 102">
                      <a:extLst>
                        <a:ext uri="{FF2B5EF4-FFF2-40B4-BE49-F238E27FC236}">
                          <a16:creationId xmlns:a16="http://schemas.microsoft.com/office/drawing/2014/main" id="{2F57A5D6-48CA-47B0-B38E-FACA62186631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9833760" y="382680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55" name="Rectangle 103">
                      <a:extLst>
                        <a:ext uri="{FF2B5EF4-FFF2-40B4-BE49-F238E27FC236}">
                          <a16:creationId xmlns:a16="http://schemas.microsoft.com/office/drawing/2014/main" id="{86EDBB1C-29BA-408A-9757-668EE5A58230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9852480" y="382032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148" name="Group 96">
                    <a:extLst>
                      <a:ext uri="{FF2B5EF4-FFF2-40B4-BE49-F238E27FC236}">
                        <a16:creationId xmlns:a16="http://schemas.microsoft.com/office/drawing/2014/main" id="{1F7B4667-04DF-4A93-AC06-A24091394E82}"/>
                      </a:ext>
                    </a:extLst>
                  </p:cNvPr>
                  <p:cNvGrpSpPr/>
                  <p:nvPr/>
                </p:nvGrpSpPr>
                <p:grpSpPr>
                  <a:xfrm>
                    <a:off x="9837000" y="3879000"/>
                    <a:ext cx="51480" cy="51480"/>
                    <a:chOff x="9837000" y="3879000"/>
                    <a:chExt cx="51480" cy="51480"/>
                  </a:xfrm>
                </p:grpSpPr>
                <p:sp>
                  <p:nvSpPr>
                    <p:cNvPr id="152" name="Rectangle 100">
                      <a:extLst>
                        <a:ext uri="{FF2B5EF4-FFF2-40B4-BE49-F238E27FC236}">
                          <a16:creationId xmlns:a16="http://schemas.microsoft.com/office/drawing/2014/main" id="{F3D31E61-CD7C-4C01-AE1E-9606D4B6DDE8}"/>
                        </a:ext>
                      </a:extLst>
                    </p:cNvPr>
                    <p:cNvSpPr/>
                    <p:nvPr/>
                  </p:nvSpPr>
                  <p:spPr>
                    <a:xfrm rot="18900000">
                      <a:off x="9829440" y="390132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53" name="Rectangle 101">
                      <a:extLst>
                        <a:ext uri="{FF2B5EF4-FFF2-40B4-BE49-F238E27FC236}">
                          <a16:creationId xmlns:a16="http://schemas.microsoft.com/office/drawing/2014/main" id="{C6D65796-6D38-44F4-8178-EA8307E76E32}"/>
                        </a:ext>
                      </a:extLst>
                    </p:cNvPr>
                    <p:cNvSpPr/>
                    <p:nvPr/>
                  </p:nvSpPr>
                  <p:spPr>
                    <a:xfrm rot="13500000">
                      <a:off x="9833760" y="3901680"/>
                      <a:ext cx="60120" cy="720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149" name="Group 97">
                    <a:extLst>
                      <a:ext uri="{FF2B5EF4-FFF2-40B4-BE49-F238E27FC236}">
                        <a16:creationId xmlns:a16="http://schemas.microsoft.com/office/drawing/2014/main" id="{093FBC69-1879-47B6-871A-2CC98CAF8741}"/>
                      </a:ext>
                    </a:extLst>
                  </p:cNvPr>
                  <p:cNvGrpSpPr/>
                  <p:nvPr/>
                </p:nvGrpSpPr>
                <p:grpSpPr>
                  <a:xfrm>
                    <a:off x="9836280" y="3745440"/>
                    <a:ext cx="79560" cy="38880"/>
                    <a:chOff x="9836280" y="3745440"/>
                    <a:chExt cx="79560" cy="38880"/>
                  </a:xfrm>
                </p:grpSpPr>
                <p:sp>
                  <p:nvSpPr>
                    <p:cNvPr id="150" name="Rectangle 98">
                      <a:extLst>
                        <a:ext uri="{FF2B5EF4-FFF2-40B4-BE49-F238E27FC236}">
                          <a16:creationId xmlns:a16="http://schemas.microsoft.com/office/drawing/2014/main" id="{A03B00A6-932C-4F29-86D3-512B10F6A433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9833760" y="376740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51" name="Rectangle 99">
                      <a:extLst>
                        <a:ext uri="{FF2B5EF4-FFF2-40B4-BE49-F238E27FC236}">
                          <a16:creationId xmlns:a16="http://schemas.microsoft.com/office/drawing/2014/main" id="{160C501B-CCC9-446C-AF41-52ED92B8D981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9852480" y="376128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</p:grpSp>
          </p:grpSp>
          <p:sp>
            <p:nvSpPr>
              <p:cNvPr id="143" name="Freeform 79">
                <a:extLst>
                  <a:ext uri="{FF2B5EF4-FFF2-40B4-BE49-F238E27FC236}">
                    <a16:creationId xmlns:a16="http://schemas.microsoft.com/office/drawing/2014/main" id="{43C903C9-1086-4E35-936F-BE44BA5A2634}"/>
                  </a:ext>
                </a:extLst>
              </p:cNvPr>
              <p:cNvSpPr/>
              <p:nvPr/>
            </p:nvSpPr>
            <p:spPr>
              <a:xfrm>
                <a:off x="7509700" y="3136078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7F4F9F">
                  <a:lumMod val="40000"/>
                  <a:lumOff val="60000"/>
                </a:srgbClr>
              </a:solidFill>
              <a:ln w="12700" cap="flat" cmpd="sng" algn="ctr">
                <a:solidFill>
                  <a:srgbClr val="CCB6DB"/>
                </a:solidFill>
                <a:prstDash val="solid"/>
                <a:miter lim="800000"/>
              </a:ln>
              <a:effectLst/>
            </p:spPr>
          </p:sp>
        </p:grpSp>
      </p:grpSp>
      <p:grpSp>
        <p:nvGrpSpPr>
          <p:cNvPr id="11" name="Group 10"/>
          <p:cNvGrpSpPr/>
          <p:nvPr/>
        </p:nvGrpSpPr>
        <p:grpSpPr>
          <a:xfrm>
            <a:off x="8072210" y="2136440"/>
            <a:ext cx="775592" cy="847606"/>
            <a:chOff x="7807934" y="4831188"/>
            <a:chExt cx="775592" cy="847606"/>
          </a:xfrm>
        </p:grpSpPr>
        <p:sp>
          <p:nvSpPr>
            <p:cNvPr id="124" name="Rectangle 113">
              <a:extLst>
                <a:ext uri="{FF2B5EF4-FFF2-40B4-BE49-F238E27FC236}">
                  <a16:creationId xmlns:a16="http://schemas.microsoft.com/office/drawing/2014/main" id="{2436AE0A-7EE1-4E8A-9F50-0AE8E13250C6}"/>
                </a:ext>
              </a:extLst>
            </p:cNvPr>
            <p:cNvSpPr/>
            <p:nvPr/>
          </p:nvSpPr>
          <p:spPr>
            <a:xfrm>
              <a:off x="7807934" y="4831188"/>
              <a:ext cx="775592" cy="317520"/>
            </a:xfrm>
            <a:prstGeom prst="rect">
              <a:avLst/>
            </a:prstGeom>
            <a:noFill/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000" i="0" u="none" strike="noStrike" kern="0" cap="none" spc="-1" normalizeH="0" baseline="0" noProof="0" dirty="0">
                  <a:ln>
                    <a:noFill/>
                  </a:ln>
                  <a:solidFill>
                    <a:srgbClr val="414244"/>
                  </a:solidFill>
                  <a:effectLst/>
                  <a:uLnTx/>
                  <a:uFillTx/>
                  <a:latin typeface="Calibri"/>
                  <a:ea typeface="DejaVu Sans"/>
                  <a:cs typeface="+mn-cs"/>
                </a:rPr>
                <a:t>peer0.org2</a:t>
              </a:r>
              <a:endPara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125" name="Group 124"/>
            <p:cNvGrpSpPr/>
            <p:nvPr/>
          </p:nvGrpSpPr>
          <p:grpSpPr>
            <a:xfrm>
              <a:off x="7968850" y="5112514"/>
              <a:ext cx="466920" cy="566280"/>
              <a:chOff x="8102943" y="3741075"/>
              <a:chExt cx="466920" cy="566280"/>
            </a:xfrm>
          </p:grpSpPr>
          <p:grpSp>
            <p:nvGrpSpPr>
              <p:cNvPr id="126" name="Group 126">
                <a:extLst>
                  <a:ext uri="{FF2B5EF4-FFF2-40B4-BE49-F238E27FC236}">
                    <a16:creationId xmlns:a16="http://schemas.microsoft.com/office/drawing/2014/main" id="{76C8C88F-C24A-4378-A795-E42D3C57B5C9}"/>
                  </a:ext>
                </a:extLst>
              </p:cNvPr>
              <p:cNvGrpSpPr/>
              <p:nvPr/>
            </p:nvGrpSpPr>
            <p:grpSpPr>
              <a:xfrm>
                <a:off x="8102943" y="3741075"/>
                <a:ext cx="466920" cy="566280"/>
                <a:chOff x="9707400" y="4267800"/>
                <a:chExt cx="466920" cy="566280"/>
              </a:xfrm>
            </p:grpSpPr>
            <p:sp>
              <p:nvSpPr>
                <p:cNvPr id="128" name="Rounded Rectangle 126">
                  <a:extLst>
                    <a:ext uri="{FF2B5EF4-FFF2-40B4-BE49-F238E27FC236}">
                      <a16:creationId xmlns:a16="http://schemas.microsoft.com/office/drawing/2014/main" id="{29ABE8AA-9E58-438C-82FD-89F89536C282}"/>
                    </a:ext>
                  </a:extLst>
                </p:cNvPr>
                <p:cNvSpPr/>
                <p:nvPr/>
              </p:nvSpPr>
              <p:spPr>
                <a:xfrm>
                  <a:off x="9707400" y="4267800"/>
                  <a:ext cx="466920" cy="566280"/>
                </a:xfrm>
                <a:prstGeom prst="roundRect">
                  <a:avLst>
                    <a:gd name="adj" fmla="val 16667"/>
                  </a:avLst>
                </a:prstGeom>
                <a:noFill/>
                <a:ln w="12700" cap="flat" cmpd="sng" algn="ctr">
                  <a:solidFill>
                    <a:srgbClr val="546CB2"/>
                  </a:solidFill>
                  <a:prstDash val="solid"/>
                  <a:miter lim="800000"/>
                </a:ln>
                <a:effectLst/>
              </p:spPr>
            </p:sp>
            <p:grpSp>
              <p:nvGrpSpPr>
                <p:cNvPr id="129" name="Group 92">
                  <a:extLst>
                    <a:ext uri="{FF2B5EF4-FFF2-40B4-BE49-F238E27FC236}">
                      <a16:creationId xmlns:a16="http://schemas.microsoft.com/office/drawing/2014/main" id="{635A83B2-2E94-4F24-8FE5-17B9CB21FA6F}"/>
                    </a:ext>
                  </a:extLst>
                </p:cNvPr>
                <p:cNvGrpSpPr/>
                <p:nvPr/>
              </p:nvGrpSpPr>
              <p:grpSpPr>
                <a:xfrm>
                  <a:off x="9811440" y="4490640"/>
                  <a:ext cx="241200" cy="275400"/>
                  <a:chOff x="9811440" y="4490640"/>
                  <a:chExt cx="241200" cy="275400"/>
                </a:xfrm>
              </p:grpSpPr>
              <p:sp>
                <p:nvSpPr>
                  <p:cNvPr id="130" name="Rectangle 94">
                    <a:extLst>
                      <a:ext uri="{FF2B5EF4-FFF2-40B4-BE49-F238E27FC236}">
                        <a16:creationId xmlns:a16="http://schemas.microsoft.com/office/drawing/2014/main" id="{AC6064F2-CF12-46E5-9510-6EED3CB7B0F2}"/>
                      </a:ext>
                    </a:extLst>
                  </p:cNvPr>
                  <p:cNvSpPr/>
                  <p:nvPr/>
                </p:nvSpPr>
                <p:spPr>
                  <a:xfrm>
                    <a:off x="9811440" y="4490640"/>
                    <a:ext cx="241200" cy="27540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  <p:grpSp>
                <p:nvGrpSpPr>
                  <p:cNvPr id="131" name="Group 95">
                    <a:extLst>
                      <a:ext uri="{FF2B5EF4-FFF2-40B4-BE49-F238E27FC236}">
                        <a16:creationId xmlns:a16="http://schemas.microsoft.com/office/drawing/2014/main" id="{611D1C73-2010-46D0-858B-412A082BDC32}"/>
                      </a:ext>
                    </a:extLst>
                  </p:cNvPr>
                  <p:cNvGrpSpPr/>
                  <p:nvPr/>
                </p:nvGrpSpPr>
                <p:grpSpPr>
                  <a:xfrm>
                    <a:off x="9845280" y="4592160"/>
                    <a:ext cx="79200" cy="38880"/>
                    <a:chOff x="9845280" y="4592160"/>
                    <a:chExt cx="79200" cy="38880"/>
                  </a:xfrm>
                </p:grpSpPr>
                <p:sp>
                  <p:nvSpPr>
                    <p:cNvPr id="138" name="Rectangle 102">
                      <a:extLst>
                        <a:ext uri="{FF2B5EF4-FFF2-40B4-BE49-F238E27FC236}">
                          <a16:creationId xmlns:a16="http://schemas.microsoft.com/office/drawing/2014/main" id="{6249FD3C-8A06-47F1-95C5-54C36A56322A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9842760" y="461412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39" name="Rectangle 103">
                      <a:extLst>
                        <a:ext uri="{FF2B5EF4-FFF2-40B4-BE49-F238E27FC236}">
                          <a16:creationId xmlns:a16="http://schemas.microsoft.com/office/drawing/2014/main" id="{8DFEFA16-D6E7-441A-9643-4C328BBDA058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9861120" y="460800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132" name="Group 96">
                    <a:extLst>
                      <a:ext uri="{FF2B5EF4-FFF2-40B4-BE49-F238E27FC236}">
                        <a16:creationId xmlns:a16="http://schemas.microsoft.com/office/drawing/2014/main" id="{FE13DD97-899A-4D9A-BA3B-A89DE9642EEB}"/>
                      </a:ext>
                    </a:extLst>
                  </p:cNvPr>
                  <p:cNvGrpSpPr/>
                  <p:nvPr/>
                </p:nvGrpSpPr>
                <p:grpSpPr>
                  <a:xfrm>
                    <a:off x="9845640" y="4666320"/>
                    <a:ext cx="51480" cy="51480"/>
                    <a:chOff x="9845640" y="4666320"/>
                    <a:chExt cx="51480" cy="51480"/>
                  </a:xfrm>
                </p:grpSpPr>
                <p:sp>
                  <p:nvSpPr>
                    <p:cNvPr id="136" name="Rectangle 100">
                      <a:extLst>
                        <a:ext uri="{FF2B5EF4-FFF2-40B4-BE49-F238E27FC236}">
                          <a16:creationId xmlns:a16="http://schemas.microsoft.com/office/drawing/2014/main" id="{19356A0B-2F24-4C07-B44A-6864C1303CDE}"/>
                        </a:ext>
                      </a:extLst>
                    </p:cNvPr>
                    <p:cNvSpPr/>
                    <p:nvPr/>
                  </p:nvSpPr>
                  <p:spPr>
                    <a:xfrm rot="18900000">
                      <a:off x="9838080" y="468864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37" name="Rectangle 101">
                      <a:extLst>
                        <a:ext uri="{FF2B5EF4-FFF2-40B4-BE49-F238E27FC236}">
                          <a16:creationId xmlns:a16="http://schemas.microsoft.com/office/drawing/2014/main" id="{029A9F94-D401-46D9-86B6-D1449B5944D2}"/>
                        </a:ext>
                      </a:extLst>
                    </p:cNvPr>
                    <p:cNvSpPr/>
                    <p:nvPr/>
                  </p:nvSpPr>
                  <p:spPr>
                    <a:xfrm rot="13500000">
                      <a:off x="9842760" y="4689000"/>
                      <a:ext cx="60120" cy="720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133" name="Group 97">
                    <a:extLst>
                      <a:ext uri="{FF2B5EF4-FFF2-40B4-BE49-F238E27FC236}">
                        <a16:creationId xmlns:a16="http://schemas.microsoft.com/office/drawing/2014/main" id="{505903D0-5BB7-4782-9DBE-9A2AD9E38075}"/>
                      </a:ext>
                    </a:extLst>
                  </p:cNvPr>
                  <p:cNvGrpSpPr/>
                  <p:nvPr/>
                </p:nvGrpSpPr>
                <p:grpSpPr>
                  <a:xfrm>
                    <a:off x="9845280" y="4533120"/>
                    <a:ext cx="79200" cy="38880"/>
                    <a:chOff x="9845280" y="4533120"/>
                    <a:chExt cx="79200" cy="38880"/>
                  </a:xfrm>
                </p:grpSpPr>
                <p:sp>
                  <p:nvSpPr>
                    <p:cNvPr id="134" name="Rectangle 98">
                      <a:extLst>
                        <a:ext uri="{FF2B5EF4-FFF2-40B4-BE49-F238E27FC236}">
                          <a16:creationId xmlns:a16="http://schemas.microsoft.com/office/drawing/2014/main" id="{951B1085-A645-4A92-9556-6A78FB6EDADB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9842760" y="455508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35" name="Rectangle 99">
                      <a:extLst>
                        <a:ext uri="{FF2B5EF4-FFF2-40B4-BE49-F238E27FC236}">
                          <a16:creationId xmlns:a16="http://schemas.microsoft.com/office/drawing/2014/main" id="{20A84622-5B98-4096-A898-F1495DFA91B7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9861120" y="454896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</p:grpSp>
          </p:grpSp>
          <p:sp>
            <p:nvSpPr>
              <p:cNvPr id="127" name="Freeform 79">
                <a:extLst>
                  <a:ext uri="{FF2B5EF4-FFF2-40B4-BE49-F238E27FC236}">
                    <a16:creationId xmlns:a16="http://schemas.microsoft.com/office/drawing/2014/main" id="{7EEF8F24-2D47-45C6-AEC1-F87F0BB02EFA}"/>
                  </a:ext>
                </a:extLst>
              </p:cNvPr>
              <p:cNvSpPr/>
              <p:nvPr/>
            </p:nvSpPr>
            <p:spPr>
              <a:xfrm>
                <a:off x="8221341" y="3819067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546CB2">
                  <a:lumMod val="60000"/>
                  <a:lumOff val="40000"/>
                </a:srgbClr>
              </a:solidFill>
              <a:ln w="12700" cap="flat" cmpd="sng" algn="ctr">
                <a:solidFill>
                  <a:srgbClr val="98A7D1"/>
                </a:solidFill>
                <a:prstDash val="solid"/>
                <a:miter lim="800000"/>
              </a:ln>
              <a:effectLst/>
            </p:spPr>
          </p:sp>
        </p:grpSp>
      </p:grpSp>
      <p:grpSp>
        <p:nvGrpSpPr>
          <p:cNvPr id="12" name="Group 11"/>
          <p:cNvGrpSpPr/>
          <p:nvPr/>
        </p:nvGrpSpPr>
        <p:grpSpPr>
          <a:xfrm>
            <a:off x="8713942" y="2148585"/>
            <a:ext cx="775592" cy="847606"/>
            <a:chOff x="8378440" y="4831188"/>
            <a:chExt cx="775592" cy="847606"/>
          </a:xfrm>
        </p:grpSpPr>
        <p:sp>
          <p:nvSpPr>
            <p:cNvPr id="108" name="Rectangle 113">
              <a:extLst>
                <a:ext uri="{FF2B5EF4-FFF2-40B4-BE49-F238E27FC236}">
                  <a16:creationId xmlns:a16="http://schemas.microsoft.com/office/drawing/2014/main" id="{81D5A4EE-CB7B-419B-9D3F-218D93A33163}"/>
                </a:ext>
              </a:extLst>
            </p:cNvPr>
            <p:cNvSpPr/>
            <p:nvPr/>
          </p:nvSpPr>
          <p:spPr>
            <a:xfrm>
              <a:off x="8378440" y="4831188"/>
              <a:ext cx="775592" cy="317520"/>
            </a:xfrm>
            <a:prstGeom prst="rect">
              <a:avLst/>
            </a:prstGeom>
            <a:noFill/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000" i="0" u="none" strike="noStrike" kern="0" cap="none" spc="-1" normalizeH="0" baseline="0" noProof="0" dirty="0">
                  <a:ln>
                    <a:noFill/>
                  </a:ln>
                  <a:solidFill>
                    <a:srgbClr val="414244"/>
                  </a:solidFill>
                  <a:effectLst/>
                  <a:uLnTx/>
                  <a:uFillTx/>
                  <a:latin typeface="Calibri"/>
                  <a:ea typeface="DejaVu Sans"/>
                  <a:cs typeface="+mn-cs"/>
                </a:rPr>
                <a:t>peer0.org3</a:t>
              </a:r>
              <a:endPara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109" name="Group 108"/>
            <p:cNvGrpSpPr/>
            <p:nvPr/>
          </p:nvGrpSpPr>
          <p:grpSpPr>
            <a:xfrm>
              <a:off x="8542236" y="5112514"/>
              <a:ext cx="466920" cy="566280"/>
              <a:chOff x="8683326" y="4400213"/>
              <a:chExt cx="466920" cy="566280"/>
            </a:xfrm>
          </p:grpSpPr>
          <p:grpSp>
            <p:nvGrpSpPr>
              <p:cNvPr id="110" name="Group 205">
                <a:extLst>
                  <a:ext uri="{FF2B5EF4-FFF2-40B4-BE49-F238E27FC236}">
                    <a16:creationId xmlns:a16="http://schemas.microsoft.com/office/drawing/2014/main" id="{ACB6D0DF-1D70-4E38-AAFE-D5D8F063273D}"/>
                  </a:ext>
                </a:extLst>
              </p:cNvPr>
              <p:cNvGrpSpPr/>
              <p:nvPr/>
            </p:nvGrpSpPr>
            <p:grpSpPr>
              <a:xfrm>
                <a:off x="8683326" y="4400213"/>
                <a:ext cx="466920" cy="566280"/>
                <a:chOff x="10696680" y="3481200"/>
                <a:chExt cx="466920" cy="566280"/>
              </a:xfrm>
            </p:grpSpPr>
            <p:sp>
              <p:nvSpPr>
                <p:cNvPr id="112" name="Rounded Rectangle 126">
                  <a:extLst>
                    <a:ext uri="{FF2B5EF4-FFF2-40B4-BE49-F238E27FC236}">
                      <a16:creationId xmlns:a16="http://schemas.microsoft.com/office/drawing/2014/main" id="{BC6EEFDE-99AE-4595-A1D4-0F36AD97651F}"/>
                    </a:ext>
                  </a:extLst>
                </p:cNvPr>
                <p:cNvSpPr/>
                <p:nvPr/>
              </p:nvSpPr>
              <p:spPr>
                <a:xfrm>
                  <a:off x="10696680" y="3481200"/>
                  <a:ext cx="466920" cy="566280"/>
                </a:xfrm>
                <a:prstGeom prst="roundRect">
                  <a:avLst>
                    <a:gd name="adj" fmla="val 16667"/>
                  </a:avLst>
                </a:prstGeom>
                <a:noFill/>
                <a:ln w="12700" cap="flat" cmpd="sng" algn="ctr">
                  <a:solidFill>
                    <a:srgbClr val="546CB2"/>
                  </a:solidFill>
                  <a:prstDash val="solid"/>
                  <a:miter lim="800000"/>
                </a:ln>
                <a:effectLst/>
              </p:spPr>
            </p:sp>
            <p:grpSp>
              <p:nvGrpSpPr>
                <p:cNvPr id="113" name="Group 92">
                  <a:extLst>
                    <a:ext uri="{FF2B5EF4-FFF2-40B4-BE49-F238E27FC236}">
                      <a16:creationId xmlns:a16="http://schemas.microsoft.com/office/drawing/2014/main" id="{44F5CBCE-688E-48A3-A4A1-5F58E5779DC6}"/>
                    </a:ext>
                  </a:extLst>
                </p:cNvPr>
                <p:cNvGrpSpPr/>
                <p:nvPr/>
              </p:nvGrpSpPr>
              <p:grpSpPr>
                <a:xfrm>
                  <a:off x="10800720" y="3704040"/>
                  <a:ext cx="241200" cy="275400"/>
                  <a:chOff x="10800720" y="3704040"/>
                  <a:chExt cx="241200" cy="275400"/>
                </a:xfrm>
              </p:grpSpPr>
              <p:sp>
                <p:nvSpPr>
                  <p:cNvPr id="114" name="Rectangle 94">
                    <a:extLst>
                      <a:ext uri="{FF2B5EF4-FFF2-40B4-BE49-F238E27FC236}">
                        <a16:creationId xmlns:a16="http://schemas.microsoft.com/office/drawing/2014/main" id="{34DAAE08-404A-4660-9036-D7C19763429E}"/>
                      </a:ext>
                    </a:extLst>
                  </p:cNvPr>
                  <p:cNvSpPr/>
                  <p:nvPr/>
                </p:nvSpPr>
                <p:spPr>
                  <a:xfrm>
                    <a:off x="10800720" y="3704040"/>
                    <a:ext cx="241200" cy="27540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  <p:grpSp>
                <p:nvGrpSpPr>
                  <p:cNvPr id="115" name="Group 95">
                    <a:extLst>
                      <a:ext uri="{FF2B5EF4-FFF2-40B4-BE49-F238E27FC236}">
                        <a16:creationId xmlns:a16="http://schemas.microsoft.com/office/drawing/2014/main" id="{7568FA38-7E5F-4C3E-96CB-3B23716A8A08}"/>
                      </a:ext>
                    </a:extLst>
                  </p:cNvPr>
                  <p:cNvGrpSpPr/>
                  <p:nvPr/>
                </p:nvGrpSpPr>
                <p:grpSpPr>
                  <a:xfrm>
                    <a:off x="10834200" y="3805560"/>
                    <a:ext cx="79560" cy="38880"/>
                    <a:chOff x="10834200" y="3805560"/>
                    <a:chExt cx="79560" cy="38880"/>
                  </a:xfrm>
                </p:grpSpPr>
                <p:sp>
                  <p:nvSpPr>
                    <p:cNvPr id="122" name="Rectangle 102">
                      <a:extLst>
                        <a:ext uri="{FF2B5EF4-FFF2-40B4-BE49-F238E27FC236}">
                          <a16:creationId xmlns:a16="http://schemas.microsoft.com/office/drawing/2014/main" id="{57DB6559-5719-4334-AC68-A6B9DFB917A1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10831680" y="382752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23" name="Rectangle 103">
                      <a:extLst>
                        <a:ext uri="{FF2B5EF4-FFF2-40B4-BE49-F238E27FC236}">
                          <a16:creationId xmlns:a16="http://schemas.microsoft.com/office/drawing/2014/main" id="{DA55B10F-0225-42A9-8DA8-E9475D42FB77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10850400" y="382140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116" name="Group 96">
                    <a:extLst>
                      <a:ext uri="{FF2B5EF4-FFF2-40B4-BE49-F238E27FC236}">
                        <a16:creationId xmlns:a16="http://schemas.microsoft.com/office/drawing/2014/main" id="{8C761DF6-F6A9-48F2-BD1C-3692E6E2F12E}"/>
                      </a:ext>
                    </a:extLst>
                  </p:cNvPr>
                  <p:cNvGrpSpPr/>
                  <p:nvPr/>
                </p:nvGrpSpPr>
                <p:grpSpPr>
                  <a:xfrm>
                    <a:off x="10834920" y="3879720"/>
                    <a:ext cx="51480" cy="51480"/>
                    <a:chOff x="10834920" y="3879720"/>
                    <a:chExt cx="51480" cy="51480"/>
                  </a:xfrm>
                </p:grpSpPr>
                <p:sp>
                  <p:nvSpPr>
                    <p:cNvPr id="120" name="Rectangle 100">
                      <a:extLst>
                        <a:ext uri="{FF2B5EF4-FFF2-40B4-BE49-F238E27FC236}">
                          <a16:creationId xmlns:a16="http://schemas.microsoft.com/office/drawing/2014/main" id="{A0AFC0E9-082C-4415-96E5-2F3888D2969F}"/>
                        </a:ext>
                      </a:extLst>
                    </p:cNvPr>
                    <p:cNvSpPr/>
                    <p:nvPr/>
                  </p:nvSpPr>
                  <p:spPr>
                    <a:xfrm rot="18900000">
                      <a:off x="10827360" y="390204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21" name="Rectangle 101">
                      <a:extLst>
                        <a:ext uri="{FF2B5EF4-FFF2-40B4-BE49-F238E27FC236}">
                          <a16:creationId xmlns:a16="http://schemas.microsoft.com/office/drawing/2014/main" id="{26109A62-7979-402F-9B41-2EC52FF3CA57}"/>
                        </a:ext>
                      </a:extLst>
                    </p:cNvPr>
                    <p:cNvSpPr/>
                    <p:nvPr/>
                  </p:nvSpPr>
                  <p:spPr>
                    <a:xfrm rot="13500000">
                      <a:off x="10831680" y="3902400"/>
                      <a:ext cx="60120" cy="720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117" name="Group 97">
                    <a:extLst>
                      <a:ext uri="{FF2B5EF4-FFF2-40B4-BE49-F238E27FC236}">
                        <a16:creationId xmlns:a16="http://schemas.microsoft.com/office/drawing/2014/main" id="{B4B5EBE3-EE33-427E-AC22-B6132078B7F0}"/>
                      </a:ext>
                    </a:extLst>
                  </p:cNvPr>
                  <p:cNvGrpSpPr/>
                  <p:nvPr/>
                </p:nvGrpSpPr>
                <p:grpSpPr>
                  <a:xfrm>
                    <a:off x="10834200" y="3746520"/>
                    <a:ext cx="79560" cy="38880"/>
                    <a:chOff x="10834200" y="3746520"/>
                    <a:chExt cx="79560" cy="38880"/>
                  </a:xfrm>
                </p:grpSpPr>
                <p:sp>
                  <p:nvSpPr>
                    <p:cNvPr id="118" name="Rectangle 98">
                      <a:extLst>
                        <a:ext uri="{FF2B5EF4-FFF2-40B4-BE49-F238E27FC236}">
                          <a16:creationId xmlns:a16="http://schemas.microsoft.com/office/drawing/2014/main" id="{24932BD0-6615-4F88-8461-9B141F995F3D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10831680" y="376848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19" name="Rectangle 99">
                      <a:extLst>
                        <a:ext uri="{FF2B5EF4-FFF2-40B4-BE49-F238E27FC236}">
                          <a16:creationId xmlns:a16="http://schemas.microsoft.com/office/drawing/2014/main" id="{611B32F3-1824-47CE-9EB9-621A7C15C3FE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10850400" y="376236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</p:grpSp>
          </p:grpSp>
          <p:sp>
            <p:nvSpPr>
              <p:cNvPr id="111" name="Freeform 79">
                <a:extLst>
                  <a:ext uri="{FF2B5EF4-FFF2-40B4-BE49-F238E27FC236}">
                    <a16:creationId xmlns:a16="http://schemas.microsoft.com/office/drawing/2014/main" id="{A1806FC7-2F09-4580-8CC3-0CC4F7A5874D}"/>
                  </a:ext>
                </a:extLst>
              </p:cNvPr>
              <p:cNvSpPr/>
              <p:nvPr/>
            </p:nvSpPr>
            <p:spPr>
              <a:xfrm>
                <a:off x="8789726" y="4475972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7F4F9F">
                  <a:lumMod val="50000"/>
                </a:srgbClr>
              </a:solidFill>
              <a:ln w="12700" cap="flat" cmpd="sng" algn="ctr">
                <a:solidFill>
                  <a:srgbClr val="3F274F"/>
                </a:solidFill>
                <a:prstDash val="solid"/>
                <a:miter lim="800000"/>
              </a:ln>
              <a:effectLst/>
            </p:spPr>
          </p:sp>
        </p:grpSp>
      </p:grpSp>
      <p:sp>
        <p:nvSpPr>
          <p:cNvPr id="20" name="Rounded Rectangle 186">
            <a:extLst>
              <a:ext uri="{FF2B5EF4-FFF2-40B4-BE49-F238E27FC236}">
                <a16:creationId xmlns:a16="http://schemas.microsoft.com/office/drawing/2014/main" id="{08456477-5DF6-4444-8AD3-5F86302A832C}"/>
              </a:ext>
            </a:extLst>
          </p:cNvPr>
          <p:cNvSpPr/>
          <p:nvPr/>
        </p:nvSpPr>
        <p:spPr>
          <a:xfrm>
            <a:off x="2929709" y="2151400"/>
            <a:ext cx="1215769" cy="981379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solidFill>
              <a:srgbClr val="5D3A75"/>
            </a:solidFill>
            <a:prstDash val="solid"/>
            <a:miter lim="800000"/>
          </a:ln>
          <a:effectLst/>
        </p:spPr>
      </p:sp>
      <p:sp>
        <p:nvSpPr>
          <p:cNvPr id="22" name="Rounded Rectangle 56">
            <a:extLst>
              <a:ext uri="{FF2B5EF4-FFF2-40B4-BE49-F238E27FC236}">
                <a16:creationId xmlns:a16="http://schemas.microsoft.com/office/drawing/2014/main" id="{A54032CF-EF57-42D1-A163-50A10DF15F52}"/>
              </a:ext>
            </a:extLst>
          </p:cNvPr>
          <p:cNvSpPr/>
          <p:nvPr/>
        </p:nvSpPr>
        <p:spPr>
          <a:xfrm>
            <a:off x="3033279" y="2211966"/>
            <a:ext cx="1008629" cy="336600"/>
          </a:xfrm>
          <a:prstGeom prst="roundRect">
            <a:avLst>
              <a:gd name="adj" fmla="val 16667"/>
            </a:avLst>
          </a:prstGeom>
          <a:noFill/>
          <a:ln w="0">
            <a:noFill/>
          </a:ln>
          <a:effectLst/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lang="en-US" sz="1200" b="1" kern="0" spc="-1" dirty="0">
                <a:solidFill>
                  <a:srgbClr val="414244"/>
                </a:solidFill>
                <a:latin typeface="Calibri"/>
              </a:rPr>
              <a:t>Read API Client</a:t>
            </a:r>
            <a:endParaRPr kumimoji="0" lang="en-US" sz="1200" b="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ounded Rectangle 56">
            <a:extLst>
              <a:ext uri="{FF2B5EF4-FFF2-40B4-BE49-F238E27FC236}">
                <a16:creationId xmlns:a16="http://schemas.microsoft.com/office/drawing/2014/main" id="{A54032CF-EF57-42D1-A163-50A10DF15F52}"/>
              </a:ext>
            </a:extLst>
          </p:cNvPr>
          <p:cNvSpPr/>
          <p:nvPr/>
        </p:nvSpPr>
        <p:spPr>
          <a:xfrm>
            <a:off x="5321336" y="2151400"/>
            <a:ext cx="1342485" cy="336600"/>
          </a:xfrm>
          <a:prstGeom prst="roundRect">
            <a:avLst>
              <a:gd name="adj" fmla="val 16667"/>
            </a:avLst>
          </a:prstGeom>
          <a:noFill/>
          <a:ln w="0">
            <a:noFill/>
          </a:ln>
          <a:effectLst/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lang="en-US" sz="1200" b="1" kern="0" spc="-1" dirty="0">
                <a:solidFill>
                  <a:srgbClr val="414244"/>
                </a:solidFill>
                <a:latin typeface="Calibri"/>
              </a:rPr>
              <a:t>Read API Server</a:t>
            </a:r>
            <a:endParaRPr kumimoji="0" lang="en-US" sz="1200" b="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ounded Rectangle 186">
            <a:extLst>
              <a:ext uri="{FF2B5EF4-FFF2-40B4-BE49-F238E27FC236}">
                <a16:creationId xmlns:a16="http://schemas.microsoft.com/office/drawing/2014/main" id="{08456477-5DF6-4444-8AD3-5F86302A832C}"/>
              </a:ext>
            </a:extLst>
          </p:cNvPr>
          <p:cNvSpPr/>
          <p:nvPr/>
        </p:nvSpPr>
        <p:spPr>
          <a:xfrm>
            <a:off x="540818" y="2151400"/>
            <a:ext cx="1215769" cy="981379"/>
          </a:xfrm>
          <a:prstGeom prst="roundRect">
            <a:avLst>
              <a:gd name="adj" fmla="val 16667"/>
            </a:avLst>
          </a:prstGeom>
          <a:solidFill>
            <a:schemeClr val="accent4">
              <a:lumMod val="90000"/>
            </a:schemeClr>
          </a:solidFill>
          <a:ln w="12700" cap="flat" cmpd="sng" algn="ctr">
            <a:solidFill>
              <a:srgbClr val="5D3A75"/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58975" y="2241767"/>
            <a:ext cx="1203727" cy="276999"/>
          </a:xfrm>
          <a:prstGeom prst="rect">
            <a:avLst/>
          </a:prstGeom>
          <a:noFill/>
          <a:ln w="0">
            <a:noFill/>
          </a:ln>
          <a:effectLst/>
        </p:spPr>
        <p:txBody>
          <a:bodyPr lIns="90000" tIns="45000" rIns="90000" bIns="45000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1200" b="1" kern="0" spc="-1" dirty="0">
                <a:solidFill>
                  <a:srgbClr val="414244"/>
                </a:solidFill>
                <a:latin typeface="Calibri"/>
              </a:rPr>
              <a:t>System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9767011" y="2115471"/>
            <a:ext cx="2017440" cy="887425"/>
            <a:chOff x="10369588" y="3536179"/>
            <a:chExt cx="2017440" cy="1703520"/>
          </a:xfrm>
        </p:grpSpPr>
        <p:grpSp>
          <p:nvGrpSpPr>
            <p:cNvPr id="62" name="Group 57">
              <a:extLst>
                <a:ext uri="{FF2B5EF4-FFF2-40B4-BE49-F238E27FC236}">
                  <a16:creationId xmlns:a16="http://schemas.microsoft.com/office/drawing/2014/main" id="{BDB37B7A-E1A9-43EC-978B-FB6D750AFC85}"/>
                </a:ext>
              </a:extLst>
            </p:cNvPr>
            <p:cNvGrpSpPr/>
            <p:nvPr/>
          </p:nvGrpSpPr>
          <p:grpSpPr>
            <a:xfrm>
              <a:off x="10460240" y="3536179"/>
              <a:ext cx="1832040" cy="1703520"/>
              <a:chOff x="7215480" y="3979080"/>
              <a:chExt cx="1832040" cy="1703520"/>
            </a:xfrm>
          </p:grpSpPr>
          <p:sp>
            <p:nvSpPr>
              <p:cNvPr id="70" name="Freeform 68">
                <a:extLst>
                  <a:ext uri="{FF2B5EF4-FFF2-40B4-BE49-F238E27FC236}">
                    <a16:creationId xmlns:a16="http://schemas.microsoft.com/office/drawing/2014/main" id="{475DB8C4-2E18-4F35-9FC2-FAC9DA857EBB}"/>
                  </a:ext>
                </a:extLst>
              </p:cNvPr>
              <p:cNvSpPr/>
              <p:nvPr/>
            </p:nvSpPr>
            <p:spPr>
              <a:xfrm>
                <a:off x="7215480" y="4377960"/>
                <a:ext cx="1832040" cy="1304640"/>
              </a:xfrm>
              <a:custGeom>
                <a:avLst/>
                <a:gdLst/>
                <a:ahLst/>
                <a:cxnLst/>
                <a:rect l="l" t="t" r="r" b="b"/>
                <a:pathLst>
                  <a:path w="1185334" h="776821">
                    <a:moveTo>
                      <a:pt x="0" y="0"/>
                    </a:moveTo>
                    <a:lnTo>
                      <a:pt x="1185333" y="0"/>
                    </a:lnTo>
                    <a:lnTo>
                      <a:pt x="1185333" y="539750"/>
                    </a:lnTo>
                    <a:lnTo>
                      <a:pt x="1185334" y="539754"/>
                    </a:lnTo>
                    <a:lnTo>
                      <a:pt x="1185333" y="539758"/>
                    </a:lnTo>
                    <a:lnTo>
                      <a:pt x="1185333" y="541866"/>
                    </a:lnTo>
                    <a:lnTo>
                      <a:pt x="1184802" y="541866"/>
                    </a:lnTo>
                    <a:lnTo>
                      <a:pt x="1173293" y="587531"/>
                    </a:lnTo>
                    <a:cubicBezTo>
                      <a:pt x="1118029" y="695558"/>
                      <a:pt x="879073" y="776821"/>
                      <a:pt x="592667" y="776821"/>
                    </a:cubicBezTo>
                    <a:cubicBezTo>
                      <a:pt x="306261" y="776821"/>
                      <a:pt x="67305" y="695558"/>
                      <a:pt x="12041" y="587531"/>
                    </a:cubicBezTo>
                    <a:lnTo>
                      <a:pt x="533" y="541866"/>
                    </a:lnTo>
                    <a:lnTo>
                      <a:pt x="0" y="541866"/>
                    </a:lnTo>
                    <a:lnTo>
                      <a:pt x="0" y="539754"/>
                    </a:lnTo>
                    <a:close/>
                  </a:path>
                </a:pathLst>
              </a:custGeom>
              <a:solidFill>
                <a:srgbClr val="546CB2">
                  <a:lumMod val="40000"/>
                  <a:lumOff val="60000"/>
                </a:srgbClr>
              </a:solidFill>
              <a:ln w="12700" cap="flat" cmpd="sng" algn="ctr">
                <a:solidFill>
                  <a:srgbClr val="5D3A75"/>
                </a:solidFill>
                <a:prstDash val="solid"/>
                <a:miter lim="800000"/>
              </a:ln>
              <a:effectLst/>
            </p:spPr>
          </p:sp>
          <p:sp>
            <p:nvSpPr>
              <p:cNvPr id="71" name="Oval 69">
                <a:extLst>
                  <a:ext uri="{FF2B5EF4-FFF2-40B4-BE49-F238E27FC236}">
                    <a16:creationId xmlns:a16="http://schemas.microsoft.com/office/drawing/2014/main" id="{B1A7A543-3C23-48AE-BCA7-DA58A8207943}"/>
                  </a:ext>
                </a:extLst>
              </p:cNvPr>
              <p:cNvSpPr/>
              <p:nvPr/>
            </p:nvSpPr>
            <p:spPr>
              <a:xfrm>
                <a:off x="7215480" y="3979080"/>
                <a:ext cx="1832040" cy="737640"/>
              </a:xfrm>
              <a:prstGeom prst="ellipse">
                <a:avLst/>
              </a:prstGeom>
              <a:solidFill>
                <a:srgbClr val="546CB2">
                  <a:lumMod val="40000"/>
                  <a:lumOff val="60000"/>
                </a:srgbClr>
              </a:solidFill>
              <a:ln w="12700" cap="flat" cmpd="sng" algn="ctr">
                <a:solidFill>
                  <a:srgbClr val="5D3A75"/>
                </a:solidFill>
                <a:prstDash val="solid"/>
                <a:miter lim="800000"/>
              </a:ln>
              <a:effectLst>
                <a:reflection blurRad="6350" stA="50000" endA="300" endPos="55500" dist="50800" dir="5400000" sy="-100000" algn="bl" rotWithShape="0"/>
              </a:effectLst>
            </p:spPr>
          </p:sp>
        </p:grpSp>
        <p:sp>
          <p:nvSpPr>
            <p:cNvPr id="63" name="Rounded Rectangle 56">
              <a:extLst>
                <a:ext uri="{FF2B5EF4-FFF2-40B4-BE49-F238E27FC236}">
                  <a16:creationId xmlns:a16="http://schemas.microsoft.com/office/drawing/2014/main" id="{EE680F5F-EF59-4B12-946E-B45859A6498F}"/>
                </a:ext>
              </a:extLst>
            </p:cNvPr>
            <p:cNvSpPr/>
            <p:nvPr/>
          </p:nvSpPr>
          <p:spPr>
            <a:xfrm>
              <a:off x="10369588" y="3582966"/>
              <a:ext cx="2017440" cy="336600"/>
            </a:xfrm>
            <a:prstGeom prst="roundRect">
              <a:avLst>
                <a:gd name="adj" fmla="val 16667"/>
              </a:avLst>
            </a:prstGeom>
            <a:noFill/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200" b="1" i="0" u="none" strike="noStrike" kern="0" cap="none" spc="-1" normalizeH="0" baseline="0" noProof="0" dirty="0">
                  <a:ln>
                    <a:noFill/>
                  </a:ln>
                  <a:solidFill>
                    <a:srgbClr val="414244"/>
                  </a:solidFill>
                  <a:effectLst/>
                  <a:uLnTx/>
                  <a:uFillTx/>
                  <a:latin typeface="Calibri"/>
                  <a:ea typeface="DejaVu Sans"/>
                  <a:cs typeface="+mn-cs"/>
                </a:rPr>
                <a:t>Off-chain Database</a:t>
              </a:r>
              <a:endParaRPr kumimoji="0" lang="en-US" sz="1200" b="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9" name="Rounded Rectangle 68">
            <a:extLst>
              <a:ext uri="{FF2B5EF4-FFF2-40B4-BE49-F238E27FC236}">
                <a16:creationId xmlns:a16="http://schemas.microsoft.com/office/drawing/2014/main" id="{254F52BB-F2B3-4B4A-A867-95DD8E39DD8D}"/>
              </a:ext>
            </a:extLst>
          </p:cNvPr>
          <p:cNvSpPr/>
          <p:nvPr/>
        </p:nvSpPr>
        <p:spPr>
          <a:xfrm>
            <a:off x="710377" y="2592009"/>
            <a:ext cx="900922" cy="375222"/>
          </a:xfrm>
          <a:prstGeom prst="roundRect">
            <a:avLst>
              <a:gd name="adj" fmla="val 4167"/>
            </a:avLst>
          </a:prstGeom>
          <a:solidFill>
            <a:srgbClr val="838487"/>
          </a:solidFill>
          <a:ln w="12700" cap="flat" cmpd="sng" algn="ctr">
            <a:solidFill>
              <a:srgbClr val="546CB2"/>
            </a:solidFill>
            <a:prstDash val="solid"/>
            <a:miter lim="800000"/>
          </a:ln>
          <a:effectLst/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Get</a:t>
            </a:r>
            <a:r>
              <a:rPr kumimoji="0" lang="en-US" sz="1100" b="0" i="0" u="none" strike="noStrike" kern="0" cap="none" spc="-1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 </a:t>
            </a:r>
            <a:r>
              <a:rPr kumimoji="0" lang="en-US" sz="11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Audit Logs</a:t>
            </a:r>
            <a:endParaRPr kumimoji="0" lang="en-US" sz="1100" b="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Rounded Rectangle 72">
            <a:extLst>
              <a:ext uri="{FF2B5EF4-FFF2-40B4-BE49-F238E27FC236}">
                <a16:creationId xmlns:a16="http://schemas.microsoft.com/office/drawing/2014/main" id="{254F52BB-F2B3-4B4A-A867-95DD8E39DD8D}"/>
              </a:ext>
            </a:extLst>
          </p:cNvPr>
          <p:cNvSpPr/>
          <p:nvPr/>
        </p:nvSpPr>
        <p:spPr>
          <a:xfrm>
            <a:off x="3069182" y="2602840"/>
            <a:ext cx="900922" cy="375222"/>
          </a:xfrm>
          <a:prstGeom prst="roundRect">
            <a:avLst>
              <a:gd name="adj" fmla="val 4167"/>
            </a:avLst>
          </a:prstGeom>
          <a:solidFill>
            <a:srgbClr val="838487"/>
          </a:solidFill>
          <a:ln w="12700" cap="flat" cmpd="sng" algn="ctr">
            <a:solidFill>
              <a:srgbClr val="546CB2"/>
            </a:solidFill>
            <a:prstDash val="solid"/>
            <a:miter lim="800000"/>
          </a:ln>
          <a:effectLst/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kern="0" spc="-1" dirty="0">
                <a:solidFill>
                  <a:srgbClr val="FFFFFF"/>
                </a:solidFill>
                <a:latin typeface="Arial"/>
                <a:ea typeface="DejaVu Sans"/>
              </a:rPr>
              <a:t>GET</a:t>
            </a:r>
            <a:r>
              <a:rPr kumimoji="0" lang="en-US" sz="11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 Request</a:t>
            </a:r>
            <a:endParaRPr kumimoji="0" lang="en-US" sz="1100" b="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7" name="Straight Arrow Connector 76"/>
          <p:cNvCxnSpPr/>
          <p:nvPr/>
        </p:nvCxnSpPr>
        <p:spPr>
          <a:xfrm rot="10800000" flipV="1">
            <a:off x="7123565" y="2627784"/>
            <a:ext cx="283043" cy="143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ounded Rectangle 79">
            <a:extLst>
              <a:ext uri="{FF2B5EF4-FFF2-40B4-BE49-F238E27FC236}">
                <a16:creationId xmlns:a16="http://schemas.microsoft.com/office/drawing/2014/main" id="{254F52BB-F2B3-4B4A-A867-95DD8E39DD8D}"/>
              </a:ext>
            </a:extLst>
          </p:cNvPr>
          <p:cNvSpPr/>
          <p:nvPr/>
        </p:nvSpPr>
        <p:spPr>
          <a:xfrm>
            <a:off x="5539901" y="2525440"/>
            <a:ext cx="900922" cy="375222"/>
          </a:xfrm>
          <a:prstGeom prst="roundRect">
            <a:avLst>
              <a:gd name="adj" fmla="val 4167"/>
            </a:avLst>
          </a:prstGeom>
          <a:solidFill>
            <a:srgbClr val="838487"/>
          </a:solidFill>
          <a:ln w="12700" cap="flat" cmpd="sng" algn="ctr">
            <a:solidFill>
              <a:srgbClr val="546CB2"/>
            </a:solidFill>
            <a:prstDash val="solid"/>
            <a:miter lim="800000"/>
          </a:ln>
          <a:effectLst/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kern="0" spc="-1" dirty="0">
                <a:solidFill>
                  <a:srgbClr val="FFFFFF"/>
                </a:solidFill>
                <a:latin typeface="Arial"/>
                <a:ea typeface="DejaVu Sans"/>
              </a:rPr>
              <a:t>Metadata Query</a:t>
            </a:r>
            <a:endParaRPr kumimoji="0" lang="en-US" sz="1100" b="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422339" y="1865917"/>
            <a:ext cx="4107479" cy="1462233"/>
          </a:xfrm>
          <a:prstGeom prst="rect">
            <a:avLst/>
          </a:prstGeom>
          <a:solidFill>
            <a:schemeClr val="tx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7" name="Rectangle 86"/>
          <p:cNvSpPr/>
          <p:nvPr/>
        </p:nvSpPr>
        <p:spPr>
          <a:xfrm>
            <a:off x="7381498" y="1890006"/>
            <a:ext cx="4402953" cy="1462233"/>
          </a:xfrm>
          <a:prstGeom prst="rect">
            <a:avLst/>
          </a:prstGeom>
          <a:solidFill>
            <a:schemeClr val="tx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6" name="Rectangle 155"/>
          <p:cNvSpPr/>
          <p:nvPr/>
        </p:nvSpPr>
        <p:spPr>
          <a:xfrm>
            <a:off x="558975" y="4880494"/>
            <a:ext cx="3411129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 {"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systemID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": "CERT-PT",...,</a:t>
            </a:r>
          </a:p>
          <a:p>
            <a:pPr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  "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collaborationID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": "BABEL",...,</a:t>
            </a:r>
          </a:p>
          <a:p>
            <a:pPr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  "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orchestratorTimestamp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": "2023-05-19 09:45:05,...}</a:t>
            </a:r>
            <a:endParaRPr lang="pt-PT" sz="800" dirty="0">
              <a:solidFill>
                <a:schemeClr val="bg1"/>
              </a:solidFill>
              <a:latin typeface="Courier New" panose="02070309020205020404" pitchFamily="49" charset="0"/>
              <a:ea typeface="Calibri" panose="020F0502020204030204" pitchFamily="34" charset="0"/>
            </a:endParaRPr>
          </a:p>
        </p:txBody>
      </p:sp>
      <p:sp>
        <p:nvSpPr>
          <p:cNvPr id="157" name="Rectangle 156"/>
          <p:cNvSpPr/>
          <p:nvPr/>
        </p:nvSpPr>
        <p:spPr>
          <a:xfrm>
            <a:off x="565156" y="3290467"/>
            <a:ext cx="3404948" cy="646331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square">
            <a:spAutoFit/>
          </a:bodyPr>
          <a:lstStyle/>
          <a:p>
            <a:pPr marR="0"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 {"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systemID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": "CERT-PT",...,</a:t>
            </a:r>
          </a:p>
          <a:p>
            <a:pPr marR="0"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  "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collaborationID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": "BABEL",...</a:t>
            </a:r>
          </a:p>
          <a:p>
            <a:pPr marR="0"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orchestratorTimestamp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": "2023-05-19 09:45:05,...</a:t>
            </a:r>
          </a:p>
        </p:txBody>
      </p:sp>
      <p:sp>
        <p:nvSpPr>
          <p:cNvPr id="158" name="Rounded Rectangle 37">
            <a:extLst>
              <a:ext uri="{FF2B5EF4-FFF2-40B4-BE49-F238E27FC236}">
                <a16:creationId xmlns:a16="http://schemas.microsoft.com/office/drawing/2014/main" id="{137D3476-3072-437C-A08F-84DA7853CED4}"/>
              </a:ext>
            </a:extLst>
          </p:cNvPr>
          <p:cNvSpPr/>
          <p:nvPr/>
        </p:nvSpPr>
        <p:spPr>
          <a:xfrm>
            <a:off x="558975" y="4446190"/>
            <a:ext cx="1526306" cy="205440"/>
          </a:xfrm>
          <a:prstGeom prst="roundRect">
            <a:avLst>
              <a:gd name="adj" fmla="val 4167"/>
            </a:avLst>
          </a:prstGeom>
          <a:solidFill>
            <a:schemeClr val="accent6"/>
          </a:solidFill>
          <a:ln w="25400" cap="flat" cmpd="sng" algn="ctr">
            <a:noFill/>
            <a:prstDash val="solid"/>
            <a:miter/>
          </a:ln>
          <a:effectLst/>
        </p:spPr>
        <p:txBody>
          <a:bodyPr lIns="90000" tIns="45000" rIns="90000" bIns="45000" anchor="ctr">
            <a:noAutofit/>
          </a:bodyPr>
          <a:lstStyle/>
          <a:p>
            <a:pPr>
              <a:tabLst>
                <a:tab pos="0" algn="l"/>
              </a:tabLst>
            </a:pPr>
            <a:r>
              <a:rPr lang="en-US" sz="1000" b="1" kern="0" spc="-1" dirty="0" err="1">
                <a:latin typeface="Calibri"/>
                <a:ea typeface="DejaVu Sans"/>
              </a:rPr>
              <a:t>logRef</a:t>
            </a:r>
            <a:endParaRPr lang="pt-PT" sz="1000" b="1" kern="0" spc="-1" dirty="0">
              <a:latin typeface="Calibri"/>
              <a:ea typeface="DejaVu Sans"/>
            </a:endParaRPr>
          </a:p>
        </p:txBody>
      </p:sp>
      <p:cxnSp>
        <p:nvCxnSpPr>
          <p:cNvPr id="5" name="Straight Arrow Connector 4"/>
          <p:cNvCxnSpPr>
            <a:stCxn id="159" idx="3"/>
          </p:cNvCxnSpPr>
          <p:nvPr/>
        </p:nvCxnSpPr>
        <p:spPr>
          <a:xfrm flipV="1">
            <a:off x="3970104" y="3935016"/>
            <a:ext cx="1557738" cy="1735625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159" idx="3"/>
          </p:cNvCxnSpPr>
          <p:nvPr/>
        </p:nvCxnSpPr>
        <p:spPr>
          <a:xfrm flipV="1">
            <a:off x="3970104" y="4841045"/>
            <a:ext cx="1557738" cy="829596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59" idx="3"/>
          </p:cNvCxnSpPr>
          <p:nvPr/>
        </p:nvCxnSpPr>
        <p:spPr>
          <a:xfrm>
            <a:off x="3970104" y="5670641"/>
            <a:ext cx="1557738" cy="116722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0" name="Freeform 79">
            <a:extLst>
              <a:ext uri="{FF2B5EF4-FFF2-40B4-BE49-F238E27FC236}">
                <a16:creationId xmlns:a16="http://schemas.microsoft.com/office/drawing/2014/main" id="{BCB5557E-6146-47AA-8C62-54D5877EA1B1}"/>
              </a:ext>
            </a:extLst>
          </p:cNvPr>
          <p:cNvSpPr/>
          <p:nvPr/>
        </p:nvSpPr>
        <p:spPr>
          <a:xfrm>
            <a:off x="1054935" y="4050547"/>
            <a:ext cx="269636" cy="91476"/>
          </a:xfrm>
          <a:custGeom>
            <a:avLst/>
            <a:gdLst/>
            <a:ahLst/>
            <a:cxnLst/>
            <a:rect l="l" t="t" r="r" b="b"/>
            <a:pathLst>
              <a:path w="2427231" h="914400">
                <a:moveTo>
                  <a:pt x="233965" y="366746"/>
                </a:moveTo>
                <a:cubicBezTo>
                  <a:pt x="184008" y="366746"/>
                  <a:pt x="143510" y="407244"/>
                  <a:pt x="143510" y="457201"/>
                </a:cubicBezTo>
                <a:cubicBezTo>
                  <a:pt x="143510" y="507158"/>
                  <a:pt x="184008" y="547656"/>
                  <a:pt x="233965" y="547656"/>
                </a:cubicBezTo>
                <a:cubicBezTo>
                  <a:pt x="283922" y="547656"/>
                  <a:pt x="324420" y="507158"/>
                  <a:pt x="324420" y="457201"/>
                </a:cubicBezTo>
                <a:cubicBezTo>
                  <a:pt x="324420" y="407244"/>
                  <a:pt x="283922" y="366746"/>
                  <a:pt x="233965" y="366746"/>
                </a:cubicBezTo>
                <a:close/>
                <a:moveTo>
                  <a:pt x="457200" y="0"/>
                </a:moveTo>
                <a:cubicBezTo>
                  <a:pt x="615016" y="0"/>
                  <a:pt x="754156" y="79959"/>
                  <a:pt x="836318" y="201575"/>
                </a:cubicBezTo>
                <a:lnTo>
                  <a:pt x="866368" y="256939"/>
                </a:lnTo>
                <a:lnTo>
                  <a:pt x="2226970" y="256939"/>
                </a:lnTo>
                <a:lnTo>
                  <a:pt x="2427231" y="457201"/>
                </a:lnTo>
                <a:lnTo>
                  <a:pt x="2226970" y="657462"/>
                </a:lnTo>
                <a:lnTo>
                  <a:pt x="2106661" y="657462"/>
                </a:lnTo>
                <a:lnTo>
                  <a:pt x="1975716" y="505956"/>
                </a:lnTo>
                <a:lnTo>
                  <a:pt x="1844772" y="657462"/>
                </a:lnTo>
                <a:lnTo>
                  <a:pt x="1773422" y="657462"/>
                </a:lnTo>
                <a:lnTo>
                  <a:pt x="1642477" y="505956"/>
                </a:lnTo>
                <a:lnTo>
                  <a:pt x="1511533" y="657462"/>
                </a:lnTo>
                <a:lnTo>
                  <a:pt x="1414780" y="657462"/>
                </a:lnTo>
                <a:lnTo>
                  <a:pt x="1283835" y="505956"/>
                </a:lnTo>
                <a:lnTo>
                  <a:pt x="1152891" y="657462"/>
                </a:lnTo>
                <a:lnTo>
                  <a:pt x="866368" y="657462"/>
                </a:lnTo>
                <a:lnTo>
                  <a:pt x="836318" y="712825"/>
                </a:lnTo>
                <a:cubicBezTo>
                  <a:pt x="754156" y="834441"/>
                  <a:pt x="615016" y="914400"/>
                  <a:pt x="457200" y="914400"/>
                </a:cubicBezTo>
                <a:cubicBezTo>
                  <a:pt x="204695" y="914400"/>
                  <a:pt x="0" y="709705"/>
                  <a:pt x="0" y="457200"/>
                </a:cubicBezTo>
                <a:cubicBezTo>
                  <a:pt x="0" y="204695"/>
                  <a:pt x="204695" y="0"/>
                  <a:pt x="457200" y="0"/>
                </a:cubicBezTo>
                <a:close/>
              </a:path>
            </a:pathLst>
          </a:custGeom>
          <a:solidFill>
            <a:srgbClr val="7F4F9F">
              <a:lumMod val="40000"/>
              <a:lumOff val="60000"/>
            </a:srgbClr>
          </a:solidFill>
          <a:ln w="12700" cap="flat" cmpd="sng" algn="ctr">
            <a:solidFill>
              <a:srgbClr val="CCB6DB"/>
            </a:solidFill>
            <a:prstDash val="solid"/>
            <a:miter lim="800000"/>
          </a:ln>
          <a:effectLst/>
        </p:spPr>
      </p:sp>
      <p:sp>
        <p:nvSpPr>
          <p:cNvPr id="212" name="Freeform 79">
            <a:extLst>
              <a:ext uri="{FF2B5EF4-FFF2-40B4-BE49-F238E27FC236}">
                <a16:creationId xmlns:a16="http://schemas.microsoft.com/office/drawing/2014/main" id="{E9A43C2E-E1CC-4687-AC9A-0BDF40A37111}"/>
              </a:ext>
            </a:extLst>
          </p:cNvPr>
          <p:cNvSpPr/>
          <p:nvPr/>
        </p:nvSpPr>
        <p:spPr>
          <a:xfrm>
            <a:off x="3214698" y="4027443"/>
            <a:ext cx="269636" cy="91476"/>
          </a:xfrm>
          <a:custGeom>
            <a:avLst/>
            <a:gdLst/>
            <a:ahLst/>
            <a:cxnLst/>
            <a:rect l="l" t="t" r="r" b="b"/>
            <a:pathLst>
              <a:path w="2427231" h="914400">
                <a:moveTo>
                  <a:pt x="233965" y="366746"/>
                </a:moveTo>
                <a:cubicBezTo>
                  <a:pt x="184008" y="366746"/>
                  <a:pt x="143510" y="407244"/>
                  <a:pt x="143510" y="457201"/>
                </a:cubicBezTo>
                <a:cubicBezTo>
                  <a:pt x="143510" y="507158"/>
                  <a:pt x="184008" y="547656"/>
                  <a:pt x="233965" y="547656"/>
                </a:cubicBezTo>
                <a:cubicBezTo>
                  <a:pt x="283922" y="547656"/>
                  <a:pt x="324420" y="507158"/>
                  <a:pt x="324420" y="457201"/>
                </a:cubicBezTo>
                <a:cubicBezTo>
                  <a:pt x="324420" y="407244"/>
                  <a:pt x="283922" y="366746"/>
                  <a:pt x="233965" y="366746"/>
                </a:cubicBezTo>
                <a:close/>
                <a:moveTo>
                  <a:pt x="457200" y="0"/>
                </a:moveTo>
                <a:cubicBezTo>
                  <a:pt x="615016" y="0"/>
                  <a:pt x="754156" y="79959"/>
                  <a:pt x="836318" y="201575"/>
                </a:cubicBezTo>
                <a:lnTo>
                  <a:pt x="866368" y="256939"/>
                </a:lnTo>
                <a:lnTo>
                  <a:pt x="2226970" y="256939"/>
                </a:lnTo>
                <a:lnTo>
                  <a:pt x="2427231" y="457201"/>
                </a:lnTo>
                <a:lnTo>
                  <a:pt x="2226970" y="657462"/>
                </a:lnTo>
                <a:lnTo>
                  <a:pt x="2106661" y="657462"/>
                </a:lnTo>
                <a:lnTo>
                  <a:pt x="1975716" y="505956"/>
                </a:lnTo>
                <a:lnTo>
                  <a:pt x="1844772" y="657462"/>
                </a:lnTo>
                <a:lnTo>
                  <a:pt x="1773422" y="657462"/>
                </a:lnTo>
                <a:lnTo>
                  <a:pt x="1642477" y="505956"/>
                </a:lnTo>
                <a:lnTo>
                  <a:pt x="1511533" y="657462"/>
                </a:lnTo>
                <a:lnTo>
                  <a:pt x="1414780" y="657462"/>
                </a:lnTo>
                <a:lnTo>
                  <a:pt x="1283835" y="505956"/>
                </a:lnTo>
                <a:lnTo>
                  <a:pt x="1152891" y="657462"/>
                </a:lnTo>
                <a:lnTo>
                  <a:pt x="866368" y="657462"/>
                </a:lnTo>
                <a:lnTo>
                  <a:pt x="836318" y="712825"/>
                </a:lnTo>
                <a:cubicBezTo>
                  <a:pt x="754156" y="834441"/>
                  <a:pt x="615016" y="914400"/>
                  <a:pt x="457200" y="914400"/>
                </a:cubicBezTo>
                <a:cubicBezTo>
                  <a:pt x="204695" y="914400"/>
                  <a:pt x="0" y="709705"/>
                  <a:pt x="0" y="457200"/>
                </a:cubicBezTo>
                <a:cubicBezTo>
                  <a:pt x="0" y="204695"/>
                  <a:pt x="204695" y="0"/>
                  <a:pt x="457200" y="0"/>
                </a:cubicBezTo>
                <a:close/>
              </a:path>
            </a:pathLst>
          </a:custGeom>
          <a:solidFill>
            <a:srgbClr val="7F4F9F">
              <a:lumMod val="50000"/>
            </a:srgbClr>
          </a:solidFill>
          <a:ln w="12700" cap="flat" cmpd="sng" algn="ctr">
            <a:solidFill>
              <a:srgbClr val="3F274F"/>
            </a:solidFill>
            <a:prstDash val="solid"/>
            <a:miter lim="800000"/>
          </a:ln>
          <a:effectLst/>
        </p:spPr>
      </p:sp>
      <p:sp>
        <p:nvSpPr>
          <p:cNvPr id="213" name="Freeform 79">
            <a:extLst>
              <a:ext uri="{FF2B5EF4-FFF2-40B4-BE49-F238E27FC236}">
                <a16:creationId xmlns:a16="http://schemas.microsoft.com/office/drawing/2014/main" id="{7BFD9FAB-CEEA-4BD7-9491-C8733ECF668B}"/>
              </a:ext>
            </a:extLst>
          </p:cNvPr>
          <p:cNvSpPr/>
          <p:nvPr/>
        </p:nvSpPr>
        <p:spPr>
          <a:xfrm>
            <a:off x="2114046" y="4044759"/>
            <a:ext cx="269636" cy="91476"/>
          </a:xfrm>
          <a:custGeom>
            <a:avLst/>
            <a:gdLst/>
            <a:ahLst/>
            <a:cxnLst/>
            <a:rect l="l" t="t" r="r" b="b"/>
            <a:pathLst>
              <a:path w="2427231" h="914400">
                <a:moveTo>
                  <a:pt x="233965" y="366746"/>
                </a:moveTo>
                <a:cubicBezTo>
                  <a:pt x="184008" y="366746"/>
                  <a:pt x="143510" y="407244"/>
                  <a:pt x="143510" y="457201"/>
                </a:cubicBezTo>
                <a:cubicBezTo>
                  <a:pt x="143510" y="507158"/>
                  <a:pt x="184008" y="547656"/>
                  <a:pt x="233965" y="547656"/>
                </a:cubicBezTo>
                <a:cubicBezTo>
                  <a:pt x="283922" y="547656"/>
                  <a:pt x="324420" y="507158"/>
                  <a:pt x="324420" y="457201"/>
                </a:cubicBezTo>
                <a:cubicBezTo>
                  <a:pt x="324420" y="407244"/>
                  <a:pt x="283922" y="366746"/>
                  <a:pt x="233965" y="366746"/>
                </a:cubicBezTo>
                <a:close/>
                <a:moveTo>
                  <a:pt x="457200" y="0"/>
                </a:moveTo>
                <a:cubicBezTo>
                  <a:pt x="615016" y="0"/>
                  <a:pt x="754156" y="79959"/>
                  <a:pt x="836318" y="201575"/>
                </a:cubicBezTo>
                <a:lnTo>
                  <a:pt x="866368" y="256939"/>
                </a:lnTo>
                <a:lnTo>
                  <a:pt x="2226970" y="256939"/>
                </a:lnTo>
                <a:lnTo>
                  <a:pt x="2427231" y="457201"/>
                </a:lnTo>
                <a:lnTo>
                  <a:pt x="2226970" y="657462"/>
                </a:lnTo>
                <a:lnTo>
                  <a:pt x="2106661" y="657462"/>
                </a:lnTo>
                <a:lnTo>
                  <a:pt x="1975716" y="505956"/>
                </a:lnTo>
                <a:lnTo>
                  <a:pt x="1844772" y="657462"/>
                </a:lnTo>
                <a:lnTo>
                  <a:pt x="1773422" y="657462"/>
                </a:lnTo>
                <a:lnTo>
                  <a:pt x="1642477" y="505956"/>
                </a:lnTo>
                <a:lnTo>
                  <a:pt x="1511533" y="657462"/>
                </a:lnTo>
                <a:lnTo>
                  <a:pt x="1414780" y="657462"/>
                </a:lnTo>
                <a:lnTo>
                  <a:pt x="1283835" y="505956"/>
                </a:lnTo>
                <a:lnTo>
                  <a:pt x="1152891" y="657462"/>
                </a:lnTo>
                <a:lnTo>
                  <a:pt x="866368" y="657462"/>
                </a:lnTo>
                <a:lnTo>
                  <a:pt x="836318" y="712825"/>
                </a:lnTo>
                <a:cubicBezTo>
                  <a:pt x="754156" y="834441"/>
                  <a:pt x="615016" y="914400"/>
                  <a:pt x="457200" y="914400"/>
                </a:cubicBezTo>
                <a:cubicBezTo>
                  <a:pt x="204695" y="914400"/>
                  <a:pt x="0" y="709705"/>
                  <a:pt x="0" y="457200"/>
                </a:cubicBezTo>
                <a:cubicBezTo>
                  <a:pt x="0" y="204695"/>
                  <a:pt x="204695" y="0"/>
                  <a:pt x="457200" y="0"/>
                </a:cubicBezTo>
                <a:close/>
              </a:path>
            </a:pathLst>
          </a:custGeom>
          <a:solidFill>
            <a:srgbClr val="546CB2">
              <a:lumMod val="60000"/>
              <a:lumOff val="40000"/>
            </a:srgbClr>
          </a:solidFill>
          <a:ln w="12700" cap="flat" cmpd="sng" algn="ctr">
            <a:solidFill>
              <a:srgbClr val="98A7D1"/>
            </a:solidFill>
            <a:prstDash val="solid"/>
            <a:miter lim="800000"/>
          </a:ln>
          <a:effectLst/>
        </p:spPr>
      </p:sp>
      <p:grpSp>
        <p:nvGrpSpPr>
          <p:cNvPr id="3" name="Group 2"/>
          <p:cNvGrpSpPr/>
          <p:nvPr/>
        </p:nvGrpSpPr>
        <p:grpSpPr>
          <a:xfrm>
            <a:off x="1054935" y="5633267"/>
            <a:ext cx="2429399" cy="114580"/>
            <a:chOff x="1178460" y="4189468"/>
            <a:chExt cx="2429399" cy="114580"/>
          </a:xfrm>
        </p:grpSpPr>
        <p:sp>
          <p:nvSpPr>
            <p:cNvPr id="207" name="Freeform 79">
              <a:extLst>
                <a:ext uri="{FF2B5EF4-FFF2-40B4-BE49-F238E27FC236}">
                  <a16:creationId xmlns:a16="http://schemas.microsoft.com/office/drawing/2014/main" id="{BCB5557E-6146-47AA-8C62-54D5877EA1B1}"/>
                </a:ext>
              </a:extLst>
            </p:cNvPr>
            <p:cNvSpPr/>
            <p:nvPr/>
          </p:nvSpPr>
          <p:spPr>
            <a:xfrm>
              <a:off x="1178460" y="4212572"/>
              <a:ext cx="269636" cy="91476"/>
            </a:xfrm>
            <a:custGeom>
              <a:avLst/>
              <a:gdLst/>
              <a:ahLst/>
              <a:cxnLst/>
              <a:rect l="l" t="t" r="r" b="b"/>
              <a:pathLst>
                <a:path w="2427231" h="914400">
                  <a:moveTo>
                    <a:pt x="233965" y="366746"/>
                  </a:moveTo>
                  <a:cubicBezTo>
                    <a:pt x="184008" y="366746"/>
                    <a:pt x="143510" y="407244"/>
                    <a:pt x="143510" y="457201"/>
                  </a:cubicBezTo>
                  <a:cubicBezTo>
                    <a:pt x="143510" y="507158"/>
                    <a:pt x="184008" y="547656"/>
                    <a:pt x="233965" y="547656"/>
                  </a:cubicBezTo>
                  <a:cubicBezTo>
                    <a:pt x="283922" y="547656"/>
                    <a:pt x="324420" y="507158"/>
                    <a:pt x="324420" y="457201"/>
                  </a:cubicBezTo>
                  <a:cubicBezTo>
                    <a:pt x="324420" y="407244"/>
                    <a:pt x="283922" y="366746"/>
                    <a:pt x="233965" y="366746"/>
                  </a:cubicBezTo>
                  <a:close/>
                  <a:moveTo>
                    <a:pt x="457200" y="0"/>
                  </a:moveTo>
                  <a:cubicBezTo>
                    <a:pt x="615016" y="0"/>
                    <a:pt x="754156" y="79959"/>
                    <a:pt x="836318" y="201575"/>
                  </a:cubicBezTo>
                  <a:lnTo>
                    <a:pt x="866368" y="256939"/>
                  </a:lnTo>
                  <a:lnTo>
                    <a:pt x="2226970" y="256939"/>
                  </a:lnTo>
                  <a:lnTo>
                    <a:pt x="2427231" y="457201"/>
                  </a:lnTo>
                  <a:lnTo>
                    <a:pt x="2226970" y="657462"/>
                  </a:lnTo>
                  <a:lnTo>
                    <a:pt x="2106661" y="657462"/>
                  </a:lnTo>
                  <a:lnTo>
                    <a:pt x="1975716" y="505956"/>
                  </a:lnTo>
                  <a:lnTo>
                    <a:pt x="1844772" y="657462"/>
                  </a:lnTo>
                  <a:lnTo>
                    <a:pt x="1773422" y="657462"/>
                  </a:lnTo>
                  <a:lnTo>
                    <a:pt x="1642477" y="505956"/>
                  </a:lnTo>
                  <a:lnTo>
                    <a:pt x="1511533" y="657462"/>
                  </a:lnTo>
                  <a:lnTo>
                    <a:pt x="1414780" y="657462"/>
                  </a:lnTo>
                  <a:lnTo>
                    <a:pt x="1283835" y="505956"/>
                  </a:lnTo>
                  <a:lnTo>
                    <a:pt x="1152891" y="657462"/>
                  </a:lnTo>
                  <a:lnTo>
                    <a:pt x="866368" y="657462"/>
                  </a:lnTo>
                  <a:lnTo>
                    <a:pt x="836318" y="712825"/>
                  </a:lnTo>
                  <a:cubicBezTo>
                    <a:pt x="754156" y="834441"/>
                    <a:pt x="615016" y="914400"/>
                    <a:pt x="457200" y="914400"/>
                  </a:cubicBezTo>
                  <a:cubicBezTo>
                    <a:pt x="204695" y="914400"/>
                    <a:pt x="0" y="709705"/>
                    <a:pt x="0" y="457200"/>
                  </a:cubicBezTo>
                  <a:cubicBezTo>
                    <a:pt x="0" y="204695"/>
                    <a:pt x="204695" y="0"/>
                    <a:pt x="457200" y="0"/>
                  </a:cubicBezTo>
                  <a:close/>
                </a:path>
              </a:pathLst>
            </a:custGeom>
            <a:solidFill>
              <a:srgbClr val="7F4F9F">
                <a:lumMod val="40000"/>
                <a:lumOff val="60000"/>
              </a:srgbClr>
            </a:solidFill>
            <a:ln w="12700" cap="flat" cmpd="sng" algn="ctr">
              <a:solidFill>
                <a:srgbClr val="CCB6DB"/>
              </a:solidFill>
              <a:prstDash val="solid"/>
              <a:miter lim="800000"/>
            </a:ln>
            <a:effectLst/>
          </p:spPr>
        </p:sp>
        <p:sp>
          <p:nvSpPr>
            <p:cNvPr id="208" name="Freeform 79">
              <a:extLst>
                <a:ext uri="{FF2B5EF4-FFF2-40B4-BE49-F238E27FC236}">
                  <a16:creationId xmlns:a16="http://schemas.microsoft.com/office/drawing/2014/main" id="{E9A43C2E-E1CC-4687-AC9A-0BDF40A37111}"/>
                </a:ext>
              </a:extLst>
            </p:cNvPr>
            <p:cNvSpPr/>
            <p:nvPr/>
          </p:nvSpPr>
          <p:spPr>
            <a:xfrm>
              <a:off x="3338223" y="4189468"/>
              <a:ext cx="269636" cy="91476"/>
            </a:xfrm>
            <a:custGeom>
              <a:avLst/>
              <a:gdLst/>
              <a:ahLst/>
              <a:cxnLst/>
              <a:rect l="l" t="t" r="r" b="b"/>
              <a:pathLst>
                <a:path w="2427231" h="914400">
                  <a:moveTo>
                    <a:pt x="233965" y="366746"/>
                  </a:moveTo>
                  <a:cubicBezTo>
                    <a:pt x="184008" y="366746"/>
                    <a:pt x="143510" y="407244"/>
                    <a:pt x="143510" y="457201"/>
                  </a:cubicBezTo>
                  <a:cubicBezTo>
                    <a:pt x="143510" y="507158"/>
                    <a:pt x="184008" y="547656"/>
                    <a:pt x="233965" y="547656"/>
                  </a:cubicBezTo>
                  <a:cubicBezTo>
                    <a:pt x="283922" y="547656"/>
                    <a:pt x="324420" y="507158"/>
                    <a:pt x="324420" y="457201"/>
                  </a:cubicBezTo>
                  <a:cubicBezTo>
                    <a:pt x="324420" y="407244"/>
                    <a:pt x="283922" y="366746"/>
                    <a:pt x="233965" y="366746"/>
                  </a:cubicBezTo>
                  <a:close/>
                  <a:moveTo>
                    <a:pt x="457200" y="0"/>
                  </a:moveTo>
                  <a:cubicBezTo>
                    <a:pt x="615016" y="0"/>
                    <a:pt x="754156" y="79959"/>
                    <a:pt x="836318" y="201575"/>
                  </a:cubicBezTo>
                  <a:lnTo>
                    <a:pt x="866368" y="256939"/>
                  </a:lnTo>
                  <a:lnTo>
                    <a:pt x="2226970" y="256939"/>
                  </a:lnTo>
                  <a:lnTo>
                    <a:pt x="2427231" y="457201"/>
                  </a:lnTo>
                  <a:lnTo>
                    <a:pt x="2226970" y="657462"/>
                  </a:lnTo>
                  <a:lnTo>
                    <a:pt x="2106661" y="657462"/>
                  </a:lnTo>
                  <a:lnTo>
                    <a:pt x="1975716" y="505956"/>
                  </a:lnTo>
                  <a:lnTo>
                    <a:pt x="1844772" y="657462"/>
                  </a:lnTo>
                  <a:lnTo>
                    <a:pt x="1773422" y="657462"/>
                  </a:lnTo>
                  <a:lnTo>
                    <a:pt x="1642477" y="505956"/>
                  </a:lnTo>
                  <a:lnTo>
                    <a:pt x="1511533" y="657462"/>
                  </a:lnTo>
                  <a:lnTo>
                    <a:pt x="1414780" y="657462"/>
                  </a:lnTo>
                  <a:lnTo>
                    <a:pt x="1283835" y="505956"/>
                  </a:lnTo>
                  <a:lnTo>
                    <a:pt x="1152891" y="657462"/>
                  </a:lnTo>
                  <a:lnTo>
                    <a:pt x="866368" y="657462"/>
                  </a:lnTo>
                  <a:lnTo>
                    <a:pt x="836318" y="712825"/>
                  </a:lnTo>
                  <a:cubicBezTo>
                    <a:pt x="754156" y="834441"/>
                    <a:pt x="615016" y="914400"/>
                    <a:pt x="457200" y="914400"/>
                  </a:cubicBezTo>
                  <a:cubicBezTo>
                    <a:pt x="204695" y="914400"/>
                    <a:pt x="0" y="709705"/>
                    <a:pt x="0" y="457200"/>
                  </a:cubicBezTo>
                  <a:cubicBezTo>
                    <a:pt x="0" y="204695"/>
                    <a:pt x="204695" y="0"/>
                    <a:pt x="457200" y="0"/>
                  </a:cubicBezTo>
                  <a:close/>
                </a:path>
              </a:pathLst>
            </a:custGeom>
            <a:solidFill>
              <a:srgbClr val="7F4F9F">
                <a:lumMod val="50000"/>
              </a:srgbClr>
            </a:solidFill>
            <a:ln w="12700" cap="flat" cmpd="sng" algn="ctr">
              <a:solidFill>
                <a:srgbClr val="3F274F"/>
              </a:solidFill>
              <a:prstDash val="solid"/>
              <a:miter lim="800000"/>
            </a:ln>
            <a:effectLst/>
          </p:spPr>
        </p:sp>
        <p:sp>
          <p:nvSpPr>
            <p:cNvPr id="209" name="Freeform 79">
              <a:extLst>
                <a:ext uri="{FF2B5EF4-FFF2-40B4-BE49-F238E27FC236}">
                  <a16:creationId xmlns:a16="http://schemas.microsoft.com/office/drawing/2014/main" id="{7BFD9FAB-CEEA-4BD7-9491-C8733ECF668B}"/>
                </a:ext>
              </a:extLst>
            </p:cNvPr>
            <p:cNvSpPr/>
            <p:nvPr/>
          </p:nvSpPr>
          <p:spPr>
            <a:xfrm>
              <a:off x="2237571" y="4206784"/>
              <a:ext cx="269636" cy="91476"/>
            </a:xfrm>
            <a:custGeom>
              <a:avLst/>
              <a:gdLst/>
              <a:ahLst/>
              <a:cxnLst/>
              <a:rect l="l" t="t" r="r" b="b"/>
              <a:pathLst>
                <a:path w="2427231" h="914400">
                  <a:moveTo>
                    <a:pt x="233965" y="366746"/>
                  </a:moveTo>
                  <a:cubicBezTo>
                    <a:pt x="184008" y="366746"/>
                    <a:pt x="143510" y="407244"/>
                    <a:pt x="143510" y="457201"/>
                  </a:cubicBezTo>
                  <a:cubicBezTo>
                    <a:pt x="143510" y="507158"/>
                    <a:pt x="184008" y="547656"/>
                    <a:pt x="233965" y="547656"/>
                  </a:cubicBezTo>
                  <a:cubicBezTo>
                    <a:pt x="283922" y="547656"/>
                    <a:pt x="324420" y="507158"/>
                    <a:pt x="324420" y="457201"/>
                  </a:cubicBezTo>
                  <a:cubicBezTo>
                    <a:pt x="324420" y="407244"/>
                    <a:pt x="283922" y="366746"/>
                    <a:pt x="233965" y="366746"/>
                  </a:cubicBezTo>
                  <a:close/>
                  <a:moveTo>
                    <a:pt x="457200" y="0"/>
                  </a:moveTo>
                  <a:cubicBezTo>
                    <a:pt x="615016" y="0"/>
                    <a:pt x="754156" y="79959"/>
                    <a:pt x="836318" y="201575"/>
                  </a:cubicBezTo>
                  <a:lnTo>
                    <a:pt x="866368" y="256939"/>
                  </a:lnTo>
                  <a:lnTo>
                    <a:pt x="2226970" y="256939"/>
                  </a:lnTo>
                  <a:lnTo>
                    <a:pt x="2427231" y="457201"/>
                  </a:lnTo>
                  <a:lnTo>
                    <a:pt x="2226970" y="657462"/>
                  </a:lnTo>
                  <a:lnTo>
                    <a:pt x="2106661" y="657462"/>
                  </a:lnTo>
                  <a:lnTo>
                    <a:pt x="1975716" y="505956"/>
                  </a:lnTo>
                  <a:lnTo>
                    <a:pt x="1844772" y="657462"/>
                  </a:lnTo>
                  <a:lnTo>
                    <a:pt x="1773422" y="657462"/>
                  </a:lnTo>
                  <a:lnTo>
                    <a:pt x="1642477" y="505956"/>
                  </a:lnTo>
                  <a:lnTo>
                    <a:pt x="1511533" y="657462"/>
                  </a:lnTo>
                  <a:lnTo>
                    <a:pt x="1414780" y="657462"/>
                  </a:lnTo>
                  <a:lnTo>
                    <a:pt x="1283835" y="505956"/>
                  </a:lnTo>
                  <a:lnTo>
                    <a:pt x="1152891" y="657462"/>
                  </a:lnTo>
                  <a:lnTo>
                    <a:pt x="866368" y="657462"/>
                  </a:lnTo>
                  <a:lnTo>
                    <a:pt x="836318" y="712825"/>
                  </a:lnTo>
                  <a:cubicBezTo>
                    <a:pt x="754156" y="834441"/>
                    <a:pt x="615016" y="914400"/>
                    <a:pt x="457200" y="914400"/>
                  </a:cubicBezTo>
                  <a:cubicBezTo>
                    <a:pt x="204695" y="914400"/>
                    <a:pt x="0" y="709705"/>
                    <a:pt x="0" y="457200"/>
                  </a:cubicBezTo>
                  <a:cubicBezTo>
                    <a:pt x="0" y="204695"/>
                    <a:pt x="204695" y="0"/>
                    <a:pt x="457200" y="0"/>
                  </a:cubicBezTo>
                  <a:close/>
                </a:path>
              </a:pathLst>
            </a:custGeom>
            <a:solidFill>
              <a:srgbClr val="546CB2">
                <a:lumMod val="60000"/>
                <a:lumOff val="40000"/>
              </a:srgbClr>
            </a:solidFill>
            <a:ln w="12700" cap="flat" cmpd="sng" algn="ctr">
              <a:solidFill>
                <a:srgbClr val="98A7D1"/>
              </a:solidFill>
              <a:prstDash val="solid"/>
              <a:miter lim="800000"/>
            </a:ln>
            <a:effectLst/>
          </p:spPr>
        </p:sp>
      </p:grpSp>
      <p:sp>
        <p:nvSpPr>
          <p:cNvPr id="219" name="Rectangle 113">
            <a:extLst>
              <a:ext uri="{FF2B5EF4-FFF2-40B4-BE49-F238E27FC236}">
                <a16:creationId xmlns:a16="http://schemas.microsoft.com/office/drawing/2014/main" id="{18C187D5-BA64-40FB-BEBE-FCA54015211A}"/>
              </a:ext>
            </a:extLst>
          </p:cNvPr>
          <p:cNvSpPr/>
          <p:nvPr/>
        </p:nvSpPr>
        <p:spPr>
          <a:xfrm rot="5400000">
            <a:off x="7522451" y="3800367"/>
            <a:ext cx="775592" cy="317520"/>
          </a:xfrm>
          <a:prstGeom prst="rect">
            <a:avLst/>
          </a:prstGeom>
          <a:noFill/>
          <a:ln w="0">
            <a:noFill/>
          </a:ln>
          <a:effectLst/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414244"/>
                </a:solidFill>
                <a:effectLst/>
                <a:uLnTx/>
                <a:uFillTx/>
                <a:latin typeface="Calibri"/>
                <a:ea typeface="DejaVu Sans"/>
                <a:cs typeface="+mn-cs"/>
              </a:rPr>
              <a:t>peer0.org1</a:t>
            </a:r>
            <a:endParaRPr kumimoji="0" lang="en-US" sz="100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220" name="Rounded Rectangle 126">
            <a:extLst>
              <a:ext uri="{FF2B5EF4-FFF2-40B4-BE49-F238E27FC236}">
                <a16:creationId xmlns:a16="http://schemas.microsoft.com/office/drawing/2014/main" id="{D4CAF9B7-3BCC-4AF9-9093-8D7EA6C31B0B}"/>
              </a:ext>
            </a:extLst>
          </p:cNvPr>
          <p:cNvSpPr/>
          <p:nvPr/>
        </p:nvSpPr>
        <p:spPr>
          <a:xfrm>
            <a:off x="5527842" y="3522893"/>
            <a:ext cx="2177317" cy="824245"/>
          </a:xfrm>
          <a:prstGeom prst="roundRect">
            <a:avLst>
              <a:gd name="adj" fmla="val 16667"/>
            </a:avLst>
          </a:prstGeom>
          <a:noFill/>
          <a:ln w="12700" cap="flat" cmpd="sng" algn="ctr">
            <a:solidFill>
              <a:srgbClr val="546CB2"/>
            </a:solidFill>
            <a:prstDash val="solid"/>
            <a:miter lim="800000"/>
          </a:ln>
          <a:effectLst/>
        </p:spPr>
      </p:sp>
      <p:grpSp>
        <p:nvGrpSpPr>
          <p:cNvPr id="221" name="Group 92">
            <a:extLst>
              <a:ext uri="{FF2B5EF4-FFF2-40B4-BE49-F238E27FC236}">
                <a16:creationId xmlns:a16="http://schemas.microsoft.com/office/drawing/2014/main" id="{2F33F6DA-2610-4735-BE70-5D8E6BA428DE}"/>
              </a:ext>
            </a:extLst>
          </p:cNvPr>
          <p:cNvGrpSpPr/>
          <p:nvPr/>
        </p:nvGrpSpPr>
        <p:grpSpPr>
          <a:xfrm>
            <a:off x="7034456" y="3803788"/>
            <a:ext cx="388455" cy="443534"/>
            <a:chOff x="9802800" y="3702960"/>
            <a:chExt cx="241200" cy="275400"/>
          </a:xfrm>
        </p:grpSpPr>
        <p:sp>
          <p:nvSpPr>
            <p:cNvPr id="222" name="Rectangle 94">
              <a:extLst>
                <a:ext uri="{FF2B5EF4-FFF2-40B4-BE49-F238E27FC236}">
                  <a16:creationId xmlns:a16="http://schemas.microsoft.com/office/drawing/2014/main" id="{1A53C6D5-5A88-46BF-A21B-556121D6A113}"/>
                </a:ext>
              </a:extLst>
            </p:cNvPr>
            <p:cNvSpPr/>
            <p:nvPr/>
          </p:nvSpPr>
          <p:spPr>
            <a:xfrm>
              <a:off x="9802800" y="3702960"/>
              <a:ext cx="241200" cy="27540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546CB2"/>
              </a:solidFill>
              <a:prstDash val="solid"/>
              <a:miter lim="800000"/>
            </a:ln>
            <a:effectLst/>
          </p:spPr>
        </p:sp>
        <p:grpSp>
          <p:nvGrpSpPr>
            <p:cNvPr id="223" name="Group 95">
              <a:extLst>
                <a:ext uri="{FF2B5EF4-FFF2-40B4-BE49-F238E27FC236}">
                  <a16:creationId xmlns:a16="http://schemas.microsoft.com/office/drawing/2014/main" id="{DB6EE8B3-C661-417B-A881-B0AF027C15F7}"/>
                </a:ext>
              </a:extLst>
            </p:cNvPr>
            <p:cNvGrpSpPr/>
            <p:nvPr/>
          </p:nvGrpSpPr>
          <p:grpSpPr>
            <a:xfrm>
              <a:off x="9836280" y="3804480"/>
              <a:ext cx="79560" cy="38880"/>
              <a:chOff x="9836280" y="3804480"/>
              <a:chExt cx="79560" cy="38880"/>
            </a:xfrm>
          </p:grpSpPr>
          <p:sp>
            <p:nvSpPr>
              <p:cNvPr id="230" name="Rectangle 102">
                <a:extLst>
                  <a:ext uri="{FF2B5EF4-FFF2-40B4-BE49-F238E27FC236}">
                    <a16:creationId xmlns:a16="http://schemas.microsoft.com/office/drawing/2014/main" id="{2F57A5D6-48CA-47B0-B38E-FACA62186631}"/>
                  </a:ext>
                </a:extLst>
              </p:cNvPr>
              <p:cNvSpPr/>
              <p:nvPr/>
            </p:nvSpPr>
            <p:spPr>
              <a:xfrm rot="2700000">
                <a:off x="9833760" y="3826800"/>
                <a:ext cx="30240" cy="5760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546CB2"/>
                </a:solidFill>
                <a:prstDash val="solid"/>
                <a:miter lim="800000"/>
              </a:ln>
              <a:effectLst/>
            </p:spPr>
          </p:sp>
          <p:sp>
            <p:nvSpPr>
              <p:cNvPr id="231" name="Rectangle 103">
                <a:extLst>
                  <a:ext uri="{FF2B5EF4-FFF2-40B4-BE49-F238E27FC236}">
                    <a16:creationId xmlns:a16="http://schemas.microsoft.com/office/drawing/2014/main" id="{86EDBB1C-29BA-408A-9757-668EE5A58230}"/>
                  </a:ext>
                </a:extLst>
              </p:cNvPr>
              <p:cNvSpPr/>
              <p:nvPr/>
            </p:nvSpPr>
            <p:spPr>
              <a:xfrm rot="19800000">
                <a:off x="9852480" y="3820320"/>
                <a:ext cx="66240" cy="6480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546CB2"/>
                </a:solidFill>
                <a:prstDash val="solid"/>
                <a:miter lim="800000"/>
              </a:ln>
              <a:effectLst/>
            </p:spPr>
          </p:sp>
        </p:grpSp>
        <p:grpSp>
          <p:nvGrpSpPr>
            <p:cNvPr id="224" name="Group 96">
              <a:extLst>
                <a:ext uri="{FF2B5EF4-FFF2-40B4-BE49-F238E27FC236}">
                  <a16:creationId xmlns:a16="http://schemas.microsoft.com/office/drawing/2014/main" id="{1F7B4667-04DF-4A93-AC06-A24091394E82}"/>
                </a:ext>
              </a:extLst>
            </p:cNvPr>
            <p:cNvGrpSpPr/>
            <p:nvPr/>
          </p:nvGrpSpPr>
          <p:grpSpPr>
            <a:xfrm>
              <a:off x="9837000" y="3879000"/>
              <a:ext cx="51480" cy="51480"/>
              <a:chOff x="9837000" y="3879000"/>
              <a:chExt cx="51480" cy="51480"/>
            </a:xfrm>
          </p:grpSpPr>
          <p:sp>
            <p:nvSpPr>
              <p:cNvPr id="228" name="Rectangle 100">
                <a:extLst>
                  <a:ext uri="{FF2B5EF4-FFF2-40B4-BE49-F238E27FC236}">
                    <a16:creationId xmlns:a16="http://schemas.microsoft.com/office/drawing/2014/main" id="{F3D31E61-CD7C-4C01-AE1E-9606D4B6DDE8}"/>
                  </a:ext>
                </a:extLst>
              </p:cNvPr>
              <p:cNvSpPr/>
              <p:nvPr/>
            </p:nvSpPr>
            <p:spPr>
              <a:xfrm rot="18900000">
                <a:off x="9829440" y="3901320"/>
                <a:ext cx="66240" cy="6480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546CB2"/>
                </a:solidFill>
                <a:prstDash val="solid"/>
                <a:miter lim="800000"/>
              </a:ln>
              <a:effectLst/>
            </p:spPr>
          </p:sp>
          <p:sp>
            <p:nvSpPr>
              <p:cNvPr id="229" name="Rectangle 101">
                <a:extLst>
                  <a:ext uri="{FF2B5EF4-FFF2-40B4-BE49-F238E27FC236}">
                    <a16:creationId xmlns:a16="http://schemas.microsoft.com/office/drawing/2014/main" id="{C6D65796-6D38-44F4-8178-EA8307E76E32}"/>
                  </a:ext>
                </a:extLst>
              </p:cNvPr>
              <p:cNvSpPr/>
              <p:nvPr/>
            </p:nvSpPr>
            <p:spPr>
              <a:xfrm rot="13500000">
                <a:off x="9833760" y="3901680"/>
                <a:ext cx="60120" cy="7200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546CB2"/>
                </a:solidFill>
                <a:prstDash val="solid"/>
                <a:miter lim="800000"/>
              </a:ln>
              <a:effectLst/>
            </p:spPr>
          </p:sp>
        </p:grpSp>
        <p:grpSp>
          <p:nvGrpSpPr>
            <p:cNvPr id="225" name="Group 97">
              <a:extLst>
                <a:ext uri="{FF2B5EF4-FFF2-40B4-BE49-F238E27FC236}">
                  <a16:creationId xmlns:a16="http://schemas.microsoft.com/office/drawing/2014/main" id="{093FBC69-1879-47B6-871A-2CC98CAF8741}"/>
                </a:ext>
              </a:extLst>
            </p:cNvPr>
            <p:cNvGrpSpPr/>
            <p:nvPr/>
          </p:nvGrpSpPr>
          <p:grpSpPr>
            <a:xfrm>
              <a:off x="9836280" y="3745440"/>
              <a:ext cx="79560" cy="38880"/>
              <a:chOff x="9836280" y="3745440"/>
              <a:chExt cx="79560" cy="38880"/>
            </a:xfrm>
          </p:grpSpPr>
          <p:sp>
            <p:nvSpPr>
              <p:cNvPr id="226" name="Rectangle 98">
                <a:extLst>
                  <a:ext uri="{FF2B5EF4-FFF2-40B4-BE49-F238E27FC236}">
                    <a16:creationId xmlns:a16="http://schemas.microsoft.com/office/drawing/2014/main" id="{A03B00A6-932C-4F29-86D3-512B10F6A433}"/>
                  </a:ext>
                </a:extLst>
              </p:cNvPr>
              <p:cNvSpPr/>
              <p:nvPr/>
            </p:nvSpPr>
            <p:spPr>
              <a:xfrm rot="2700000">
                <a:off x="9833760" y="3767400"/>
                <a:ext cx="30240" cy="5760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546CB2"/>
                </a:solidFill>
                <a:prstDash val="solid"/>
                <a:miter lim="800000"/>
              </a:ln>
              <a:effectLst/>
            </p:spPr>
          </p:sp>
          <p:sp>
            <p:nvSpPr>
              <p:cNvPr id="227" name="Rectangle 99">
                <a:extLst>
                  <a:ext uri="{FF2B5EF4-FFF2-40B4-BE49-F238E27FC236}">
                    <a16:creationId xmlns:a16="http://schemas.microsoft.com/office/drawing/2014/main" id="{160C501B-CCC9-446C-AF41-52ED92B8D981}"/>
                  </a:ext>
                </a:extLst>
              </p:cNvPr>
              <p:cNvSpPr/>
              <p:nvPr/>
            </p:nvSpPr>
            <p:spPr>
              <a:xfrm rot="19800000">
                <a:off x="9852480" y="3761280"/>
                <a:ext cx="66240" cy="6480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546CB2"/>
                </a:solidFill>
                <a:prstDash val="solid"/>
                <a:miter lim="800000"/>
              </a:ln>
              <a:effectLst/>
            </p:spPr>
          </p:sp>
        </p:grpSp>
      </p:grpSp>
      <p:sp>
        <p:nvSpPr>
          <p:cNvPr id="232" name="Rounded Rectangle 126">
            <a:extLst>
              <a:ext uri="{FF2B5EF4-FFF2-40B4-BE49-F238E27FC236}">
                <a16:creationId xmlns:a16="http://schemas.microsoft.com/office/drawing/2014/main" id="{29ABE8AA-9E58-438C-82FD-89F89536C282}"/>
              </a:ext>
            </a:extLst>
          </p:cNvPr>
          <p:cNvSpPr/>
          <p:nvPr/>
        </p:nvSpPr>
        <p:spPr>
          <a:xfrm>
            <a:off x="5527842" y="4428922"/>
            <a:ext cx="2177317" cy="824245"/>
          </a:xfrm>
          <a:prstGeom prst="roundRect">
            <a:avLst>
              <a:gd name="adj" fmla="val 16667"/>
            </a:avLst>
          </a:prstGeom>
          <a:noFill/>
          <a:ln w="12700" cap="flat" cmpd="sng" algn="ctr">
            <a:solidFill>
              <a:srgbClr val="546CB2"/>
            </a:solidFill>
            <a:prstDash val="solid"/>
            <a:miter lim="800000"/>
          </a:ln>
          <a:effectLst/>
        </p:spPr>
      </p:sp>
      <p:grpSp>
        <p:nvGrpSpPr>
          <p:cNvPr id="233" name="Group 92">
            <a:extLst>
              <a:ext uri="{FF2B5EF4-FFF2-40B4-BE49-F238E27FC236}">
                <a16:creationId xmlns:a16="http://schemas.microsoft.com/office/drawing/2014/main" id="{635A83B2-2E94-4F24-8FE5-17B9CB21FA6F}"/>
              </a:ext>
            </a:extLst>
          </p:cNvPr>
          <p:cNvGrpSpPr/>
          <p:nvPr/>
        </p:nvGrpSpPr>
        <p:grpSpPr>
          <a:xfrm>
            <a:off x="7034456" y="4709817"/>
            <a:ext cx="388455" cy="443534"/>
            <a:chOff x="9811440" y="4490640"/>
            <a:chExt cx="241200" cy="275400"/>
          </a:xfrm>
        </p:grpSpPr>
        <p:sp>
          <p:nvSpPr>
            <p:cNvPr id="234" name="Rectangle 94">
              <a:extLst>
                <a:ext uri="{FF2B5EF4-FFF2-40B4-BE49-F238E27FC236}">
                  <a16:creationId xmlns:a16="http://schemas.microsoft.com/office/drawing/2014/main" id="{AC6064F2-CF12-46E5-9510-6EED3CB7B0F2}"/>
                </a:ext>
              </a:extLst>
            </p:cNvPr>
            <p:cNvSpPr/>
            <p:nvPr/>
          </p:nvSpPr>
          <p:spPr>
            <a:xfrm>
              <a:off x="9811440" y="4490640"/>
              <a:ext cx="241200" cy="27540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546CB2"/>
              </a:solidFill>
              <a:prstDash val="solid"/>
              <a:miter lim="800000"/>
            </a:ln>
            <a:effectLst/>
          </p:spPr>
        </p:sp>
        <p:grpSp>
          <p:nvGrpSpPr>
            <p:cNvPr id="235" name="Group 95">
              <a:extLst>
                <a:ext uri="{FF2B5EF4-FFF2-40B4-BE49-F238E27FC236}">
                  <a16:creationId xmlns:a16="http://schemas.microsoft.com/office/drawing/2014/main" id="{611D1C73-2010-46D0-858B-412A082BDC32}"/>
                </a:ext>
              </a:extLst>
            </p:cNvPr>
            <p:cNvGrpSpPr/>
            <p:nvPr/>
          </p:nvGrpSpPr>
          <p:grpSpPr>
            <a:xfrm>
              <a:off x="9845280" y="4592160"/>
              <a:ext cx="79200" cy="38880"/>
              <a:chOff x="9845280" y="4592160"/>
              <a:chExt cx="79200" cy="38880"/>
            </a:xfrm>
          </p:grpSpPr>
          <p:sp>
            <p:nvSpPr>
              <p:cNvPr id="242" name="Rectangle 102">
                <a:extLst>
                  <a:ext uri="{FF2B5EF4-FFF2-40B4-BE49-F238E27FC236}">
                    <a16:creationId xmlns:a16="http://schemas.microsoft.com/office/drawing/2014/main" id="{6249FD3C-8A06-47F1-95C5-54C36A56322A}"/>
                  </a:ext>
                </a:extLst>
              </p:cNvPr>
              <p:cNvSpPr/>
              <p:nvPr/>
            </p:nvSpPr>
            <p:spPr>
              <a:xfrm rot="2700000">
                <a:off x="9842760" y="4614120"/>
                <a:ext cx="30240" cy="5760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546CB2"/>
                </a:solidFill>
                <a:prstDash val="solid"/>
                <a:miter lim="800000"/>
              </a:ln>
              <a:effectLst/>
            </p:spPr>
          </p:sp>
          <p:sp>
            <p:nvSpPr>
              <p:cNvPr id="243" name="Rectangle 103">
                <a:extLst>
                  <a:ext uri="{FF2B5EF4-FFF2-40B4-BE49-F238E27FC236}">
                    <a16:creationId xmlns:a16="http://schemas.microsoft.com/office/drawing/2014/main" id="{8DFEFA16-D6E7-441A-9643-4C328BBDA058}"/>
                  </a:ext>
                </a:extLst>
              </p:cNvPr>
              <p:cNvSpPr/>
              <p:nvPr/>
            </p:nvSpPr>
            <p:spPr>
              <a:xfrm rot="19800000">
                <a:off x="9861120" y="4608000"/>
                <a:ext cx="66240" cy="6480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546CB2"/>
                </a:solidFill>
                <a:prstDash val="solid"/>
                <a:miter lim="800000"/>
              </a:ln>
              <a:effectLst/>
            </p:spPr>
          </p:sp>
        </p:grpSp>
        <p:grpSp>
          <p:nvGrpSpPr>
            <p:cNvPr id="236" name="Group 96">
              <a:extLst>
                <a:ext uri="{FF2B5EF4-FFF2-40B4-BE49-F238E27FC236}">
                  <a16:creationId xmlns:a16="http://schemas.microsoft.com/office/drawing/2014/main" id="{FE13DD97-899A-4D9A-BA3B-A89DE9642EEB}"/>
                </a:ext>
              </a:extLst>
            </p:cNvPr>
            <p:cNvGrpSpPr/>
            <p:nvPr/>
          </p:nvGrpSpPr>
          <p:grpSpPr>
            <a:xfrm>
              <a:off x="9845640" y="4666320"/>
              <a:ext cx="51480" cy="51480"/>
              <a:chOff x="9845640" y="4666320"/>
              <a:chExt cx="51480" cy="51480"/>
            </a:xfrm>
          </p:grpSpPr>
          <p:sp>
            <p:nvSpPr>
              <p:cNvPr id="240" name="Rectangle 100">
                <a:extLst>
                  <a:ext uri="{FF2B5EF4-FFF2-40B4-BE49-F238E27FC236}">
                    <a16:creationId xmlns:a16="http://schemas.microsoft.com/office/drawing/2014/main" id="{19356A0B-2F24-4C07-B44A-6864C1303CDE}"/>
                  </a:ext>
                </a:extLst>
              </p:cNvPr>
              <p:cNvSpPr/>
              <p:nvPr/>
            </p:nvSpPr>
            <p:spPr>
              <a:xfrm rot="18900000">
                <a:off x="9838080" y="4688640"/>
                <a:ext cx="66240" cy="6480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546CB2"/>
                </a:solidFill>
                <a:prstDash val="solid"/>
                <a:miter lim="800000"/>
              </a:ln>
              <a:effectLst/>
            </p:spPr>
          </p:sp>
          <p:sp>
            <p:nvSpPr>
              <p:cNvPr id="241" name="Rectangle 101">
                <a:extLst>
                  <a:ext uri="{FF2B5EF4-FFF2-40B4-BE49-F238E27FC236}">
                    <a16:creationId xmlns:a16="http://schemas.microsoft.com/office/drawing/2014/main" id="{029A9F94-D401-46D9-86B6-D1449B5944D2}"/>
                  </a:ext>
                </a:extLst>
              </p:cNvPr>
              <p:cNvSpPr/>
              <p:nvPr/>
            </p:nvSpPr>
            <p:spPr>
              <a:xfrm rot="13500000">
                <a:off x="9842760" y="4689000"/>
                <a:ext cx="60120" cy="7200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546CB2"/>
                </a:solidFill>
                <a:prstDash val="solid"/>
                <a:miter lim="800000"/>
              </a:ln>
              <a:effectLst/>
            </p:spPr>
          </p:sp>
        </p:grpSp>
        <p:grpSp>
          <p:nvGrpSpPr>
            <p:cNvPr id="237" name="Group 97">
              <a:extLst>
                <a:ext uri="{FF2B5EF4-FFF2-40B4-BE49-F238E27FC236}">
                  <a16:creationId xmlns:a16="http://schemas.microsoft.com/office/drawing/2014/main" id="{505903D0-5BB7-4782-9DBE-9A2AD9E38075}"/>
                </a:ext>
              </a:extLst>
            </p:cNvPr>
            <p:cNvGrpSpPr/>
            <p:nvPr/>
          </p:nvGrpSpPr>
          <p:grpSpPr>
            <a:xfrm>
              <a:off x="9845280" y="4533120"/>
              <a:ext cx="79200" cy="38880"/>
              <a:chOff x="9845280" y="4533120"/>
              <a:chExt cx="79200" cy="38880"/>
            </a:xfrm>
          </p:grpSpPr>
          <p:sp>
            <p:nvSpPr>
              <p:cNvPr id="238" name="Rectangle 98">
                <a:extLst>
                  <a:ext uri="{FF2B5EF4-FFF2-40B4-BE49-F238E27FC236}">
                    <a16:creationId xmlns:a16="http://schemas.microsoft.com/office/drawing/2014/main" id="{951B1085-A645-4A92-9556-6A78FB6EDADB}"/>
                  </a:ext>
                </a:extLst>
              </p:cNvPr>
              <p:cNvSpPr/>
              <p:nvPr/>
            </p:nvSpPr>
            <p:spPr>
              <a:xfrm rot="2700000">
                <a:off x="9842760" y="4555080"/>
                <a:ext cx="30240" cy="5760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546CB2"/>
                </a:solidFill>
                <a:prstDash val="solid"/>
                <a:miter lim="800000"/>
              </a:ln>
              <a:effectLst/>
            </p:spPr>
          </p:sp>
          <p:sp>
            <p:nvSpPr>
              <p:cNvPr id="239" name="Rectangle 99">
                <a:extLst>
                  <a:ext uri="{FF2B5EF4-FFF2-40B4-BE49-F238E27FC236}">
                    <a16:creationId xmlns:a16="http://schemas.microsoft.com/office/drawing/2014/main" id="{20A84622-5B98-4096-A898-F1495DFA91B7}"/>
                  </a:ext>
                </a:extLst>
              </p:cNvPr>
              <p:cNvSpPr/>
              <p:nvPr/>
            </p:nvSpPr>
            <p:spPr>
              <a:xfrm rot="19800000">
                <a:off x="9861120" y="4548960"/>
                <a:ext cx="66240" cy="6480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546CB2"/>
                </a:solidFill>
                <a:prstDash val="solid"/>
                <a:miter lim="800000"/>
              </a:ln>
              <a:effectLst/>
            </p:spPr>
          </p:sp>
        </p:grpSp>
      </p:grpSp>
      <p:sp>
        <p:nvSpPr>
          <p:cNvPr id="244" name="Rounded Rectangle 126">
            <a:extLst>
              <a:ext uri="{FF2B5EF4-FFF2-40B4-BE49-F238E27FC236}">
                <a16:creationId xmlns:a16="http://schemas.microsoft.com/office/drawing/2014/main" id="{BC6EEFDE-99AE-4595-A1D4-0F36AD97651F}"/>
              </a:ext>
            </a:extLst>
          </p:cNvPr>
          <p:cNvSpPr/>
          <p:nvPr/>
        </p:nvSpPr>
        <p:spPr>
          <a:xfrm>
            <a:off x="5527842" y="5375240"/>
            <a:ext cx="2177317" cy="824245"/>
          </a:xfrm>
          <a:prstGeom prst="roundRect">
            <a:avLst>
              <a:gd name="adj" fmla="val 16667"/>
            </a:avLst>
          </a:prstGeom>
          <a:noFill/>
          <a:ln w="12700" cap="flat" cmpd="sng" algn="ctr">
            <a:solidFill>
              <a:srgbClr val="546CB2"/>
            </a:solidFill>
            <a:prstDash val="solid"/>
            <a:miter lim="800000"/>
          </a:ln>
          <a:effectLst/>
        </p:spPr>
      </p:sp>
      <p:grpSp>
        <p:nvGrpSpPr>
          <p:cNvPr id="245" name="Group 92">
            <a:extLst>
              <a:ext uri="{FF2B5EF4-FFF2-40B4-BE49-F238E27FC236}">
                <a16:creationId xmlns:a16="http://schemas.microsoft.com/office/drawing/2014/main" id="{44F5CBCE-688E-48A3-A4A1-5F58E5779DC6}"/>
              </a:ext>
            </a:extLst>
          </p:cNvPr>
          <p:cNvGrpSpPr/>
          <p:nvPr/>
        </p:nvGrpSpPr>
        <p:grpSpPr>
          <a:xfrm>
            <a:off x="7034456" y="5656135"/>
            <a:ext cx="388455" cy="443534"/>
            <a:chOff x="10800720" y="3704040"/>
            <a:chExt cx="241200" cy="275400"/>
          </a:xfrm>
        </p:grpSpPr>
        <p:sp>
          <p:nvSpPr>
            <p:cNvPr id="246" name="Rectangle 94">
              <a:extLst>
                <a:ext uri="{FF2B5EF4-FFF2-40B4-BE49-F238E27FC236}">
                  <a16:creationId xmlns:a16="http://schemas.microsoft.com/office/drawing/2014/main" id="{34DAAE08-404A-4660-9036-D7C19763429E}"/>
                </a:ext>
              </a:extLst>
            </p:cNvPr>
            <p:cNvSpPr/>
            <p:nvPr/>
          </p:nvSpPr>
          <p:spPr>
            <a:xfrm>
              <a:off x="10800720" y="3704040"/>
              <a:ext cx="241200" cy="27540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546CB2"/>
              </a:solidFill>
              <a:prstDash val="solid"/>
              <a:miter lim="800000"/>
            </a:ln>
            <a:effectLst/>
          </p:spPr>
        </p:sp>
        <p:grpSp>
          <p:nvGrpSpPr>
            <p:cNvPr id="247" name="Group 95">
              <a:extLst>
                <a:ext uri="{FF2B5EF4-FFF2-40B4-BE49-F238E27FC236}">
                  <a16:creationId xmlns:a16="http://schemas.microsoft.com/office/drawing/2014/main" id="{7568FA38-7E5F-4C3E-96CB-3B23716A8A08}"/>
                </a:ext>
              </a:extLst>
            </p:cNvPr>
            <p:cNvGrpSpPr/>
            <p:nvPr/>
          </p:nvGrpSpPr>
          <p:grpSpPr>
            <a:xfrm>
              <a:off x="10834200" y="3805560"/>
              <a:ext cx="79560" cy="38880"/>
              <a:chOff x="10834200" y="3805560"/>
              <a:chExt cx="79560" cy="38880"/>
            </a:xfrm>
          </p:grpSpPr>
          <p:sp>
            <p:nvSpPr>
              <p:cNvPr id="254" name="Rectangle 102">
                <a:extLst>
                  <a:ext uri="{FF2B5EF4-FFF2-40B4-BE49-F238E27FC236}">
                    <a16:creationId xmlns:a16="http://schemas.microsoft.com/office/drawing/2014/main" id="{57DB6559-5719-4334-AC68-A6B9DFB917A1}"/>
                  </a:ext>
                </a:extLst>
              </p:cNvPr>
              <p:cNvSpPr/>
              <p:nvPr/>
            </p:nvSpPr>
            <p:spPr>
              <a:xfrm rot="2700000">
                <a:off x="10831680" y="3827520"/>
                <a:ext cx="30240" cy="5760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546CB2"/>
                </a:solidFill>
                <a:prstDash val="solid"/>
                <a:miter lim="800000"/>
              </a:ln>
              <a:effectLst/>
            </p:spPr>
          </p:sp>
          <p:sp>
            <p:nvSpPr>
              <p:cNvPr id="255" name="Rectangle 103">
                <a:extLst>
                  <a:ext uri="{FF2B5EF4-FFF2-40B4-BE49-F238E27FC236}">
                    <a16:creationId xmlns:a16="http://schemas.microsoft.com/office/drawing/2014/main" id="{DA55B10F-0225-42A9-8DA8-E9475D42FB77}"/>
                  </a:ext>
                </a:extLst>
              </p:cNvPr>
              <p:cNvSpPr/>
              <p:nvPr/>
            </p:nvSpPr>
            <p:spPr>
              <a:xfrm rot="19800000">
                <a:off x="10850400" y="3821400"/>
                <a:ext cx="66240" cy="6480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546CB2"/>
                </a:solidFill>
                <a:prstDash val="solid"/>
                <a:miter lim="800000"/>
              </a:ln>
              <a:effectLst/>
            </p:spPr>
          </p:sp>
        </p:grpSp>
        <p:grpSp>
          <p:nvGrpSpPr>
            <p:cNvPr id="248" name="Group 96">
              <a:extLst>
                <a:ext uri="{FF2B5EF4-FFF2-40B4-BE49-F238E27FC236}">
                  <a16:creationId xmlns:a16="http://schemas.microsoft.com/office/drawing/2014/main" id="{8C761DF6-F6A9-48F2-BD1C-3692E6E2F12E}"/>
                </a:ext>
              </a:extLst>
            </p:cNvPr>
            <p:cNvGrpSpPr/>
            <p:nvPr/>
          </p:nvGrpSpPr>
          <p:grpSpPr>
            <a:xfrm>
              <a:off x="10834920" y="3879720"/>
              <a:ext cx="51480" cy="51480"/>
              <a:chOff x="10834920" y="3879720"/>
              <a:chExt cx="51480" cy="51480"/>
            </a:xfrm>
          </p:grpSpPr>
          <p:sp>
            <p:nvSpPr>
              <p:cNvPr id="252" name="Rectangle 100">
                <a:extLst>
                  <a:ext uri="{FF2B5EF4-FFF2-40B4-BE49-F238E27FC236}">
                    <a16:creationId xmlns:a16="http://schemas.microsoft.com/office/drawing/2014/main" id="{A0AFC0E9-082C-4415-96E5-2F3888D2969F}"/>
                  </a:ext>
                </a:extLst>
              </p:cNvPr>
              <p:cNvSpPr/>
              <p:nvPr/>
            </p:nvSpPr>
            <p:spPr>
              <a:xfrm rot="18900000">
                <a:off x="10827360" y="3902040"/>
                <a:ext cx="66240" cy="6480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546CB2"/>
                </a:solidFill>
                <a:prstDash val="solid"/>
                <a:miter lim="800000"/>
              </a:ln>
              <a:effectLst/>
            </p:spPr>
          </p:sp>
          <p:sp>
            <p:nvSpPr>
              <p:cNvPr id="253" name="Rectangle 101">
                <a:extLst>
                  <a:ext uri="{FF2B5EF4-FFF2-40B4-BE49-F238E27FC236}">
                    <a16:creationId xmlns:a16="http://schemas.microsoft.com/office/drawing/2014/main" id="{26109A62-7979-402F-9B41-2EC52FF3CA57}"/>
                  </a:ext>
                </a:extLst>
              </p:cNvPr>
              <p:cNvSpPr/>
              <p:nvPr/>
            </p:nvSpPr>
            <p:spPr>
              <a:xfrm rot="13500000">
                <a:off x="10831680" y="3902400"/>
                <a:ext cx="60120" cy="7200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546CB2"/>
                </a:solidFill>
                <a:prstDash val="solid"/>
                <a:miter lim="800000"/>
              </a:ln>
              <a:effectLst/>
            </p:spPr>
          </p:sp>
        </p:grpSp>
        <p:grpSp>
          <p:nvGrpSpPr>
            <p:cNvPr id="249" name="Group 97">
              <a:extLst>
                <a:ext uri="{FF2B5EF4-FFF2-40B4-BE49-F238E27FC236}">
                  <a16:creationId xmlns:a16="http://schemas.microsoft.com/office/drawing/2014/main" id="{B4B5EBE3-EE33-427E-AC22-B6132078B7F0}"/>
                </a:ext>
              </a:extLst>
            </p:cNvPr>
            <p:cNvGrpSpPr/>
            <p:nvPr/>
          </p:nvGrpSpPr>
          <p:grpSpPr>
            <a:xfrm>
              <a:off x="10834200" y="3746520"/>
              <a:ext cx="79560" cy="38880"/>
              <a:chOff x="10834200" y="3746520"/>
              <a:chExt cx="79560" cy="38880"/>
            </a:xfrm>
          </p:grpSpPr>
          <p:sp>
            <p:nvSpPr>
              <p:cNvPr id="250" name="Rectangle 98">
                <a:extLst>
                  <a:ext uri="{FF2B5EF4-FFF2-40B4-BE49-F238E27FC236}">
                    <a16:creationId xmlns:a16="http://schemas.microsoft.com/office/drawing/2014/main" id="{24932BD0-6615-4F88-8461-9B141F995F3D}"/>
                  </a:ext>
                </a:extLst>
              </p:cNvPr>
              <p:cNvSpPr/>
              <p:nvPr/>
            </p:nvSpPr>
            <p:spPr>
              <a:xfrm rot="2700000">
                <a:off x="10831680" y="3768480"/>
                <a:ext cx="30240" cy="5760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546CB2"/>
                </a:solidFill>
                <a:prstDash val="solid"/>
                <a:miter lim="800000"/>
              </a:ln>
              <a:effectLst/>
            </p:spPr>
          </p:sp>
          <p:sp>
            <p:nvSpPr>
              <p:cNvPr id="251" name="Rectangle 99">
                <a:extLst>
                  <a:ext uri="{FF2B5EF4-FFF2-40B4-BE49-F238E27FC236}">
                    <a16:creationId xmlns:a16="http://schemas.microsoft.com/office/drawing/2014/main" id="{611B32F3-1824-47CE-9EB9-621A7C15C3FE}"/>
                  </a:ext>
                </a:extLst>
              </p:cNvPr>
              <p:cNvSpPr/>
              <p:nvPr/>
            </p:nvSpPr>
            <p:spPr>
              <a:xfrm rot="19800000">
                <a:off x="10850400" y="3762360"/>
                <a:ext cx="66240" cy="6480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546CB2"/>
                </a:solidFill>
                <a:prstDash val="solid"/>
                <a:miter lim="800000"/>
              </a:ln>
              <a:effectLst/>
            </p:spPr>
          </p:sp>
        </p:grpSp>
      </p:grpSp>
      <p:sp>
        <p:nvSpPr>
          <p:cNvPr id="256" name="Rectangle 113">
            <a:extLst>
              <a:ext uri="{FF2B5EF4-FFF2-40B4-BE49-F238E27FC236}">
                <a16:creationId xmlns:a16="http://schemas.microsoft.com/office/drawing/2014/main" id="{18C187D5-BA64-40FB-BEBE-FCA54015211A}"/>
              </a:ext>
            </a:extLst>
          </p:cNvPr>
          <p:cNvSpPr/>
          <p:nvPr/>
        </p:nvSpPr>
        <p:spPr>
          <a:xfrm>
            <a:off x="6707054" y="3520210"/>
            <a:ext cx="1015151" cy="258375"/>
          </a:xfrm>
          <a:prstGeom prst="rect">
            <a:avLst/>
          </a:prstGeom>
          <a:noFill/>
          <a:ln w="0">
            <a:noFill/>
          </a:ln>
          <a:effectLst/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414244"/>
                </a:solidFill>
                <a:effectLst/>
                <a:uLnTx/>
                <a:uFillTx/>
                <a:latin typeface="Calibri"/>
                <a:ea typeface="DejaVu Sans"/>
                <a:cs typeface="+mn-cs"/>
              </a:rPr>
              <a:t>Access Policy</a:t>
            </a:r>
            <a:endParaRPr kumimoji="0" lang="en-US" sz="100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257" name="Rectangle 113">
            <a:extLst>
              <a:ext uri="{FF2B5EF4-FFF2-40B4-BE49-F238E27FC236}">
                <a16:creationId xmlns:a16="http://schemas.microsoft.com/office/drawing/2014/main" id="{18C187D5-BA64-40FB-BEBE-FCA54015211A}"/>
              </a:ext>
            </a:extLst>
          </p:cNvPr>
          <p:cNvSpPr/>
          <p:nvPr/>
        </p:nvSpPr>
        <p:spPr>
          <a:xfrm>
            <a:off x="6750753" y="4400630"/>
            <a:ext cx="1015151" cy="258375"/>
          </a:xfrm>
          <a:prstGeom prst="rect">
            <a:avLst/>
          </a:prstGeom>
          <a:noFill/>
          <a:ln w="0">
            <a:noFill/>
          </a:ln>
          <a:effectLst/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414244"/>
                </a:solidFill>
                <a:effectLst/>
                <a:uLnTx/>
                <a:uFillTx/>
                <a:latin typeface="Calibri"/>
                <a:ea typeface="DejaVu Sans"/>
                <a:cs typeface="+mn-cs"/>
              </a:rPr>
              <a:t>Access Policy</a:t>
            </a:r>
            <a:endParaRPr kumimoji="0" lang="en-US" sz="100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258" name="Rectangle 113">
            <a:extLst>
              <a:ext uri="{FF2B5EF4-FFF2-40B4-BE49-F238E27FC236}">
                <a16:creationId xmlns:a16="http://schemas.microsoft.com/office/drawing/2014/main" id="{18C187D5-BA64-40FB-BEBE-FCA54015211A}"/>
              </a:ext>
            </a:extLst>
          </p:cNvPr>
          <p:cNvSpPr/>
          <p:nvPr/>
        </p:nvSpPr>
        <p:spPr>
          <a:xfrm>
            <a:off x="6776729" y="5342830"/>
            <a:ext cx="1015151" cy="258375"/>
          </a:xfrm>
          <a:prstGeom prst="rect">
            <a:avLst/>
          </a:prstGeom>
          <a:noFill/>
          <a:ln w="0">
            <a:noFill/>
          </a:ln>
          <a:effectLst/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414244"/>
                </a:solidFill>
                <a:effectLst/>
                <a:uLnTx/>
                <a:uFillTx/>
                <a:latin typeface="Calibri"/>
                <a:ea typeface="DejaVu Sans"/>
                <a:cs typeface="+mn-cs"/>
              </a:rPr>
              <a:t>Access Policy</a:t>
            </a:r>
            <a:endParaRPr kumimoji="0" lang="en-US" sz="100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grpSp>
        <p:nvGrpSpPr>
          <p:cNvPr id="259" name="Group 258"/>
          <p:cNvGrpSpPr/>
          <p:nvPr/>
        </p:nvGrpSpPr>
        <p:grpSpPr>
          <a:xfrm>
            <a:off x="5664488" y="3714234"/>
            <a:ext cx="1077496" cy="608947"/>
            <a:chOff x="7825760" y="3827328"/>
            <a:chExt cx="1077496" cy="608947"/>
          </a:xfrm>
        </p:grpSpPr>
        <p:sp>
          <p:nvSpPr>
            <p:cNvPr id="260" name="Rectangle 259"/>
            <p:cNvSpPr/>
            <p:nvPr/>
          </p:nvSpPr>
          <p:spPr>
            <a:xfrm>
              <a:off x="7825760" y="3827328"/>
              <a:ext cx="1077496" cy="608947"/>
            </a:xfrm>
            <a:prstGeom prst="rect">
              <a:avLst/>
            </a:prstGeom>
            <a:noFill/>
            <a:ln w="6350"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61" name="Freeform 79">
              <a:extLst>
                <a:ext uri="{FF2B5EF4-FFF2-40B4-BE49-F238E27FC236}">
                  <a16:creationId xmlns:a16="http://schemas.microsoft.com/office/drawing/2014/main" id="{43C903C9-1086-4E35-936F-BE44BA5A2634}"/>
                </a:ext>
              </a:extLst>
            </p:cNvPr>
            <p:cNvSpPr/>
            <p:nvPr/>
          </p:nvSpPr>
          <p:spPr>
            <a:xfrm>
              <a:off x="7913806" y="3894108"/>
              <a:ext cx="222840" cy="75600"/>
            </a:xfrm>
            <a:custGeom>
              <a:avLst/>
              <a:gdLst/>
              <a:ahLst/>
              <a:cxnLst/>
              <a:rect l="l" t="t" r="r" b="b"/>
              <a:pathLst>
                <a:path w="2427231" h="914400">
                  <a:moveTo>
                    <a:pt x="233965" y="366746"/>
                  </a:moveTo>
                  <a:cubicBezTo>
                    <a:pt x="184008" y="366746"/>
                    <a:pt x="143510" y="407244"/>
                    <a:pt x="143510" y="457201"/>
                  </a:cubicBezTo>
                  <a:cubicBezTo>
                    <a:pt x="143510" y="507158"/>
                    <a:pt x="184008" y="547656"/>
                    <a:pt x="233965" y="547656"/>
                  </a:cubicBezTo>
                  <a:cubicBezTo>
                    <a:pt x="283922" y="547656"/>
                    <a:pt x="324420" y="507158"/>
                    <a:pt x="324420" y="457201"/>
                  </a:cubicBezTo>
                  <a:cubicBezTo>
                    <a:pt x="324420" y="407244"/>
                    <a:pt x="283922" y="366746"/>
                    <a:pt x="233965" y="366746"/>
                  </a:cubicBezTo>
                  <a:close/>
                  <a:moveTo>
                    <a:pt x="457200" y="0"/>
                  </a:moveTo>
                  <a:cubicBezTo>
                    <a:pt x="615016" y="0"/>
                    <a:pt x="754156" y="79959"/>
                    <a:pt x="836318" y="201575"/>
                  </a:cubicBezTo>
                  <a:lnTo>
                    <a:pt x="866368" y="256939"/>
                  </a:lnTo>
                  <a:lnTo>
                    <a:pt x="2226970" y="256939"/>
                  </a:lnTo>
                  <a:lnTo>
                    <a:pt x="2427231" y="457201"/>
                  </a:lnTo>
                  <a:lnTo>
                    <a:pt x="2226970" y="657462"/>
                  </a:lnTo>
                  <a:lnTo>
                    <a:pt x="2106661" y="657462"/>
                  </a:lnTo>
                  <a:lnTo>
                    <a:pt x="1975716" y="505956"/>
                  </a:lnTo>
                  <a:lnTo>
                    <a:pt x="1844772" y="657462"/>
                  </a:lnTo>
                  <a:lnTo>
                    <a:pt x="1773422" y="657462"/>
                  </a:lnTo>
                  <a:lnTo>
                    <a:pt x="1642477" y="505956"/>
                  </a:lnTo>
                  <a:lnTo>
                    <a:pt x="1511533" y="657462"/>
                  </a:lnTo>
                  <a:lnTo>
                    <a:pt x="1414780" y="657462"/>
                  </a:lnTo>
                  <a:lnTo>
                    <a:pt x="1283835" y="505956"/>
                  </a:lnTo>
                  <a:lnTo>
                    <a:pt x="1152891" y="657462"/>
                  </a:lnTo>
                  <a:lnTo>
                    <a:pt x="866368" y="657462"/>
                  </a:lnTo>
                  <a:lnTo>
                    <a:pt x="836318" y="712825"/>
                  </a:lnTo>
                  <a:cubicBezTo>
                    <a:pt x="754156" y="834441"/>
                    <a:pt x="615016" y="914400"/>
                    <a:pt x="457200" y="914400"/>
                  </a:cubicBezTo>
                  <a:cubicBezTo>
                    <a:pt x="204695" y="914400"/>
                    <a:pt x="0" y="709705"/>
                    <a:pt x="0" y="457200"/>
                  </a:cubicBezTo>
                  <a:cubicBezTo>
                    <a:pt x="0" y="204695"/>
                    <a:pt x="204695" y="0"/>
                    <a:pt x="457200" y="0"/>
                  </a:cubicBezTo>
                  <a:close/>
                </a:path>
              </a:pathLst>
            </a:custGeom>
            <a:solidFill>
              <a:srgbClr val="7F4F9F">
                <a:lumMod val="40000"/>
                <a:lumOff val="60000"/>
              </a:srgbClr>
            </a:solidFill>
            <a:ln w="12700" cap="flat" cmpd="sng" algn="ctr">
              <a:solidFill>
                <a:srgbClr val="CCB6DB"/>
              </a:solidFill>
              <a:prstDash val="solid"/>
              <a:miter lim="800000"/>
            </a:ln>
            <a:effectLst/>
          </p:spPr>
        </p:sp>
        <p:sp>
          <p:nvSpPr>
            <p:cNvPr id="262" name="Freeform 79">
              <a:extLst>
                <a:ext uri="{FF2B5EF4-FFF2-40B4-BE49-F238E27FC236}">
                  <a16:creationId xmlns:a16="http://schemas.microsoft.com/office/drawing/2014/main" id="{43C903C9-1086-4E35-936F-BE44BA5A2634}"/>
                </a:ext>
              </a:extLst>
            </p:cNvPr>
            <p:cNvSpPr/>
            <p:nvPr/>
          </p:nvSpPr>
          <p:spPr>
            <a:xfrm>
              <a:off x="7916528" y="4123249"/>
              <a:ext cx="222840" cy="75600"/>
            </a:xfrm>
            <a:custGeom>
              <a:avLst/>
              <a:gdLst/>
              <a:ahLst/>
              <a:cxnLst/>
              <a:rect l="l" t="t" r="r" b="b"/>
              <a:pathLst>
                <a:path w="2427231" h="914400">
                  <a:moveTo>
                    <a:pt x="233965" y="366746"/>
                  </a:moveTo>
                  <a:cubicBezTo>
                    <a:pt x="184008" y="366746"/>
                    <a:pt x="143510" y="407244"/>
                    <a:pt x="143510" y="457201"/>
                  </a:cubicBezTo>
                  <a:cubicBezTo>
                    <a:pt x="143510" y="507158"/>
                    <a:pt x="184008" y="547656"/>
                    <a:pt x="233965" y="547656"/>
                  </a:cubicBezTo>
                  <a:cubicBezTo>
                    <a:pt x="283922" y="547656"/>
                    <a:pt x="324420" y="507158"/>
                    <a:pt x="324420" y="457201"/>
                  </a:cubicBezTo>
                  <a:cubicBezTo>
                    <a:pt x="324420" y="407244"/>
                    <a:pt x="283922" y="366746"/>
                    <a:pt x="233965" y="366746"/>
                  </a:cubicBezTo>
                  <a:close/>
                  <a:moveTo>
                    <a:pt x="457200" y="0"/>
                  </a:moveTo>
                  <a:cubicBezTo>
                    <a:pt x="615016" y="0"/>
                    <a:pt x="754156" y="79959"/>
                    <a:pt x="836318" y="201575"/>
                  </a:cubicBezTo>
                  <a:lnTo>
                    <a:pt x="866368" y="256939"/>
                  </a:lnTo>
                  <a:lnTo>
                    <a:pt x="2226970" y="256939"/>
                  </a:lnTo>
                  <a:lnTo>
                    <a:pt x="2427231" y="457201"/>
                  </a:lnTo>
                  <a:lnTo>
                    <a:pt x="2226970" y="657462"/>
                  </a:lnTo>
                  <a:lnTo>
                    <a:pt x="2106661" y="657462"/>
                  </a:lnTo>
                  <a:lnTo>
                    <a:pt x="1975716" y="505956"/>
                  </a:lnTo>
                  <a:lnTo>
                    <a:pt x="1844772" y="657462"/>
                  </a:lnTo>
                  <a:lnTo>
                    <a:pt x="1773422" y="657462"/>
                  </a:lnTo>
                  <a:lnTo>
                    <a:pt x="1642477" y="505956"/>
                  </a:lnTo>
                  <a:lnTo>
                    <a:pt x="1511533" y="657462"/>
                  </a:lnTo>
                  <a:lnTo>
                    <a:pt x="1414780" y="657462"/>
                  </a:lnTo>
                  <a:lnTo>
                    <a:pt x="1283835" y="505956"/>
                  </a:lnTo>
                  <a:lnTo>
                    <a:pt x="1152891" y="657462"/>
                  </a:lnTo>
                  <a:lnTo>
                    <a:pt x="866368" y="657462"/>
                  </a:lnTo>
                  <a:lnTo>
                    <a:pt x="836318" y="712825"/>
                  </a:lnTo>
                  <a:cubicBezTo>
                    <a:pt x="754156" y="834441"/>
                    <a:pt x="615016" y="914400"/>
                    <a:pt x="457200" y="914400"/>
                  </a:cubicBezTo>
                  <a:cubicBezTo>
                    <a:pt x="204695" y="914400"/>
                    <a:pt x="0" y="709705"/>
                    <a:pt x="0" y="457200"/>
                  </a:cubicBezTo>
                  <a:cubicBezTo>
                    <a:pt x="0" y="204695"/>
                    <a:pt x="204695" y="0"/>
                    <a:pt x="457200" y="0"/>
                  </a:cubicBezTo>
                  <a:close/>
                </a:path>
              </a:pathLst>
            </a:custGeom>
            <a:solidFill>
              <a:srgbClr val="7F4F9F">
                <a:lumMod val="40000"/>
                <a:lumOff val="60000"/>
              </a:srgbClr>
            </a:solidFill>
            <a:ln w="12700" cap="flat" cmpd="sng" algn="ctr">
              <a:solidFill>
                <a:srgbClr val="CCB6DB"/>
              </a:solidFill>
              <a:prstDash val="solid"/>
              <a:miter lim="800000"/>
            </a:ln>
            <a:effectLst/>
          </p:spPr>
        </p:sp>
        <p:sp>
          <p:nvSpPr>
            <p:cNvPr id="263" name="Freeform 79">
              <a:extLst>
                <a:ext uri="{FF2B5EF4-FFF2-40B4-BE49-F238E27FC236}">
                  <a16:creationId xmlns:a16="http://schemas.microsoft.com/office/drawing/2014/main" id="{43C903C9-1086-4E35-936F-BE44BA5A2634}"/>
                </a:ext>
              </a:extLst>
            </p:cNvPr>
            <p:cNvSpPr/>
            <p:nvPr/>
          </p:nvSpPr>
          <p:spPr>
            <a:xfrm>
              <a:off x="7913806" y="4325933"/>
              <a:ext cx="222840" cy="75600"/>
            </a:xfrm>
            <a:custGeom>
              <a:avLst/>
              <a:gdLst/>
              <a:ahLst/>
              <a:cxnLst/>
              <a:rect l="l" t="t" r="r" b="b"/>
              <a:pathLst>
                <a:path w="2427231" h="914400">
                  <a:moveTo>
                    <a:pt x="233965" y="366746"/>
                  </a:moveTo>
                  <a:cubicBezTo>
                    <a:pt x="184008" y="366746"/>
                    <a:pt x="143510" y="407244"/>
                    <a:pt x="143510" y="457201"/>
                  </a:cubicBezTo>
                  <a:cubicBezTo>
                    <a:pt x="143510" y="507158"/>
                    <a:pt x="184008" y="547656"/>
                    <a:pt x="233965" y="547656"/>
                  </a:cubicBezTo>
                  <a:cubicBezTo>
                    <a:pt x="283922" y="547656"/>
                    <a:pt x="324420" y="507158"/>
                    <a:pt x="324420" y="457201"/>
                  </a:cubicBezTo>
                  <a:cubicBezTo>
                    <a:pt x="324420" y="407244"/>
                    <a:pt x="283922" y="366746"/>
                    <a:pt x="233965" y="366746"/>
                  </a:cubicBezTo>
                  <a:close/>
                  <a:moveTo>
                    <a:pt x="457200" y="0"/>
                  </a:moveTo>
                  <a:cubicBezTo>
                    <a:pt x="615016" y="0"/>
                    <a:pt x="754156" y="79959"/>
                    <a:pt x="836318" y="201575"/>
                  </a:cubicBezTo>
                  <a:lnTo>
                    <a:pt x="866368" y="256939"/>
                  </a:lnTo>
                  <a:lnTo>
                    <a:pt x="2226970" y="256939"/>
                  </a:lnTo>
                  <a:lnTo>
                    <a:pt x="2427231" y="457201"/>
                  </a:lnTo>
                  <a:lnTo>
                    <a:pt x="2226970" y="657462"/>
                  </a:lnTo>
                  <a:lnTo>
                    <a:pt x="2106661" y="657462"/>
                  </a:lnTo>
                  <a:lnTo>
                    <a:pt x="1975716" y="505956"/>
                  </a:lnTo>
                  <a:lnTo>
                    <a:pt x="1844772" y="657462"/>
                  </a:lnTo>
                  <a:lnTo>
                    <a:pt x="1773422" y="657462"/>
                  </a:lnTo>
                  <a:lnTo>
                    <a:pt x="1642477" y="505956"/>
                  </a:lnTo>
                  <a:lnTo>
                    <a:pt x="1511533" y="657462"/>
                  </a:lnTo>
                  <a:lnTo>
                    <a:pt x="1414780" y="657462"/>
                  </a:lnTo>
                  <a:lnTo>
                    <a:pt x="1283835" y="505956"/>
                  </a:lnTo>
                  <a:lnTo>
                    <a:pt x="1152891" y="657462"/>
                  </a:lnTo>
                  <a:lnTo>
                    <a:pt x="866368" y="657462"/>
                  </a:lnTo>
                  <a:lnTo>
                    <a:pt x="836318" y="712825"/>
                  </a:lnTo>
                  <a:cubicBezTo>
                    <a:pt x="754156" y="834441"/>
                    <a:pt x="615016" y="914400"/>
                    <a:pt x="457200" y="914400"/>
                  </a:cubicBezTo>
                  <a:cubicBezTo>
                    <a:pt x="204695" y="914400"/>
                    <a:pt x="0" y="709705"/>
                    <a:pt x="0" y="457200"/>
                  </a:cubicBezTo>
                  <a:cubicBezTo>
                    <a:pt x="0" y="204695"/>
                    <a:pt x="204695" y="0"/>
                    <a:pt x="457200" y="0"/>
                  </a:cubicBezTo>
                  <a:close/>
                </a:path>
              </a:pathLst>
            </a:custGeom>
            <a:solidFill>
              <a:srgbClr val="7F4F9F">
                <a:lumMod val="40000"/>
                <a:lumOff val="60000"/>
              </a:srgbClr>
            </a:solidFill>
            <a:ln w="12700" cap="flat" cmpd="sng" algn="ctr">
              <a:solidFill>
                <a:srgbClr val="CCB6DB"/>
              </a:solidFill>
              <a:prstDash val="solid"/>
              <a:miter lim="800000"/>
            </a:ln>
            <a:effectLst/>
          </p:spPr>
        </p:sp>
      </p:grpSp>
      <p:grpSp>
        <p:nvGrpSpPr>
          <p:cNvPr id="264" name="Group 263"/>
          <p:cNvGrpSpPr/>
          <p:nvPr/>
        </p:nvGrpSpPr>
        <p:grpSpPr>
          <a:xfrm>
            <a:off x="5664488" y="4366597"/>
            <a:ext cx="1077496" cy="870125"/>
            <a:chOff x="7816991" y="3566150"/>
            <a:chExt cx="1077496" cy="870125"/>
          </a:xfrm>
        </p:grpSpPr>
        <p:sp>
          <p:nvSpPr>
            <p:cNvPr id="265" name="Rectangle 113">
              <a:extLst>
                <a:ext uri="{FF2B5EF4-FFF2-40B4-BE49-F238E27FC236}">
                  <a16:creationId xmlns:a16="http://schemas.microsoft.com/office/drawing/2014/main" id="{18C187D5-BA64-40FB-BEBE-FCA54015211A}"/>
                </a:ext>
              </a:extLst>
            </p:cNvPr>
            <p:cNvSpPr/>
            <p:nvPr/>
          </p:nvSpPr>
          <p:spPr>
            <a:xfrm>
              <a:off x="7848164" y="3566150"/>
              <a:ext cx="1015151" cy="258375"/>
            </a:xfrm>
            <a:prstGeom prst="rect">
              <a:avLst/>
            </a:prstGeom>
            <a:noFill/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000" i="0" u="none" strike="noStrike" kern="0" cap="none" spc="-1" normalizeH="0" baseline="0" noProof="0" dirty="0">
                  <a:ln>
                    <a:noFill/>
                  </a:ln>
                  <a:solidFill>
                    <a:srgbClr val="414244"/>
                  </a:solidFill>
                  <a:effectLst/>
                  <a:uLnTx/>
                  <a:uFillTx/>
                  <a:latin typeface="Calibri"/>
                  <a:ea typeface="DejaVu Sans"/>
                  <a:cs typeface="+mn-cs"/>
                </a:rPr>
                <a:t>Key chunk table</a:t>
              </a:r>
              <a:endPara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266" name="Group 265"/>
            <p:cNvGrpSpPr/>
            <p:nvPr/>
          </p:nvGrpSpPr>
          <p:grpSpPr>
            <a:xfrm>
              <a:off x="7816991" y="3827328"/>
              <a:ext cx="1077496" cy="608947"/>
              <a:chOff x="7825760" y="3827328"/>
              <a:chExt cx="1077496" cy="608947"/>
            </a:xfrm>
          </p:grpSpPr>
          <p:sp>
            <p:nvSpPr>
              <p:cNvPr id="267" name="Rectangle 266"/>
              <p:cNvSpPr/>
              <p:nvPr/>
            </p:nvSpPr>
            <p:spPr>
              <a:xfrm>
                <a:off x="7825760" y="3827328"/>
                <a:ext cx="1077496" cy="608947"/>
              </a:xfrm>
              <a:prstGeom prst="rect">
                <a:avLst/>
              </a:prstGeom>
              <a:noFill/>
              <a:ln w="6350"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68" name="Freeform 79">
                <a:extLst>
                  <a:ext uri="{FF2B5EF4-FFF2-40B4-BE49-F238E27FC236}">
                    <a16:creationId xmlns:a16="http://schemas.microsoft.com/office/drawing/2014/main" id="{43C903C9-1086-4E35-936F-BE44BA5A2634}"/>
                  </a:ext>
                </a:extLst>
              </p:cNvPr>
              <p:cNvSpPr/>
              <p:nvPr/>
            </p:nvSpPr>
            <p:spPr>
              <a:xfrm>
                <a:off x="7913806" y="3894108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98A7D1"/>
              </a:solidFill>
              <a:ln w="12700" cap="flat" cmpd="sng" algn="ctr">
                <a:solidFill>
                  <a:srgbClr val="98A7D1"/>
                </a:solidFill>
                <a:prstDash val="solid"/>
                <a:miter lim="800000"/>
              </a:ln>
              <a:effectLst/>
            </p:spPr>
          </p:sp>
          <p:sp>
            <p:nvSpPr>
              <p:cNvPr id="269" name="Freeform 79">
                <a:extLst>
                  <a:ext uri="{FF2B5EF4-FFF2-40B4-BE49-F238E27FC236}">
                    <a16:creationId xmlns:a16="http://schemas.microsoft.com/office/drawing/2014/main" id="{43C903C9-1086-4E35-936F-BE44BA5A2634}"/>
                  </a:ext>
                </a:extLst>
              </p:cNvPr>
              <p:cNvSpPr/>
              <p:nvPr/>
            </p:nvSpPr>
            <p:spPr>
              <a:xfrm>
                <a:off x="7916528" y="4123249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98A7D1"/>
              </a:solidFill>
              <a:ln w="12700" cap="flat" cmpd="sng" algn="ctr">
                <a:solidFill>
                  <a:srgbClr val="98A7D1"/>
                </a:solidFill>
                <a:prstDash val="solid"/>
                <a:miter lim="800000"/>
              </a:ln>
              <a:effectLst/>
            </p:spPr>
          </p:sp>
          <p:sp>
            <p:nvSpPr>
              <p:cNvPr id="270" name="Freeform 79">
                <a:extLst>
                  <a:ext uri="{FF2B5EF4-FFF2-40B4-BE49-F238E27FC236}">
                    <a16:creationId xmlns:a16="http://schemas.microsoft.com/office/drawing/2014/main" id="{43C903C9-1086-4E35-936F-BE44BA5A2634}"/>
                  </a:ext>
                </a:extLst>
              </p:cNvPr>
              <p:cNvSpPr/>
              <p:nvPr/>
            </p:nvSpPr>
            <p:spPr>
              <a:xfrm>
                <a:off x="7913806" y="4325933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98A7D1"/>
              </a:solidFill>
              <a:ln w="12700" cap="flat" cmpd="sng" algn="ctr">
                <a:solidFill>
                  <a:srgbClr val="98A7D1"/>
                </a:solidFill>
                <a:prstDash val="solid"/>
                <a:miter lim="800000"/>
              </a:ln>
              <a:effectLst/>
            </p:spPr>
          </p:sp>
        </p:grpSp>
      </p:grpSp>
      <p:grpSp>
        <p:nvGrpSpPr>
          <p:cNvPr id="271" name="Group 270"/>
          <p:cNvGrpSpPr/>
          <p:nvPr/>
        </p:nvGrpSpPr>
        <p:grpSpPr>
          <a:xfrm>
            <a:off x="5664488" y="5326953"/>
            <a:ext cx="1077496" cy="870125"/>
            <a:chOff x="7816991" y="3566150"/>
            <a:chExt cx="1077496" cy="870125"/>
          </a:xfrm>
        </p:grpSpPr>
        <p:sp>
          <p:nvSpPr>
            <p:cNvPr id="272" name="Rectangle 113">
              <a:extLst>
                <a:ext uri="{FF2B5EF4-FFF2-40B4-BE49-F238E27FC236}">
                  <a16:creationId xmlns:a16="http://schemas.microsoft.com/office/drawing/2014/main" id="{18C187D5-BA64-40FB-BEBE-FCA54015211A}"/>
                </a:ext>
              </a:extLst>
            </p:cNvPr>
            <p:cNvSpPr/>
            <p:nvPr/>
          </p:nvSpPr>
          <p:spPr>
            <a:xfrm>
              <a:off x="7848164" y="3566150"/>
              <a:ext cx="1015151" cy="258375"/>
            </a:xfrm>
            <a:prstGeom prst="rect">
              <a:avLst/>
            </a:prstGeom>
            <a:noFill/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000" i="0" u="none" strike="noStrike" kern="0" cap="none" spc="-1" normalizeH="0" baseline="0" noProof="0" dirty="0">
                  <a:ln>
                    <a:noFill/>
                  </a:ln>
                  <a:solidFill>
                    <a:srgbClr val="414244"/>
                  </a:solidFill>
                  <a:effectLst/>
                  <a:uLnTx/>
                  <a:uFillTx/>
                  <a:latin typeface="Calibri"/>
                  <a:ea typeface="DejaVu Sans"/>
                  <a:cs typeface="+mn-cs"/>
                </a:rPr>
                <a:t>Key chunk table</a:t>
              </a:r>
              <a:endPara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273" name="Group 272"/>
            <p:cNvGrpSpPr/>
            <p:nvPr/>
          </p:nvGrpSpPr>
          <p:grpSpPr>
            <a:xfrm>
              <a:off x="7816991" y="3827328"/>
              <a:ext cx="1077496" cy="608947"/>
              <a:chOff x="7825760" y="3827328"/>
              <a:chExt cx="1077496" cy="608947"/>
            </a:xfrm>
          </p:grpSpPr>
          <p:sp>
            <p:nvSpPr>
              <p:cNvPr id="274" name="Rectangle 273"/>
              <p:cNvSpPr/>
              <p:nvPr/>
            </p:nvSpPr>
            <p:spPr>
              <a:xfrm>
                <a:off x="7825760" y="3827328"/>
                <a:ext cx="1077496" cy="608947"/>
              </a:xfrm>
              <a:prstGeom prst="rect">
                <a:avLst/>
              </a:prstGeom>
              <a:noFill/>
              <a:ln w="6350"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75" name="Freeform 79">
                <a:extLst>
                  <a:ext uri="{FF2B5EF4-FFF2-40B4-BE49-F238E27FC236}">
                    <a16:creationId xmlns:a16="http://schemas.microsoft.com/office/drawing/2014/main" id="{43C903C9-1086-4E35-936F-BE44BA5A2634}"/>
                  </a:ext>
                </a:extLst>
              </p:cNvPr>
              <p:cNvSpPr/>
              <p:nvPr/>
            </p:nvSpPr>
            <p:spPr>
              <a:xfrm>
                <a:off x="7913806" y="3894108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3F2750"/>
              </a:solidFill>
              <a:ln w="12700" cap="flat" cmpd="sng" algn="ctr">
                <a:solidFill>
                  <a:srgbClr val="3F274F"/>
                </a:solidFill>
                <a:prstDash val="solid"/>
                <a:miter lim="800000"/>
              </a:ln>
              <a:effectLst/>
            </p:spPr>
          </p:sp>
          <p:sp>
            <p:nvSpPr>
              <p:cNvPr id="276" name="Freeform 79">
                <a:extLst>
                  <a:ext uri="{FF2B5EF4-FFF2-40B4-BE49-F238E27FC236}">
                    <a16:creationId xmlns:a16="http://schemas.microsoft.com/office/drawing/2014/main" id="{43C903C9-1086-4E35-936F-BE44BA5A2634}"/>
                  </a:ext>
                </a:extLst>
              </p:cNvPr>
              <p:cNvSpPr/>
              <p:nvPr/>
            </p:nvSpPr>
            <p:spPr>
              <a:xfrm>
                <a:off x="7916528" y="4123249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3F2750"/>
              </a:solidFill>
              <a:ln w="12700" cap="flat" cmpd="sng" algn="ctr">
                <a:solidFill>
                  <a:srgbClr val="3F274F"/>
                </a:solidFill>
                <a:prstDash val="solid"/>
                <a:miter lim="800000"/>
              </a:ln>
              <a:effectLst/>
            </p:spPr>
          </p:sp>
          <p:sp>
            <p:nvSpPr>
              <p:cNvPr id="277" name="Freeform 79">
                <a:extLst>
                  <a:ext uri="{FF2B5EF4-FFF2-40B4-BE49-F238E27FC236}">
                    <a16:creationId xmlns:a16="http://schemas.microsoft.com/office/drawing/2014/main" id="{43C903C9-1086-4E35-936F-BE44BA5A2634}"/>
                  </a:ext>
                </a:extLst>
              </p:cNvPr>
              <p:cNvSpPr/>
              <p:nvPr/>
            </p:nvSpPr>
            <p:spPr>
              <a:xfrm>
                <a:off x="7913806" y="4325933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3F2750"/>
              </a:solidFill>
              <a:ln w="12700" cap="flat" cmpd="sng" algn="ctr">
                <a:solidFill>
                  <a:srgbClr val="3F274F"/>
                </a:solidFill>
                <a:prstDash val="solid"/>
                <a:miter lim="800000"/>
              </a:ln>
              <a:effectLst/>
            </p:spPr>
          </p:sp>
        </p:grpSp>
      </p:grpSp>
      <p:grpSp>
        <p:nvGrpSpPr>
          <p:cNvPr id="278" name="Group 277"/>
          <p:cNvGrpSpPr/>
          <p:nvPr/>
        </p:nvGrpSpPr>
        <p:grpSpPr>
          <a:xfrm>
            <a:off x="6032091" y="3764984"/>
            <a:ext cx="670608" cy="540020"/>
            <a:chOff x="5365477" y="3764984"/>
            <a:chExt cx="670608" cy="540020"/>
          </a:xfrm>
        </p:grpSpPr>
        <p:sp>
          <p:nvSpPr>
            <p:cNvPr id="279" name="Rectangle 278"/>
            <p:cNvSpPr/>
            <p:nvPr/>
          </p:nvSpPr>
          <p:spPr>
            <a:xfrm>
              <a:off x="5365477" y="3764984"/>
              <a:ext cx="670608" cy="11088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80" name="Rectangle 279"/>
            <p:cNvSpPr/>
            <p:nvPr/>
          </p:nvSpPr>
          <p:spPr>
            <a:xfrm>
              <a:off x="5365477" y="3979554"/>
              <a:ext cx="670608" cy="11088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81" name="Rectangle 280"/>
            <p:cNvSpPr/>
            <p:nvPr/>
          </p:nvSpPr>
          <p:spPr>
            <a:xfrm>
              <a:off x="5365477" y="4194124"/>
              <a:ext cx="670608" cy="11088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" dirty="0">
                  <a:solidFill>
                    <a:schemeClr val="bg1"/>
                  </a:solidFill>
                </a:rPr>
                <a:t>ae1890c51389</a:t>
              </a:r>
              <a:endParaRPr lang="pt-PT" sz="5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82" name="Group 281"/>
          <p:cNvGrpSpPr/>
          <p:nvPr/>
        </p:nvGrpSpPr>
        <p:grpSpPr>
          <a:xfrm>
            <a:off x="6041021" y="4668851"/>
            <a:ext cx="670608" cy="540020"/>
            <a:chOff x="5365477" y="3764984"/>
            <a:chExt cx="670608" cy="540020"/>
          </a:xfrm>
        </p:grpSpPr>
        <p:sp>
          <p:nvSpPr>
            <p:cNvPr id="283" name="Rectangle 282"/>
            <p:cNvSpPr/>
            <p:nvPr/>
          </p:nvSpPr>
          <p:spPr>
            <a:xfrm>
              <a:off x="5365477" y="3764984"/>
              <a:ext cx="670608" cy="11088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84" name="Rectangle 283"/>
            <p:cNvSpPr/>
            <p:nvPr/>
          </p:nvSpPr>
          <p:spPr>
            <a:xfrm>
              <a:off x="5365477" y="3979554"/>
              <a:ext cx="670608" cy="11088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85" name="Rectangle 284"/>
            <p:cNvSpPr/>
            <p:nvPr/>
          </p:nvSpPr>
          <p:spPr>
            <a:xfrm>
              <a:off x="5365477" y="4194124"/>
              <a:ext cx="670608" cy="11088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" dirty="0">
                  <a:solidFill>
                    <a:schemeClr val="bg1"/>
                  </a:solidFill>
                </a:rPr>
                <a:t>1104e6fe5809d</a:t>
              </a:r>
              <a:endParaRPr lang="pt-PT" sz="5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86" name="Group 285"/>
          <p:cNvGrpSpPr/>
          <p:nvPr/>
        </p:nvGrpSpPr>
        <p:grpSpPr>
          <a:xfrm>
            <a:off x="6048247" y="5633267"/>
            <a:ext cx="670608" cy="540020"/>
            <a:chOff x="5365477" y="3764984"/>
            <a:chExt cx="670608" cy="540020"/>
          </a:xfrm>
        </p:grpSpPr>
        <p:sp>
          <p:nvSpPr>
            <p:cNvPr id="287" name="Rectangle 286"/>
            <p:cNvSpPr/>
            <p:nvPr/>
          </p:nvSpPr>
          <p:spPr>
            <a:xfrm>
              <a:off x="5365477" y="3764984"/>
              <a:ext cx="670608" cy="11088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88" name="Rectangle 287"/>
            <p:cNvSpPr/>
            <p:nvPr/>
          </p:nvSpPr>
          <p:spPr>
            <a:xfrm>
              <a:off x="5365477" y="3979554"/>
              <a:ext cx="670608" cy="11088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89" name="Rectangle 288"/>
            <p:cNvSpPr/>
            <p:nvPr/>
          </p:nvSpPr>
          <p:spPr>
            <a:xfrm>
              <a:off x="5365477" y="4194124"/>
              <a:ext cx="670608" cy="11088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" dirty="0">
                  <a:solidFill>
                    <a:schemeClr val="bg1"/>
                  </a:solidFill>
                </a:rPr>
                <a:t>fe7b2c2ae6ef</a:t>
              </a:r>
              <a:endParaRPr lang="pt-PT" sz="500" dirty="0">
                <a:solidFill>
                  <a:schemeClr val="bg1"/>
                </a:solidFill>
              </a:endParaRPr>
            </a:p>
          </p:txBody>
        </p:sp>
      </p:grpSp>
      <p:sp>
        <p:nvSpPr>
          <p:cNvPr id="290" name="Rectangle 113">
            <a:extLst>
              <a:ext uri="{FF2B5EF4-FFF2-40B4-BE49-F238E27FC236}">
                <a16:creationId xmlns:a16="http://schemas.microsoft.com/office/drawing/2014/main" id="{18C187D5-BA64-40FB-BEBE-FCA54015211A}"/>
              </a:ext>
            </a:extLst>
          </p:cNvPr>
          <p:cNvSpPr/>
          <p:nvPr/>
        </p:nvSpPr>
        <p:spPr>
          <a:xfrm>
            <a:off x="5689725" y="3453056"/>
            <a:ext cx="1015151" cy="258375"/>
          </a:xfrm>
          <a:prstGeom prst="rect">
            <a:avLst/>
          </a:prstGeom>
          <a:noFill/>
          <a:ln w="0">
            <a:noFill/>
          </a:ln>
          <a:effectLst/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414244"/>
                </a:solidFill>
                <a:effectLst/>
                <a:uLnTx/>
                <a:uFillTx/>
                <a:latin typeface="Calibri"/>
                <a:ea typeface="DejaVu Sans"/>
                <a:cs typeface="+mn-cs"/>
              </a:rPr>
              <a:t>Key chunk table</a:t>
            </a:r>
            <a:endParaRPr kumimoji="0" lang="en-US" sz="100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291" name="Rectangle 290"/>
          <p:cNvSpPr/>
          <p:nvPr/>
        </p:nvSpPr>
        <p:spPr>
          <a:xfrm>
            <a:off x="5695661" y="3774560"/>
            <a:ext cx="290102" cy="404242"/>
          </a:xfrm>
          <a:prstGeom prst="rect">
            <a:avLst/>
          </a:prstGeom>
          <a:solidFill>
            <a:schemeClr val="tx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92" name="Rectangle 291"/>
          <p:cNvSpPr/>
          <p:nvPr/>
        </p:nvSpPr>
        <p:spPr>
          <a:xfrm>
            <a:off x="5679618" y="4698469"/>
            <a:ext cx="331047" cy="356933"/>
          </a:xfrm>
          <a:prstGeom prst="rect">
            <a:avLst/>
          </a:prstGeom>
          <a:solidFill>
            <a:schemeClr val="tx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93" name="Rectangle 292"/>
          <p:cNvSpPr/>
          <p:nvPr/>
        </p:nvSpPr>
        <p:spPr>
          <a:xfrm>
            <a:off x="5710693" y="5649659"/>
            <a:ext cx="290102" cy="376321"/>
          </a:xfrm>
          <a:prstGeom prst="rect">
            <a:avLst/>
          </a:prstGeom>
          <a:solidFill>
            <a:schemeClr val="tx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94" name="Rectangle 113">
            <a:extLst>
              <a:ext uri="{FF2B5EF4-FFF2-40B4-BE49-F238E27FC236}">
                <a16:creationId xmlns:a16="http://schemas.microsoft.com/office/drawing/2014/main" id="{18C187D5-BA64-40FB-BEBE-FCA54015211A}"/>
              </a:ext>
            </a:extLst>
          </p:cNvPr>
          <p:cNvSpPr/>
          <p:nvPr/>
        </p:nvSpPr>
        <p:spPr>
          <a:xfrm rot="5400000">
            <a:off x="7510944" y="4672475"/>
            <a:ext cx="775592" cy="317520"/>
          </a:xfrm>
          <a:prstGeom prst="rect">
            <a:avLst/>
          </a:prstGeom>
          <a:noFill/>
          <a:ln w="0">
            <a:noFill/>
          </a:ln>
          <a:effectLst/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414244"/>
                </a:solidFill>
                <a:effectLst/>
                <a:uLnTx/>
                <a:uFillTx/>
                <a:latin typeface="Calibri"/>
                <a:ea typeface="DejaVu Sans"/>
                <a:cs typeface="+mn-cs"/>
              </a:rPr>
              <a:t>peer0.org2</a:t>
            </a:r>
            <a:endParaRPr kumimoji="0" lang="en-US" sz="100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295" name="Rectangle 113">
            <a:extLst>
              <a:ext uri="{FF2B5EF4-FFF2-40B4-BE49-F238E27FC236}">
                <a16:creationId xmlns:a16="http://schemas.microsoft.com/office/drawing/2014/main" id="{18C187D5-BA64-40FB-BEBE-FCA54015211A}"/>
              </a:ext>
            </a:extLst>
          </p:cNvPr>
          <p:cNvSpPr/>
          <p:nvPr/>
        </p:nvSpPr>
        <p:spPr>
          <a:xfrm rot="5400000">
            <a:off x="7519577" y="5626294"/>
            <a:ext cx="775592" cy="317520"/>
          </a:xfrm>
          <a:prstGeom prst="rect">
            <a:avLst/>
          </a:prstGeom>
          <a:noFill/>
          <a:ln w="0">
            <a:noFill/>
          </a:ln>
          <a:effectLst/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414244"/>
                </a:solidFill>
                <a:effectLst/>
                <a:uLnTx/>
                <a:uFillTx/>
                <a:latin typeface="Calibri"/>
                <a:ea typeface="DejaVu Sans"/>
                <a:cs typeface="+mn-cs"/>
              </a:rPr>
              <a:t>peer0.org3</a:t>
            </a:r>
            <a:endParaRPr kumimoji="0" lang="en-US" sz="100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299" name="Rectangle 298"/>
          <p:cNvSpPr/>
          <p:nvPr/>
        </p:nvSpPr>
        <p:spPr>
          <a:xfrm>
            <a:off x="558975" y="4186525"/>
            <a:ext cx="1016100" cy="178574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800" dirty="0">
                <a:solidFill>
                  <a:schemeClr val="bg1"/>
                </a:solidFill>
              </a:rPr>
              <a:t>955e9224bd2f5...</a:t>
            </a:r>
            <a:endParaRPr lang="pt-PT" sz="800" dirty="0"/>
          </a:p>
        </p:txBody>
      </p:sp>
      <p:sp>
        <p:nvSpPr>
          <p:cNvPr id="300" name="Rectangle 299"/>
          <p:cNvSpPr/>
          <p:nvPr/>
        </p:nvSpPr>
        <p:spPr>
          <a:xfrm>
            <a:off x="1702474" y="4186525"/>
            <a:ext cx="1016100" cy="178574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800" dirty="0">
                <a:solidFill>
                  <a:schemeClr val="bg1"/>
                </a:solidFill>
              </a:rPr>
              <a:t>b6224af660189...</a:t>
            </a:r>
            <a:endParaRPr lang="pt-PT" sz="800" dirty="0"/>
          </a:p>
        </p:txBody>
      </p:sp>
      <p:sp>
        <p:nvSpPr>
          <p:cNvPr id="301" name="Rectangle 300"/>
          <p:cNvSpPr/>
          <p:nvPr/>
        </p:nvSpPr>
        <p:spPr>
          <a:xfrm>
            <a:off x="2845973" y="4186525"/>
            <a:ext cx="1117710" cy="178574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800" dirty="0">
                <a:solidFill>
                  <a:schemeClr val="bg1"/>
                </a:solidFill>
              </a:rPr>
              <a:t>b32b121900a4...</a:t>
            </a:r>
            <a:endParaRPr lang="pt-PT" sz="800" dirty="0">
              <a:solidFill>
                <a:schemeClr val="bg1"/>
              </a:solidFill>
            </a:endParaRPr>
          </a:p>
        </p:txBody>
      </p:sp>
      <p:sp>
        <p:nvSpPr>
          <p:cNvPr id="302" name="Rectangle 301"/>
          <p:cNvSpPr/>
          <p:nvPr/>
        </p:nvSpPr>
        <p:spPr>
          <a:xfrm>
            <a:off x="558975" y="5813368"/>
            <a:ext cx="1016100" cy="25359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ae1890c51389...</a:t>
            </a:r>
            <a:endParaRPr lang="pt-PT" sz="800" dirty="0">
              <a:solidFill>
                <a:schemeClr val="bg1"/>
              </a:solidFill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  <p:sp>
        <p:nvSpPr>
          <p:cNvPr id="303" name="Rectangle 302"/>
          <p:cNvSpPr/>
          <p:nvPr/>
        </p:nvSpPr>
        <p:spPr>
          <a:xfrm>
            <a:off x="1702474" y="5813368"/>
            <a:ext cx="1016100" cy="25359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1104e6fe5809d...</a:t>
            </a:r>
            <a:endParaRPr lang="pt-PT" sz="800" dirty="0">
              <a:solidFill>
                <a:schemeClr val="bg1"/>
              </a:solidFill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  <p:sp>
        <p:nvSpPr>
          <p:cNvPr id="304" name="Rectangle 303"/>
          <p:cNvSpPr/>
          <p:nvPr/>
        </p:nvSpPr>
        <p:spPr>
          <a:xfrm>
            <a:off x="2845973" y="5813368"/>
            <a:ext cx="1117710" cy="25359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fe7b2c2ae6ef...</a:t>
            </a:r>
            <a:endParaRPr lang="pt-PT" sz="800" dirty="0">
              <a:solidFill>
                <a:schemeClr val="bg1"/>
              </a:solidFill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  <p:sp>
        <p:nvSpPr>
          <p:cNvPr id="305" name="Rounded Rectangle 37">
            <a:extLst>
              <a:ext uri="{FF2B5EF4-FFF2-40B4-BE49-F238E27FC236}">
                <a16:creationId xmlns:a16="http://schemas.microsoft.com/office/drawing/2014/main" id="{137D3476-3072-437C-A08F-84DA7853CED4}"/>
              </a:ext>
            </a:extLst>
          </p:cNvPr>
          <p:cNvSpPr/>
          <p:nvPr/>
        </p:nvSpPr>
        <p:spPr>
          <a:xfrm>
            <a:off x="558975" y="6059616"/>
            <a:ext cx="1526306" cy="205440"/>
          </a:xfrm>
          <a:prstGeom prst="roundRect">
            <a:avLst>
              <a:gd name="adj" fmla="val 4167"/>
            </a:avLst>
          </a:prstGeom>
          <a:solidFill>
            <a:schemeClr val="accent6"/>
          </a:solidFill>
          <a:ln w="25400" cap="flat" cmpd="sng" algn="ctr">
            <a:noFill/>
            <a:prstDash val="solid"/>
            <a:miter/>
          </a:ln>
          <a:effectLst/>
        </p:spPr>
        <p:txBody>
          <a:bodyPr lIns="90000" tIns="45000" rIns="90000" bIns="45000" anchor="ctr">
            <a:noAutofit/>
          </a:bodyPr>
          <a:lstStyle/>
          <a:p>
            <a:pPr>
              <a:tabLst>
                <a:tab pos="0" algn="l"/>
              </a:tabLst>
            </a:pPr>
            <a:r>
              <a:rPr lang="en-US" sz="1000" b="1" kern="0" spc="-1" dirty="0" err="1">
                <a:latin typeface="Calibri"/>
                <a:ea typeface="DejaVu Sans"/>
              </a:rPr>
              <a:t>logRef</a:t>
            </a:r>
            <a:endParaRPr lang="pt-PT" sz="1000" b="1" kern="0" spc="-1" dirty="0">
              <a:latin typeface="Calibri"/>
              <a:ea typeface="DejaVu Sans"/>
            </a:endParaRPr>
          </a:p>
        </p:txBody>
      </p:sp>
      <p:pic>
        <p:nvPicPr>
          <p:cNvPr id="171" name="Picture 170">
            <a:extLst>
              <a:ext uri="{FF2B5EF4-FFF2-40B4-BE49-F238E27FC236}">
                <a16:creationId xmlns:a16="http://schemas.microsoft.com/office/drawing/2014/main" id="{E2B62732-D3AE-FF49-9074-2CE2A2CD944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8113" y="818628"/>
            <a:ext cx="2361340" cy="778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5862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6D9BD76-CD5A-A611-DBEC-8E83CD262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104" y="609599"/>
            <a:ext cx="10596307" cy="1196851"/>
          </a:xfrm>
        </p:spPr>
        <p:txBody>
          <a:bodyPr>
            <a:normAutofit/>
          </a:bodyPr>
          <a:lstStyle/>
          <a:p>
            <a:r>
              <a:rPr lang="en-US" dirty="0"/>
              <a:t>DATA PROTECTION AND ACCOUNTABILITY </a:t>
            </a:r>
            <a:br>
              <a:rPr lang="en-US" dirty="0"/>
            </a:br>
            <a:r>
              <a:rPr lang="en-US" dirty="0"/>
              <a:t>solution (DPA): </a:t>
            </a:r>
            <a:r>
              <a:rPr lang="en-US" b="1" dirty="0"/>
              <a:t>HYPERLEDGER FABRIC</a:t>
            </a:r>
            <a:endParaRPr lang="el-GR" b="1" dirty="0"/>
          </a:p>
        </p:txBody>
      </p:sp>
      <p:sp>
        <p:nvSpPr>
          <p:cNvPr id="7" name="Rounded Rectangle 186">
            <a:extLst>
              <a:ext uri="{FF2B5EF4-FFF2-40B4-BE49-F238E27FC236}">
                <a16:creationId xmlns:a16="http://schemas.microsoft.com/office/drawing/2014/main" id="{08456477-5DF6-4444-8AD3-5F86302A832C}"/>
              </a:ext>
            </a:extLst>
          </p:cNvPr>
          <p:cNvSpPr/>
          <p:nvPr/>
        </p:nvSpPr>
        <p:spPr>
          <a:xfrm>
            <a:off x="4861591" y="2151400"/>
            <a:ext cx="2261974" cy="981379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solidFill>
              <a:srgbClr val="5D3A75"/>
            </a:solidFill>
            <a:prstDash val="solid"/>
            <a:miter lim="800000"/>
          </a:ln>
          <a:effectLst/>
        </p:spPr>
      </p:sp>
      <p:sp>
        <p:nvSpPr>
          <p:cNvPr id="8" name="Rounded Rectangle 186">
            <a:extLst>
              <a:ext uri="{FF2B5EF4-FFF2-40B4-BE49-F238E27FC236}">
                <a16:creationId xmlns:a16="http://schemas.microsoft.com/office/drawing/2014/main" id="{08456477-5DF6-4444-8AD3-5F86302A832C}"/>
              </a:ext>
            </a:extLst>
          </p:cNvPr>
          <p:cNvSpPr/>
          <p:nvPr/>
        </p:nvSpPr>
        <p:spPr>
          <a:xfrm>
            <a:off x="7406608" y="2146608"/>
            <a:ext cx="2083665" cy="962352"/>
          </a:xfrm>
          <a:prstGeom prst="roundRect">
            <a:avLst>
              <a:gd name="adj" fmla="val 16667"/>
            </a:avLst>
          </a:prstGeom>
          <a:solidFill>
            <a:srgbClr val="7F4F9F">
              <a:lumMod val="20000"/>
              <a:lumOff val="80000"/>
            </a:srgbClr>
          </a:solidFill>
          <a:ln w="12700" cap="flat" cmpd="sng" algn="ctr">
            <a:solidFill>
              <a:srgbClr val="5D3A75"/>
            </a:solidFill>
            <a:prstDash val="solid"/>
            <a:miter lim="800000"/>
          </a:ln>
          <a:effectLst/>
        </p:spPr>
      </p:sp>
      <p:sp>
        <p:nvSpPr>
          <p:cNvPr id="9" name="Rectangle 241">
            <a:extLst>
              <a:ext uri="{FF2B5EF4-FFF2-40B4-BE49-F238E27FC236}">
                <a16:creationId xmlns:a16="http://schemas.microsoft.com/office/drawing/2014/main" id="{44B791A9-F875-42E5-A4BA-3F7F4FCB0E92}"/>
              </a:ext>
            </a:extLst>
          </p:cNvPr>
          <p:cNvSpPr/>
          <p:nvPr/>
        </p:nvSpPr>
        <p:spPr>
          <a:xfrm>
            <a:off x="7461643" y="1865918"/>
            <a:ext cx="1973595" cy="275545"/>
          </a:xfrm>
          <a:prstGeom prst="rect">
            <a:avLst/>
          </a:prstGeom>
          <a:noFill/>
          <a:ln w="0">
            <a:noFill/>
          </a:ln>
          <a:effectLst/>
        </p:spPr>
        <p:txBody>
          <a:bodyPr wrap="none" lIns="90000" tIns="45000" rIns="90000" bIns="4500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1200" b="1" i="0" u="none" strike="noStrike" kern="0" cap="none" spc="-1" normalizeH="0" baseline="0" noProof="0" dirty="0">
                <a:ln>
                  <a:noFill/>
                </a:ln>
                <a:solidFill>
                  <a:srgbClr val="414244"/>
                </a:solidFill>
                <a:effectLst/>
                <a:uLnTx/>
                <a:uFillTx/>
                <a:latin typeface="Calibri"/>
                <a:ea typeface="DejaVu Sans"/>
                <a:cs typeface="+mn-cs"/>
              </a:rPr>
              <a:t>Hyperledger Fabric Network</a:t>
            </a:r>
            <a:endParaRPr kumimoji="0" lang="en-US" sz="1200" b="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7430477" y="2155290"/>
            <a:ext cx="775592" cy="847606"/>
            <a:chOff x="7237428" y="4831188"/>
            <a:chExt cx="775592" cy="847606"/>
          </a:xfrm>
        </p:grpSpPr>
        <p:sp>
          <p:nvSpPr>
            <p:cNvPr id="140" name="Rectangle 113">
              <a:extLst>
                <a:ext uri="{FF2B5EF4-FFF2-40B4-BE49-F238E27FC236}">
                  <a16:creationId xmlns:a16="http://schemas.microsoft.com/office/drawing/2014/main" id="{18C187D5-BA64-40FB-BEBE-FCA54015211A}"/>
                </a:ext>
              </a:extLst>
            </p:cNvPr>
            <p:cNvSpPr/>
            <p:nvPr/>
          </p:nvSpPr>
          <p:spPr>
            <a:xfrm>
              <a:off x="7237428" y="4831188"/>
              <a:ext cx="775592" cy="317520"/>
            </a:xfrm>
            <a:prstGeom prst="rect">
              <a:avLst/>
            </a:prstGeom>
            <a:noFill/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000" i="0" u="none" strike="noStrike" kern="0" cap="none" spc="-1" normalizeH="0" baseline="0" noProof="0" dirty="0">
                  <a:ln>
                    <a:noFill/>
                  </a:ln>
                  <a:solidFill>
                    <a:srgbClr val="414244"/>
                  </a:solidFill>
                  <a:effectLst/>
                  <a:uLnTx/>
                  <a:uFillTx/>
                  <a:latin typeface="Calibri"/>
                  <a:ea typeface="DejaVu Sans"/>
                  <a:cs typeface="+mn-cs"/>
                </a:rPr>
                <a:t>peer0.org1</a:t>
              </a:r>
              <a:endPara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141" name="Group 140"/>
            <p:cNvGrpSpPr/>
            <p:nvPr/>
          </p:nvGrpSpPr>
          <p:grpSpPr>
            <a:xfrm>
              <a:off x="7391764" y="5112514"/>
              <a:ext cx="466920" cy="566280"/>
              <a:chOff x="7395464" y="3062136"/>
              <a:chExt cx="466920" cy="566280"/>
            </a:xfrm>
          </p:grpSpPr>
          <p:grpSp>
            <p:nvGrpSpPr>
              <p:cNvPr id="142" name="Group 140">
                <a:extLst>
                  <a:ext uri="{FF2B5EF4-FFF2-40B4-BE49-F238E27FC236}">
                    <a16:creationId xmlns:a16="http://schemas.microsoft.com/office/drawing/2014/main" id="{8A8CC44C-B01D-44DE-B89A-D38FAE743F1F}"/>
                  </a:ext>
                </a:extLst>
              </p:cNvPr>
              <p:cNvGrpSpPr/>
              <p:nvPr/>
            </p:nvGrpSpPr>
            <p:grpSpPr>
              <a:xfrm>
                <a:off x="7395464" y="3062136"/>
                <a:ext cx="466920" cy="566280"/>
                <a:chOff x="9698760" y="3480120"/>
                <a:chExt cx="466920" cy="566280"/>
              </a:xfrm>
            </p:grpSpPr>
            <p:sp>
              <p:nvSpPr>
                <p:cNvPr id="144" name="Rounded Rectangle 126">
                  <a:extLst>
                    <a:ext uri="{FF2B5EF4-FFF2-40B4-BE49-F238E27FC236}">
                      <a16:creationId xmlns:a16="http://schemas.microsoft.com/office/drawing/2014/main" id="{D4CAF9B7-3BCC-4AF9-9093-8D7EA6C31B0B}"/>
                    </a:ext>
                  </a:extLst>
                </p:cNvPr>
                <p:cNvSpPr/>
                <p:nvPr/>
              </p:nvSpPr>
              <p:spPr>
                <a:xfrm>
                  <a:off x="9698760" y="3480120"/>
                  <a:ext cx="466920" cy="566280"/>
                </a:xfrm>
                <a:prstGeom prst="roundRect">
                  <a:avLst>
                    <a:gd name="adj" fmla="val 16667"/>
                  </a:avLst>
                </a:prstGeom>
                <a:noFill/>
                <a:ln w="12700" cap="flat" cmpd="sng" algn="ctr">
                  <a:solidFill>
                    <a:srgbClr val="546CB2"/>
                  </a:solidFill>
                  <a:prstDash val="solid"/>
                  <a:miter lim="800000"/>
                </a:ln>
                <a:effectLst/>
              </p:spPr>
            </p:sp>
            <p:grpSp>
              <p:nvGrpSpPr>
                <p:cNvPr id="145" name="Group 92">
                  <a:extLst>
                    <a:ext uri="{FF2B5EF4-FFF2-40B4-BE49-F238E27FC236}">
                      <a16:creationId xmlns:a16="http://schemas.microsoft.com/office/drawing/2014/main" id="{2F33F6DA-2610-4735-BE70-5D8E6BA428DE}"/>
                    </a:ext>
                  </a:extLst>
                </p:cNvPr>
                <p:cNvGrpSpPr/>
                <p:nvPr/>
              </p:nvGrpSpPr>
              <p:grpSpPr>
                <a:xfrm>
                  <a:off x="9802800" y="3702960"/>
                  <a:ext cx="241200" cy="275400"/>
                  <a:chOff x="9802800" y="3702960"/>
                  <a:chExt cx="241200" cy="275400"/>
                </a:xfrm>
              </p:grpSpPr>
              <p:sp>
                <p:nvSpPr>
                  <p:cNvPr id="146" name="Rectangle 94">
                    <a:extLst>
                      <a:ext uri="{FF2B5EF4-FFF2-40B4-BE49-F238E27FC236}">
                        <a16:creationId xmlns:a16="http://schemas.microsoft.com/office/drawing/2014/main" id="{1A53C6D5-5A88-46BF-A21B-556121D6A113}"/>
                      </a:ext>
                    </a:extLst>
                  </p:cNvPr>
                  <p:cNvSpPr/>
                  <p:nvPr/>
                </p:nvSpPr>
                <p:spPr>
                  <a:xfrm>
                    <a:off x="9802800" y="3702960"/>
                    <a:ext cx="241200" cy="27540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  <p:grpSp>
                <p:nvGrpSpPr>
                  <p:cNvPr id="147" name="Group 95">
                    <a:extLst>
                      <a:ext uri="{FF2B5EF4-FFF2-40B4-BE49-F238E27FC236}">
                        <a16:creationId xmlns:a16="http://schemas.microsoft.com/office/drawing/2014/main" id="{DB6EE8B3-C661-417B-A881-B0AF027C15F7}"/>
                      </a:ext>
                    </a:extLst>
                  </p:cNvPr>
                  <p:cNvGrpSpPr/>
                  <p:nvPr/>
                </p:nvGrpSpPr>
                <p:grpSpPr>
                  <a:xfrm>
                    <a:off x="9836280" y="3804480"/>
                    <a:ext cx="79560" cy="38880"/>
                    <a:chOff x="9836280" y="3804480"/>
                    <a:chExt cx="79560" cy="38880"/>
                  </a:xfrm>
                </p:grpSpPr>
                <p:sp>
                  <p:nvSpPr>
                    <p:cNvPr id="154" name="Rectangle 102">
                      <a:extLst>
                        <a:ext uri="{FF2B5EF4-FFF2-40B4-BE49-F238E27FC236}">
                          <a16:creationId xmlns:a16="http://schemas.microsoft.com/office/drawing/2014/main" id="{2F57A5D6-48CA-47B0-B38E-FACA62186631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9833760" y="382680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55" name="Rectangle 103">
                      <a:extLst>
                        <a:ext uri="{FF2B5EF4-FFF2-40B4-BE49-F238E27FC236}">
                          <a16:creationId xmlns:a16="http://schemas.microsoft.com/office/drawing/2014/main" id="{86EDBB1C-29BA-408A-9757-668EE5A58230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9852480" y="382032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148" name="Group 96">
                    <a:extLst>
                      <a:ext uri="{FF2B5EF4-FFF2-40B4-BE49-F238E27FC236}">
                        <a16:creationId xmlns:a16="http://schemas.microsoft.com/office/drawing/2014/main" id="{1F7B4667-04DF-4A93-AC06-A24091394E82}"/>
                      </a:ext>
                    </a:extLst>
                  </p:cNvPr>
                  <p:cNvGrpSpPr/>
                  <p:nvPr/>
                </p:nvGrpSpPr>
                <p:grpSpPr>
                  <a:xfrm>
                    <a:off x="9837000" y="3879000"/>
                    <a:ext cx="51480" cy="51480"/>
                    <a:chOff x="9837000" y="3879000"/>
                    <a:chExt cx="51480" cy="51480"/>
                  </a:xfrm>
                </p:grpSpPr>
                <p:sp>
                  <p:nvSpPr>
                    <p:cNvPr id="152" name="Rectangle 100">
                      <a:extLst>
                        <a:ext uri="{FF2B5EF4-FFF2-40B4-BE49-F238E27FC236}">
                          <a16:creationId xmlns:a16="http://schemas.microsoft.com/office/drawing/2014/main" id="{F3D31E61-CD7C-4C01-AE1E-9606D4B6DDE8}"/>
                        </a:ext>
                      </a:extLst>
                    </p:cNvPr>
                    <p:cNvSpPr/>
                    <p:nvPr/>
                  </p:nvSpPr>
                  <p:spPr>
                    <a:xfrm rot="18900000">
                      <a:off x="9829440" y="390132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53" name="Rectangle 101">
                      <a:extLst>
                        <a:ext uri="{FF2B5EF4-FFF2-40B4-BE49-F238E27FC236}">
                          <a16:creationId xmlns:a16="http://schemas.microsoft.com/office/drawing/2014/main" id="{C6D65796-6D38-44F4-8178-EA8307E76E32}"/>
                        </a:ext>
                      </a:extLst>
                    </p:cNvPr>
                    <p:cNvSpPr/>
                    <p:nvPr/>
                  </p:nvSpPr>
                  <p:spPr>
                    <a:xfrm rot="13500000">
                      <a:off x="9833760" y="3901680"/>
                      <a:ext cx="60120" cy="720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149" name="Group 97">
                    <a:extLst>
                      <a:ext uri="{FF2B5EF4-FFF2-40B4-BE49-F238E27FC236}">
                        <a16:creationId xmlns:a16="http://schemas.microsoft.com/office/drawing/2014/main" id="{093FBC69-1879-47B6-871A-2CC98CAF8741}"/>
                      </a:ext>
                    </a:extLst>
                  </p:cNvPr>
                  <p:cNvGrpSpPr/>
                  <p:nvPr/>
                </p:nvGrpSpPr>
                <p:grpSpPr>
                  <a:xfrm>
                    <a:off x="9836280" y="3745440"/>
                    <a:ext cx="79560" cy="38880"/>
                    <a:chOff x="9836280" y="3745440"/>
                    <a:chExt cx="79560" cy="38880"/>
                  </a:xfrm>
                </p:grpSpPr>
                <p:sp>
                  <p:nvSpPr>
                    <p:cNvPr id="150" name="Rectangle 98">
                      <a:extLst>
                        <a:ext uri="{FF2B5EF4-FFF2-40B4-BE49-F238E27FC236}">
                          <a16:creationId xmlns:a16="http://schemas.microsoft.com/office/drawing/2014/main" id="{A03B00A6-932C-4F29-86D3-512B10F6A433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9833760" y="376740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51" name="Rectangle 99">
                      <a:extLst>
                        <a:ext uri="{FF2B5EF4-FFF2-40B4-BE49-F238E27FC236}">
                          <a16:creationId xmlns:a16="http://schemas.microsoft.com/office/drawing/2014/main" id="{160C501B-CCC9-446C-AF41-52ED92B8D981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9852480" y="376128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</p:grpSp>
          </p:grpSp>
          <p:sp>
            <p:nvSpPr>
              <p:cNvPr id="143" name="Freeform 79">
                <a:extLst>
                  <a:ext uri="{FF2B5EF4-FFF2-40B4-BE49-F238E27FC236}">
                    <a16:creationId xmlns:a16="http://schemas.microsoft.com/office/drawing/2014/main" id="{43C903C9-1086-4E35-936F-BE44BA5A2634}"/>
                  </a:ext>
                </a:extLst>
              </p:cNvPr>
              <p:cNvSpPr/>
              <p:nvPr/>
            </p:nvSpPr>
            <p:spPr>
              <a:xfrm>
                <a:off x="7509700" y="3136078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7F4F9F">
                  <a:lumMod val="40000"/>
                  <a:lumOff val="60000"/>
                </a:srgbClr>
              </a:solidFill>
              <a:ln w="12700" cap="flat" cmpd="sng" algn="ctr">
                <a:solidFill>
                  <a:srgbClr val="CCB6DB"/>
                </a:solidFill>
                <a:prstDash val="solid"/>
                <a:miter lim="800000"/>
              </a:ln>
              <a:effectLst/>
            </p:spPr>
          </p:sp>
        </p:grpSp>
      </p:grpSp>
      <p:grpSp>
        <p:nvGrpSpPr>
          <p:cNvPr id="11" name="Group 10"/>
          <p:cNvGrpSpPr/>
          <p:nvPr/>
        </p:nvGrpSpPr>
        <p:grpSpPr>
          <a:xfrm>
            <a:off x="8072210" y="2136440"/>
            <a:ext cx="775592" cy="847606"/>
            <a:chOff x="7807934" y="4831188"/>
            <a:chExt cx="775592" cy="847606"/>
          </a:xfrm>
        </p:grpSpPr>
        <p:sp>
          <p:nvSpPr>
            <p:cNvPr id="124" name="Rectangle 113">
              <a:extLst>
                <a:ext uri="{FF2B5EF4-FFF2-40B4-BE49-F238E27FC236}">
                  <a16:creationId xmlns:a16="http://schemas.microsoft.com/office/drawing/2014/main" id="{2436AE0A-7EE1-4E8A-9F50-0AE8E13250C6}"/>
                </a:ext>
              </a:extLst>
            </p:cNvPr>
            <p:cNvSpPr/>
            <p:nvPr/>
          </p:nvSpPr>
          <p:spPr>
            <a:xfrm>
              <a:off x="7807934" y="4831188"/>
              <a:ext cx="775592" cy="317520"/>
            </a:xfrm>
            <a:prstGeom prst="rect">
              <a:avLst/>
            </a:prstGeom>
            <a:noFill/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000" i="0" u="none" strike="noStrike" kern="0" cap="none" spc="-1" normalizeH="0" baseline="0" noProof="0" dirty="0">
                  <a:ln>
                    <a:noFill/>
                  </a:ln>
                  <a:solidFill>
                    <a:srgbClr val="414244"/>
                  </a:solidFill>
                  <a:effectLst/>
                  <a:uLnTx/>
                  <a:uFillTx/>
                  <a:latin typeface="Calibri"/>
                  <a:ea typeface="DejaVu Sans"/>
                  <a:cs typeface="+mn-cs"/>
                </a:rPr>
                <a:t>peer0.org2</a:t>
              </a:r>
              <a:endPara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125" name="Group 124"/>
            <p:cNvGrpSpPr/>
            <p:nvPr/>
          </p:nvGrpSpPr>
          <p:grpSpPr>
            <a:xfrm>
              <a:off x="7968850" y="5112514"/>
              <a:ext cx="466920" cy="566280"/>
              <a:chOff x="8102943" y="3741075"/>
              <a:chExt cx="466920" cy="566280"/>
            </a:xfrm>
          </p:grpSpPr>
          <p:grpSp>
            <p:nvGrpSpPr>
              <p:cNvPr id="126" name="Group 126">
                <a:extLst>
                  <a:ext uri="{FF2B5EF4-FFF2-40B4-BE49-F238E27FC236}">
                    <a16:creationId xmlns:a16="http://schemas.microsoft.com/office/drawing/2014/main" id="{76C8C88F-C24A-4378-A795-E42D3C57B5C9}"/>
                  </a:ext>
                </a:extLst>
              </p:cNvPr>
              <p:cNvGrpSpPr/>
              <p:nvPr/>
            </p:nvGrpSpPr>
            <p:grpSpPr>
              <a:xfrm>
                <a:off x="8102943" y="3741075"/>
                <a:ext cx="466920" cy="566280"/>
                <a:chOff x="9707400" y="4267800"/>
                <a:chExt cx="466920" cy="566280"/>
              </a:xfrm>
            </p:grpSpPr>
            <p:sp>
              <p:nvSpPr>
                <p:cNvPr id="128" name="Rounded Rectangle 126">
                  <a:extLst>
                    <a:ext uri="{FF2B5EF4-FFF2-40B4-BE49-F238E27FC236}">
                      <a16:creationId xmlns:a16="http://schemas.microsoft.com/office/drawing/2014/main" id="{29ABE8AA-9E58-438C-82FD-89F89536C282}"/>
                    </a:ext>
                  </a:extLst>
                </p:cNvPr>
                <p:cNvSpPr/>
                <p:nvPr/>
              </p:nvSpPr>
              <p:spPr>
                <a:xfrm>
                  <a:off x="9707400" y="4267800"/>
                  <a:ext cx="466920" cy="566280"/>
                </a:xfrm>
                <a:prstGeom prst="roundRect">
                  <a:avLst>
                    <a:gd name="adj" fmla="val 16667"/>
                  </a:avLst>
                </a:prstGeom>
                <a:noFill/>
                <a:ln w="12700" cap="flat" cmpd="sng" algn="ctr">
                  <a:solidFill>
                    <a:srgbClr val="546CB2"/>
                  </a:solidFill>
                  <a:prstDash val="solid"/>
                  <a:miter lim="800000"/>
                </a:ln>
                <a:effectLst/>
              </p:spPr>
            </p:sp>
            <p:grpSp>
              <p:nvGrpSpPr>
                <p:cNvPr id="129" name="Group 92">
                  <a:extLst>
                    <a:ext uri="{FF2B5EF4-FFF2-40B4-BE49-F238E27FC236}">
                      <a16:creationId xmlns:a16="http://schemas.microsoft.com/office/drawing/2014/main" id="{635A83B2-2E94-4F24-8FE5-17B9CB21FA6F}"/>
                    </a:ext>
                  </a:extLst>
                </p:cNvPr>
                <p:cNvGrpSpPr/>
                <p:nvPr/>
              </p:nvGrpSpPr>
              <p:grpSpPr>
                <a:xfrm>
                  <a:off x="9811440" y="4490640"/>
                  <a:ext cx="241200" cy="275400"/>
                  <a:chOff x="9811440" y="4490640"/>
                  <a:chExt cx="241200" cy="275400"/>
                </a:xfrm>
              </p:grpSpPr>
              <p:sp>
                <p:nvSpPr>
                  <p:cNvPr id="130" name="Rectangle 94">
                    <a:extLst>
                      <a:ext uri="{FF2B5EF4-FFF2-40B4-BE49-F238E27FC236}">
                        <a16:creationId xmlns:a16="http://schemas.microsoft.com/office/drawing/2014/main" id="{AC6064F2-CF12-46E5-9510-6EED3CB7B0F2}"/>
                      </a:ext>
                    </a:extLst>
                  </p:cNvPr>
                  <p:cNvSpPr/>
                  <p:nvPr/>
                </p:nvSpPr>
                <p:spPr>
                  <a:xfrm>
                    <a:off x="9811440" y="4490640"/>
                    <a:ext cx="241200" cy="27540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  <p:grpSp>
                <p:nvGrpSpPr>
                  <p:cNvPr id="131" name="Group 95">
                    <a:extLst>
                      <a:ext uri="{FF2B5EF4-FFF2-40B4-BE49-F238E27FC236}">
                        <a16:creationId xmlns:a16="http://schemas.microsoft.com/office/drawing/2014/main" id="{611D1C73-2010-46D0-858B-412A082BDC32}"/>
                      </a:ext>
                    </a:extLst>
                  </p:cNvPr>
                  <p:cNvGrpSpPr/>
                  <p:nvPr/>
                </p:nvGrpSpPr>
                <p:grpSpPr>
                  <a:xfrm>
                    <a:off x="9845280" y="4592160"/>
                    <a:ext cx="79200" cy="38880"/>
                    <a:chOff x="9845280" y="4592160"/>
                    <a:chExt cx="79200" cy="38880"/>
                  </a:xfrm>
                </p:grpSpPr>
                <p:sp>
                  <p:nvSpPr>
                    <p:cNvPr id="138" name="Rectangle 102">
                      <a:extLst>
                        <a:ext uri="{FF2B5EF4-FFF2-40B4-BE49-F238E27FC236}">
                          <a16:creationId xmlns:a16="http://schemas.microsoft.com/office/drawing/2014/main" id="{6249FD3C-8A06-47F1-95C5-54C36A56322A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9842760" y="461412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39" name="Rectangle 103">
                      <a:extLst>
                        <a:ext uri="{FF2B5EF4-FFF2-40B4-BE49-F238E27FC236}">
                          <a16:creationId xmlns:a16="http://schemas.microsoft.com/office/drawing/2014/main" id="{8DFEFA16-D6E7-441A-9643-4C328BBDA058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9861120" y="460800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132" name="Group 96">
                    <a:extLst>
                      <a:ext uri="{FF2B5EF4-FFF2-40B4-BE49-F238E27FC236}">
                        <a16:creationId xmlns:a16="http://schemas.microsoft.com/office/drawing/2014/main" id="{FE13DD97-899A-4D9A-BA3B-A89DE9642EEB}"/>
                      </a:ext>
                    </a:extLst>
                  </p:cNvPr>
                  <p:cNvGrpSpPr/>
                  <p:nvPr/>
                </p:nvGrpSpPr>
                <p:grpSpPr>
                  <a:xfrm>
                    <a:off x="9845640" y="4666320"/>
                    <a:ext cx="51480" cy="51480"/>
                    <a:chOff x="9845640" y="4666320"/>
                    <a:chExt cx="51480" cy="51480"/>
                  </a:xfrm>
                </p:grpSpPr>
                <p:sp>
                  <p:nvSpPr>
                    <p:cNvPr id="136" name="Rectangle 100">
                      <a:extLst>
                        <a:ext uri="{FF2B5EF4-FFF2-40B4-BE49-F238E27FC236}">
                          <a16:creationId xmlns:a16="http://schemas.microsoft.com/office/drawing/2014/main" id="{19356A0B-2F24-4C07-B44A-6864C1303CDE}"/>
                        </a:ext>
                      </a:extLst>
                    </p:cNvPr>
                    <p:cNvSpPr/>
                    <p:nvPr/>
                  </p:nvSpPr>
                  <p:spPr>
                    <a:xfrm rot="18900000">
                      <a:off x="9838080" y="468864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37" name="Rectangle 101">
                      <a:extLst>
                        <a:ext uri="{FF2B5EF4-FFF2-40B4-BE49-F238E27FC236}">
                          <a16:creationId xmlns:a16="http://schemas.microsoft.com/office/drawing/2014/main" id="{029A9F94-D401-46D9-86B6-D1449B5944D2}"/>
                        </a:ext>
                      </a:extLst>
                    </p:cNvPr>
                    <p:cNvSpPr/>
                    <p:nvPr/>
                  </p:nvSpPr>
                  <p:spPr>
                    <a:xfrm rot="13500000">
                      <a:off x="9842760" y="4689000"/>
                      <a:ext cx="60120" cy="720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133" name="Group 97">
                    <a:extLst>
                      <a:ext uri="{FF2B5EF4-FFF2-40B4-BE49-F238E27FC236}">
                        <a16:creationId xmlns:a16="http://schemas.microsoft.com/office/drawing/2014/main" id="{505903D0-5BB7-4782-9DBE-9A2AD9E38075}"/>
                      </a:ext>
                    </a:extLst>
                  </p:cNvPr>
                  <p:cNvGrpSpPr/>
                  <p:nvPr/>
                </p:nvGrpSpPr>
                <p:grpSpPr>
                  <a:xfrm>
                    <a:off x="9845280" y="4533120"/>
                    <a:ext cx="79200" cy="38880"/>
                    <a:chOff x="9845280" y="4533120"/>
                    <a:chExt cx="79200" cy="38880"/>
                  </a:xfrm>
                </p:grpSpPr>
                <p:sp>
                  <p:nvSpPr>
                    <p:cNvPr id="134" name="Rectangle 98">
                      <a:extLst>
                        <a:ext uri="{FF2B5EF4-FFF2-40B4-BE49-F238E27FC236}">
                          <a16:creationId xmlns:a16="http://schemas.microsoft.com/office/drawing/2014/main" id="{951B1085-A645-4A92-9556-6A78FB6EDADB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9842760" y="455508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35" name="Rectangle 99">
                      <a:extLst>
                        <a:ext uri="{FF2B5EF4-FFF2-40B4-BE49-F238E27FC236}">
                          <a16:creationId xmlns:a16="http://schemas.microsoft.com/office/drawing/2014/main" id="{20A84622-5B98-4096-A898-F1495DFA91B7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9861120" y="454896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</p:grpSp>
          </p:grpSp>
          <p:sp>
            <p:nvSpPr>
              <p:cNvPr id="127" name="Freeform 79">
                <a:extLst>
                  <a:ext uri="{FF2B5EF4-FFF2-40B4-BE49-F238E27FC236}">
                    <a16:creationId xmlns:a16="http://schemas.microsoft.com/office/drawing/2014/main" id="{7EEF8F24-2D47-45C6-AEC1-F87F0BB02EFA}"/>
                  </a:ext>
                </a:extLst>
              </p:cNvPr>
              <p:cNvSpPr/>
              <p:nvPr/>
            </p:nvSpPr>
            <p:spPr>
              <a:xfrm>
                <a:off x="8221341" y="3819067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546CB2">
                  <a:lumMod val="60000"/>
                  <a:lumOff val="40000"/>
                </a:srgbClr>
              </a:solidFill>
              <a:ln w="12700" cap="flat" cmpd="sng" algn="ctr">
                <a:solidFill>
                  <a:srgbClr val="98A7D1"/>
                </a:solidFill>
                <a:prstDash val="solid"/>
                <a:miter lim="800000"/>
              </a:ln>
              <a:effectLst/>
            </p:spPr>
          </p:sp>
        </p:grpSp>
      </p:grpSp>
      <p:grpSp>
        <p:nvGrpSpPr>
          <p:cNvPr id="12" name="Group 11"/>
          <p:cNvGrpSpPr/>
          <p:nvPr/>
        </p:nvGrpSpPr>
        <p:grpSpPr>
          <a:xfrm>
            <a:off x="8713942" y="2148585"/>
            <a:ext cx="775592" cy="847606"/>
            <a:chOff x="8378440" y="4831188"/>
            <a:chExt cx="775592" cy="847606"/>
          </a:xfrm>
        </p:grpSpPr>
        <p:sp>
          <p:nvSpPr>
            <p:cNvPr id="108" name="Rectangle 113">
              <a:extLst>
                <a:ext uri="{FF2B5EF4-FFF2-40B4-BE49-F238E27FC236}">
                  <a16:creationId xmlns:a16="http://schemas.microsoft.com/office/drawing/2014/main" id="{81D5A4EE-CB7B-419B-9D3F-218D93A33163}"/>
                </a:ext>
              </a:extLst>
            </p:cNvPr>
            <p:cNvSpPr/>
            <p:nvPr/>
          </p:nvSpPr>
          <p:spPr>
            <a:xfrm>
              <a:off x="8378440" y="4831188"/>
              <a:ext cx="775592" cy="317520"/>
            </a:xfrm>
            <a:prstGeom prst="rect">
              <a:avLst/>
            </a:prstGeom>
            <a:noFill/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000" i="0" u="none" strike="noStrike" kern="0" cap="none" spc="-1" normalizeH="0" baseline="0" noProof="0" dirty="0">
                  <a:ln>
                    <a:noFill/>
                  </a:ln>
                  <a:solidFill>
                    <a:srgbClr val="414244"/>
                  </a:solidFill>
                  <a:effectLst/>
                  <a:uLnTx/>
                  <a:uFillTx/>
                  <a:latin typeface="Calibri"/>
                  <a:ea typeface="DejaVu Sans"/>
                  <a:cs typeface="+mn-cs"/>
                </a:rPr>
                <a:t>peer0.org3</a:t>
              </a:r>
              <a:endPara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109" name="Group 108"/>
            <p:cNvGrpSpPr/>
            <p:nvPr/>
          </p:nvGrpSpPr>
          <p:grpSpPr>
            <a:xfrm>
              <a:off x="8542236" y="5112514"/>
              <a:ext cx="466920" cy="566280"/>
              <a:chOff x="8683326" y="4400213"/>
              <a:chExt cx="466920" cy="566280"/>
            </a:xfrm>
          </p:grpSpPr>
          <p:grpSp>
            <p:nvGrpSpPr>
              <p:cNvPr id="110" name="Group 205">
                <a:extLst>
                  <a:ext uri="{FF2B5EF4-FFF2-40B4-BE49-F238E27FC236}">
                    <a16:creationId xmlns:a16="http://schemas.microsoft.com/office/drawing/2014/main" id="{ACB6D0DF-1D70-4E38-AAFE-D5D8F063273D}"/>
                  </a:ext>
                </a:extLst>
              </p:cNvPr>
              <p:cNvGrpSpPr/>
              <p:nvPr/>
            </p:nvGrpSpPr>
            <p:grpSpPr>
              <a:xfrm>
                <a:off x="8683326" y="4400213"/>
                <a:ext cx="466920" cy="566280"/>
                <a:chOff x="10696680" y="3481200"/>
                <a:chExt cx="466920" cy="566280"/>
              </a:xfrm>
            </p:grpSpPr>
            <p:sp>
              <p:nvSpPr>
                <p:cNvPr id="112" name="Rounded Rectangle 126">
                  <a:extLst>
                    <a:ext uri="{FF2B5EF4-FFF2-40B4-BE49-F238E27FC236}">
                      <a16:creationId xmlns:a16="http://schemas.microsoft.com/office/drawing/2014/main" id="{BC6EEFDE-99AE-4595-A1D4-0F36AD97651F}"/>
                    </a:ext>
                  </a:extLst>
                </p:cNvPr>
                <p:cNvSpPr/>
                <p:nvPr/>
              </p:nvSpPr>
              <p:spPr>
                <a:xfrm>
                  <a:off x="10696680" y="3481200"/>
                  <a:ext cx="466920" cy="566280"/>
                </a:xfrm>
                <a:prstGeom prst="roundRect">
                  <a:avLst>
                    <a:gd name="adj" fmla="val 16667"/>
                  </a:avLst>
                </a:prstGeom>
                <a:noFill/>
                <a:ln w="12700" cap="flat" cmpd="sng" algn="ctr">
                  <a:solidFill>
                    <a:srgbClr val="546CB2"/>
                  </a:solidFill>
                  <a:prstDash val="solid"/>
                  <a:miter lim="800000"/>
                </a:ln>
                <a:effectLst/>
              </p:spPr>
            </p:sp>
            <p:grpSp>
              <p:nvGrpSpPr>
                <p:cNvPr id="113" name="Group 92">
                  <a:extLst>
                    <a:ext uri="{FF2B5EF4-FFF2-40B4-BE49-F238E27FC236}">
                      <a16:creationId xmlns:a16="http://schemas.microsoft.com/office/drawing/2014/main" id="{44F5CBCE-688E-48A3-A4A1-5F58E5779DC6}"/>
                    </a:ext>
                  </a:extLst>
                </p:cNvPr>
                <p:cNvGrpSpPr/>
                <p:nvPr/>
              </p:nvGrpSpPr>
              <p:grpSpPr>
                <a:xfrm>
                  <a:off x="10800720" y="3704040"/>
                  <a:ext cx="241200" cy="275400"/>
                  <a:chOff x="10800720" y="3704040"/>
                  <a:chExt cx="241200" cy="275400"/>
                </a:xfrm>
              </p:grpSpPr>
              <p:sp>
                <p:nvSpPr>
                  <p:cNvPr id="114" name="Rectangle 94">
                    <a:extLst>
                      <a:ext uri="{FF2B5EF4-FFF2-40B4-BE49-F238E27FC236}">
                        <a16:creationId xmlns:a16="http://schemas.microsoft.com/office/drawing/2014/main" id="{34DAAE08-404A-4660-9036-D7C19763429E}"/>
                      </a:ext>
                    </a:extLst>
                  </p:cNvPr>
                  <p:cNvSpPr/>
                  <p:nvPr/>
                </p:nvSpPr>
                <p:spPr>
                  <a:xfrm>
                    <a:off x="10800720" y="3704040"/>
                    <a:ext cx="241200" cy="27540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  <p:grpSp>
                <p:nvGrpSpPr>
                  <p:cNvPr id="115" name="Group 95">
                    <a:extLst>
                      <a:ext uri="{FF2B5EF4-FFF2-40B4-BE49-F238E27FC236}">
                        <a16:creationId xmlns:a16="http://schemas.microsoft.com/office/drawing/2014/main" id="{7568FA38-7E5F-4C3E-96CB-3B23716A8A08}"/>
                      </a:ext>
                    </a:extLst>
                  </p:cNvPr>
                  <p:cNvGrpSpPr/>
                  <p:nvPr/>
                </p:nvGrpSpPr>
                <p:grpSpPr>
                  <a:xfrm>
                    <a:off x="10834200" y="3805560"/>
                    <a:ext cx="79560" cy="38880"/>
                    <a:chOff x="10834200" y="3805560"/>
                    <a:chExt cx="79560" cy="38880"/>
                  </a:xfrm>
                </p:grpSpPr>
                <p:sp>
                  <p:nvSpPr>
                    <p:cNvPr id="122" name="Rectangle 102">
                      <a:extLst>
                        <a:ext uri="{FF2B5EF4-FFF2-40B4-BE49-F238E27FC236}">
                          <a16:creationId xmlns:a16="http://schemas.microsoft.com/office/drawing/2014/main" id="{57DB6559-5719-4334-AC68-A6B9DFB917A1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10831680" y="382752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23" name="Rectangle 103">
                      <a:extLst>
                        <a:ext uri="{FF2B5EF4-FFF2-40B4-BE49-F238E27FC236}">
                          <a16:creationId xmlns:a16="http://schemas.microsoft.com/office/drawing/2014/main" id="{DA55B10F-0225-42A9-8DA8-E9475D42FB77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10850400" y="382140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116" name="Group 96">
                    <a:extLst>
                      <a:ext uri="{FF2B5EF4-FFF2-40B4-BE49-F238E27FC236}">
                        <a16:creationId xmlns:a16="http://schemas.microsoft.com/office/drawing/2014/main" id="{8C761DF6-F6A9-48F2-BD1C-3692E6E2F12E}"/>
                      </a:ext>
                    </a:extLst>
                  </p:cNvPr>
                  <p:cNvGrpSpPr/>
                  <p:nvPr/>
                </p:nvGrpSpPr>
                <p:grpSpPr>
                  <a:xfrm>
                    <a:off x="10834920" y="3879720"/>
                    <a:ext cx="51480" cy="51480"/>
                    <a:chOff x="10834920" y="3879720"/>
                    <a:chExt cx="51480" cy="51480"/>
                  </a:xfrm>
                </p:grpSpPr>
                <p:sp>
                  <p:nvSpPr>
                    <p:cNvPr id="120" name="Rectangle 100">
                      <a:extLst>
                        <a:ext uri="{FF2B5EF4-FFF2-40B4-BE49-F238E27FC236}">
                          <a16:creationId xmlns:a16="http://schemas.microsoft.com/office/drawing/2014/main" id="{A0AFC0E9-082C-4415-96E5-2F3888D2969F}"/>
                        </a:ext>
                      </a:extLst>
                    </p:cNvPr>
                    <p:cNvSpPr/>
                    <p:nvPr/>
                  </p:nvSpPr>
                  <p:spPr>
                    <a:xfrm rot="18900000">
                      <a:off x="10827360" y="390204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21" name="Rectangle 101">
                      <a:extLst>
                        <a:ext uri="{FF2B5EF4-FFF2-40B4-BE49-F238E27FC236}">
                          <a16:creationId xmlns:a16="http://schemas.microsoft.com/office/drawing/2014/main" id="{26109A62-7979-402F-9B41-2EC52FF3CA57}"/>
                        </a:ext>
                      </a:extLst>
                    </p:cNvPr>
                    <p:cNvSpPr/>
                    <p:nvPr/>
                  </p:nvSpPr>
                  <p:spPr>
                    <a:xfrm rot="13500000">
                      <a:off x="10831680" y="3902400"/>
                      <a:ext cx="60120" cy="720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117" name="Group 97">
                    <a:extLst>
                      <a:ext uri="{FF2B5EF4-FFF2-40B4-BE49-F238E27FC236}">
                        <a16:creationId xmlns:a16="http://schemas.microsoft.com/office/drawing/2014/main" id="{B4B5EBE3-EE33-427E-AC22-B6132078B7F0}"/>
                      </a:ext>
                    </a:extLst>
                  </p:cNvPr>
                  <p:cNvGrpSpPr/>
                  <p:nvPr/>
                </p:nvGrpSpPr>
                <p:grpSpPr>
                  <a:xfrm>
                    <a:off x="10834200" y="3746520"/>
                    <a:ext cx="79560" cy="38880"/>
                    <a:chOff x="10834200" y="3746520"/>
                    <a:chExt cx="79560" cy="38880"/>
                  </a:xfrm>
                </p:grpSpPr>
                <p:sp>
                  <p:nvSpPr>
                    <p:cNvPr id="118" name="Rectangle 98">
                      <a:extLst>
                        <a:ext uri="{FF2B5EF4-FFF2-40B4-BE49-F238E27FC236}">
                          <a16:creationId xmlns:a16="http://schemas.microsoft.com/office/drawing/2014/main" id="{24932BD0-6615-4F88-8461-9B141F995F3D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10831680" y="376848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19" name="Rectangle 99">
                      <a:extLst>
                        <a:ext uri="{FF2B5EF4-FFF2-40B4-BE49-F238E27FC236}">
                          <a16:creationId xmlns:a16="http://schemas.microsoft.com/office/drawing/2014/main" id="{611B32F3-1824-47CE-9EB9-621A7C15C3FE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10850400" y="376236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</p:grpSp>
          </p:grpSp>
          <p:sp>
            <p:nvSpPr>
              <p:cNvPr id="111" name="Freeform 79">
                <a:extLst>
                  <a:ext uri="{FF2B5EF4-FFF2-40B4-BE49-F238E27FC236}">
                    <a16:creationId xmlns:a16="http://schemas.microsoft.com/office/drawing/2014/main" id="{A1806FC7-2F09-4580-8CC3-0CC4F7A5874D}"/>
                  </a:ext>
                </a:extLst>
              </p:cNvPr>
              <p:cNvSpPr/>
              <p:nvPr/>
            </p:nvSpPr>
            <p:spPr>
              <a:xfrm>
                <a:off x="8789726" y="4475972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7F4F9F">
                  <a:lumMod val="50000"/>
                </a:srgbClr>
              </a:solidFill>
              <a:ln w="12700" cap="flat" cmpd="sng" algn="ctr">
                <a:solidFill>
                  <a:srgbClr val="3F274F"/>
                </a:solidFill>
                <a:prstDash val="solid"/>
                <a:miter lim="800000"/>
              </a:ln>
              <a:effectLst/>
            </p:spPr>
          </p:sp>
        </p:grpSp>
      </p:grpSp>
      <p:sp>
        <p:nvSpPr>
          <p:cNvPr id="20" name="Rounded Rectangle 186">
            <a:extLst>
              <a:ext uri="{FF2B5EF4-FFF2-40B4-BE49-F238E27FC236}">
                <a16:creationId xmlns:a16="http://schemas.microsoft.com/office/drawing/2014/main" id="{08456477-5DF6-4444-8AD3-5F86302A832C}"/>
              </a:ext>
            </a:extLst>
          </p:cNvPr>
          <p:cNvSpPr/>
          <p:nvPr/>
        </p:nvSpPr>
        <p:spPr>
          <a:xfrm>
            <a:off x="2929709" y="2151400"/>
            <a:ext cx="1215769" cy="981379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solidFill>
              <a:srgbClr val="5D3A75"/>
            </a:solidFill>
            <a:prstDash val="solid"/>
            <a:miter lim="800000"/>
          </a:ln>
          <a:effectLst/>
        </p:spPr>
      </p:sp>
      <p:sp>
        <p:nvSpPr>
          <p:cNvPr id="22" name="Rounded Rectangle 56">
            <a:extLst>
              <a:ext uri="{FF2B5EF4-FFF2-40B4-BE49-F238E27FC236}">
                <a16:creationId xmlns:a16="http://schemas.microsoft.com/office/drawing/2014/main" id="{A54032CF-EF57-42D1-A163-50A10DF15F52}"/>
              </a:ext>
            </a:extLst>
          </p:cNvPr>
          <p:cNvSpPr/>
          <p:nvPr/>
        </p:nvSpPr>
        <p:spPr>
          <a:xfrm>
            <a:off x="3033279" y="2211966"/>
            <a:ext cx="1008629" cy="336600"/>
          </a:xfrm>
          <a:prstGeom prst="roundRect">
            <a:avLst>
              <a:gd name="adj" fmla="val 16667"/>
            </a:avLst>
          </a:prstGeom>
          <a:noFill/>
          <a:ln w="0">
            <a:noFill/>
          </a:ln>
          <a:effectLst/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lang="en-US" sz="1200" b="1" kern="0" spc="-1" dirty="0">
                <a:solidFill>
                  <a:srgbClr val="414244"/>
                </a:solidFill>
                <a:latin typeface="Calibri"/>
              </a:rPr>
              <a:t>Read API Client</a:t>
            </a:r>
            <a:endParaRPr kumimoji="0" lang="en-US" sz="1200" b="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ounded Rectangle 56">
            <a:extLst>
              <a:ext uri="{FF2B5EF4-FFF2-40B4-BE49-F238E27FC236}">
                <a16:creationId xmlns:a16="http://schemas.microsoft.com/office/drawing/2014/main" id="{A54032CF-EF57-42D1-A163-50A10DF15F52}"/>
              </a:ext>
            </a:extLst>
          </p:cNvPr>
          <p:cNvSpPr/>
          <p:nvPr/>
        </p:nvSpPr>
        <p:spPr>
          <a:xfrm>
            <a:off x="5321336" y="2151400"/>
            <a:ext cx="1342485" cy="336600"/>
          </a:xfrm>
          <a:prstGeom prst="roundRect">
            <a:avLst>
              <a:gd name="adj" fmla="val 16667"/>
            </a:avLst>
          </a:prstGeom>
          <a:noFill/>
          <a:ln w="0">
            <a:noFill/>
          </a:ln>
          <a:effectLst/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lang="en-US" sz="1200" b="1" kern="0" spc="-1" dirty="0">
                <a:solidFill>
                  <a:srgbClr val="414244"/>
                </a:solidFill>
                <a:latin typeface="Calibri"/>
              </a:rPr>
              <a:t>Read API Server</a:t>
            </a:r>
            <a:endParaRPr kumimoji="0" lang="en-US" sz="1200" b="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ounded Rectangle 186">
            <a:extLst>
              <a:ext uri="{FF2B5EF4-FFF2-40B4-BE49-F238E27FC236}">
                <a16:creationId xmlns:a16="http://schemas.microsoft.com/office/drawing/2014/main" id="{08456477-5DF6-4444-8AD3-5F86302A832C}"/>
              </a:ext>
            </a:extLst>
          </p:cNvPr>
          <p:cNvSpPr/>
          <p:nvPr/>
        </p:nvSpPr>
        <p:spPr>
          <a:xfrm>
            <a:off x="540818" y="2151400"/>
            <a:ext cx="1215769" cy="981379"/>
          </a:xfrm>
          <a:prstGeom prst="roundRect">
            <a:avLst>
              <a:gd name="adj" fmla="val 16667"/>
            </a:avLst>
          </a:prstGeom>
          <a:solidFill>
            <a:schemeClr val="accent4">
              <a:lumMod val="90000"/>
            </a:schemeClr>
          </a:solidFill>
          <a:ln w="12700" cap="flat" cmpd="sng" algn="ctr">
            <a:solidFill>
              <a:srgbClr val="5D3A75"/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58975" y="2241767"/>
            <a:ext cx="1203727" cy="276999"/>
          </a:xfrm>
          <a:prstGeom prst="rect">
            <a:avLst/>
          </a:prstGeom>
          <a:noFill/>
          <a:ln w="0">
            <a:noFill/>
          </a:ln>
          <a:effectLst/>
        </p:spPr>
        <p:txBody>
          <a:bodyPr lIns="90000" tIns="45000" rIns="90000" bIns="45000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1200" b="1" kern="0" spc="-1" dirty="0">
                <a:solidFill>
                  <a:srgbClr val="414244"/>
                </a:solidFill>
                <a:latin typeface="Calibri"/>
              </a:rPr>
              <a:t>System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9767011" y="2115471"/>
            <a:ext cx="2017440" cy="887425"/>
            <a:chOff x="10369588" y="3536179"/>
            <a:chExt cx="2017440" cy="1703520"/>
          </a:xfrm>
        </p:grpSpPr>
        <p:grpSp>
          <p:nvGrpSpPr>
            <p:cNvPr id="62" name="Group 57">
              <a:extLst>
                <a:ext uri="{FF2B5EF4-FFF2-40B4-BE49-F238E27FC236}">
                  <a16:creationId xmlns:a16="http://schemas.microsoft.com/office/drawing/2014/main" id="{BDB37B7A-E1A9-43EC-978B-FB6D750AFC85}"/>
                </a:ext>
              </a:extLst>
            </p:cNvPr>
            <p:cNvGrpSpPr/>
            <p:nvPr/>
          </p:nvGrpSpPr>
          <p:grpSpPr>
            <a:xfrm>
              <a:off x="10460240" y="3536179"/>
              <a:ext cx="1832040" cy="1703520"/>
              <a:chOff x="7215480" y="3979080"/>
              <a:chExt cx="1832040" cy="1703520"/>
            </a:xfrm>
          </p:grpSpPr>
          <p:sp>
            <p:nvSpPr>
              <p:cNvPr id="70" name="Freeform 68">
                <a:extLst>
                  <a:ext uri="{FF2B5EF4-FFF2-40B4-BE49-F238E27FC236}">
                    <a16:creationId xmlns:a16="http://schemas.microsoft.com/office/drawing/2014/main" id="{475DB8C4-2E18-4F35-9FC2-FAC9DA857EBB}"/>
                  </a:ext>
                </a:extLst>
              </p:cNvPr>
              <p:cNvSpPr/>
              <p:nvPr/>
            </p:nvSpPr>
            <p:spPr>
              <a:xfrm>
                <a:off x="7215480" y="4377960"/>
                <a:ext cx="1832040" cy="1304640"/>
              </a:xfrm>
              <a:custGeom>
                <a:avLst/>
                <a:gdLst/>
                <a:ahLst/>
                <a:cxnLst/>
                <a:rect l="l" t="t" r="r" b="b"/>
                <a:pathLst>
                  <a:path w="1185334" h="776821">
                    <a:moveTo>
                      <a:pt x="0" y="0"/>
                    </a:moveTo>
                    <a:lnTo>
                      <a:pt x="1185333" y="0"/>
                    </a:lnTo>
                    <a:lnTo>
                      <a:pt x="1185333" y="539750"/>
                    </a:lnTo>
                    <a:lnTo>
                      <a:pt x="1185334" y="539754"/>
                    </a:lnTo>
                    <a:lnTo>
                      <a:pt x="1185333" y="539758"/>
                    </a:lnTo>
                    <a:lnTo>
                      <a:pt x="1185333" y="541866"/>
                    </a:lnTo>
                    <a:lnTo>
                      <a:pt x="1184802" y="541866"/>
                    </a:lnTo>
                    <a:lnTo>
                      <a:pt x="1173293" y="587531"/>
                    </a:lnTo>
                    <a:cubicBezTo>
                      <a:pt x="1118029" y="695558"/>
                      <a:pt x="879073" y="776821"/>
                      <a:pt x="592667" y="776821"/>
                    </a:cubicBezTo>
                    <a:cubicBezTo>
                      <a:pt x="306261" y="776821"/>
                      <a:pt x="67305" y="695558"/>
                      <a:pt x="12041" y="587531"/>
                    </a:cubicBezTo>
                    <a:lnTo>
                      <a:pt x="533" y="541866"/>
                    </a:lnTo>
                    <a:lnTo>
                      <a:pt x="0" y="541866"/>
                    </a:lnTo>
                    <a:lnTo>
                      <a:pt x="0" y="539754"/>
                    </a:lnTo>
                    <a:close/>
                  </a:path>
                </a:pathLst>
              </a:custGeom>
              <a:solidFill>
                <a:srgbClr val="546CB2">
                  <a:lumMod val="40000"/>
                  <a:lumOff val="60000"/>
                </a:srgbClr>
              </a:solidFill>
              <a:ln w="12700" cap="flat" cmpd="sng" algn="ctr">
                <a:solidFill>
                  <a:srgbClr val="5D3A75"/>
                </a:solidFill>
                <a:prstDash val="solid"/>
                <a:miter lim="800000"/>
              </a:ln>
              <a:effectLst/>
            </p:spPr>
          </p:sp>
          <p:sp>
            <p:nvSpPr>
              <p:cNvPr id="71" name="Oval 69">
                <a:extLst>
                  <a:ext uri="{FF2B5EF4-FFF2-40B4-BE49-F238E27FC236}">
                    <a16:creationId xmlns:a16="http://schemas.microsoft.com/office/drawing/2014/main" id="{B1A7A543-3C23-48AE-BCA7-DA58A8207943}"/>
                  </a:ext>
                </a:extLst>
              </p:cNvPr>
              <p:cNvSpPr/>
              <p:nvPr/>
            </p:nvSpPr>
            <p:spPr>
              <a:xfrm>
                <a:off x="7215480" y="3979080"/>
                <a:ext cx="1832040" cy="737640"/>
              </a:xfrm>
              <a:prstGeom prst="ellipse">
                <a:avLst/>
              </a:prstGeom>
              <a:solidFill>
                <a:srgbClr val="546CB2">
                  <a:lumMod val="40000"/>
                  <a:lumOff val="60000"/>
                </a:srgbClr>
              </a:solidFill>
              <a:ln w="12700" cap="flat" cmpd="sng" algn="ctr">
                <a:solidFill>
                  <a:srgbClr val="5D3A75"/>
                </a:solidFill>
                <a:prstDash val="solid"/>
                <a:miter lim="800000"/>
              </a:ln>
              <a:effectLst>
                <a:reflection blurRad="6350" stA="50000" endA="300" endPos="55500" dist="50800" dir="5400000" sy="-100000" algn="bl" rotWithShape="0"/>
              </a:effectLst>
            </p:spPr>
          </p:sp>
        </p:grpSp>
        <p:sp>
          <p:nvSpPr>
            <p:cNvPr id="63" name="Rounded Rectangle 56">
              <a:extLst>
                <a:ext uri="{FF2B5EF4-FFF2-40B4-BE49-F238E27FC236}">
                  <a16:creationId xmlns:a16="http://schemas.microsoft.com/office/drawing/2014/main" id="{EE680F5F-EF59-4B12-946E-B45859A6498F}"/>
                </a:ext>
              </a:extLst>
            </p:cNvPr>
            <p:cNvSpPr/>
            <p:nvPr/>
          </p:nvSpPr>
          <p:spPr>
            <a:xfrm>
              <a:off x="10369588" y="3582966"/>
              <a:ext cx="2017440" cy="336600"/>
            </a:xfrm>
            <a:prstGeom prst="roundRect">
              <a:avLst>
                <a:gd name="adj" fmla="val 16667"/>
              </a:avLst>
            </a:prstGeom>
            <a:noFill/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200" b="1" i="0" u="none" strike="noStrike" kern="0" cap="none" spc="-1" normalizeH="0" baseline="0" noProof="0" dirty="0">
                  <a:ln>
                    <a:noFill/>
                  </a:ln>
                  <a:solidFill>
                    <a:srgbClr val="414244"/>
                  </a:solidFill>
                  <a:effectLst/>
                  <a:uLnTx/>
                  <a:uFillTx/>
                  <a:latin typeface="Calibri"/>
                  <a:ea typeface="DejaVu Sans"/>
                  <a:cs typeface="+mn-cs"/>
                </a:rPr>
                <a:t>Off-chain Database</a:t>
              </a:r>
              <a:endParaRPr kumimoji="0" lang="en-US" sz="1200" b="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9" name="Rounded Rectangle 68">
            <a:extLst>
              <a:ext uri="{FF2B5EF4-FFF2-40B4-BE49-F238E27FC236}">
                <a16:creationId xmlns:a16="http://schemas.microsoft.com/office/drawing/2014/main" id="{254F52BB-F2B3-4B4A-A867-95DD8E39DD8D}"/>
              </a:ext>
            </a:extLst>
          </p:cNvPr>
          <p:cNvSpPr/>
          <p:nvPr/>
        </p:nvSpPr>
        <p:spPr>
          <a:xfrm>
            <a:off x="710377" y="2592009"/>
            <a:ext cx="900922" cy="375222"/>
          </a:xfrm>
          <a:prstGeom prst="roundRect">
            <a:avLst>
              <a:gd name="adj" fmla="val 4167"/>
            </a:avLst>
          </a:prstGeom>
          <a:solidFill>
            <a:srgbClr val="838487"/>
          </a:solidFill>
          <a:ln w="12700" cap="flat" cmpd="sng" algn="ctr">
            <a:solidFill>
              <a:srgbClr val="546CB2"/>
            </a:solidFill>
            <a:prstDash val="solid"/>
            <a:miter lim="800000"/>
          </a:ln>
          <a:effectLst/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Get</a:t>
            </a:r>
            <a:r>
              <a:rPr kumimoji="0" lang="en-US" sz="1100" b="0" i="0" u="none" strike="noStrike" kern="0" cap="none" spc="-1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 </a:t>
            </a:r>
            <a:r>
              <a:rPr kumimoji="0" lang="en-US" sz="11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Audit Logs</a:t>
            </a:r>
            <a:endParaRPr kumimoji="0" lang="en-US" sz="1100" b="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Rounded Rectangle 72">
            <a:extLst>
              <a:ext uri="{FF2B5EF4-FFF2-40B4-BE49-F238E27FC236}">
                <a16:creationId xmlns:a16="http://schemas.microsoft.com/office/drawing/2014/main" id="{254F52BB-F2B3-4B4A-A867-95DD8E39DD8D}"/>
              </a:ext>
            </a:extLst>
          </p:cNvPr>
          <p:cNvSpPr/>
          <p:nvPr/>
        </p:nvSpPr>
        <p:spPr>
          <a:xfrm>
            <a:off x="3069182" y="2602840"/>
            <a:ext cx="900922" cy="375222"/>
          </a:xfrm>
          <a:prstGeom prst="roundRect">
            <a:avLst>
              <a:gd name="adj" fmla="val 4167"/>
            </a:avLst>
          </a:prstGeom>
          <a:solidFill>
            <a:srgbClr val="838487"/>
          </a:solidFill>
          <a:ln w="12700" cap="flat" cmpd="sng" algn="ctr">
            <a:solidFill>
              <a:srgbClr val="546CB2"/>
            </a:solidFill>
            <a:prstDash val="solid"/>
            <a:miter lim="800000"/>
          </a:ln>
          <a:effectLst/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kern="0" spc="-1" dirty="0">
                <a:solidFill>
                  <a:srgbClr val="FFFFFF"/>
                </a:solidFill>
                <a:latin typeface="Arial"/>
                <a:ea typeface="DejaVu Sans"/>
              </a:rPr>
              <a:t>GET</a:t>
            </a:r>
            <a:r>
              <a:rPr kumimoji="0" lang="en-US" sz="11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 Request</a:t>
            </a:r>
            <a:endParaRPr kumimoji="0" lang="en-US" sz="1100" b="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7" name="Straight Arrow Connector 76"/>
          <p:cNvCxnSpPr/>
          <p:nvPr/>
        </p:nvCxnSpPr>
        <p:spPr>
          <a:xfrm flipV="1">
            <a:off x="7123565" y="2627784"/>
            <a:ext cx="283043" cy="143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ounded Rectangle 79">
            <a:extLst>
              <a:ext uri="{FF2B5EF4-FFF2-40B4-BE49-F238E27FC236}">
                <a16:creationId xmlns:a16="http://schemas.microsoft.com/office/drawing/2014/main" id="{254F52BB-F2B3-4B4A-A867-95DD8E39DD8D}"/>
              </a:ext>
            </a:extLst>
          </p:cNvPr>
          <p:cNvSpPr/>
          <p:nvPr/>
        </p:nvSpPr>
        <p:spPr>
          <a:xfrm>
            <a:off x="5539901" y="2525440"/>
            <a:ext cx="900922" cy="375222"/>
          </a:xfrm>
          <a:prstGeom prst="roundRect">
            <a:avLst>
              <a:gd name="adj" fmla="val 4167"/>
            </a:avLst>
          </a:prstGeom>
          <a:solidFill>
            <a:srgbClr val="838487"/>
          </a:solidFill>
          <a:ln w="12700" cap="flat" cmpd="sng" algn="ctr">
            <a:solidFill>
              <a:srgbClr val="546CB2"/>
            </a:solidFill>
            <a:prstDash val="solid"/>
            <a:miter lim="800000"/>
          </a:ln>
          <a:effectLst/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kern="0" spc="-1" dirty="0">
                <a:solidFill>
                  <a:srgbClr val="FFFFFF"/>
                </a:solidFill>
                <a:latin typeface="Arial"/>
                <a:ea typeface="DejaVu Sans"/>
              </a:rPr>
              <a:t>Metadata Query</a:t>
            </a:r>
            <a:endParaRPr kumimoji="0" lang="en-US" sz="1100" b="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422339" y="1865917"/>
            <a:ext cx="4107479" cy="1462233"/>
          </a:xfrm>
          <a:prstGeom prst="rect">
            <a:avLst/>
          </a:prstGeom>
          <a:solidFill>
            <a:schemeClr val="tx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7" name="Rectangle 86"/>
          <p:cNvSpPr/>
          <p:nvPr/>
        </p:nvSpPr>
        <p:spPr>
          <a:xfrm>
            <a:off x="7381498" y="1890006"/>
            <a:ext cx="2191127" cy="1462233"/>
          </a:xfrm>
          <a:prstGeom prst="rect">
            <a:avLst/>
          </a:prstGeom>
          <a:solidFill>
            <a:schemeClr val="tx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6" name="Rectangle 155"/>
          <p:cNvSpPr/>
          <p:nvPr/>
        </p:nvSpPr>
        <p:spPr>
          <a:xfrm>
            <a:off x="558975" y="4880494"/>
            <a:ext cx="3411129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 {"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systemID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": "CERT-PT",...,</a:t>
            </a:r>
          </a:p>
          <a:p>
            <a:pPr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  "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collaborationID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": "BABEL",...,</a:t>
            </a:r>
          </a:p>
          <a:p>
            <a:pPr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  "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orchestratorTimestamp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": "2023-05-19 09:45:05,...}</a:t>
            </a:r>
            <a:endParaRPr lang="pt-PT" sz="800" dirty="0">
              <a:solidFill>
                <a:schemeClr val="bg1"/>
              </a:solidFill>
              <a:latin typeface="Courier New" panose="02070309020205020404" pitchFamily="49" charset="0"/>
              <a:ea typeface="Calibri" panose="020F0502020204030204" pitchFamily="34" charset="0"/>
            </a:endParaRPr>
          </a:p>
        </p:txBody>
      </p:sp>
      <p:sp>
        <p:nvSpPr>
          <p:cNvPr id="157" name="Rectangle 156"/>
          <p:cNvSpPr/>
          <p:nvPr/>
        </p:nvSpPr>
        <p:spPr>
          <a:xfrm>
            <a:off x="565156" y="3290467"/>
            <a:ext cx="3404948" cy="646331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square">
            <a:spAutoFit/>
          </a:bodyPr>
          <a:lstStyle/>
          <a:p>
            <a:pPr marR="0"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 {"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systemID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": "CERT-PT",...,</a:t>
            </a:r>
          </a:p>
          <a:p>
            <a:pPr marR="0"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  "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collaborationID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": "BABEL",...</a:t>
            </a:r>
          </a:p>
          <a:p>
            <a:pPr marR="0"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orchestratorTimestamp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": "2023-05-19 09:45:05,...</a:t>
            </a:r>
          </a:p>
        </p:txBody>
      </p:sp>
      <p:sp>
        <p:nvSpPr>
          <p:cNvPr id="158" name="Rounded Rectangle 37">
            <a:extLst>
              <a:ext uri="{FF2B5EF4-FFF2-40B4-BE49-F238E27FC236}">
                <a16:creationId xmlns:a16="http://schemas.microsoft.com/office/drawing/2014/main" id="{137D3476-3072-437C-A08F-84DA7853CED4}"/>
              </a:ext>
            </a:extLst>
          </p:cNvPr>
          <p:cNvSpPr/>
          <p:nvPr/>
        </p:nvSpPr>
        <p:spPr>
          <a:xfrm>
            <a:off x="558974" y="4446190"/>
            <a:ext cx="3412851" cy="205440"/>
          </a:xfrm>
          <a:prstGeom prst="roundRect">
            <a:avLst>
              <a:gd name="adj" fmla="val 4167"/>
            </a:avLst>
          </a:prstGeom>
          <a:solidFill>
            <a:schemeClr val="accent6"/>
          </a:solidFill>
          <a:ln w="25400" cap="flat" cmpd="sng" algn="ctr">
            <a:noFill/>
            <a:prstDash val="solid"/>
            <a:miter/>
          </a:ln>
          <a:effectLst/>
        </p:spPr>
        <p:txBody>
          <a:bodyPr lIns="90000" tIns="45000" rIns="90000" bIns="45000" anchor="ctr">
            <a:noAutofit/>
          </a:bodyPr>
          <a:lstStyle/>
          <a:p>
            <a:pPr>
              <a:tabLst>
                <a:tab pos="0" algn="l"/>
              </a:tabLst>
            </a:pPr>
            <a:r>
              <a:rPr lang="en-US" sz="1000" b="1" kern="0" spc="-1" dirty="0" err="1">
                <a:latin typeface="Calibri"/>
                <a:ea typeface="DejaVu Sans"/>
              </a:rPr>
              <a:t>logRef</a:t>
            </a:r>
            <a:endParaRPr lang="pt-PT" sz="1000" b="1" kern="0" spc="-1" dirty="0">
              <a:latin typeface="Calibri"/>
              <a:ea typeface="DejaVu Sans"/>
            </a:endParaRPr>
          </a:p>
        </p:txBody>
      </p:sp>
      <p:sp>
        <p:nvSpPr>
          <p:cNvPr id="160" name="Rounded Rectangle 37">
            <a:extLst>
              <a:ext uri="{FF2B5EF4-FFF2-40B4-BE49-F238E27FC236}">
                <a16:creationId xmlns:a16="http://schemas.microsoft.com/office/drawing/2014/main" id="{137D3476-3072-437C-A08F-84DA7853CED4}"/>
              </a:ext>
            </a:extLst>
          </p:cNvPr>
          <p:cNvSpPr/>
          <p:nvPr/>
        </p:nvSpPr>
        <p:spPr>
          <a:xfrm>
            <a:off x="519068" y="6059616"/>
            <a:ext cx="3412851" cy="205440"/>
          </a:xfrm>
          <a:prstGeom prst="roundRect">
            <a:avLst>
              <a:gd name="adj" fmla="val 4167"/>
            </a:avLst>
          </a:prstGeom>
          <a:solidFill>
            <a:schemeClr val="accent6"/>
          </a:solidFill>
          <a:ln w="25400" cap="flat" cmpd="sng" algn="ctr">
            <a:noFill/>
            <a:prstDash val="solid"/>
            <a:miter/>
          </a:ln>
          <a:effectLst/>
        </p:spPr>
        <p:txBody>
          <a:bodyPr lIns="90000" tIns="45000" rIns="90000" bIns="45000" anchor="ctr">
            <a:noAutofit/>
          </a:bodyPr>
          <a:lstStyle/>
          <a:p>
            <a:pPr>
              <a:tabLst>
                <a:tab pos="0" algn="l"/>
              </a:tabLst>
            </a:pPr>
            <a:r>
              <a:rPr lang="en-US" sz="1000" b="1" kern="0" spc="-1" dirty="0" err="1">
                <a:latin typeface="Calibri"/>
                <a:ea typeface="DejaVu Sans"/>
              </a:rPr>
              <a:t>logRef</a:t>
            </a:r>
            <a:endParaRPr lang="pt-PT" sz="1000" b="1" kern="0" spc="-1" dirty="0">
              <a:latin typeface="Calibri"/>
              <a:ea typeface="DejaVu San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975028" y="3981933"/>
            <a:ext cx="2708228" cy="1544891"/>
            <a:chOff x="7801956" y="3981933"/>
            <a:chExt cx="2708228" cy="1544891"/>
          </a:xfrm>
        </p:grpSpPr>
        <p:sp>
          <p:nvSpPr>
            <p:cNvPr id="237" name="Rectangle 236"/>
            <p:cNvSpPr/>
            <p:nvPr/>
          </p:nvSpPr>
          <p:spPr>
            <a:xfrm>
              <a:off x="7801956" y="4225491"/>
              <a:ext cx="2692894" cy="1301333"/>
            </a:xfrm>
            <a:prstGeom prst="rect">
              <a:avLst/>
            </a:prstGeom>
            <a:solidFill>
              <a:schemeClr val="tx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38" name="Rounded Rectangle 56">
              <a:extLst>
                <a:ext uri="{FF2B5EF4-FFF2-40B4-BE49-F238E27FC236}">
                  <a16:creationId xmlns:a16="http://schemas.microsoft.com/office/drawing/2014/main" id="{EE680F5F-EF59-4B12-946E-B45859A6498F}"/>
                </a:ext>
              </a:extLst>
            </p:cNvPr>
            <p:cNvSpPr/>
            <p:nvPr/>
          </p:nvSpPr>
          <p:spPr>
            <a:xfrm>
              <a:off x="7801956" y="3981933"/>
              <a:ext cx="2708228" cy="207267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200" b="1" i="0" u="none" strike="noStrike" kern="0" cap="none" spc="-1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DejaVu Sans"/>
                  <a:cs typeface="+mn-cs"/>
                </a:rPr>
                <a:t>Off-chain Database entries</a:t>
              </a:r>
              <a:endParaRPr kumimoji="0" lang="en-US" sz="1200" b="0" i="0" u="none" strike="noStrike" kern="0" cap="none" spc="-1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217" name="Group 216"/>
            <p:cNvGrpSpPr/>
            <p:nvPr/>
          </p:nvGrpSpPr>
          <p:grpSpPr>
            <a:xfrm>
              <a:off x="8070672" y="4631847"/>
              <a:ext cx="2374976" cy="211035"/>
              <a:chOff x="8299441" y="6221906"/>
              <a:chExt cx="2374976" cy="211035"/>
            </a:xfrm>
          </p:grpSpPr>
          <p:grpSp>
            <p:nvGrpSpPr>
              <p:cNvPr id="218" name="Group 217"/>
              <p:cNvGrpSpPr/>
              <p:nvPr/>
            </p:nvGrpSpPr>
            <p:grpSpPr>
              <a:xfrm>
                <a:off x="8872916" y="6221906"/>
                <a:ext cx="1801501" cy="201353"/>
                <a:chOff x="10056823" y="6160442"/>
                <a:chExt cx="1801501" cy="324281"/>
              </a:xfrm>
            </p:grpSpPr>
            <p:sp>
              <p:nvSpPr>
                <p:cNvPr id="220" name="Rounded Rectangle 37">
                  <a:extLst>
                    <a:ext uri="{FF2B5EF4-FFF2-40B4-BE49-F238E27FC236}">
                      <a16:creationId xmlns:a16="http://schemas.microsoft.com/office/drawing/2014/main" id="{137D3476-3072-437C-A08F-84DA7853CED4}"/>
                    </a:ext>
                  </a:extLst>
                </p:cNvPr>
                <p:cNvSpPr/>
                <p:nvPr/>
              </p:nvSpPr>
              <p:spPr>
                <a:xfrm>
                  <a:off x="10131154" y="6211524"/>
                  <a:ext cx="1727170" cy="273199"/>
                </a:xfrm>
                <a:prstGeom prst="roundRect">
                  <a:avLst>
                    <a:gd name="adj" fmla="val 4167"/>
                  </a:avLst>
                </a:prstGeom>
                <a:no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0000" tIns="45000" rIns="90000" bIns="45000" anchor="ctr">
                  <a:noAutofit/>
                </a:bodyPr>
                <a:lstStyle/>
                <a:p>
                  <a:r>
                    <a:rPr lang="en-US" sz="1100" b="1" dirty="0">
                      <a:solidFill>
                        <a:schemeClr val="bg1"/>
                      </a:solidFill>
                      <a:latin typeface="Courier New" panose="02070309020205020404" pitchFamily="49" charset="0"/>
                      <a:ea typeface="Calibri" panose="020F0502020204030204" pitchFamily="34" charset="0"/>
                    </a:rPr>
                    <a:t>Unstructured JSON</a:t>
                  </a:r>
                  <a:endParaRPr lang="pt-PT" sz="1100" b="1" dirty="0">
                    <a:solidFill>
                      <a:schemeClr val="bg1"/>
                    </a:solidFill>
                    <a:latin typeface="Courier New" panose="02070309020205020404" pitchFamily="49" charset="0"/>
                    <a:ea typeface="Calibri" panose="020F0502020204030204" pitchFamily="34" charset="0"/>
                  </a:endParaRPr>
                </a:p>
              </p:txBody>
            </p:sp>
            <p:sp>
              <p:nvSpPr>
                <p:cNvPr id="221" name="Freeform 63">
                  <a:extLst>
                    <a:ext uri="{FF2B5EF4-FFF2-40B4-BE49-F238E27FC236}">
                      <a16:creationId xmlns:a16="http://schemas.microsoft.com/office/drawing/2014/main" id="{3829511D-39B6-403B-BB50-6F5853CE6CB4}"/>
                    </a:ext>
                  </a:extLst>
                </p:cNvPr>
                <p:cNvSpPr/>
                <p:nvPr/>
              </p:nvSpPr>
              <p:spPr>
                <a:xfrm>
                  <a:off x="10056823" y="6160442"/>
                  <a:ext cx="139320" cy="1803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836" h="1222897">
                      <a:moveTo>
                        <a:pt x="483972" y="63309"/>
                      </a:moveTo>
                      <a:cubicBezTo>
                        <a:pt x="337990" y="63309"/>
                        <a:pt x="216193" y="166648"/>
                        <a:pt x="188025" y="304023"/>
                      </a:cubicBezTo>
                      <a:lnTo>
                        <a:pt x="182354" y="360163"/>
                      </a:lnTo>
                      <a:lnTo>
                        <a:pt x="785591" y="360163"/>
                      </a:lnTo>
                      <a:lnTo>
                        <a:pt x="779920" y="304023"/>
                      </a:lnTo>
                      <a:cubicBezTo>
                        <a:pt x="751752" y="166648"/>
                        <a:pt x="629955" y="63309"/>
                        <a:pt x="483972" y="63309"/>
                      </a:cubicBezTo>
                      <a:close/>
                      <a:moveTo>
                        <a:pt x="483972" y="0"/>
                      </a:moveTo>
                      <a:cubicBezTo>
                        <a:pt x="660611" y="0"/>
                        <a:pt x="807986" y="125039"/>
                        <a:pt x="842069" y="291263"/>
                      </a:cubicBezTo>
                      <a:lnTo>
                        <a:pt x="849029" y="360163"/>
                      </a:lnTo>
                      <a:lnTo>
                        <a:pt x="957836" y="360163"/>
                      </a:lnTo>
                      <a:lnTo>
                        <a:pt x="957836" y="1222897"/>
                      </a:lnTo>
                      <a:lnTo>
                        <a:pt x="0" y="1222897"/>
                      </a:lnTo>
                      <a:lnTo>
                        <a:pt x="0" y="360163"/>
                      </a:lnTo>
                      <a:lnTo>
                        <a:pt x="118915" y="360163"/>
                      </a:lnTo>
                      <a:lnTo>
                        <a:pt x="125875" y="291263"/>
                      </a:lnTo>
                      <a:cubicBezTo>
                        <a:pt x="159959" y="125039"/>
                        <a:pt x="307333" y="0"/>
                        <a:pt x="483972" y="0"/>
                      </a:cubicBezTo>
                      <a:close/>
                    </a:path>
                  </a:pathLst>
                </a:custGeom>
                <a:solidFill>
                  <a:srgbClr val="0070C0"/>
                </a:solidFill>
                <a:ln w="12700" cap="flat" cmpd="sng" algn="ctr">
                  <a:solidFill>
                    <a:srgbClr val="0070C0"/>
                  </a:solidFill>
                  <a:prstDash val="solid"/>
                  <a:miter lim="800000"/>
                </a:ln>
                <a:effectLst/>
              </p:spPr>
            </p:sp>
          </p:grpSp>
          <p:sp>
            <p:nvSpPr>
              <p:cNvPr id="219" name="Rounded Rectangle 37">
                <a:extLst>
                  <a:ext uri="{FF2B5EF4-FFF2-40B4-BE49-F238E27FC236}">
                    <a16:creationId xmlns:a16="http://schemas.microsoft.com/office/drawing/2014/main" id="{137D3476-3072-437C-A08F-84DA7853CED4}"/>
                  </a:ext>
                </a:extLst>
              </p:cNvPr>
              <p:cNvSpPr/>
              <p:nvPr/>
            </p:nvSpPr>
            <p:spPr>
              <a:xfrm>
                <a:off x="8299441" y="6263306"/>
                <a:ext cx="568303" cy="169635"/>
              </a:xfrm>
              <a:prstGeom prst="roundRect">
                <a:avLst>
                  <a:gd name="adj" fmla="val 4167"/>
                </a:avLst>
              </a:prstGeom>
              <a:noFill/>
              <a:ln w="25400" cap="flat" cmpd="sng" algn="ctr">
                <a:noFill/>
                <a:prstDash val="solid"/>
                <a:miter/>
              </a:ln>
              <a:effectLst/>
            </p:spPr>
            <p:txBody>
              <a:bodyPr lIns="90000" tIns="45000" rIns="90000" bIns="45000" anchor="ctr">
                <a:noAutofit/>
              </a:bodyPr>
              <a:lstStyle/>
              <a:p>
                <a:pPr>
                  <a:tabLst>
                    <a:tab pos="0" algn="l"/>
                  </a:tabLst>
                </a:pPr>
                <a:r>
                  <a:rPr lang="en-US" sz="1000" b="1" kern="0" spc="-1" dirty="0">
                    <a:latin typeface="Calibri"/>
                    <a:ea typeface="DejaVu Sans"/>
                  </a:rPr>
                  <a:t>Log ref</a:t>
                </a:r>
                <a:endParaRPr lang="pt-PT" sz="1000" b="1" kern="0" spc="-1" dirty="0">
                  <a:latin typeface="Calibri"/>
                  <a:ea typeface="DejaVu Sans"/>
                </a:endParaRPr>
              </a:p>
            </p:txBody>
          </p:sp>
        </p:grpSp>
        <p:grpSp>
          <p:nvGrpSpPr>
            <p:cNvPr id="222" name="Group 221"/>
            <p:cNvGrpSpPr/>
            <p:nvPr/>
          </p:nvGrpSpPr>
          <p:grpSpPr>
            <a:xfrm>
              <a:off x="8072210" y="4340672"/>
              <a:ext cx="2374976" cy="211035"/>
              <a:chOff x="8299441" y="6221906"/>
              <a:chExt cx="2374976" cy="211035"/>
            </a:xfrm>
          </p:grpSpPr>
          <p:grpSp>
            <p:nvGrpSpPr>
              <p:cNvPr id="223" name="Group 222"/>
              <p:cNvGrpSpPr/>
              <p:nvPr/>
            </p:nvGrpSpPr>
            <p:grpSpPr>
              <a:xfrm>
                <a:off x="8872916" y="6221906"/>
                <a:ext cx="1801501" cy="201353"/>
                <a:chOff x="10056823" y="6160442"/>
                <a:chExt cx="1801501" cy="324281"/>
              </a:xfrm>
            </p:grpSpPr>
            <p:sp>
              <p:nvSpPr>
                <p:cNvPr id="225" name="Rounded Rectangle 37">
                  <a:extLst>
                    <a:ext uri="{FF2B5EF4-FFF2-40B4-BE49-F238E27FC236}">
                      <a16:creationId xmlns:a16="http://schemas.microsoft.com/office/drawing/2014/main" id="{137D3476-3072-437C-A08F-84DA7853CED4}"/>
                    </a:ext>
                  </a:extLst>
                </p:cNvPr>
                <p:cNvSpPr/>
                <p:nvPr/>
              </p:nvSpPr>
              <p:spPr>
                <a:xfrm>
                  <a:off x="10131154" y="6211524"/>
                  <a:ext cx="1727170" cy="273199"/>
                </a:xfrm>
                <a:prstGeom prst="roundRect">
                  <a:avLst>
                    <a:gd name="adj" fmla="val 4167"/>
                  </a:avLst>
                </a:prstGeom>
                <a:no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0000" tIns="45000" rIns="90000" bIns="45000" anchor="ctr">
                  <a:noAutofit/>
                </a:bodyPr>
                <a:lstStyle/>
                <a:p>
                  <a:pPr marR="0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100" b="1" dirty="0">
                      <a:solidFill>
                        <a:schemeClr val="bg1"/>
                      </a:solidFill>
                      <a:latin typeface="Courier New" panose="02070309020205020404" pitchFamily="49" charset="0"/>
                      <a:ea typeface="Calibri" panose="020F0502020204030204" pitchFamily="34" charset="0"/>
                    </a:rPr>
                    <a:t>Unstructured JSON</a:t>
                  </a:r>
                  <a:endParaRPr lang="pt-PT" sz="11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</a:endParaRPr>
                </a:p>
              </p:txBody>
            </p:sp>
            <p:sp>
              <p:nvSpPr>
                <p:cNvPr id="226" name="Freeform 63">
                  <a:extLst>
                    <a:ext uri="{FF2B5EF4-FFF2-40B4-BE49-F238E27FC236}">
                      <a16:creationId xmlns:a16="http://schemas.microsoft.com/office/drawing/2014/main" id="{3829511D-39B6-403B-BB50-6F5853CE6CB4}"/>
                    </a:ext>
                  </a:extLst>
                </p:cNvPr>
                <p:cNvSpPr/>
                <p:nvPr/>
              </p:nvSpPr>
              <p:spPr>
                <a:xfrm>
                  <a:off x="10056823" y="6160442"/>
                  <a:ext cx="139320" cy="1803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836" h="1222897">
                      <a:moveTo>
                        <a:pt x="483972" y="63309"/>
                      </a:moveTo>
                      <a:cubicBezTo>
                        <a:pt x="337990" y="63309"/>
                        <a:pt x="216193" y="166648"/>
                        <a:pt x="188025" y="304023"/>
                      </a:cubicBezTo>
                      <a:lnTo>
                        <a:pt x="182354" y="360163"/>
                      </a:lnTo>
                      <a:lnTo>
                        <a:pt x="785591" y="360163"/>
                      </a:lnTo>
                      <a:lnTo>
                        <a:pt x="779920" y="304023"/>
                      </a:lnTo>
                      <a:cubicBezTo>
                        <a:pt x="751752" y="166648"/>
                        <a:pt x="629955" y="63309"/>
                        <a:pt x="483972" y="63309"/>
                      </a:cubicBezTo>
                      <a:close/>
                      <a:moveTo>
                        <a:pt x="483972" y="0"/>
                      </a:moveTo>
                      <a:cubicBezTo>
                        <a:pt x="660611" y="0"/>
                        <a:pt x="807986" y="125039"/>
                        <a:pt x="842069" y="291263"/>
                      </a:cubicBezTo>
                      <a:lnTo>
                        <a:pt x="849029" y="360163"/>
                      </a:lnTo>
                      <a:lnTo>
                        <a:pt x="957836" y="360163"/>
                      </a:lnTo>
                      <a:lnTo>
                        <a:pt x="957836" y="1222897"/>
                      </a:lnTo>
                      <a:lnTo>
                        <a:pt x="0" y="1222897"/>
                      </a:lnTo>
                      <a:lnTo>
                        <a:pt x="0" y="360163"/>
                      </a:lnTo>
                      <a:lnTo>
                        <a:pt x="118915" y="360163"/>
                      </a:lnTo>
                      <a:lnTo>
                        <a:pt x="125875" y="291263"/>
                      </a:lnTo>
                      <a:cubicBezTo>
                        <a:pt x="159959" y="125039"/>
                        <a:pt x="307333" y="0"/>
                        <a:pt x="483972" y="0"/>
                      </a:cubicBezTo>
                      <a:close/>
                    </a:path>
                  </a:pathLst>
                </a:custGeom>
                <a:solidFill>
                  <a:srgbClr val="0070C0"/>
                </a:solidFill>
                <a:ln w="12700" cap="flat" cmpd="sng" algn="ctr">
                  <a:solidFill>
                    <a:srgbClr val="0070C0"/>
                  </a:solidFill>
                  <a:prstDash val="solid"/>
                  <a:miter lim="800000"/>
                </a:ln>
                <a:effectLst/>
              </p:spPr>
            </p:sp>
          </p:grpSp>
          <p:sp>
            <p:nvSpPr>
              <p:cNvPr id="224" name="Rounded Rectangle 37">
                <a:extLst>
                  <a:ext uri="{FF2B5EF4-FFF2-40B4-BE49-F238E27FC236}">
                    <a16:creationId xmlns:a16="http://schemas.microsoft.com/office/drawing/2014/main" id="{137D3476-3072-437C-A08F-84DA7853CED4}"/>
                  </a:ext>
                </a:extLst>
              </p:cNvPr>
              <p:cNvSpPr/>
              <p:nvPr/>
            </p:nvSpPr>
            <p:spPr>
              <a:xfrm>
                <a:off x="8299441" y="6263306"/>
                <a:ext cx="568303" cy="169635"/>
              </a:xfrm>
              <a:prstGeom prst="roundRect">
                <a:avLst>
                  <a:gd name="adj" fmla="val 4167"/>
                </a:avLst>
              </a:prstGeom>
              <a:noFill/>
              <a:ln w="25400" cap="flat" cmpd="sng" algn="ctr">
                <a:noFill/>
                <a:prstDash val="solid"/>
                <a:miter/>
              </a:ln>
              <a:effectLst/>
            </p:spPr>
            <p:txBody>
              <a:bodyPr lIns="90000" tIns="45000" rIns="90000" bIns="45000" anchor="ctr">
                <a:noAutofit/>
              </a:bodyPr>
              <a:lstStyle/>
              <a:p>
                <a:pPr>
                  <a:tabLst>
                    <a:tab pos="0" algn="l"/>
                  </a:tabLst>
                </a:pPr>
                <a:r>
                  <a:rPr lang="en-US" sz="1000" b="1" kern="0" spc="-1" dirty="0">
                    <a:latin typeface="Calibri"/>
                    <a:ea typeface="DejaVu Sans"/>
                  </a:rPr>
                  <a:t>Log ref</a:t>
                </a:r>
                <a:endParaRPr lang="pt-PT" sz="1000" b="1" kern="0" spc="-1" dirty="0">
                  <a:latin typeface="Calibri"/>
                  <a:ea typeface="DejaVu Sans"/>
                </a:endParaRPr>
              </a:p>
            </p:txBody>
          </p:sp>
        </p:grpSp>
        <p:grpSp>
          <p:nvGrpSpPr>
            <p:cNvPr id="227" name="Group 226"/>
            <p:cNvGrpSpPr/>
            <p:nvPr/>
          </p:nvGrpSpPr>
          <p:grpSpPr>
            <a:xfrm>
              <a:off x="8068643" y="4926227"/>
              <a:ext cx="2374976" cy="211035"/>
              <a:chOff x="8299441" y="6221906"/>
              <a:chExt cx="2374976" cy="211035"/>
            </a:xfrm>
          </p:grpSpPr>
          <p:grpSp>
            <p:nvGrpSpPr>
              <p:cNvPr id="228" name="Group 227"/>
              <p:cNvGrpSpPr/>
              <p:nvPr/>
            </p:nvGrpSpPr>
            <p:grpSpPr>
              <a:xfrm>
                <a:off x="8872916" y="6221906"/>
                <a:ext cx="1801501" cy="201353"/>
                <a:chOff x="10056823" y="6160442"/>
                <a:chExt cx="1801501" cy="324281"/>
              </a:xfrm>
            </p:grpSpPr>
            <p:sp>
              <p:nvSpPr>
                <p:cNvPr id="230" name="Rounded Rectangle 37">
                  <a:extLst>
                    <a:ext uri="{FF2B5EF4-FFF2-40B4-BE49-F238E27FC236}">
                      <a16:creationId xmlns:a16="http://schemas.microsoft.com/office/drawing/2014/main" id="{137D3476-3072-437C-A08F-84DA7853CED4}"/>
                    </a:ext>
                  </a:extLst>
                </p:cNvPr>
                <p:cNvSpPr/>
                <p:nvPr/>
              </p:nvSpPr>
              <p:spPr>
                <a:xfrm>
                  <a:off x="10131154" y="6211524"/>
                  <a:ext cx="1727170" cy="273199"/>
                </a:xfrm>
                <a:prstGeom prst="roundRect">
                  <a:avLst>
                    <a:gd name="adj" fmla="val 4167"/>
                  </a:avLst>
                </a:prstGeom>
                <a:no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0000" tIns="45000" rIns="90000" bIns="45000" anchor="ctr">
                  <a:noAutofit/>
                </a:bodyPr>
                <a:lstStyle/>
                <a:p>
                  <a:pPr marR="0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100" b="1" dirty="0">
                      <a:solidFill>
                        <a:schemeClr val="bg1"/>
                      </a:solidFill>
                      <a:latin typeface="Courier New" panose="02070309020205020404" pitchFamily="49" charset="0"/>
                      <a:ea typeface="Calibri" panose="020F0502020204030204" pitchFamily="34" charset="0"/>
                    </a:rPr>
                    <a:t>Unstructured JSON</a:t>
                  </a:r>
                  <a:endParaRPr lang="pt-PT" sz="11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</a:endParaRPr>
                </a:p>
              </p:txBody>
            </p:sp>
            <p:sp>
              <p:nvSpPr>
                <p:cNvPr id="231" name="Freeform 63">
                  <a:extLst>
                    <a:ext uri="{FF2B5EF4-FFF2-40B4-BE49-F238E27FC236}">
                      <a16:creationId xmlns:a16="http://schemas.microsoft.com/office/drawing/2014/main" id="{3829511D-39B6-403B-BB50-6F5853CE6CB4}"/>
                    </a:ext>
                  </a:extLst>
                </p:cNvPr>
                <p:cNvSpPr/>
                <p:nvPr/>
              </p:nvSpPr>
              <p:spPr>
                <a:xfrm>
                  <a:off x="10056823" y="6160442"/>
                  <a:ext cx="139320" cy="1803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836" h="1222897">
                      <a:moveTo>
                        <a:pt x="483972" y="63309"/>
                      </a:moveTo>
                      <a:cubicBezTo>
                        <a:pt x="337990" y="63309"/>
                        <a:pt x="216193" y="166648"/>
                        <a:pt x="188025" y="304023"/>
                      </a:cubicBezTo>
                      <a:lnTo>
                        <a:pt x="182354" y="360163"/>
                      </a:lnTo>
                      <a:lnTo>
                        <a:pt x="785591" y="360163"/>
                      </a:lnTo>
                      <a:lnTo>
                        <a:pt x="779920" y="304023"/>
                      </a:lnTo>
                      <a:cubicBezTo>
                        <a:pt x="751752" y="166648"/>
                        <a:pt x="629955" y="63309"/>
                        <a:pt x="483972" y="63309"/>
                      </a:cubicBezTo>
                      <a:close/>
                      <a:moveTo>
                        <a:pt x="483972" y="0"/>
                      </a:moveTo>
                      <a:cubicBezTo>
                        <a:pt x="660611" y="0"/>
                        <a:pt x="807986" y="125039"/>
                        <a:pt x="842069" y="291263"/>
                      </a:cubicBezTo>
                      <a:lnTo>
                        <a:pt x="849029" y="360163"/>
                      </a:lnTo>
                      <a:lnTo>
                        <a:pt x="957836" y="360163"/>
                      </a:lnTo>
                      <a:lnTo>
                        <a:pt x="957836" y="1222897"/>
                      </a:lnTo>
                      <a:lnTo>
                        <a:pt x="0" y="1222897"/>
                      </a:lnTo>
                      <a:lnTo>
                        <a:pt x="0" y="360163"/>
                      </a:lnTo>
                      <a:lnTo>
                        <a:pt x="118915" y="360163"/>
                      </a:lnTo>
                      <a:lnTo>
                        <a:pt x="125875" y="291263"/>
                      </a:lnTo>
                      <a:cubicBezTo>
                        <a:pt x="159959" y="125039"/>
                        <a:pt x="307333" y="0"/>
                        <a:pt x="483972" y="0"/>
                      </a:cubicBezTo>
                      <a:close/>
                    </a:path>
                  </a:pathLst>
                </a:custGeom>
                <a:solidFill>
                  <a:srgbClr val="0070C0"/>
                </a:solidFill>
                <a:ln w="12700" cap="flat" cmpd="sng" algn="ctr">
                  <a:solidFill>
                    <a:srgbClr val="0070C0"/>
                  </a:solidFill>
                  <a:prstDash val="solid"/>
                  <a:miter lim="800000"/>
                </a:ln>
                <a:effectLst/>
              </p:spPr>
            </p:sp>
          </p:grpSp>
          <p:sp>
            <p:nvSpPr>
              <p:cNvPr id="229" name="Rounded Rectangle 37">
                <a:extLst>
                  <a:ext uri="{FF2B5EF4-FFF2-40B4-BE49-F238E27FC236}">
                    <a16:creationId xmlns:a16="http://schemas.microsoft.com/office/drawing/2014/main" id="{137D3476-3072-437C-A08F-84DA7853CED4}"/>
                  </a:ext>
                </a:extLst>
              </p:cNvPr>
              <p:cNvSpPr/>
              <p:nvPr/>
            </p:nvSpPr>
            <p:spPr>
              <a:xfrm>
                <a:off x="8299441" y="6263306"/>
                <a:ext cx="568303" cy="169635"/>
              </a:xfrm>
              <a:prstGeom prst="roundRect">
                <a:avLst>
                  <a:gd name="adj" fmla="val 4167"/>
                </a:avLst>
              </a:prstGeom>
              <a:noFill/>
              <a:ln w="25400" cap="flat" cmpd="sng" algn="ctr">
                <a:noFill/>
                <a:prstDash val="solid"/>
                <a:miter/>
              </a:ln>
              <a:effectLst/>
            </p:spPr>
            <p:txBody>
              <a:bodyPr lIns="90000" tIns="45000" rIns="90000" bIns="45000" anchor="ctr">
                <a:noAutofit/>
              </a:bodyPr>
              <a:lstStyle/>
              <a:p>
                <a:pPr>
                  <a:tabLst>
                    <a:tab pos="0" algn="l"/>
                  </a:tabLst>
                </a:pPr>
                <a:r>
                  <a:rPr lang="en-US" sz="1000" b="1" kern="0" spc="-1" dirty="0">
                    <a:latin typeface="Calibri"/>
                    <a:ea typeface="DejaVu Sans"/>
                  </a:rPr>
                  <a:t>Log ref</a:t>
                </a:r>
                <a:endParaRPr lang="pt-PT" sz="1000" b="1" kern="0" spc="-1" dirty="0">
                  <a:latin typeface="Calibri"/>
                  <a:ea typeface="DejaVu Sans"/>
                </a:endParaRPr>
              </a:p>
            </p:txBody>
          </p:sp>
        </p:grpSp>
        <p:grpSp>
          <p:nvGrpSpPr>
            <p:cNvPr id="232" name="Group 231"/>
            <p:cNvGrpSpPr/>
            <p:nvPr/>
          </p:nvGrpSpPr>
          <p:grpSpPr>
            <a:xfrm>
              <a:off x="8068643" y="5168980"/>
              <a:ext cx="2374976" cy="211035"/>
              <a:chOff x="8299441" y="6221906"/>
              <a:chExt cx="2374976" cy="211035"/>
            </a:xfrm>
          </p:grpSpPr>
          <p:grpSp>
            <p:nvGrpSpPr>
              <p:cNvPr id="233" name="Group 232"/>
              <p:cNvGrpSpPr/>
              <p:nvPr/>
            </p:nvGrpSpPr>
            <p:grpSpPr>
              <a:xfrm>
                <a:off x="8872916" y="6221906"/>
                <a:ext cx="1801501" cy="201353"/>
                <a:chOff x="10056823" y="6160442"/>
                <a:chExt cx="1801501" cy="324281"/>
              </a:xfrm>
            </p:grpSpPr>
            <p:sp>
              <p:nvSpPr>
                <p:cNvPr id="235" name="Rounded Rectangle 37">
                  <a:extLst>
                    <a:ext uri="{FF2B5EF4-FFF2-40B4-BE49-F238E27FC236}">
                      <a16:creationId xmlns:a16="http://schemas.microsoft.com/office/drawing/2014/main" id="{137D3476-3072-437C-A08F-84DA7853CED4}"/>
                    </a:ext>
                  </a:extLst>
                </p:cNvPr>
                <p:cNvSpPr/>
                <p:nvPr/>
              </p:nvSpPr>
              <p:spPr>
                <a:xfrm>
                  <a:off x="10131154" y="6211524"/>
                  <a:ext cx="1727170" cy="273199"/>
                </a:xfrm>
                <a:prstGeom prst="roundRect">
                  <a:avLst>
                    <a:gd name="adj" fmla="val 4167"/>
                  </a:avLst>
                </a:prstGeom>
                <a:no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0000" tIns="45000" rIns="90000" bIns="45000" anchor="ctr">
                  <a:noAutofit/>
                </a:bodyPr>
                <a:lstStyle/>
                <a:p>
                  <a:r>
                    <a:rPr lang="en-US" sz="1100" b="1" dirty="0">
                      <a:solidFill>
                        <a:schemeClr val="bg1"/>
                      </a:solidFill>
                      <a:latin typeface="Courier New" panose="02070309020205020404" pitchFamily="49" charset="0"/>
                      <a:ea typeface="Calibri" panose="020F0502020204030204" pitchFamily="34" charset="0"/>
                    </a:rPr>
                    <a:t>Unstructured JSON</a:t>
                  </a:r>
                  <a:endParaRPr lang="pt-PT" sz="1100" b="1" dirty="0">
                    <a:solidFill>
                      <a:schemeClr val="bg1"/>
                    </a:solidFill>
                    <a:latin typeface="Courier New" panose="02070309020205020404" pitchFamily="49" charset="0"/>
                    <a:ea typeface="Calibri" panose="020F0502020204030204" pitchFamily="34" charset="0"/>
                  </a:endParaRPr>
                </a:p>
              </p:txBody>
            </p:sp>
            <p:sp>
              <p:nvSpPr>
                <p:cNvPr id="236" name="Freeform 63">
                  <a:extLst>
                    <a:ext uri="{FF2B5EF4-FFF2-40B4-BE49-F238E27FC236}">
                      <a16:creationId xmlns:a16="http://schemas.microsoft.com/office/drawing/2014/main" id="{3829511D-39B6-403B-BB50-6F5853CE6CB4}"/>
                    </a:ext>
                  </a:extLst>
                </p:cNvPr>
                <p:cNvSpPr/>
                <p:nvPr/>
              </p:nvSpPr>
              <p:spPr>
                <a:xfrm>
                  <a:off x="10056823" y="6160442"/>
                  <a:ext cx="139320" cy="1803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836" h="1222897">
                      <a:moveTo>
                        <a:pt x="483972" y="63309"/>
                      </a:moveTo>
                      <a:cubicBezTo>
                        <a:pt x="337990" y="63309"/>
                        <a:pt x="216193" y="166648"/>
                        <a:pt x="188025" y="304023"/>
                      </a:cubicBezTo>
                      <a:lnTo>
                        <a:pt x="182354" y="360163"/>
                      </a:lnTo>
                      <a:lnTo>
                        <a:pt x="785591" y="360163"/>
                      </a:lnTo>
                      <a:lnTo>
                        <a:pt x="779920" y="304023"/>
                      </a:lnTo>
                      <a:cubicBezTo>
                        <a:pt x="751752" y="166648"/>
                        <a:pt x="629955" y="63309"/>
                        <a:pt x="483972" y="63309"/>
                      </a:cubicBezTo>
                      <a:close/>
                      <a:moveTo>
                        <a:pt x="483972" y="0"/>
                      </a:moveTo>
                      <a:cubicBezTo>
                        <a:pt x="660611" y="0"/>
                        <a:pt x="807986" y="125039"/>
                        <a:pt x="842069" y="291263"/>
                      </a:cubicBezTo>
                      <a:lnTo>
                        <a:pt x="849029" y="360163"/>
                      </a:lnTo>
                      <a:lnTo>
                        <a:pt x="957836" y="360163"/>
                      </a:lnTo>
                      <a:lnTo>
                        <a:pt x="957836" y="1222897"/>
                      </a:lnTo>
                      <a:lnTo>
                        <a:pt x="0" y="1222897"/>
                      </a:lnTo>
                      <a:lnTo>
                        <a:pt x="0" y="360163"/>
                      </a:lnTo>
                      <a:lnTo>
                        <a:pt x="118915" y="360163"/>
                      </a:lnTo>
                      <a:lnTo>
                        <a:pt x="125875" y="291263"/>
                      </a:lnTo>
                      <a:cubicBezTo>
                        <a:pt x="159959" y="125039"/>
                        <a:pt x="307333" y="0"/>
                        <a:pt x="483972" y="0"/>
                      </a:cubicBezTo>
                      <a:close/>
                    </a:path>
                  </a:pathLst>
                </a:custGeom>
                <a:solidFill>
                  <a:srgbClr val="0070C0"/>
                </a:solidFill>
                <a:ln w="12700" cap="flat" cmpd="sng" algn="ctr">
                  <a:solidFill>
                    <a:srgbClr val="0070C0"/>
                  </a:solidFill>
                  <a:prstDash val="solid"/>
                  <a:miter lim="800000"/>
                </a:ln>
                <a:effectLst/>
              </p:spPr>
            </p:sp>
          </p:grpSp>
          <p:sp>
            <p:nvSpPr>
              <p:cNvPr id="234" name="Rounded Rectangle 37">
                <a:extLst>
                  <a:ext uri="{FF2B5EF4-FFF2-40B4-BE49-F238E27FC236}">
                    <a16:creationId xmlns:a16="http://schemas.microsoft.com/office/drawing/2014/main" id="{137D3476-3072-437C-A08F-84DA7853CED4}"/>
                  </a:ext>
                </a:extLst>
              </p:cNvPr>
              <p:cNvSpPr/>
              <p:nvPr/>
            </p:nvSpPr>
            <p:spPr>
              <a:xfrm>
                <a:off x="8299441" y="6263306"/>
                <a:ext cx="568303" cy="169635"/>
              </a:xfrm>
              <a:prstGeom prst="roundRect">
                <a:avLst>
                  <a:gd name="adj" fmla="val 4167"/>
                </a:avLst>
              </a:prstGeom>
              <a:noFill/>
              <a:ln w="25400" cap="flat" cmpd="sng" algn="ctr">
                <a:noFill/>
                <a:prstDash val="solid"/>
                <a:miter/>
              </a:ln>
              <a:effectLst/>
            </p:spPr>
            <p:txBody>
              <a:bodyPr lIns="90000" tIns="45000" rIns="90000" bIns="45000" anchor="ctr">
                <a:noAutofit/>
              </a:bodyPr>
              <a:lstStyle/>
              <a:p>
                <a:pPr>
                  <a:tabLst>
                    <a:tab pos="0" algn="l"/>
                  </a:tabLst>
                </a:pPr>
                <a:r>
                  <a:rPr lang="en-US" sz="1000" b="1" kern="0" spc="-1" dirty="0">
                    <a:latin typeface="Calibri"/>
                    <a:ea typeface="DejaVu Sans"/>
                  </a:rPr>
                  <a:t>Log ref</a:t>
                </a:r>
                <a:endParaRPr lang="pt-PT" sz="1000" b="1" kern="0" spc="-1" dirty="0">
                  <a:latin typeface="Calibri"/>
                  <a:ea typeface="DejaVu Sans"/>
                </a:endParaRPr>
              </a:p>
            </p:txBody>
          </p:sp>
        </p:grpSp>
      </p:grpSp>
      <p:cxnSp>
        <p:nvCxnSpPr>
          <p:cNvPr id="18" name="Straight Arrow Connector 17"/>
          <p:cNvCxnSpPr>
            <a:stCxn id="158" idx="3"/>
            <a:endCxn id="238" idx="1"/>
          </p:cNvCxnSpPr>
          <p:nvPr/>
        </p:nvCxnSpPr>
        <p:spPr>
          <a:xfrm flipV="1">
            <a:off x="3971825" y="4085567"/>
            <a:ext cx="4003203" cy="4633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60" idx="3"/>
            <a:endCxn id="238" idx="1"/>
          </p:cNvCxnSpPr>
          <p:nvPr/>
        </p:nvCxnSpPr>
        <p:spPr>
          <a:xfrm flipV="1">
            <a:off x="3931919" y="4085567"/>
            <a:ext cx="4043109" cy="20767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/>
          <p:cNvCxnSpPr>
            <a:stCxn id="23" idx="0"/>
            <a:endCxn id="63" idx="0"/>
          </p:cNvCxnSpPr>
          <p:nvPr/>
        </p:nvCxnSpPr>
        <p:spPr>
          <a:xfrm rot="5400000" flipH="1" flipV="1">
            <a:off x="8378377" y="-245954"/>
            <a:ext cx="11556" cy="4783152"/>
          </a:xfrm>
          <a:prstGeom prst="bentConnector3">
            <a:avLst>
              <a:gd name="adj1" fmla="val 2737591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Freeform 79">
            <a:extLst>
              <a:ext uri="{FF2B5EF4-FFF2-40B4-BE49-F238E27FC236}">
                <a16:creationId xmlns:a16="http://schemas.microsoft.com/office/drawing/2014/main" id="{BCB5557E-6146-47AA-8C62-54D5877EA1B1}"/>
              </a:ext>
            </a:extLst>
          </p:cNvPr>
          <p:cNvSpPr/>
          <p:nvPr/>
        </p:nvSpPr>
        <p:spPr>
          <a:xfrm>
            <a:off x="1054935" y="4050547"/>
            <a:ext cx="269636" cy="91476"/>
          </a:xfrm>
          <a:custGeom>
            <a:avLst/>
            <a:gdLst/>
            <a:ahLst/>
            <a:cxnLst/>
            <a:rect l="l" t="t" r="r" b="b"/>
            <a:pathLst>
              <a:path w="2427231" h="914400">
                <a:moveTo>
                  <a:pt x="233965" y="366746"/>
                </a:moveTo>
                <a:cubicBezTo>
                  <a:pt x="184008" y="366746"/>
                  <a:pt x="143510" y="407244"/>
                  <a:pt x="143510" y="457201"/>
                </a:cubicBezTo>
                <a:cubicBezTo>
                  <a:pt x="143510" y="507158"/>
                  <a:pt x="184008" y="547656"/>
                  <a:pt x="233965" y="547656"/>
                </a:cubicBezTo>
                <a:cubicBezTo>
                  <a:pt x="283922" y="547656"/>
                  <a:pt x="324420" y="507158"/>
                  <a:pt x="324420" y="457201"/>
                </a:cubicBezTo>
                <a:cubicBezTo>
                  <a:pt x="324420" y="407244"/>
                  <a:pt x="283922" y="366746"/>
                  <a:pt x="233965" y="366746"/>
                </a:cubicBezTo>
                <a:close/>
                <a:moveTo>
                  <a:pt x="457200" y="0"/>
                </a:moveTo>
                <a:cubicBezTo>
                  <a:pt x="615016" y="0"/>
                  <a:pt x="754156" y="79959"/>
                  <a:pt x="836318" y="201575"/>
                </a:cubicBezTo>
                <a:lnTo>
                  <a:pt x="866368" y="256939"/>
                </a:lnTo>
                <a:lnTo>
                  <a:pt x="2226970" y="256939"/>
                </a:lnTo>
                <a:lnTo>
                  <a:pt x="2427231" y="457201"/>
                </a:lnTo>
                <a:lnTo>
                  <a:pt x="2226970" y="657462"/>
                </a:lnTo>
                <a:lnTo>
                  <a:pt x="2106661" y="657462"/>
                </a:lnTo>
                <a:lnTo>
                  <a:pt x="1975716" y="505956"/>
                </a:lnTo>
                <a:lnTo>
                  <a:pt x="1844772" y="657462"/>
                </a:lnTo>
                <a:lnTo>
                  <a:pt x="1773422" y="657462"/>
                </a:lnTo>
                <a:lnTo>
                  <a:pt x="1642477" y="505956"/>
                </a:lnTo>
                <a:lnTo>
                  <a:pt x="1511533" y="657462"/>
                </a:lnTo>
                <a:lnTo>
                  <a:pt x="1414780" y="657462"/>
                </a:lnTo>
                <a:lnTo>
                  <a:pt x="1283835" y="505956"/>
                </a:lnTo>
                <a:lnTo>
                  <a:pt x="1152891" y="657462"/>
                </a:lnTo>
                <a:lnTo>
                  <a:pt x="866368" y="657462"/>
                </a:lnTo>
                <a:lnTo>
                  <a:pt x="836318" y="712825"/>
                </a:lnTo>
                <a:cubicBezTo>
                  <a:pt x="754156" y="834441"/>
                  <a:pt x="615016" y="914400"/>
                  <a:pt x="457200" y="914400"/>
                </a:cubicBezTo>
                <a:cubicBezTo>
                  <a:pt x="204695" y="914400"/>
                  <a:pt x="0" y="709705"/>
                  <a:pt x="0" y="457200"/>
                </a:cubicBezTo>
                <a:cubicBezTo>
                  <a:pt x="0" y="204695"/>
                  <a:pt x="204695" y="0"/>
                  <a:pt x="457200" y="0"/>
                </a:cubicBezTo>
                <a:close/>
              </a:path>
            </a:pathLst>
          </a:custGeom>
          <a:solidFill>
            <a:srgbClr val="7F4F9F">
              <a:lumMod val="40000"/>
              <a:lumOff val="60000"/>
            </a:srgbClr>
          </a:solidFill>
          <a:ln w="12700" cap="flat" cmpd="sng" algn="ctr">
            <a:solidFill>
              <a:srgbClr val="CCB6DB"/>
            </a:solidFill>
            <a:prstDash val="solid"/>
            <a:miter lim="800000"/>
          </a:ln>
          <a:effectLst/>
        </p:spPr>
      </p:sp>
      <p:sp>
        <p:nvSpPr>
          <p:cNvPr id="161" name="Freeform 79">
            <a:extLst>
              <a:ext uri="{FF2B5EF4-FFF2-40B4-BE49-F238E27FC236}">
                <a16:creationId xmlns:a16="http://schemas.microsoft.com/office/drawing/2014/main" id="{E9A43C2E-E1CC-4687-AC9A-0BDF40A37111}"/>
              </a:ext>
            </a:extLst>
          </p:cNvPr>
          <p:cNvSpPr/>
          <p:nvPr/>
        </p:nvSpPr>
        <p:spPr>
          <a:xfrm>
            <a:off x="3214698" y="4027443"/>
            <a:ext cx="269636" cy="91476"/>
          </a:xfrm>
          <a:custGeom>
            <a:avLst/>
            <a:gdLst/>
            <a:ahLst/>
            <a:cxnLst/>
            <a:rect l="l" t="t" r="r" b="b"/>
            <a:pathLst>
              <a:path w="2427231" h="914400">
                <a:moveTo>
                  <a:pt x="233965" y="366746"/>
                </a:moveTo>
                <a:cubicBezTo>
                  <a:pt x="184008" y="366746"/>
                  <a:pt x="143510" y="407244"/>
                  <a:pt x="143510" y="457201"/>
                </a:cubicBezTo>
                <a:cubicBezTo>
                  <a:pt x="143510" y="507158"/>
                  <a:pt x="184008" y="547656"/>
                  <a:pt x="233965" y="547656"/>
                </a:cubicBezTo>
                <a:cubicBezTo>
                  <a:pt x="283922" y="547656"/>
                  <a:pt x="324420" y="507158"/>
                  <a:pt x="324420" y="457201"/>
                </a:cubicBezTo>
                <a:cubicBezTo>
                  <a:pt x="324420" y="407244"/>
                  <a:pt x="283922" y="366746"/>
                  <a:pt x="233965" y="366746"/>
                </a:cubicBezTo>
                <a:close/>
                <a:moveTo>
                  <a:pt x="457200" y="0"/>
                </a:moveTo>
                <a:cubicBezTo>
                  <a:pt x="615016" y="0"/>
                  <a:pt x="754156" y="79959"/>
                  <a:pt x="836318" y="201575"/>
                </a:cubicBezTo>
                <a:lnTo>
                  <a:pt x="866368" y="256939"/>
                </a:lnTo>
                <a:lnTo>
                  <a:pt x="2226970" y="256939"/>
                </a:lnTo>
                <a:lnTo>
                  <a:pt x="2427231" y="457201"/>
                </a:lnTo>
                <a:lnTo>
                  <a:pt x="2226970" y="657462"/>
                </a:lnTo>
                <a:lnTo>
                  <a:pt x="2106661" y="657462"/>
                </a:lnTo>
                <a:lnTo>
                  <a:pt x="1975716" y="505956"/>
                </a:lnTo>
                <a:lnTo>
                  <a:pt x="1844772" y="657462"/>
                </a:lnTo>
                <a:lnTo>
                  <a:pt x="1773422" y="657462"/>
                </a:lnTo>
                <a:lnTo>
                  <a:pt x="1642477" y="505956"/>
                </a:lnTo>
                <a:lnTo>
                  <a:pt x="1511533" y="657462"/>
                </a:lnTo>
                <a:lnTo>
                  <a:pt x="1414780" y="657462"/>
                </a:lnTo>
                <a:lnTo>
                  <a:pt x="1283835" y="505956"/>
                </a:lnTo>
                <a:lnTo>
                  <a:pt x="1152891" y="657462"/>
                </a:lnTo>
                <a:lnTo>
                  <a:pt x="866368" y="657462"/>
                </a:lnTo>
                <a:lnTo>
                  <a:pt x="836318" y="712825"/>
                </a:lnTo>
                <a:cubicBezTo>
                  <a:pt x="754156" y="834441"/>
                  <a:pt x="615016" y="914400"/>
                  <a:pt x="457200" y="914400"/>
                </a:cubicBezTo>
                <a:cubicBezTo>
                  <a:pt x="204695" y="914400"/>
                  <a:pt x="0" y="709705"/>
                  <a:pt x="0" y="457200"/>
                </a:cubicBezTo>
                <a:cubicBezTo>
                  <a:pt x="0" y="204695"/>
                  <a:pt x="204695" y="0"/>
                  <a:pt x="457200" y="0"/>
                </a:cubicBezTo>
                <a:close/>
              </a:path>
            </a:pathLst>
          </a:custGeom>
          <a:solidFill>
            <a:srgbClr val="7F4F9F">
              <a:lumMod val="50000"/>
            </a:srgbClr>
          </a:solidFill>
          <a:ln w="12700" cap="flat" cmpd="sng" algn="ctr">
            <a:solidFill>
              <a:srgbClr val="3F274F"/>
            </a:solidFill>
            <a:prstDash val="solid"/>
            <a:miter lim="800000"/>
          </a:ln>
          <a:effectLst/>
        </p:spPr>
      </p:sp>
      <p:sp>
        <p:nvSpPr>
          <p:cNvPr id="162" name="Freeform 79">
            <a:extLst>
              <a:ext uri="{FF2B5EF4-FFF2-40B4-BE49-F238E27FC236}">
                <a16:creationId xmlns:a16="http://schemas.microsoft.com/office/drawing/2014/main" id="{7BFD9FAB-CEEA-4BD7-9491-C8733ECF668B}"/>
              </a:ext>
            </a:extLst>
          </p:cNvPr>
          <p:cNvSpPr/>
          <p:nvPr/>
        </p:nvSpPr>
        <p:spPr>
          <a:xfrm>
            <a:off x="2114046" y="4044759"/>
            <a:ext cx="269636" cy="91476"/>
          </a:xfrm>
          <a:custGeom>
            <a:avLst/>
            <a:gdLst/>
            <a:ahLst/>
            <a:cxnLst/>
            <a:rect l="l" t="t" r="r" b="b"/>
            <a:pathLst>
              <a:path w="2427231" h="914400">
                <a:moveTo>
                  <a:pt x="233965" y="366746"/>
                </a:moveTo>
                <a:cubicBezTo>
                  <a:pt x="184008" y="366746"/>
                  <a:pt x="143510" y="407244"/>
                  <a:pt x="143510" y="457201"/>
                </a:cubicBezTo>
                <a:cubicBezTo>
                  <a:pt x="143510" y="507158"/>
                  <a:pt x="184008" y="547656"/>
                  <a:pt x="233965" y="547656"/>
                </a:cubicBezTo>
                <a:cubicBezTo>
                  <a:pt x="283922" y="547656"/>
                  <a:pt x="324420" y="507158"/>
                  <a:pt x="324420" y="457201"/>
                </a:cubicBezTo>
                <a:cubicBezTo>
                  <a:pt x="324420" y="407244"/>
                  <a:pt x="283922" y="366746"/>
                  <a:pt x="233965" y="366746"/>
                </a:cubicBezTo>
                <a:close/>
                <a:moveTo>
                  <a:pt x="457200" y="0"/>
                </a:moveTo>
                <a:cubicBezTo>
                  <a:pt x="615016" y="0"/>
                  <a:pt x="754156" y="79959"/>
                  <a:pt x="836318" y="201575"/>
                </a:cubicBezTo>
                <a:lnTo>
                  <a:pt x="866368" y="256939"/>
                </a:lnTo>
                <a:lnTo>
                  <a:pt x="2226970" y="256939"/>
                </a:lnTo>
                <a:lnTo>
                  <a:pt x="2427231" y="457201"/>
                </a:lnTo>
                <a:lnTo>
                  <a:pt x="2226970" y="657462"/>
                </a:lnTo>
                <a:lnTo>
                  <a:pt x="2106661" y="657462"/>
                </a:lnTo>
                <a:lnTo>
                  <a:pt x="1975716" y="505956"/>
                </a:lnTo>
                <a:lnTo>
                  <a:pt x="1844772" y="657462"/>
                </a:lnTo>
                <a:lnTo>
                  <a:pt x="1773422" y="657462"/>
                </a:lnTo>
                <a:lnTo>
                  <a:pt x="1642477" y="505956"/>
                </a:lnTo>
                <a:lnTo>
                  <a:pt x="1511533" y="657462"/>
                </a:lnTo>
                <a:lnTo>
                  <a:pt x="1414780" y="657462"/>
                </a:lnTo>
                <a:lnTo>
                  <a:pt x="1283835" y="505956"/>
                </a:lnTo>
                <a:lnTo>
                  <a:pt x="1152891" y="657462"/>
                </a:lnTo>
                <a:lnTo>
                  <a:pt x="866368" y="657462"/>
                </a:lnTo>
                <a:lnTo>
                  <a:pt x="836318" y="712825"/>
                </a:lnTo>
                <a:cubicBezTo>
                  <a:pt x="754156" y="834441"/>
                  <a:pt x="615016" y="914400"/>
                  <a:pt x="457200" y="914400"/>
                </a:cubicBezTo>
                <a:cubicBezTo>
                  <a:pt x="204695" y="914400"/>
                  <a:pt x="0" y="709705"/>
                  <a:pt x="0" y="457200"/>
                </a:cubicBezTo>
                <a:cubicBezTo>
                  <a:pt x="0" y="204695"/>
                  <a:pt x="204695" y="0"/>
                  <a:pt x="457200" y="0"/>
                </a:cubicBezTo>
                <a:close/>
              </a:path>
            </a:pathLst>
          </a:custGeom>
          <a:solidFill>
            <a:srgbClr val="546CB2">
              <a:lumMod val="60000"/>
              <a:lumOff val="40000"/>
            </a:srgbClr>
          </a:solidFill>
          <a:ln w="12700" cap="flat" cmpd="sng" algn="ctr">
            <a:solidFill>
              <a:srgbClr val="98A7D1"/>
            </a:solidFill>
            <a:prstDash val="solid"/>
            <a:miter lim="800000"/>
          </a:ln>
          <a:effectLst/>
        </p:spPr>
      </p:sp>
      <p:grpSp>
        <p:nvGrpSpPr>
          <p:cNvPr id="163" name="Group 162"/>
          <p:cNvGrpSpPr/>
          <p:nvPr/>
        </p:nvGrpSpPr>
        <p:grpSpPr>
          <a:xfrm>
            <a:off x="1054935" y="5633267"/>
            <a:ext cx="2429399" cy="114580"/>
            <a:chOff x="1178460" y="4189468"/>
            <a:chExt cx="2429399" cy="114580"/>
          </a:xfrm>
        </p:grpSpPr>
        <p:sp>
          <p:nvSpPr>
            <p:cNvPr id="164" name="Freeform 79">
              <a:extLst>
                <a:ext uri="{FF2B5EF4-FFF2-40B4-BE49-F238E27FC236}">
                  <a16:creationId xmlns:a16="http://schemas.microsoft.com/office/drawing/2014/main" id="{BCB5557E-6146-47AA-8C62-54D5877EA1B1}"/>
                </a:ext>
              </a:extLst>
            </p:cNvPr>
            <p:cNvSpPr/>
            <p:nvPr/>
          </p:nvSpPr>
          <p:spPr>
            <a:xfrm>
              <a:off x="1178460" y="4212572"/>
              <a:ext cx="269636" cy="91476"/>
            </a:xfrm>
            <a:custGeom>
              <a:avLst/>
              <a:gdLst/>
              <a:ahLst/>
              <a:cxnLst/>
              <a:rect l="l" t="t" r="r" b="b"/>
              <a:pathLst>
                <a:path w="2427231" h="914400">
                  <a:moveTo>
                    <a:pt x="233965" y="366746"/>
                  </a:moveTo>
                  <a:cubicBezTo>
                    <a:pt x="184008" y="366746"/>
                    <a:pt x="143510" y="407244"/>
                    <a:pt x="143510" y="457201"/>
                  </a:cubicBezTo>
                  <a:cubicBezTo>
                    <a:pt x="143510" y="507158"/>
                    <a:pt x="184008" y="547656"/>
                    <a:pt x="233965" y="547656"/>
                  </a:cubicBezTo>
                  <a:cubicBezTo>
                    <a:pt x="283922" y="547656"/>
                    <a:pt x="324420" y="507158"/>
                    <a:pt x="324420" y="457201"/>
                  </a:cubicBezTo>
                  <a:cubicBezTo>
                    <a:pt x="324420" y="407244"/>
                    <a:pt x="283922" y="366746"/>
                    <a:pt x="233965" y="366746"/>
                  </a:cubicBezTo>
                  <a:close/>
                  <a:moveTo>
                    <a:pt x="457200" y="0"/>
                  </a:moveTo>
                  <a:cubicBezTo>
                    <a:pt x="615016" y="0"/>
                    <a:pt x="754156" y="79959"/>
                    <a:pt x="836318" y="201575"/>
                  </a:cubicBezTo>
                  <a:lnTo>
                    <a:pt x="866368" y="256939"/>
                  </a:lnTo>
                  <a:lnTo>
                    <a:pt x="2226970" y="256939"/>
                  </a:lnTo>
                  <a:lnTo>
                    <a:pt x="2427231" y="457201"/>
                  </a:lnTo>
                  <a:lnTo>
                    <a:pt x="2226970" y="657462"/>
                  </a:lnTo>
                  <a:lnTo>
                    <a:pt x="2106661" y="657462"/>
                  </a:lnTo>
                  <a:lnTo>
                    <a:pt x="1975716" y="505956"/>
                  </a:lnTo>
                  <a:lnTo>
                    <a:pt x="1844772" y="657462"/>
                  </a:lnTo>
                  <a:lnTo>
                    <a:pt x="1773422" y="657462"/>
                  </a:lnTo>
                  <a:lnTo>
                    <a:pt x="1642477" y="505956"/>
                  </a:lnTo>
                  <a:lnTo>
                    <a:pt x="1511533" y="657462"/>
                  </a:lnTo>
                  <a:lnTo>
                    <a:pt x="1414780" y="657462"/>
                  </a:lnTo>
                  <a:lnTo>
                    <a:pt x="1283835" y="505956"/>
                  </a:lnTo>
                  <a:lnTo>
                    <a:pt x="1152891" y="657462"/>
                  </a:lnTo>
                  <a:lnTo>
                    <a:pt x="866368" y="657462"/>
                  </a:lnTo>
                  <a:lnTo>
                    <a:pt x="836318" y="712825"/>
                  </a:lnTo>
                  <a:cubicBezTo>
                    <a:pt x="754156" y="834441"/>
                    <a:pt x="615016" y="914400"/>
                    <a:pt x="457200" y="914400"/>
                  </a:cubicBezTo>
                  <a:cubicBezTo>
                    <a:pt x="204695" y="914400"/>
                    <a:pt x="0" y="709705"/>
                    <a:pt x="0" y="457200"/>
                  </a:cubicBezTo>
                  <a:cubicBezTo>
                    <a:pt x="0" y="204695"/>
                    <a:pt x="204695" y="0"/>
                    <a:pt x="457200" y="0"/>
                  </a:cubicBezTo>
                  <a:close/>
                </a:path>
              </a:pathLst>
            </a:custGeom>
            <a:solidFill>
              <a:srgbClr val="7F4F9F">
                <a:lumMod val="40000"/>
                <a:lumOff val="60000"/>
              </a:srgbClr>
            </a:solidFill>
            <a:ln w="12700" cap="flat" cmpd="sng" algn="ctr">
              <a:solidFill>
                <a:srgbClr val="CCB6DB"/>
              </a:solidFill>
              <a:prstDash val="solid"/>
              <a:miter lim="800000"/>
            </a:ln>
            <a:effectLst/>
          </p:spPr>
        </p:sp>
        <p:sp>
          <p:nvSpPr>
            <p:cNvPr id="165" name="Freeform 79">
              <a:extLst>
                <a:ext uri="{FF2B5EF4-FFF2-40B4-BE49-F238E27FC236}">
                  <a16:creationId xmlns:a16="http://schemas.microsoft.com/office/drawing/2014/main" id="{E9A43C2E-E1CC-4687-AC9A-0BDF40A37111}"/>
                </a:ext>
              </a:extLst>
            </p:cNvPr>
            <p:cNvSpPr/>
            <p:nvPr/>
          </p:nvSpPr>
          <p:spPr>
            <a:xfrm>
              <a:off x="3338223" y="4189468"/>
              <a:ext cx="269636" cy="91476"/>
            </a:xfrm>
            <a:custGeom>
              <a:avLst/>
              <a:gdLst/>
              <a:ahLst/>
              <a:cxnLst/>
              <a:rect l="l" t="t" r="r" b="b"/>
              <a:pathLst>
                <a:path w="2427231" h="914400">
                  <a:moveTo>
                    <a:pt x="233965" y="366746"/>
                  </a:moveTo>
                  <a:cubicBezTo>
                    <a:pt x="184008" y="366746"/>
                    <a:pt x="143510" y="407244"/>
                    <a:pt x="143510" y="457201"/>
                  </a:cubicBezTo>
                  <a:cubicBezTo>
                    <a:pt x="143510" y="507158"/>
                    <a:pt x="184008" y="547656"/>
                    <a:pt x="233965" y="547656"/>
                  </a:cubicBezTo>
                  <a:cubicBezTo>
                    <a:pt x="283922" y="547656"/>
                    <a:pt x="324420" y="507158"/>
                    <a:pt x="324420" y="457201"/>
                  </a:cubicBezTo>
                  <a:cubicBezTo>
                    <a:pt x="324420" y="407244"/>
                    <a:pt x="283922" y="366746"/>
                    <a:pt x="233965" y="366746"/>
                  </a:cubicBezTo>
                  <a:close/>
                  <a:moveTo>
                    <a:pt x="457200" y="0"/>
                  </a:moveTo>
                  <a:cubicBezTo>
                    <a:pt x="615016" y="0"/>
                    <a:pt x="754156" y="79959"/>
                    <a:pt x="836318" y="201575"/>
                  </a:cubicBezTo>
                  <a:lnTo>
                    <a:pt x="866368" y="256939"/>
                  </a:lnTo>
                  <a:lnTo>
                    <a:pt x="2226970" y="256939"/>
                  </a:lnTo>
                  <a:lnTo>
                    <a:pt x="2427231" y="457201"/>
                  </a:lnTo>
                  <a:lnTo>
                    <a:pt x="2226970" y="657462"/>
                  </a:lnTo>
                  <a:lnTo>
                    <a:pt x="2106661" y="657462"/>
                  </a:lnTo>
                  <a:lnTo>
                    <a:pt x="1975716" y="505956"/>
                  </a:lnTo>
                  <a:lnTo>
                    <a:pt x="1844772" y="657462"/>
                  </a:lnTo>
                  <a:lnTo>
                    <a:pt x="1773422" y="657462"/>
                  </a:lnTo>
                  <a:lnTo>
                    <a:pt x="1642477" y="505956"/>
                  </a:lnTo>
                  <a:lnTo>
                    <a:pt x="1511533" y="657462"/>
                  </a:lnTo>
                  <a:lnTo>
                    <a:pt x="1414780" y="657462"/>
                  </a:lnTo>
                  <a:lnTo>
                    <a:pt x="1283835" y="505956"/>
                  </a:lnTo>
                  <a:lnTo>
                    <a:pt x="1152891" y="657462"/>
                  </a:lnTo>
                  <a:lnTo>
                    <a:pt x="866368" y="657462"/>
                  </a:lnTo>
                  <a:lnTo>
                    <a:pt x="836318" y="712825"/>
                  </a:lnTo>
                  <a:cubicBezTo>
                    <a:pt x="754156" y="834441"/>
                    <a:pt x="615016" y="914400"/>
                    <a:pt x="457200" y="914400"/>
                  </a:cubicBezTo>
                  <a:cubicBezTo>
                    <a:pt x="204695" y="914400"/>
                    <a:pt x="0" y="709705"/>
                    <a:pt x="0" y="457200"/>
                  </a:cubicBezTo>
                  <a:cubicBezTo>
                    <a:pt x="0" y="204695"/>
                    <a:pt x="204695" y="0"/>
                    <a:pt x="457200" y="0"/>
                  </a:cubicBezTo>
                  <a:close/>
                </a:path>
              </a:pathLst>
            </a:custGeom>
            <a:solidFill>
              <a:srgbClr val="7F4F9F">
                <a:lumMod val="50000"/>
              </a:srgbClr>
            </a:solidFill>
            <a:ln w="12700" cap="flat" cmpd="sng" algn="ctr">
              <a:solidFill>
                <a:srgbClr val="3F274F"/>
              </a:solidFill>
              <a:prstDash val="solid"/>
              <a:miter lim="800000"/>
            </a:ln>
            <a:effectLst/>
          </p:spPr>
        </p:sp>
        <p:sp>
          <p:nvSpPr>
            <p:cNvPr id="166" name="Freeform 79">
              <a:extLst>
                <a:ext uri="{FF2B5EF4-FFF2-40B4-BE49-F238E27FC236}">
                  <a16:creationId xmlns:a16="http://schemas.microsoft.com/office/drawing/2014/main" id="{7BFD9FAB-CEEA-4BD7-9491-C8733ECF668B}"/>
                </a:ext>
              </a:extLst>
            </p:cNvPr>
            <p:cNvSpPr/>
            <p:nvPr/>
          </p:nvSpPr>
          <p:spPr>
            <a:xfrm>
              <a:off x="2237571" y="4206784"/>
              <a:ext cx="269636" cy="91476"/>
            </a:xfrm>
            <a:custGeom>
              <a:avLst/>
              <a:gdLst/>
              <a:ahLst/>
              <a:cxnLst/>
              <a:rect l="l" t="t" r="r" b="b"/>
              <a:pathLst>
                <a:path w="2427231" h="914400">
                  <a:moveTo>
                    <a:pt x="233965" y="366746"/>
                  </a:moveTo>
                  <a:cubicBezTo>
                    <a:pt x="184008" y="366746"/>
                    <a:pt x="143510" y="407244"/>
                    <a:pt x="143510" y="457201"/>
                  </a:cubicBezTo>
                  <a:cubicBezTo>
                    <a:pt x="143510" y="507158"/>
                    <a:pt x="184008" y="547656"/>
                    <a:pt x="233965" y="547656"/>
                  </a:cubicBezTo>
                  <a:cubicBezTo>
                    <a:pt x="283922" y="547656"/>
                    <a:pt x="324420" y="507158"/>
                    <a:pt x="324420" y="457201"/>
                  </a:cubicBezTo>
                  <a:cubicBezTo>
                    <a:pt x="324420" y="407244"/>
                    <a:pt x="283922" y="366746"/>
                    <a:pt x="233965" y="366746"/>
                  </a:cubicBezTo>
                  <a:close/>
                  <a:moveTo>
                    <a:pt x="457200" y="0"/>
                  </a:moveTo>
                  <a:cubicBezTo>
                    <a:pt x="615016" y="0"/>
                    <a:pt x="754156" y="79959"/>
                    <a:pt x="836318" y="201575"/>
                  </a:cubicBezTo>
                  <a:lnTo>
                    <a:pt x="866368" y="256939"/>
                  </a:lnTo>
                  <a:lnTo>
                    <a:pt x="2226970" y="256939"/>
                  </a:lnTo>
                  <a:lnTo>
                    <a:pt x="2427231" y="457201"/>
                  </a:lnTo>
                  <a:lnTo>
                    <a:pt x="2226970" y="657462"/>
                  </a:lnTo>
                  <a:lnTo>
                    <a:pt x="2106661" y="657462"/>
                  </a:lnTo>
                  <a:lnTo>
                    <a:pt x="1975716" y="505956"/>
                  </a:lnTo>
                  <a:lnTo>
                    <a:pt x="1844772" y="657462"/>
                  </a:lnTo>
                  <a:lnTo>
                    <a:pt x="1773422" y="657462"/>
                  </a:lnTo>
                  <a:lnTo>
                    <a:pt x="1642477" y="505956"/>
                  </a:lnTo>
                  <a:lnTo>
                    <a:pt x="1511533" y="657462"/>
                  </a:lnTo>
                  <a:lnTo>
                    <a:pt x="1414780" y="657462"/>
                  </a:lnTo>
                  <a:lnTo>
                    <a:pt x="1283835" y="505956"/>
                  </a:lnTo>
                  <a:lnTo>
                    <a:pt x="1152891" y="657462"/>
                  </a:lnTo>
                  <a:lnTo>
                    <a:pt x="866368" y="657462"/>
                  </a:lnTo>
                  <a:lnTo>
                    <a:pt x="836318" y="712825"/>
                  </a:lnTo>
                  <a:cubicBezTo>
                    <a:pt x="754156" y="834441"/>
                    <a:pt x="615016" y="914400"/>
                    <a:pt x="457200" y="914400"/>
                  </a:cubicBezTo>
                  <a:cubicBezTo>
                    <a:pt x="204695" y="914400"/>
                    <a:pt x="0" y="709705"/>
                    <a:pt x="0" y="457200"/>
                  </a:cubicBezTo>
                  <a:cubicBezTo>
                    <a:pt x="0" y="204695"/>
                    <a:pt x="204695" y="0"/>
                    <a:pt x="457200" y="0"/>
                  </a:cubicBezTo>
                  <a:close/>
                </a:path>
              </a:pathLst>
            </a:custGeom>
            <a:solidFill>
              <a:srgbClr val="546CB2">
                <a:lumMod val="60000"/>
                <a:lumOff val="40000"/>
              </a:srgbClr>
            </a:solidFill>
            <a:ln w="12700" cap="flat" cmpd="sng" algn="ctr">
              <a:solidFill>
                <a:srgbClr val="98A7D1"/>
              </a:solidFill>
              <a:prstDash val="solid"/>
              <a:miter lim="800000"/>
            </a:ln>
            <a:effectLst/>
          </p:spPr>
        </p:sp>
      </p:grpSp>
      <p:sp>
        <p:nvSpPr>
          <p:cNvPr id="167" name="Rectangle 166"/>
          <p:cNvSpPr/>
          <p:nvPr/>
        </p:nvSpPr>
        <p:spPr>
          <a:xfrm>
            <a:off x="558975" y="4186525"/>
            <a:ext cx="1016100" cy="178574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800" dirty="0">
                <a:solidFill>
                  <a:schemeClr val="bg1"/>
                </a:solidFill>
              </a:rPr>
              <a:t>955e9224bd2f5...</a:t>
            </a:r>
            <a:endParaRPr lang="pt-PT" sz="800" dirty="0"/>
          </a:p>
        </p:txBody>
      </p:sp>
      <p:sp>
        <p:nvSpPr>
          <p:cNvPr id="168" name="Rectangle 167"/>
          <p:cNvSpPr/>
          <p:nvPr/>
        </p:nvSpPr>
        <p:spPr>
          <a:xfrm>
            <a:off x="1702474" y="4186525"/>
            <a:ext cx="1016100" cy="178574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800" dirty="0">
                <a:solidFill>
                  <a:schemeClr val="bg1"/>
                </a:solidFill>
              </a:rPr>
              <a:t>b6224af660189...</a:t>
            </a:r>
            <a:endParaRPr lang="pt-PT" sz="800" dirty="0"/>
          </a:p>
        </p:txBody>
      </p:sp>
      <p:sp>
        <p:nvSpPr>
          <p:cNvPr id="169" name="Rectangle 168"/>
          <p:cNvSpPr/>
          <p:nvPr/>
        </p:nvSpPr>
        <p:spPr>
          <a:xfrm>
            <a:off x="2845973" y="4186525"/>
            <a:ext cx="1117710" cy="178574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800" dirty="0">
                <a:solidFill>
                  <a:schemeClr val="bg1"/>
                </a:solidFill>
              </a:rPr>
              <a:t>b32b121900a4...</a:t>
            </a:r>
            <a:endParaRPr lang="pt-PT" sz="800" dirty="0">
              <a:solidFill>
                <a:schemeClr val="bg1"/>
              </a:solidFill>
            </a:endParaRPr>
          </a:p>
        </p:txBody>
      </p:sp>
      <p:sp>
        <p:nvSpPr>
          <p:cNvPr id="170" name="Rectangle 169"/>
          <p:cNvSpPr/>
          <p:nvPr/>
        </p:nvSpPr>
        <p:spPr>
          <a:xfrm>
            <a:off x="558975" y="5813368"/>
            <a:ext cx="1016100" cy="25359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ae1890c51389...</a:t>
            </a:r>
            <a:endParaRPr lang="pt-PT" sz="800" dirty="0">
              <a:solidFill>
                <a:schemeClr val="bg1"/>
              </a:solidFill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  <p:sp>
        <p:nvSpPr>
          <p:cNvPr id="171" name="Rectangle 170"/>
          <p:cNvSpPr/>
          <p:nvPr/>
        </p:nvSpPr>
        <p:spPr>
          <a:xfrm>
            <a:off x="1702474" y="5813368"/>
            <a:ext cx="1016100" cy="25359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1104e6fe5809d...</a:t>
            </a:r>
            <a:endParaRPr lang="pt-PT" sz="800" dirty="0">
              <a:solidFill>
                <a:schemeClr val="bg1"/>
              </a:solidFill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  <p:sp>
        <p:nvSpPr>
          <p:cNvPr id="172" name="Rectangle 171"/>
          <p:cNvSpPr/>
          <p:nvPr/>
        </p:nvSpPr>
        <p:spPr>
          <a:xfrm>
            <a:off x="2845973" y="5813368"/>
            <a:ext cx="1117710" cy="25359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fe7b2c2ae6ef...</a:t>
            </a:r>
            <a:endParaRPr lang="pt-PT" sz="800" dirty="0">
              <a:solidFill>
                <a:schemeClr val="bg1"/>
              </a:solidFill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  <p:sp>
        <p:nvSpPr>
          <p:cNvPr id="173" name="Rectangle 172"/>
          <p:cNvSpPr/>
          <p:nvPr/>
        </p:nvSpPr>
        <p:spPr>
          <a:xfrm>
            <a:off x="519069" y="3187053"/>
            <a:ext cx="3626409" cy="1195019"/>
          </a:xfrm>
          <a:prstGeom prst="rect">
            <a:avLst/>
          </a:prstGeom>
          <a:solidFill>
            <a:schemeClr val="tx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74" name="Rectangle 173"/>
          <p:cNvSpPr/>
          <p:nvPr/>
        </p:nvSpPr>
        <p:spPr>
          <a:xfrm>
            <a:off x="540818" y="4833200"/>
            <a:ext cx="3626409" cy="1195019"/>
          </a:xfrm>
          <a:prstGeom prst="rect">
            <a:avLst/>
          </a:prstGeom>
          <a:solidFill>
            <a:schemeClr val="tx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75" name="Picture 174">
            <a:extLst>
              <a:ext uri="{FF2B5EF4-FFF2-40B4-BE49-F238E27FC236}">
                <a16:creationId xmlns:a16="http://schemas.microsoft.com/office/drawing/2014/main" id="{E2B62732-D3AE-FF49-9074-2CE2A2CD944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8113" y="818628"/>
            <a:ext cx="2361340" cy="778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4243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6D9BD76-CD5A-A611-DBEC-8E83CD262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104" y="609599"/>
            <a:ext cx="10596307" cy="1196851"/>
          </a:xfrm>
        </p:spPr>
        <p:txBody>
          <a:bodyPr>
            <a:normAutofit/>
          </a:bodyPr>
          <a:lstStyle/>
          <a:p>
            <a:r>
              <a:rPr lang="en-US" dirty="0"/>
              <a:t>DATA PROTECTION AND ACCOUNTABILITY </a:t>
            </a:r>
            <a:br>
              <a:rPr lang="en-US" dirty="0"/>
            </a:br>
            <a:r>
              <a:rPr lang="en-US" dirty="0"/>
              <a:t>solution (DPA): </a:t>
            </a:r>
            <a:r>
              <a:rPr lang="en-US" b="1" dirty="0"/>
              <a:t>HYPERLEDGER FABRIC</a:t>
            </a:r>
            <a:endParaRPr lang="el-GR" b="1" dirty="0"/>
          </a:p>
        </p:txBody>
      </p:sp>
      <p:sp>
        <p:nvSpPr>
          <p:cNvPr id="7" name="Rounded Rectangle 186">
            <a:extLst>
              <a:ext uri="{FF2B5EF4-FFF2-40B4-BE49-F238E27FC236}">
                <a16:creationId xmlns:a16="http://schemas.microsoft.com/office/drawing/2014/main" id="{08456477-5DF6-4444-8AD3-5F86302A832C}"/>
              </a:ext>
            </a:extLst>
          </p:cNvPr>
          <p:cNvSpPr/>
          <p:nvPr/>
        </p:nvSpPr>
        <p:spPr>
          <a:xfrm>
            <a:off x="4861591" y="2151400"/>
            <a:ext cx="2261974" cy="981379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solidFill>
              <a:srgbClr val="5D3A75"/>
            </a:solidFill>
            <a:prstDash val="solid"/>
            <a:miter lim="800000"/>
          </a:ln>
          <a:effectLst/>
        </p:spPr>
      </p:sp>
      <p:sp>
        <p:nvSpPr>
          <p:cNvPr id="8" name="Rounded Rectangle 186">
            <a:extLst>
              <a:ext uri="{FF2B5EF4-FFF2-40B4-BE49-F238E27FC236}">
                <a16:creationId xmlns:a16="http://schemas.microsoft.com/office/drawing/2014/main" id="{08456477-5DF6-4444-8AD3-5F86302A832C}"/>
              </a:ext>
            </a:extLst>
          </p:cNvPr>
          <p:cNvSpPr/>
          <p:nvPr/>
        </p:nvSpPr>
        <p:spPr>
          <a:xfrm>
            <a:off x="7406608" y="2146608"/>
            <a:ext cx="2083665" cy="962352"/>
          </a:xfrm>
          <a:prstGeom prst="roundRect">
            <a:avLst>
              <a:gd name="adj" fmla="val 16667"/>
            </a:avLst>
          </a:prstGeom>
          <a:solidFill>
            <a:srgbClr val="7F4F9F">
              <a:lumMod val="20000"/>
              <a:lumOff val="80000"/>
            </a:srgbClr>
          </a:solidFill>
          <a:ln w="12700" cap="flat" cmpd="sng" algn="ctr">
            <a:solidFill>
              <a:srgbClr val="5D3A75"/>
            </a:solidFill>
            <a:prstDash val="solid"/>
            <a:miter lim="800000"/>
          </a:ln>
          <a:effectLst/>
        </p:spPr>
      </p:sp>
      <p:sp>
        <p:nvSpPr>
          <p:cNvPr id="9" name="Rectangle 241">
            <a:extLst>
              <a:ext uri="{FF2B5EF4-FFF2-40B4-BE49-F238E27FC236}">
                <a16:creationId xmlns:a16="http://schemas.microsoft.com/office/drawing/2014/main" id="{44B791A9-F875-42E5-A4BA-3F7F4FCB0E92}"/>
              </a:ext>
            </a:extLst>
          </p:cNvPr>
          <p:cNvSpPr/>
          <p:nvPr/>
        </p:nvSpPr>
        <p:spPr>
          <a:xfrm>
            <a:off x="7461643" y="1865918"/>
            <a:ext cx="1973595" cy="275545"/>
          </a:xfrm>
          <a:prstGeom prst="rect">
            <a:avLst/>
          </a:prstGeom>
          <a:noFill/>
          <a:ln w="0">
            <a:noFill/>
          </a:ln>
          <a:effectLst/>
        </p:spPr>
        <p:txBody>
          <a:bodyPr wrap="none" lIns="90000" tIns="45000" rIns="90000" bIns="4500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1200" b="1" i="0" u="none" strike="noStrike" kern="0" cap="none" spc="-1" normalizeH="0" baseline="0" noProof="0" dirty="0">
                <a:ln>
                  <a:noFill/>
                </a:ln>
                <a:solidFill>
                  <a:srgbClr val="414244"/>
                </a:solidFill>
                <a:effectLst/>
                <a:uLnTx/>
                <a:uFillTx/>
                <a:latin typeface="Calibri"/>
                <a:ea typeface="DejaVu Sans"/>
                <a:cs typeface="+mn-cs"/>
              </a:rPr>
              <a:t>Hyperledger Fabric Network</a:t>
            </a:r>
            <a:endParaRPr kumimoji="0" lang="en-US" sz="1200" b="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7430477" y="2155290"/>
            <a:ext cx="775592" cy="847606"/>
            <a:chOff x="7237428" y="4831188"/>
            <a:chExt cx="775592" cy="847606"/>
          </a:xfrm>
        </p:grpSpPr>
        <p:sp>
          <p:nvSpPr>
            <p:cNvPr id="140" name="Rectangle 113">
              <a:extLst>
                <a:ext uri="{FF2B5EF4-FFF2-40B4-BE49-F238E27FC236}">
                  <a16:creationId xmlns:a16="http://schemas.microsoft.com/office/drawing/2014/main" id="{18C187D5-BA64-40FB-BEBE-FCA54015211A}"/>
                </a:ext>
              </a:extLst>
            </p:cNvPr>
            <p:cNvSpPr/>
            <p:nvPr/>
          </p:nvSpPr>
          <p:spPr>
            <a:xfrm>
              <a:off x="7237428" y="4831188"/>
              <a:ext cx="775592" cy="317520"/>
            </a:xfrm>
            <a:prstGeom prst="rect">
              <a:avLst/>
            </a:prstGeom>
            <a:noFill/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000" i="0" u="none" strike="noStrike" kern="0" cap="none" spc="-1" normalizeH="0" baseline="0" noProof="0" dirty="0">
                  <a:ln>
                    <a:noFill/>
                  </a:ln>
                  <a:solidFill>
                    <a:srgbClr val="414244"/>
                  </a:solidFill>
                  <a:effectLst/>
                  <a:uLnTx/>
                  <a:uFillTx/>
                  <a:latin typeface="Calibri"/>
                  <a:ea typeface="DejaVu Sans"/>
                  <a:cs typeface="+mn-cs"/>
                </a:rPr>
                <a:t>peer0.org1</a:t>
              </a:r>
              <a:endPara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141" name="Group 140"/>
            <p:cNvGrpSpPr/>
            <p:nvPr/>
          </p:nvGrpSpPr>
          <p:grpSpPr>
            <a:xfrm>
              <a:off x="7391764" y="5112514"/>
              <a:ext cx="466920" cy="566280"/>
              <a:chOff x="7395464" y="3062136"/>
              <a:chExt cx="466920" cy="566280"/>
            </a:xfrm>
          </p:grpSpPr>
          <p:grpSp>
            <p:nvGrpSpPr>
              <p:cNvPr id="142" name="Group 140">
                <a:extLst>
                  <a:ext uri="{FF2B5EF4-FFF2-40B4-BE49-F238E27FC236}">
                    <a16:creationId xmlns:a16="http://schemas.microsoft.com/office/drawing/2014/main" id="{8A8CC44C-B01D-44DE-B89A-D38FAE743F1F}"/>
                  </a:ext>
                </a:extLst>
              </p:cNvPr>
              <p:cNvGrpSpPr/>
              <p:nvPr/>
            </p:nvGrpSpPr>
            <p:grpSpPr>
              <a:xfrm>
                <a:off x="7395464" y="3062136"/>
                <a:ext cx="466920" cy="566280"/>
                <a:chOff x="9698760" y="3480120"/>
                <a:chExt cx="466920" cy="566280"/>
              </a:xfrm>
            </p:grpSpPr>
            <p:sp>
              <p:nvSpPr>
                <p:cNvPr id="144" name="Rounded Rectangle 126">
                  <a:extLst>
                    <a:ext uri="{FF2B5EF4-FFF2-40B4-BE49-F238E27FC236}">
                      <a16:creationId xmlns:a16="http://schemas.microsoft.com/office/drawing/2014/main" id="{D4CAF9B7-3BCC-4AF9-9093-8D7EA6C31B0B}"/>
                    </a:ext>
                  </a:extLst>
                </p:cNvPr>
                <p:cNvSpPr/>
                <p:nvPr/>
              </p:nvSpPr>
              <p:spPr>
                <a:xfrm>
                  <a:off x="9698760" y="3480120"/>
                  <a:ext cx="466920" cy="566280"/>
                </a:xfrm>
                <a:prstGeom prst="roundRect">
                  <a:avLst>
                    <a:gd name="adj" fmla="val 16667"/>
                  </a:avLst>
                </a:prstGeom>
                <a:noFill/>
                <a:ln w="12700" cap="flat" cmpd="sng" algn="ctr">
                  <a:solidFill>
                    <a:srgbClr val="546CB2"/>
                  </a:solidFill>
                  <a:prstDash val="solid"/>
                  <a:miter lim="800000"/>
                </a:ln>
                <a:effectLst/>
              </p:spPr>
            </p:sp>
            <p:grpSp>
              <p:nvGrpSpPr>
                <p:cNvPr id="145" name="Group 92">
                  <a:extLst>
                    <a:ext uri="{FF2B5EF4-FFF2-40B4-BE49-F238E27FC236}">
                      <a16:creationId xmlns:a16="http://schemas.microsoft.com/office/drawing/2014/main" id="{2F33F6DA-2610-4735-BE70-5D8E6BA428DE}"/>
                    </a:ext>
                  </a:extLst>
                </p:cNvPr>
                <p:cNvGrpSpPr/>
                <p:nvPr/>
              </p:nvGrpSpPr>
              <p:grpSpPr>
                <a:xfrm>
                  <a:off x="9802800" y="3702960"/>
                  <a:ext cx="241200" cy="275400"/>
                  <a:chOff x="9802800" y="3702960"/>
                  <a:chExt cx="241200" cy="275400"/>
                </a:xfrm>
              </p:grpSpPr>
              <p:sp>
                <p:nvSpPr>
                  <p:cNvPr id="146" name="Rectangle 94">
                    <a:extLst>
                      <a:ext uri="{FF2B5EF4-FFF2-40B4-BE49-F238E27FC236}">
                        <a16:creationId xmlns:a16="http://schemas.microsoft.com/office/drawing/2014/main" id="{1A53C6D5-5A88-46BF-A21B-556121D6A113}"/>
                      </a:ext>
                    </a:extLst>
                  </p:cNvPr>
                  <p:cNvSpPr/>
                  <p:nvPr/>
                </p:nvSpPr>
                <p:spPr>
                  <a:xfrm>
                    <a:off x="9802800" y="3702960"/>
                    <a:ext cx="241200" cy="27540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  <p:grpSp>
                <p:nvGrpSpPr>
                  <p:cNvPr id="147" name="Group 95">
                    <a:extLst>
                      <a:ext uri="{FF2B5EF4-FFF2-40B4-BE49-F238E27FC236}">
                        <a16:creationId xmlns:a16="http://schemas.microsoft.com/office/drawing/2014/main" id="{DB6EE8B3-C661-417B-A881-B0AF027C15F7}"/>
                      </a:ext>
                    </a:extLst>
                  </p:cNvPr>
                  <p:cNvGrpSpPr/>
                  <p:nvPr/>
                </p:nvGrpSpPr>
                <p:grpSpPr>
                  <a:xfrm>
                    <a:off x="9836280" y="3804480"/>
                    <a:ext cx="79560" cy="38880"/>
                    <a:chOff x="9836280" y="3804480"/>
                    <a:chExt cx="79560" cy="38880"/>
                  </a:xfrm>
                </p:grpSpPr>
                <p:sp>
                  <p:nvSpPr>
                    <p:cNvPr id="154" name="Rectangle 102">
                      <a:extLst>
                        <a:ext uri="{FF2B5EF4-FFF2-40B4-BE49-F238E27FC236}">
                          <a16:creationId xmlns:a16="http://schemas.microsoft.com/office/drawing/2014/main" id="{2F57A5D6-48CA-47B0-B38E-FACA62186631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9833760" y="382680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55" name="Rectangle 103">
                      <a:extLst>
                        <a:ext uri="{FF2B5EF4-FFF2-40B4-BE49-F238E27FC236}">
                          <a16:creationId xmlns:a16="http://schemas.microsoft.com/office/drawing/2014/main" id="{86EDBB1C-29BA-408A-9757-668EE5A58230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9852480" y="382032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148" name="Group 96">
                    <a:extLst>
                      <a:ext uri="{FF2B5EF4-FFF2-40B4-BE49-F238E27FC236}">
                        <a16:creationId xmlns:a16="http://schemas.microsoft.com/office/drawing/2014/main" id="{1F7B4667-04DF-4A93-AC06-A24091394E82}"/>
                      </a:ext>
                    </a:extLst>
                  </p:cNvPr>
                  <p:cNvGrpSpPr/>
                  <p:nvPr/>
                </p:nvGrpSpPr>
                <p:grpSpPr>
                  <a:xfrm>
                    <a:off x="9837000" y="3879000"/>
                    <a:ext cx="51480" cy="51480"/>
                    <a:chOff x="9837000" y="3879000"/>
                    <a:chExt cx="51480" cy="51480"/>
                  </a:xfrm>
                </p:grpSpPr>
                <p:sp>
                  <p:nvSpPr>
                    <p:cNvPr id="152" name="Rectangle 100">
                      <a:extLst>
                        <a:ext uri="{FF2B5EF4-FFF2-40B4-BE49-F238E27FC236}">
                          <a16:creationId xmlns:a16="http://schemas.microsoft.com/office/drawing/2014/main" id="{F3D31E61-CD7C-4C01-AE1E-9606D4B6DDE8}"/>
                        </a:ext>
                      </a:extLst>
                    </p:cNvPr>
                    <p:cNvSpPr/>
                    <p:nvPr/>
                  </p:nvSpPr>
                  <p:spPr>
                    <a:xfrm rot="18900000">
                      <a:off x="9829440" y="390132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53" name="Rectangle 101">
                      <a:extLst>
                        <a:ext uri="{FF2B5EF4-FFF2-40B4-BE49-F238E27FC236}">
                          <a16:creationId xmlns:a16="http://schemas.microsoft.com/office/drawing/2014/main" id="{C6D65796-6D38-44F4-8178-EA8307E76E32}"/>
                        </a:ext>
                      </a:extLst>
                    </p:cNvPr>
                    <p:cNvSpPr/>
                    <p:nvPr/>
                  </p:nvSpPr>
                  <p:spPr>
                    <a:xfrm rot="13500000">
                      <a:off x="9833760" y="3901680"/>
                      <a:ext cx="60120" cy="720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149" name="Group 97">
                    <a:extLst>
                      <a:ext uri="{FF2B5EF4-FFF2-40B4-BE49-F238E27FC236}">
                        <a16:creationId xmlns:a16="http://schemas.microsoft.com/office/drawing/2014/main" id="{093FBC69-1879-47B6-871A-2CC98CAF8741}"/>
                      </a:ext>
                    </a:extLst>
                  </p:cNvPr>
                  <p:cNvGrpSpPr/>
                  <p:nvPr/>
                </p:nvGrpSpPr>
                <p:grpSpPr>
                  <a:xfrm>
                    <a:off x="9836280" y="3745440"/>
                    <a:ext cx="79560" cy="38880"/>
                    <a:chOff x="9836280" y="3745440"/>
                    <a:chExt cx="79560" cy="38880"/>
                  </a:xfrm>
                </p:grpSpPr>
                <p:sp>
                  <p:nvSpPr>
                    <p:cNvPr id="150" name="Rectangle 98">
                      <a:extLst>
                        <a:ext uri="{FF2B5EF4-FFF2-40B4-BE49-F238E27FC236}">
                          <a16:creationId xmlns:a16="http://schemas.microsoft.com/office/drawing/2014/main" id="{A03B00A6-932C-4F29-86D3-512B10F6A433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9833760" y="376740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51" name="Rectangle 99">
                      <a:extLst>
                        <a:ext uri="{FF2B5EF4-FFF2-40B4-BE49-F238E27FC236}">
                          <a16:creationId xmlns:a16="http://schemas.microsoft.com/office/drawing/2014/main" id="{160C501B-CCC9-446C-AF41-52ED92B8D981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9852480" y="376128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</p:grpSp>
          </p:grpSp>
          <p:sp>
            <p:nvSpPr>
              <p:cNvPr id="143" name="Freeform 79">
                <a:extLst>
                  <a:ext uri="{FF2B5EF4-FFF2-40B4-BE49-F238E27FC236}">
                    <a16:creationId xmlns:a16="http://schemas.microsoft.com/office/drawing/2014/main" id="{43C903C9-1086-4E35-936F-BE44BA5A2634}"/>
                  </a:ext>
                </a:extLst>
              </p:cNvPr>
              <p:cNvSpPr/>
              <p:nvPr/>
            </p:nvSpPr>
            <p:spPr>
              <a:xfrm>
                <a:off x="7509700" y="3136078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7F4F9F">
                  <a:lumMod val="40000"/>
                  <a:lumOff val="60000"/>
                </a:srgbClr>
              </a:solidFill>
              <a:ln w="12700" cap="flat" cmpd="sng" algn="ctr">
                <a:solidFill>
                  <a:srgbClr val="CCB6DB"/>
                </a:solidFill>
                <a:prstDash val="solid"/>
                <a:miter lim="800000"/>
              </a:ln>
              <a:effectLst/>
            </p:spPr>
          </p:sp>
        </p:grpSp>
      </p:grpSp>
      <p:grpSp>
        <p:nvGrpSpPr>
          <p:cNvPr id="11" name="Group 10"/>
          <p:cNvGrpSpPr/>
          <p:nvPr/>
        </p:nvGrpSpPr>
        <p:grpSpPr>
          <a:xfrm>
            <a:off x="8072210" y="2136440"/>
            <a:ext cx="775592" cy="847606"/>
            <a:chOff x="7807934" y="4831188"/>
            <a:chExt cx="775592" cy="847606"/>
          </a:xfrm>
        </p:grpSpPr>
        <p:sp>
          <p:nvSpPr>
            <p:cNvPr id="124" name="Rectangle 113">
              <a:extLst>
                <a:ext uri="{FF2B5EF4-FFF2-40B4-BE49-F238E27FC236}">
                  <a16:creationId xmlns:a16="http://schemas.microsoft.com/office/drawing/2014/main" id="{2436AE0A-7EE1-4E8A-9F50-0AE8E13250C6}"/>
                </a:ext>
              </a:extLst>
            </p:cNvPr>
            <p:cNvSpPr/>
            <p:nvPr/>
          </p:nvSpPr>
          <p:spPr>
            <a:xfrm>
              <a:off x="7807934" y="4831188"/>
              <a:ext cx="775592" cy="317520"/>
            </a:xfrm>
            <a:prstGeom prst="rect">
              <a:avLst/>
            </a:prstGeom>
            <a:noFill/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000" i="0" u="none" strike="noStrike" kern="0" cap="none" spc="-1" normalizeH="0" baseline="0" noProof="0" dirty="0">
                  <a:ln>
                    <a:noFill/>
                  </a:ln>
                  <a:solidFill>
                    <a:srgbClr val="414244"/>
                  </a:solidFill>
                  <a:effectLst/>
                  <a:uLnTx/>
                  <a:uFillTx/>
                  <a:latin typeface="Calibri"/>
                  <a:ea typeface="DejaVu Sans"/>
                  <a:cs typeface="+mn-cs"/>
                </a:rPr>
                <a:t>peer0.org2</a:t>
              </a:r>
              <a:endPara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125" name="Group 124"/>
            <p:cNvGrpSpPr/>
            <p:nvPr/>
          </p:nvGrpSpPr>
          <p:grpSpPr>
            <a:xfrm>
              <a:off x="7968850" y="5112514"/>
              <a:ext cx="466920" cy="566280"/>
              <a:chOff x="8102943" y="3741075"/>
              <a:chExt cx="466920" cy="566280"/>
            </a:xfrm>
          </p:grpSpPr>
          <p:grpSp>
            <p:nvGrpSpPr>
              <p:cNvPr id="126" name="Group 126">
                <a:extLst>
                  <a:ext uri="{FF2B5EF4-FFF2-40B4-BE49-F238E27FC236}">
                    <a16:creationId xmlns:a16="http://schemas.microsoft.com/office/drawing/2014/main" id="{76C8C88F-C24A-4378-A795-E42D3C57B5C9}"/>
                  </a:ext>
                </a:extLst>
              </p:cNvPr>
              <p:cNvGrpSpPr/>
              <p:nvPr/>
            </p:nvGrpSpPr>
            <p:grpSpPr>
              <a:xfrm>
                <a:off x="8102943" y="3741075"/>
                <a:ext cx="466920" cy="566280"/>
                <a:chOff x="9707400" y="4267800"/>
                <a:chExt cx="466920" cy="566280"/>
              </a:xfrm>
            </p:grpSpPr>
            <p:sp>
              <p:nvSpPr>
                <p:cNvPr id="128" name="Rounded Rectangle 126">
                  <a:extLst>
                    <a:ext uri="{FF2B5EF4-FFF2-40B4-BE49-F238E27FC236}">
                      <a16:creationId xmlns:a16="http://schemas.microsoft.com/office/drawing/2014/main" id="{29ABE8AA-9E58-438C-82FD-89F89536C282}"/>
                    </a:ext>
                  </a:extLst>
                </p:cNvPr>
                <p:cNvSpPr/>
                <p:nvPr/>
              </p:nvSpPr>
              <p:spPr>
                <a:xfrm>
                  <a:off x="9707400" y="4267800"/>
                  <a:ext cx="466920" cy="566280"/>
                </a:xfrm>
                <a:prstGeom prst="roundRect">
                  <a:avLst>
                    <a:gd name="adj" fmla="val 16667"/>
                  </a:avLst>
                </a:prstGeom>
                <a:noFill/>
                <a:ln w="12700" cap="flat" cmpd="sng" algn="ctr">
                  <a:solidFill>
                    <a:srgbClr val="546CB2"/>
                  </a:solidFill>
                  <a:prstDash val="solid"/>
                  <a:miter lim="800000"/>
                </a:ln>
                <a:effectLst/>
              </p:spPr>
            </p:sp>
            <p:grpSp>
              <p:nvGrpSpPr>
                <p:cNvPr id="129" name="Group 92">
                  <a:extLst>
                    <a:ext uri="{FF2B5EF4-FFF2-40B4-BE49-F238E27FC236}">
                      <a16:creationId xmlns:a16="http://schemas.microsoft.com/office/drawing/2014/main" id="{635A83B2-2E94-4F24-8FE5-17B9CB21FA6F}"/>
                    </a:ext>
                  </a:extLst>
                </p:cNvPr>
                <p:cNvGrpSpPr/>
                <p:nvPr/>
              </p:nvGrpSpPr>
              <p:grpSpPr>
                <a:xfrm>
                  <a:off x="9811440" y="4490640"/>
                  <a:ext cx="241200" cy="275400"/>
                  <a:chOff x="9811440" y="4490640"/>
                  <a:chExt cx="241200" cy="275400"/>
                </a:xfrm>
              </p:grpSpPr>
              <p:sp>
                <p:nvSpPr>
                  <p:cNvPr id="130" name="Rectangle 94">
                    <a:extLst>
                      <a:ext uri="{FF2B5EF4-FFF2-40B4-BE49-F238E27FC236}">
                        <a16:creationId xmlns:a16="http://schemas.microsoft.com/office/drawing/2014/main" id="{AC6064F2-CF12-46E5-9510-6EED3CB7B0F2}"/>
                      </a:ext>
                    </a:extLst>
                  </p:cNvPr>
                  <p:cNvSpPr/>
                  <p:nvPr/>
                </p:nvSpPr>
                <p:spPr>
                  <a:xfrm>
                    <a:off x="9811440" y="4490640"/>
                    <a:ext cx="241200" cy="27540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  <p:grpSp>
                <p:nvGrpSpPr>
                  <p:cNvPr id="131" name="Group 95">
                    <a:extLst>
                      <a:ext uri="{FF2B5EF4-FFF2-40B4-BE49-F238E27FC236}">
                        <a16:creationId xmlns:a16="http://schemas.microsoft.com/office/drawing/2014/main" id="{611D1C73-2010-46D0-858B-412A082BDC32}"/>
                      </a:ext>
                    </a:extLst>
                  </p:cNvPr>
                  <p:cNvGrpSpPr/>
                  <p:nvPr/>
                </p:nvGrpSpPr>
                <p:grpSpPr>
                  <a:xfrm>
                    <a:off x="9845280" y="4592160"/>
                    <a:ext cx="79200" cy="38880"/>
                    <a:chOff x="9845280" y="4592160"/>
                    <a:chExt cx="79200" cy="38880"/>
                  </a:xfrm>
                </p:grpSpPr>
                <p:sp>
                  <p:nvSpPr>
                    <p:cNvPr id="138" name="Rectangle 102">
                      <a:extLst>
                        <a:ext uri="{FF2B5EF4-FFF2-40B4-BE49-F238E27FC236}">
                          <a16:creationId xmlns:a16="http://schemas.microsoft.com/office/drawing/2014/main" id="{6249FD3C-8A06-47F1-95C5-54C36A56322A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9842760" y="461412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39" name="Rectangle 103">
                      <a:extLst>
                        <a:ext uri="{FF2B5EF4-FFF2-40B4-BE49-F238E27FC236}">
                          <a16:creationId xmlns:a16="http://schemas.microsoft.com/office/drawing/2014/main" id="{8DFEFA16-D6E7-441A-9643-4C328BBDA058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9861120" y="460800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132" name="Group 96">
                    <a:extLst>
                      <a:ext uri="{FF2B5EF4-FFF2-40B4-BE49-F238E27FC236}">
                        <a16:creationId xmlns:a16="http://schemas.microsoft.com/office/drawing/2014/main" id="{FE13DD97-899A-4D9A-BA3B-A89DE9642EEB}"/>
                      </a:ext>
                    </a:extLst>
                  </p:cNvPr>
                  <p:cNvGrpSpPr/>
                  <p:nvPr/>
                </p:nvGrpSpPr>
                <p:grpSpPr>
                  <a:xfrm>
                    <a:off x="9845640" y="4666320"/>
                    <a:ext cx="51480" cy="51480"/>
                    <a:chOff x="9845640" y="4666320"/>
                    <a:chExt cx="51480" cy="51480"/>
                  </a:xfrm>
                </p:grpSpPr>
                <p:sp>
                  <p:nvSpPr>
                    <p:cNvPr id="136" name="Rectangle 100">
                      <a:extLst>
                        <a:ext uri="{FF2B5EF4-FFF2-40B4-BE49-F238E27FC236}">
                          <a16:creationId xmlns:a16="http://schemas.microsoft.com/office/drawing/2014/main" id="{19356A0B-2F24-4C07-B44A-6864C1303CDE}"/>
                        </a:ext>
                      </a:extLst>
                    </p:cNvPr>
                    <p:cNvSpPr/>
                    <p:nvPr/>
                  </p:nvSpPr>
                  <p:spPr>
                    <a:xfrm rot="18900000">
                      <a:off x="9838080" y="468864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37" name="Rectangle 101">
                      <a:extLst>
                        <a:ext uri="{FF2B5EF4-FFF2-40B4-BE49-F238E27FC236}">
                          <a16:creationId xmlns:a16="http://schemas.microsoft.com/office/drawing/2014/main" id="{029A9F94-D401-46D9-86B6-D1449B5944D2}"/>
                        </a:ext>
                      </a:extLst>
                    </p:cNvPr>
                    <p:cNvSpPr/>
                    <p:nvPr/>
                  </p:nvSpPr>
                  <p:spPr>
                    <a:xfrm rot="13500000">
                      <a:off x="9842760" y="4689000"/>
                      <a:ext cx="60120" cy="720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133" name="Group 97">
                    <a:extLst>
                      <a:ext uri="{FF2B5EF4-FFF2-40B4-BE49-F238E27FC236}">
                        <a16:creationId xmlns:a16="http://schemas.microsoft.com/office/drawing/2014/main" id="{505903D0-5BB7-4782-9DBE-9A2AD9E38075}"/>
                      </a:ext>
                    </a:extLst>
                  </p:cNvPr>
                  <p:cNvGrpSpPr/>
                  <p:nvPr/>
                </p:nvGrpSpPr>
                <p:grpSpPr>
                  <a:xfrm>
                    <a:off x="9845280" y="4533120"/>
                    <a:ext cx="79200" cy="38880"/>
                    <a:chOff x="9845280" y="4533120"/>
                    <a:chExt cx="79200" cy="38880"/>
                  </a:xfrm>
                </p:grpSpPr>
                <p:sp>
                  <p:nvSpPr>
                    <p:cNvPr id="134" name="Rectangle 98">
                      <a:extLst>
                        <a:ext uri="{FF2B5EF4-FFF2-40B4-BE49-F238E27FC236}">
                          <a16:creationId xmlns:a16="http://schemas.microsoft.com/office/drawing/2014/main" id="{951B1085-A645-4A92-9556-6A78FB6EDADB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9842760" y="455508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35" name="Rectangle 99">
                      <a:extLst>
                        <a:ext uri="{FF2B5EF4-FFF2-40B4-BE49-F238E27FC236}">
                          <a16:creationId xmlns:a16="http://schemas.microsoft.com/office/drawing/2014/main" id="{20A84622-5B98-4096-A898-F1495DFA91B7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9861120" y="454896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</p:grpSp>
          </p:grpSp>
          <p:sp>
            <p:nvSpPr>
              <p:cNvPr id="127" name="Freeform 79">
                <a:extLst>
                  <a:ext uri="{FF2B5EF4-FFF2-40B4-BE49-F238E27FC236}">
                    <a16:creationId xmlns:a16="http://schemas.microsoft.com/office/drawing/2014/main" id="{7EEF8F24-2D47-45C6-AEC1-F87F0BB02EFA}"/>
                  </a:ext>
                </a:extLst>
              </p:cNvPr>
              <p:cNvSpPr/>
              <p:nvPr/>
            </p:nvSpPr>
            <p:spPr>
              <a:xfrm>
                <a:off x="8221341" y="3819067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546CB2">
                  <a:lumMod val="60000"/>
                  <a:lumOff val="40000"/>
                </a:srgbClr>
              </a:solidFill>
              <a:ln w="12700" cap="flat" cmpd="sng" algn="ctr">
                <a:solidFill>
                  <a:srgbClr val="98A7D1"/>
                </a:solidFill>
                <a:prstDash val="solid"/>
                <a:miter lim="800000"/>
              </a:ln>
              <a:effectLst/>
            </p:spPr>
          </p:sp>
        </p:grpSp>
      </p:grpSp>
      <p:grpSp>
        <p:nvGrpSpPr>
          <p:cNvPr id="12" name="Group 11"/>
          <p:cNvGrpSpPr/>
          <p:nvPr/>
        </p:nvGrpSpPr>
        <p:grpSpPr>
          <a:xfrm>
            <a:off x="8713942" y="2148585"/>
            <a:ext cx="775592" cy="847606"/>
            <a:chOff x="8378440" y="4831188"/>
            <a:chExt cx="775592" cy="847606"/>
          </a:xfrm>
        </p:grpSpPr>
        <p:sp>
          <p:nvSpPr>
            <p:cNvPr id="108" name="Rectangle 113">
              <a:extLst>
                <a:ext uri="{FF2B5EF4-FFF2-40B4-BE49-F238E27FC236}">
                  <a16:creationId xmlns:a16="http://schemas.microsoft.com/office/drawing/2014/main" id="{81D5A4EE-CB7B-419B-9D3F-218D93A33163}"/>
                </a:ext>
              </a:extLst>
            </p:cNvPr>
            <p:cNvSpPr/>
            <p:nvPr/>
          </p:nvSpPr>
          <p:spPr>
            <a:xfrm>
              <a:off x="8378440" y="4831188"/>
              <a:ext cx="775592" cy="317520"/>
            </a:xfrm>
            <a:prstGeom prst="rect">
              <a:avLst/>
            </a:prstGeom>
            <a:noFill/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000" i="0" u="none" strike="noStrike" kern="0" cap="none" spc="-1" normalizeH="0" baseline="0" noProof="0" dirty="0">
                  <a:ln>
                    <a:noFill/>
                  </a:ln>
                  <a:solidFill>
                    <a:srgbClr val="414244"/>
                  </a:solidFill>
                  <a:effectLst/>
                  <a:uLnTx/>
                  <a:uFillTx/>
                  <a:latin typeface="Calibri"/>
                  <a:ea typeface="DejaVu Sans"/>
                  <a:cs typeface="+mn-cs"/>
                </a:rPr>
                <a:t>peer0.org3</a:t>
              </a:r>
              <a:endPara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109" name="Group 108"/>
            <p:cNvGrpSpPr/>
            <p:nvPr/>
          </p:nvGrpSpPr>
          <p:grpSpPr>
            <a:xfrm>
              <a:off x="8542236" y="5112514"/>
              <a:ext cx="466920" cy="566280"/>
              <a:chOff x="8683326" y="4400213"/>
              <a:chExt cx="466920" cy="566280"/>
            </a:xfrm>
          </p:grpSpPr>
          <p:grpSp>
            <p:nvGrpSpPr>
              <p:cNvPr id="110" name="Group 205">
                <a:extLst>
                  <a:ext uri="{FF2B5EF4-FFF2-40B4-BE49-F238E27FC236}">
                    <a16:creationId xmlns:a16="http://schemas.microsoft.com/office/drawing/2014/main" id="{ACB6D0DF-1D70-4E38-AAFE-D5D8F063273D}"/>
                  </a:ext>
                </a:extLst>
              </p:cNvPr>
              <p:cNvGrpSpPr/>
              <p:nvPr/>
            </p:nvGrpSpPr>
            <p:grpSpPr>
              <a:xfrm>
                <a:off x="8683326" y="4400213"/>
                <a:ext cx="466920" cy="566280"/>
                <a:chOff x="10696680" y="3481200"/>
                <a:chExt cx="466920" cy="566280"/>
              </a:xfrm>
            </p:grpSpPr>
            <p:sp>
              <p:nvSpPr>
                <p:cNvPr id="112" name="Rounded Rectangle 126">
                  <a:extLst>
                    <a:ext uri="{FF2B5EF4-FFF2-40B4-BE49-F238E27FC236}">
                      <a16:creationId xmlns:a16="http://schemas.microsoft.com/office/drawing/2014/main" id="{BC6EEFDE-99AE-4595-A1D4-0F36AD97651F}"/>
                    </a:ext>
                  </a:extLst>
                </p:cNvPr>
                <p:cNvSpPr/>
                <p:nvPr/>
              </p:nvSpPr>
              <p:spPr>
                <a:xfrm>
                  <a:off x="10696680" y="3481200"/>
                  <a:ext cx="466920" cy="566280"/>
                </a:xfrm>
                <a:prstGeom prst="roundRect">
                  <a:avLst>
                    <a:gd name="adj" fmla="val 16667"/>
                  </a:avLst>
                </a:prstGeom>
                <a:noFill/>
                <a:ln w="12700" cap="flat" cmpd="sng" algn="ctr">
                  <a:solidFill>
                    <a:srgbClr val="546CB2"/>
                  </a:solidFill>
                  <a:prstDash val="solid"/>
                  <a:miter lim="800000"/>
                </a:ln>
                <a:effectLst/>
              </p:spPr>
            </p:sp>
            <p:grpSp>
              <p:nvGrpSpPr>
                <p:cNvPr id="113" name="Group 92">
                  <a:extLst>
                    <a:ext uri="{FF2B5EF4-FFF2-40B4-BE49-F238E27FC236}">
                      <a16:creationId xmlns:a16="http://schemas.microsoft.com/office/drawing/2014/main" id="{44F5CBCE-688E-48A3-A4A1-5F58E5779DC6}"/>
                    </a:ext>
                  </a:extLst>
                </p:cNvPr>
                <p:cNvGrpSpPr/>
                <p:nvPr/>
              </p:nvGrpSpPr>
              <p:grpSpPr>
                <a:xfrm>
                  <a:off x="10800720" y="3704040"/>
                  <a:ext cx="241200" cy="275400"/>
                  <a:chOff x="10800720" y="3704040"/>
                  <a:chExt cx="241200" cy="275400"/>
                </a:xfrm>
              </p:grpSpPr>
              <p:sp>
                <p:nvSpPr>
                  <p:cNvPr id="114" name="Rectangle 94">
                    <a:extLst>
                      <a:ext uri="{FF2B5EF4-FFF2-40B4-BE49-F238E27FC236}">
                        <a16:creationId xmlns:a16="http://schemas.microsoft.com/office/drawing/2014/main" id="{34DAAE08-404A-4660-9036-D7C19763429E}"/>
                      </a:ext>
                    </a:extLst>
                  </p:cNvPr>
                  <p:cNvSpPr/>
                  <p:nvPr/>
                </p:nvSpPr>
                <p:spPr>
                  <a:xfrm>
                    <a:off x="10800720" y="3704040"/>
                    <a:ext cx="241200" cy="27540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  <p:grpSp>
                <p:nvGrpSpPr>
                  <p:cNvPr id="115" name="Group 95">
                    <a:extLst>
                      <a:ext uri="{FF2B5EF4-FFF2-40B4-BE49-F238E27FC236}">
                        <a16:creationId xmlns:a16="http://schemas.microsoft.com/office/drawing/2014/main" id="{7568FA38-7E5F-4C3E-96CB-3B23716A8A08}"/>
                      </a:ext>
                    </a:extLst>
                  </p:cNvPr>
                  <p:cNvGrpSpPr/>
                  <p:nvPr/>
                </p:nvGrpSpPr>
                <p:grpSpPr>
                  <a:xfrm>
                    <a:off x="10834200" y="3805560"/>
                    <a:ext cx="79560" cy="38880"/>
                    <a:chOff x="10834200" y="3805560"/>
                    <a:chExt cx="79560" cy="38880"/>
                  </a:xfrm>
                </p:grpSpPr>
                <p:sp>
                  <p:nvSpPr>
                    <p:cNvPr id="122" name="Rectangle 102">
                      <a:extLst>
                        <a:ext uri="{FF2B5EF4-FFF2-40B4-BE49-F238E27FC236}">
                          <a16:creationId xmlns:a16="http://schemas.microsoft.com/office/drawing/2014/main" id="{57DB6559-5719-4334-AC68-A6B9DFB917A1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10831680" y="382752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23" name="Rectangle 103">
                      <a:extLst>
                        <a:ext uri="{FF2B5EF4-FFF2-40B4-BE49-F238E27FC236}">
                          <a16:creationId xmlns:a16="http://schemas.microsoft.com/office/drawing/2014/main" id="{DA55B10F-0225-42A9-8DA8-E9475D42FB77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10850400" y="382140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116" name="Group 96">
                    <a:extLst>
                      <a:ext uri="{FF2B5EF4-FFF2-40B4-BE49-F238E27FC236}">
                        <a16:creationId xmlns:a16="http://schemas.microsoft.com/office/drawing/2014/main" id="{8C761DF6-F6A9-48F2-BD1C-3692E6E2F12E}"/>
                      </a:ext>
                    </a:extLst>
                  </p:cNvPr>
                  <p:cNvGrpSpPr/>
                  <p:nvPr/>
                </p:nvGrpSpPr>
                <p:grpSpPr>
                  <a:xfrm>
                    <a:off x="10834920" y="3879720"/>
                    <a:ext cx="51480" cy="51480"/>
                    <a:chOff x="10834920" y="3879720"/>
                    <a:chExt cx="51480" cy="51480"/>
                  </a:xfrm>
                </p:grpSpPr>
                <p:sp>
                  <p:nvSpPr>
                    <p:cNvPr id="120" name="Rectangle 100">
                      <a:extLst>
                        <a:ext uri="{FF2B5EF4-FFF2-40B4-BE49-F238E27FC236}">
                          <a16:creationId xmlns:a16="http://schemas.microsoft.com/office/drawing/2014/main" id="{A0AFC0E9-082C-4415-96E5-2F3888D2969F}"/>
                        </a:ext>
                      </a:extLst>
                    </p:cNvPr>
                    <p:cNvSpPr/>
                    <p:nvPr/>
                  </p:nvSpPr>
                  <p:spPr>
                    <a:xfrm rot="18900000">
                      <a:off x="10827360" y="390204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21" name="Rectangle 101">
                      <a:extLst>
                        <a:ext uri="{FF2B5EF4-FFF2-40B4-BE49-F238E27FC236}">
                          <a16:creationId xmlns:a16="http://schemas.microsoft.com/office/drawing/2014/main" id="{26109A62-7979-402F-9B41-2EC52FF3CA57}"/>
                        </a:ext>
                      </a:extLst>
                    </p:cNvPr>
                    <p:cNvSpPr/>
                    <p:nvPr/>
                  </p:nvSpPr>
                  <p:spPr>
                    <a:xfrm rot="13500000">
                      <a:off x="10831680" y="3902400"/>
                      <a:ext cx="60120" cy="720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117" name="Group 97">
                    <a:extLst>
                      <a:ext uri="{FF2B5EF4-FFF2-40B4-BE49-F238E27FC236}">
                        <a16:creationId xmlns:a16="http://schemas.microsoft.com/office/drawing/2014/main" id="{B4B5EBE3-EE33-427E-AC22-B6132078B7F0}"/>
                      </a:ext>
                    </a:extLst>
                  </p:cNvPr>
                  <p:cNvGrpSpPr/>
                  <p:nvPr/>
                </p:nvGrpSpPr>
                <p:grpSpPr>
                  <a:xfrm>
                    <a:off x="10834200" y="3746520"/>
                    <a:ext cx="79560" cy="38880"/>
                    <a:chOff x="10834200" y="3746520"/>
                    <a:chExt cx="79560" cy="38880"/>
                  </a:xfrm>
                </p:grpSpPr>
                <p:sp>
                  <p:nvSpPr>
                    <p:cNvPr id="118" name="Rectangle 98">
                      <a:extLst>
                        <a:ext uri="{FF2B5EF4-FFF2-40B4-BE49-F238E27FC236}">
                          <a16:creationId xmlns:a16="http://schemas.microsoft.com/office/drawing/2014/main" id="{24932BD0-6615-4F88-8461-9B141F995F3D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10831680" y="376848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19" name="Rectangle 99">
                      <a:extLst>
                        <a:ext uri="{FF2B5EF4-FFF2-40B4-BE49-F238E27FC236}">
                          <a16:creationId xmlns:a16="http://schemas.microsoft.com/office/drawing/2014/main" id="{611B32F3-1824-47CE-9EB9-621A7C15C3FE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10850400" y="376236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</p:grpSp>
          </p:grpSp>
          <p:sp>
            <p:nvSpPr>
              <p:cNvPr id="111" name="Freeform 79">
                <a:extLst>
                  <a:ext uri="{FF2B5EF4-FFF2-40B4-BE49-F238E27FC236}">
                    <a16:creationId xmlns:a16="http://schemas.microsoft.com/office/drawing/2014/main" id="{A1806FC7-2F09-4580-8CC3-0CC4F7A5874D}"/>
                  </a:ext>
                </a:extLst>
              </p:cNvPr>
              <p:cNvSpPr/>
              <p:nvPr/>
            </p:nvSpPr>
            <p:spPr>
              <a:xfrm>
                <a:off x="8789726" y="4475972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7F4F9F">
                  <a:lumMod val="50000"/>
                </a:srgbClr>
              </a:solidFill>
              <a:ln w="12700" cap="flat" cmpd="sng" algn="ctr">
                <a:solidFill>
                  <a:srgbClr val="3F274F"/>
                </a:solidFill>
                <a:prstDash val="solid"/>
                <a:miter lim="800000"/>
              </a:ln>
              <a:effectLst/>
            </p:spPr>
          </p:sp>
        </p:grpSp>
      </p:grpSp>
      <p:sp>
        <p:nvSpPr>
          <p:cNvPr id="20" name="Rounded Rectangle 186">
            <a:extLst>
              <a:ext uri="{FF2B5EF4-FFF2-40B4-BE49-F238E27FC236}">
                <a16:creationId xmlns:a16="http://schemas.microsoft.com/office/drawing/2014/main" id="{08456477-5DF6-4444-8AD3-5F86302A832C}"/>
              </a:ext>
            </a:extLst>
          </p:cNvPr>
          <p:cNvSpPr/>
          <p:nvPr/>
        </p:nvSpPr>
        <p:spPr>
          <a:xfrm>
            <a:off x="2929709" y="2151400"/>
            <a:ext cx="1215769" cy="981379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solidFill>
              <a:srgbClr val="5D3A75"/>
            </a:solidFill>
            <a:prstDash val="solid"/>
            <a:miter lim="800000"/>
          </a:ln>
          <a:effectLst/>
        </p:spPr>
      </p:sp>
      <p:sp>
        <p:nvSpPr>
          <p:cNvPr id="22" name="Rounded Rectangle 56">
            <a:extLst>
              <a:ext uri="{FF2B5EF4-FFF2-40B4-BE49-F238E27FC236}">
                <a16:creationId xmlns:a16="http://schemas.microsoft.com/office/drawing/2014/main" id="{A54032CF-EF57-42D1-A163-50A10DF15F52}"/>
              </a:ext>
            </a:extLst>
          </p:cNvPr>
          <p:cNvSpPr/>
          <p:nvPr/>
        </p:nvSpPr>
        <p:spPr>
          <a:xfrm>
            <a:off x="3033279" y="2211966"/>
            <a:ext cx="1008629" cy="336600"/>
          </a:xfrm>
          <a:prstGeom prst="roundRect">
            <a:avLst>
              <a:gd name="adj" fmla="val 16667"/>
            </a:avLst>
          </a:prstGeom>
          <a:noFill/>
          <a:ln w="0">
            <a:noFill/>
          </a:ln>
          <a:effectLst/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lang="en-US" sz="1200" b="1" kern="0" spc="-1" dirty="0">
                <a:solidFill>
                  <a:srgbClr val="414244"/>
                </a:solidFill>
                <a:latin typeface="Calibri"/>
              </a:rPr>
              <a:t>Read API Client</a:t>
            </a:r>
            <a:endParaRPr kumimoji="0" lang="en-US" sz="1200" b="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ounded Rectangle 56">
            <a:extLst>
              <a:ext uri="{FF2B5EF4-FFF2-40B4-BE49-F238E27FC236}">
                <a16:creationId xmlns:a16="http://schemas.microsoft.com/office/drawing/2014/main" id="{A54032CF-EF57-42D1-A163-50A10DF15F52}"/>
              </a:ext>
            </a:extLst>
          </p:cNvPr>
          <p:cNvSpPr/>
          <p:nvPr/>
        </p:nvSpPr>
        <p:spPr>
          <a:xfrm>
            <a:off x="5321336" y="2151400"/>
            <a:ext cx="1342485" cy="336600"/>
          </a:xfrm>
          <a:prstGeom prst="roundRect">
            <a:avLst>
              <a:gd name="adj" fmla="val 16667"/>
            </a:avLst>
          </a:prstGeom>
          <a:noFill/>
          <a:ln w="0">
            <a:noFill/>
          </a:ln>
          <a:effectLst/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lang="en-US" sz="1200" b="1" kern="0" spc="-1" dirty="0">
                <a:solidFill>
                  <a:srgbClr val="414244"/>
                </a:solidFill>
                <a:latin typeface="Calibri"/>
              </a:rPr>
              <a:t>Read API Server</a:t>
            </a:r>
            <a:endParaRPr kumimoji="0" lang="en-US" sz="1200" b="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ounded Rectangle 186">
            <a:extLst>
              <a:ext uri="{FF2B5EF4-FFF2-40B4-BE49-F238E27FC236}">
                <a16:creationId xmlns:a16="http://schemas.microsoft.com/office/drawing/2014/main" id="{08456477-5DF6-4444-8AD3-5F86302A832C}"/>
              </a:ext>
            </a:extLst>
          </p:cNvPr>
          <p:cNvSpPr/>
          <p:nvPr/>
        </p:nvSpPr>
        <p:spPr>
          <a:xfrm>
            <a:off x="540818" y="2151400"/>
            <a:ext cx="1215769" cy="981379"/>
          </a:xfrm>
          <a:prstGeom prst="roundRect">
            <a:avLst>
              <a:gd name="adj" fmla="val 16667"/>
            </a:avLst>
          </a:prstGeom>
          <a:solidFill>
            <a:schemeClr val="accent4">
              <a:lumMod val="90000"/>
            </a:schemeClr>
          </a:solidFill>
          <a:ln w="12700" cap="flat" cmpd="sng" algn="ctr">
            <a:solidFill>
              <a:srgbClr val="5D3A75"/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58975" y="2241767"/>
            <a:ext cx="1203727" cy="276999"/>
          </a:xfrm>
          <a:prstGeom prst="rect">
            <a:avLst/>
          </a:prstGeom>
          <a:noFill/>
          <a:ln w="0">
            <a:noFill/>
          </a:ln>
          <a:effectLst/>
        </p:spPr>
        <p:txBody>
          <a:bodyPr lIns="90000" tIns="45000" rIns="90000" bIns="45000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1200" b="1" kern="0" spc="-1" dirty="0">
                <a:solidFill>
                  <a:srgbClr val="414244"/>
                </a:solidFill>
                <a:latin typeface="Calibri"/>
              </a:rPr>
              <a:t>System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9767011" y="2115471"/>
            <a:ext cx="2017440" cy="887425"/>
            <a:chOff x="10369588" y="3536179"/>
            <a:chExt cx="2017440" cy="1703520"/>
          </a:xfrm>
        </p:grpSpPr>
        <p:grpSp>
          <p:nvGrpSpPr>
            <p:cNvPr id="62" name="Group 57">
              <a:extLst>
                <a:ext uri="{FF2B5EF4-FFF2-40B4-BE49-F238E27FC236}">
                  <a16:creationId xmlns:a16="http://schemas.microsoft.com/office/drawing/2014/main" id="{BDB37B7A-E1A9-43EC-978B-FB6D750AFC85}"/>
                </a:ext>
              </a:extLst>
            </p:cNvPr>
            <p:cNvGrpSpPr/>
            <p:nvPr/>
          </p:nvGrpSpPr>
          <p:grpSpPr>
            <a:xfrm>
              <a:off x="10460240" y="3536179"/>
              <a:ext cx="1832040" cy="1703520"/>
              <a:chOff x="7215480" y="3979080"/>
              <a:chExt cx="1832040" cy="1703520"/>
            </a:xfrm>
          </p:grpSpPr>
          <p:sp>
            <p:nvSpPr>
              <p:cNvPr id="70" name="Freeform 68">
                <a:extLst>
                  <a:ext uri="{FF2B5EF4-FFF2-40B4-BE49-F238E27FC236}">
                    <a16:creationId xmlns:a16="http://schemas.microsoft.com/office/drawing/2014/main" id="{475DB8C4-2E18-4F35-9FC2-FAC9DA857EBB}"/>
                  </a:ext>
                </a:extLst>
              </p:cNvPr>
              <p:cNvSpPr/>
              <p:nvPr/>
            </p:nvSpPr>
            <p:spPr>
              <a:xfrm>
                <a:off x="7215480" y="4377960"/>
                <a:ext cx="1832040" cy="1304640"/>
              </a:xfrm>
              <a:custGeom>
                <a:avLst/>
                <a:gdLst/>
                <a:ahLst/>
                <a:cxnLst/>
                <a:rect l="l" t="t" r="r" b="b"/>
                <a:pathLst>
                  <a:path w="1185334" h="776821">
                    <a:moveTo>
                      <a:pt x="0" y="0"/>
                    </a:moveTo>
                    <a:lnTo>
                      <a:pt x="1185333" y="0"/>
                    </a:lnTo>
                    <a:lnTo>
                      <a:pt x="1185333" y="539750"/>
                    </a:lnTo>
                    <a:lnTo>
                      <a:pt x="1185334" y="539754"/>
                    </a:lnTo>
                    <a:lnTo>
                      <a:pt x="1185333" y="539758"/>
                    </a:lnTo>
                    <a:lnTo>
                      <a:pt x="1185333" y="541866"/>
                    </a:lnTo>
                    <a:lnTo>
                      <a:pt x="1184802" y="541866"/>
                    </a:lnTo>
                    <a:lnTo>
                      <a:pt x="1173293" y="587531"/>
                    </a:lnTo>
                    <a:cubicBezTo>
                      <a:pt x="1118029" y="695558"/>
                      <a:pt x="879073" y="776821"/>
                      <a:pt x="592667" y="776821"/>
                    </a:cubicBezTo>
                    <a:cubicBezTo>
                      <a:pt x="306261" y="776821"/>
                      <a:pt x="67305" y="695558"/>
                      <a:pt x="12041" y="587531"/>
                    </a:cubicBezTo>
                    <a:lnTo>
                      <a:pt x="533" y="541866"/>
                    </a:lnTo>
                    <a:lnTo>
                      <a:pt x="0" y="541866"/>
                    </a:lnTo>
                    <a:lnTo>
                      <a:pt x="0" y="539754"/>
                    </a:lnTo>
                    <a:close/>
                  </a:path>
                </a:pathLst>
              </a:custGeom>
              <a:solidFill>
                <a:srgbClr val="546CB2">
                  <a:lumMod val="40000"/>
                  <a:lumOff val="60000"/>
                </a:srgbClr>
              </a:solidFill>
              <a:ln w="12700" cap="flat" cmpd="sng" algn="ctr">
                <a:solidFill>
                  <a:srgbClr val="5D3A75"/>
                </a:solidFill>
                <a:prstDash val="solid"/>
                <a:miter lim="800000"/>
              </a:ln>
              <a:effectLst/>
            </p:spPr>
          </p:sp>
          <p:sp>
            <p:nvSpPr>
              <p:cNvPr id="71" name="Oval 69">
                <a:extLst>
                  <a:ext uri="{FF2B5EF4-FFF2-40B4-BE49-F238E27FC236}">
                    <a16:creationId xmlns:a16="http://schemas.microsoft.com/office/drawing/2014/main" id="{B1A7A543-3C23-48AE-BCA7-DA58A8207943}"/>
                  </a:ext>
                </a:extLst>
              </p:cNvPr>
              <p:cNvSpPr/>
              <p:nvPr/>
            </p:nvSpPr>
            <p:spPr>
              <a:xfrm>
                <a:off x="7215480" y="3979080"/>
                <a:ext cx="1832040" cy="737640"/>
              </a:xfrm>
              <a:prstGeom prst="ellipse">
                <a:avLst/>
              </a:prstGeom>
              <a:solidFill>
                <a:srgbClr val="546CB2">
                  <a:lumMod val="40000"/>
                  <a:lumOff val="60000"/>
                </a:srgbClr>
              </a:solidFill>
              <a:ln w="12700" cap="flat" cmpd="sng" algn="ctr">
                <a:solidFill>
                  <a:srgbClr val="5D3A75"/>
                </a:solidFill>
                <a:prstDash val="solid"/>
                <a:miter lim="800000"/>
              </a:ln>
              <a:effectLst>
                <a:reflection blurRad="6350" stA="50000" endA="300" endPos="55500" dist="50800" dir="5400000" sy="-100000" algn="bl" rotWithShape="0"/>
              </a:effectLst>
            </p:spPr>
          </p:sp>
        </p:grpSp>
        <p:sp>
          <p:nvSpPr>
            <p:cNvPr id="63" name="Rounded Rectangle 56">
              <a:extLst>
                <a:ext uri="{FF2B5EF4-FFF2-40B4-BE49-F238E27FC236}">
                  <a16:creationId xmlns:a16="http://schemas.microsoft.com/office/drawing/2014/main" id="{EE680F5F-EF59-4B12-946E-B45859A6498F}"/>
                </a:ext>
              </a:extLst>
            </p:cNvPr>
            <p:cNvSpPr/>
            <p:nvPr/>
          </p:nvSpPr>
          <p:spPr>
            <a:xfrm>
              <a:off x="10369588" y="3582966"/>
              <a:ext cx="2017440" cy="336600"/>
            </a:xfrm>
            <a:prstGeom prst="roundRect">
              <a:avLst>
                <a:gd name="adj" fmla="val 16667"/>
              </a:avLst>
            </a:prstGeom>
            <a:noFill/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200" b="1" i="0" u="none" strike="noStrike" kern="0" cap="none" spc="-1" normalizeH="0" baseline="0" noProof="0" dirty="0">
                  <a:ln>
                    <a:noFill/>
                  </a:ln>
                  <a:solidFill>
                    <a:srgbClr val="414244"/>
                  </a:solidFill>
                  <a:effectLst/>
                  <a:uLnTx/>
                  <a:uFillTx/>
                  <a:latin typeface="Calibri"/>
                  <a:ea typeface="DejaVu Sans"/>
                  <a:cs typeface="+mn-cs"/>
                </a:rPr>
                <a:t>Off-chain Database</a:t>
              </a:r>
              <a:endParaRPr kumimoji="0" lang="en-US" sz="1200" b="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9" name="Rounded Rectangle 68">
            <a:extLst>
              <a:ext uri="{FF2B5EF4-FFF2-40B4-BE49-F238E27FC236}">
                <a16:creationId xmlns:a16="http://schemas.microsoft.com/office/drawing/2014/main" id="{254F52BB-F2B3-4B4A-A867-95DD8E39DD8D}"/>
              </a:ext>
            </a:extLst>
          </p:cNvPr>
          <p:cNvSpPr/>
          <p:nvPr/>
        </p:nvSpPr>
        <p:spPr>
          <a:xfrm>
            <a:off x="710377" y="2592009"/>
            <a:ext cx="900922" cy="375222"/>
          </a:xfrm>
          <a:prstGeom prst="roundRect">
            <a:avLst>
              <a:gd name="adj" fmla="val 4167"/>
            </a:avLst>
          </a:prstGeom>
          <a:solidFill>
            <a:srgbClr val="838487"/>
          </a:solidFill>
          <a:ln w="12700" cap="flat" cmpd="sng" algn="ctr">
            <a:solidFill>
              <a:srgbClr val="546CB2"/>
            </a:solidFill>
            <a:prstDash val="solid"/>
            <a:miter lim="800000"/>
          </a:ln>
          <a:effectLst/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Get</a:t>
            </a:r>
            <a:r>
              <a:rPr kumimoji="0" lang="en-US" sz="1100" b="0" i="0" u="none" strike="noStrike" kern="0" cap="none" spc="-1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 </a:t>
            </a:r>
            <a:r>
              <a:rPr kumimoji="0" lang="en-US" sz="11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Audit Logs</a:t>
            </a:r>
            <a:endParaRPr kumimoji="0" lang="en-US" sz="1100" b="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Rounded Rectangle 72">
            <a:extLst>
              <a:ext uri="{FF2B5EF4-FFF2-40B4-BE49-F238E27FC236}">
                <a16:creationId xmlns:a16="http://schemas.microsoft.com/office/drawing/2014/main" id="{254F52BB-F2B3-4B4A-A867-95DD8E39DD8D}"/>
              </a:ext>
            </a:extLst>
          </p:cNvPr>
          <p:cNvSpPr/>
          <p:nvPr/>
        </p:nvSpPr>
        <p:spPr>
          <a:xfrm>
            <a:off x="3069182" y="2602840"/>
            <a:ext cx="900922" cy="375222"/>
          </a:xfrm>
          <a:prstGeom prst="roundRect">
            <a:avLst>
              <a:gd name="adj" fmla="val 4167"/>
            </a:avLst>
          </a:prstGeom>
          <a:solidFill>
            <a:srgbClr val="838487"/>
          </a:solidFill>
          <a:ln w="12700" cap="flat" cmpd="sng" algn="ctr">
            <a:solidFill>
              <a:srgbClr val="546CB2"/>
            </a:solidFill>
            <a:prstDash val="solid"/>
            <a:miter lim="800000"/>
          </a:ln>
          <a:effectLst/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kern="0" spc="-1" dirty="0">
                <a:solidFill>
                  <a:srgbClr val="FFFFFF"/>
                </a:solidFill>
                <a:latin typeface="Arial"/>
                <a:ea typeface="DejaVu Sans"/>
              </a:rPr>
              <a:t>GET</a:t>
            </a:r>
            <a:r>
              <a:rPr kumimoji="0" lang="en-US" sz="11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 Request</a:t>
            </a:r>
            <a:endParaRPr kumimoji="0" lang="en-US" sz="1100" b="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7" name="Straight Arrow Connector 76"/>
          <p:cNvCxnSpPr/>
          <p:nvPr/>
        </p:nvCxnSpPr>
        <p:spPr>
          <a:xfrm flipV="1">
            <a:off x="7123565" y="2627784"/>
            <a:ext cx="283043" cy="143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ounded Rectangle 79">
            <a:extLst>
              <a:ext uri="{FF2B5EF4-FFF2-40B4-BE49-F238E27FC236}">
                <a16:creationId xmlns:a16="http://schemas.microsoft.com/office/drawing/2014/main" id="{254F52BB-F2B3-4B4A-A867-95DD8E39DD8D}"/>
              </a:ext>
            </a:extLst>
          </p:cNvPr>
          <p:cNvSpPr/>
          <p:nvPr/>
        </p:nvSpPr>
        <p:spPr>
          <a:xfrm>
            <a:off x="5539901" y="2525440"/>
            <a:ext cx="900922" cy="375222"/>
          </a:xfrm>
          <a:prstGeom prst="roundRect">
            <a:avLst>
              <a:gd name="adj" fmla="val 4167"/>
            </a:avLst>
          </a:prstGeom>
          <a:solidFill>
            <a:srgbClr val="838487"/>
          </a:solidFill>
          <a:ln w="12700" cap="flat" cmpd="sng" algn="ctr">
            <a:solidFill>
              <a:srgbClr val="546CB2"/>
            </a:solidFill>
            <a:prstDash val="solid"/>
            <a:miter lim="800000"/>
          </a:ln>
          <a:effectLst/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kern="0" spc="-1" dirty="0">
                <a:solidFill>
                  <a:srgbClr val="FFFFFF"/>
                </a:solidFill>
                <a:latin typeface="Arial"/>
                <a:ea typeface="DejaVu Sans"/>
              </a:rPr>
              <a:t>Metadata Query</a:t>
            </a:r>
            <a:endParaRPr kumimoji="0" lang="en-US" sz="1100" b="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422339" y="1865917"/>
            <a:ext cx="4107479" cy="1462233"/>
          </a:xfrm>
          <a:prstGeom prst="rect">
            <a:avLst/>
          </a:prstGeom>
          <a:solidFill>
            <a:schemeClr val="tx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7" name="Rectangle 86"/>
          <p:cNvSpPr/>
          <p:nvPr/>
        </p:nvSpPr>
        <p:spPr>
          <a:xfrm>
            <a:off x="7147707" y="1890006"/>
            <a:ext cx="2531023" cy="1434219"/>
          </a:xfrm>
          <a:prstGeom prst="rect">
            <a:avLst/>
          </a:prstGeom>
          <a:solidFill>
            <a:schemeClr val="tx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6" name="Rectangle 155"/>
          <p:cNvSpPr/>
          <p:nvPr/>
        </p:nvSpPr>
        <p:spPr>
          <a:xfrm>
            <a:off x="558975" y="4880494"/>
            <a:ext cx="3411129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 {"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systemID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": "CERT-PT",...,</a:t>
            </a:r>
          </a:p>
          <a:p>
            <a:pPr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  "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collaborationID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": "BABEL",...,</a:t>
            </a:r>
          </a:p>
          <a:p>
            <a:pPr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  "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orchestratorTimestamp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": "2023-05-19 09:45:05,...}</a:t>
            </a:r>
            <a:endParaRPr lang="pt-PT" sz="800" dirty="0">
              <a:solidFill>
                <a:schemeClr val="bg1"/>
              </a:solidFill>
              <a:latin typeface="Courier New" panose="02070309020205020404" pitchFamily="49" charset="0"/>
              <a:ea typeface="Calibri" panose="020F0502020204030204" pitchFamily="34" charset="0"/>
            </a:endParaRPr>
          </a:p>
        </p:txBody>
      </p:sp>
      <p:sp>
        <p:nvSpPr>
          <p:cNvPr id="157" name="Rectangle 156"/>
          <p:cNvSpPr/>
          <p:nvPr/>
        </p:nvSpPr>
        <p:spPr>
          <a:xfrm>
            <a:off x="565156" y="3290467"/>
            <a:ext cx="3404948" cy="646331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square">
            <a:spAutoFit/>
          </a:bodyPr>
          <a:lstStyle/>
          <a:p>
            <a:pPr marR="0"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 {"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systemID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": "CERT-PT",...,</a:t>
            </a:r>
          </a:p>
          <a:p>
            <a:pPr marR="0"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  "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collaborationID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": "BABEL",...</a:t>
            </a:r>
          </a:p>
          <a:p>
            <a:pPr marR="0"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orchestratorTimestamp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": "2023-05-19 09:45:05,...</a:t>
            </a:r>
          </a:p>
        </p:txBody>
      </p:sp>
      <p:sp>
        <p:nvSpPr>
          <p:cNvPr id="210" name="Freeform 79">
            <a:extLst>
              <a:ext uri="{FF2B5EF4-FFF2-40B4-BE49-F238E27FC236}">
                <a16:creationId xmlns:a16="http://schemas.microsoft.com/office/drawing/2014/main" id="{BCB5557E-6146-47AA-8C62-54D5877EA1B1}"/>
              </a:ext>
            </a:extLst>
          </p:cNvPr>
          <p:cNvSpPr/>
          <p:nvPr/>
        </p:nvSpPr>
        <p:spPr>
          <a:xfrm>
            <a:off x="1054935" y="4050547"/>
            <a:ext cx="269636" cy="91476"/>
          </a:xfrm>
          <a:custGeom>
            <a:avLst/>
            <a:gdLst/>
            <a:ahLst/>
            <a:cxnLst/>
            <a:rect l="l" t="t" r="r" b="b"/>
            <a:pathLst>
              <a:path w="2427231" h="914400">
                <a:moveTo>
                  <a:pt x="233965" y="366746"/>
                </a:moveTo>
                <a:cubicBezTo>
                  <a:pt x="184008" y="366746"/>
                  <a:pt x="143510" y="407244"/>
                  <a:pt x="143510" y="457201"/>
                </a:cubicBezTo>
                <a:cubicBezTo>
                  <a:pt x="143510" y="507158"/>
                  <a:pt x="184008" y="547656"/>
                  <a:pt x="233965" y="547656"/>
                </a:cubicBezTo>
                <a:cubicBezTo>
                  <a:pt x="283922" y="547656"/>
                  <a:pt x="324420" y="507158"/>
                  <a:pt x="324420" y="457201"/>
                </a:cubicBezTo>
                <a:cubicBezTo>
                  <a:pt x="324420" y="407244"/>
                  <a:pt x="283922" y="366746"/>
                  <a:pt x="233965" y="366746"/>
                </a:cubicBezTo>
                <a:close/>
                <a:moveTo>
                  <a:pt x="457200" y="0"/>
                </a:moveTo>
                <a:cubicBezTo>
                  <a:pt x="615016" y="0"/>
                  <a:pt x="754156" y="79959"/>
                  <a:pt x="836318" y="201575"/>
                </a:cubicBezTo>
                <a:lnTo>
                  <a:pt x="866368" y="256939"/>
                </a:lnTo>
                <a:lnTo>
                  <a:pt x="2226970" y="256939"/>
                </a:lnTo>
                <a:lnTo>
                  <a:pt x="2427231" y="457201"/>
                </a:lnTo>
                <a:lnTo>
                  <a:pt x="2226970" y="657462"/>
                </a:lnTo>
                <a:lnTo>
                  <a:pt x="2106661" y="657462"/>
                </a:lnTo>
                <a:lnTo>
                  <a:pt x="1975716" y="505956"/>
                </a:lnTo>
                <a:lnTo>
                  <a:pt x="1844772" y="657462"/>
                </a:lnTo>
                <a:lnTo>
                  <a:pt x="1773422" y="657462"/>
                </a:lnTo>
                <a:lnTo>
                  <a:pt x="1642477" y="505956"/>
                </a:lnTo>
                <a:lnTo>
                  <a:pt x="1511533" y="657462"/>
                </a:lnTo>
                <a:lnTo>
                  <a:pt x="1414780" y="657462"/>
                </a:lnTo>
                <a:lnTo>
                  <a:pt x="1283835" y="505956"/>
                </a:lnTo>
                <a:lnTo>
                  <a:pt x="1152891" y="657462"/>
                </a:lnTo>
                <a:lnTo>
                  <a:pt x="866368" y="657462"/>
                </a:lnTo>
                <a:lnTo>
                  <a:pt x="836318" y="712825"/>
                </a:lnTo>
                <a:cubicBezTo>
                  <a:pt x="754156" y="834441"/>
                  <a:pt x="615016" y="914400"/>
                  <a:pt x="457200" y="914400"/>
                </a:cubicBezTo>
                <a:cubicBezTo>
                  <a:pt x="204695" y="914400"/>
                  <a:pt x="0" y="709705"/>
                  <a:pt x="0" y="457200"/>
                </a:cubicBezTo>
                <a:cubicBezTo>
                  <a:pt x="0" y="204695"/>
                  <a:pt x="204695" y="0"/>
                  <a:pt x="457200" y="0"/>
                </a:cubicBezTo>
                <a:close/>
              </a:path>
            </a:pathLst>
          </a:custGeom>
          <a:solidFill>
            <a:srgbClr val="7F4F9F">
              <a:lumMod val="40000"/>
              <a:lumOff val="60000"/>
            </a:srgbClr>
          </a:solidFill>
          <a:ln w="12700" cap="flat" cmpd="sng" algn="ctr">
            <a:solidFill>
              <a:srgbClr val="CCB6DB"/>
            </a:solidFill>
            <a:prstDash val="solid"/>
            <a:miter lim="800000"/>
          </a:ln>
          <a:effectLst/>
        </p:spPr>
      </p:sp>
      <p:sp>
        <p:nvSpPr>
          <p:cNvPr id="212" name="Freeform 79">
            <a:extLst>
              <a:ext uri="{FF2B5EF4-FFF2-40B4-BE49-F238E27FC236}">
                <a16:creationId xmlns:a16="http://schemas.microsoft.com/office/drawing/2014/main" id="{E9A43C2E-E1CC-4687-AC9A-0BDF40A37111}"/>
              </a:ext>
            </a:extLst>
          </p:cNvPr>
          <p:cNvSpPr/>
          <p:nvPr/>
        </p:nvSpPr>
        <p:spPr>
          <a:xfrm>
            <a:off x="3214698" y="4027443"/>
            <a:ext cx="269636" cy="91476"/>
          </a:xfrm>
          <a:custGeom>
            <a:avLst/>
            <a:gdLst/>
            <a:ahLst/>
            <a:cxnLst/>
            <a:rect l="l" t="t" r="r" b="b"/>
            <a:pathLst>
              <a:path w="2427231" h="914400">
                <a:moveTo>
                  <a:pt x="233965" y="366746"/>
                </a:moveTo>
                <a:cubicBezTo>
                  <a:pt x="184008" y="366746"/>
                  <a:pt x="143510" y="407244"/>
                  <a:pt x="143510" y="457201"/>
                </a:cubicBezTo>
                <a:cubicBezTo>
                  <a:pt x="143510" y="507158"/>
                  <a:pt x="184008" y="547656"/>
                  <a:pt x="233965" y="547656"/>
                </a:cubicBezTo>
                <a:cubicBezTo>
                  <a:pt x="283922" y="547656"/>
                  <a:pt x="324420" y="507158"/>
                  <a:pt x="324420" y="457201"/>
                </a:cubicBezTo>
                <a:cubicBezTo>
                  <a:pt x="324420" y="407244"/>
                  <a:pt x="283922" y="366746"/>
                  <a:pt x="233965" y="366746"/>
                </a:cubicBezTo>
                <a:close/>
                <a:moveTo>
                  <a:pt x="457200" y="0"/>
                </a:moveTo>
                <a:cubicBezTo>
                  <a:pt x="615016" y="0"/>
                  <a:pt x="754156" y="79959"/>
                  <a:pt x="836318" y="201575"/>
                </a:cubicBezTo>
                <a:lnTo>
                  <a:pt x="866368" y="256939"/>
                </a:lnTo>
                <a:lnTo>
                  <a:pt x="2226970" y="256939"/>
                </a:lnTo>
                <a:lnTo>
                  <a:pt x="2427231" y="457201"/>
                </a:lnTo>
                <a:lnTo>
                  <a:pt x="2226970" y="657462"/>
                </a:lnTo>
                <a:lnTo>
                  <a:pt x="2106661" y="657462"/>
                </a:lnTo>
                <a:lnTo>
                  <a:pt x="1975716" y="505956"/>
                </a:lnTo>
                <a:lnTo>
                  <a:pt x="1844772" y="657462"/>
                </a:lnTo>
                <a:lnTo>
                  <a:pt x="1773422" y="657462"/>
                </a:lnTo>
                <a:lnTo>
                  <a:pt x="1642477" y="505956"/>
                </a:lnTo>
                <a:lnTo>
                  <a:pt x="1511533" y="657462"/>
                </a:lnTo>
                <a:lnTo>
                  <a:pt x="1414780" y="657462"/>
                </a:lnTo>
                <a:lnTo>
                  <a:pt x="1283835" y="505956"/>
                </a:lnTo>
                <a:lnTo>
                  <a:pt x="1152891" y="657462"/>
                </a:lnTo>
                <a:lnTo>
                  <a:pt x="866368" y="657462"/>
                </a:lnTo>
                <a:lnTo>
                  <a:pt x="836318" y="712825"/>
                </a:lnTo>
                <a:cubicBezTo>
                  <a:pt x="754156" y="834441"/>
                  <a:pt x="615016" y="914400"/>
                  <a:pt x="457200" y="914400"/>
                </a:cubicBezTo>
                <a:cubicBezTo>
                  <a:pt x="204695" y="914400"/>
                  <a:pt x="0" y="709705"/>
                  <a:pt x="0" y="457200"/>
                </a:cubicBezTo>
                <a:cubicBezTo>
                  <a:pt x="0" y="204695"/>
                  <a:pt x="204695" y="0"/>
                  <a:pt x="457200" y="0"/>
                </a:cubicBezTo>
                <a:close/>
              </a:path>
            </a:pathLst>
          </a:custGeom>
          <a:solidFill>
            <a:srgbClr val="7F4F9F">
              <a:lumMod val="50000"/>
            </a:srgbClr>
          </a:solidFill>
          <a:ln w="12700" cap="flat" cmpd="sng" algn="ctr">
            <a:solidFill>
              <a:srgbClr val="3F274F"/>
            </a:solidFill>
            <a:prstDash val="solid"/>
            <a:miter lim="800000"/>
          </a:ln>
          <a:effectLst/>
        </p:spPr>
      </p:sp>
      <p:sp>
        <p:nvSpPr>
          <p:cNvPr id="213" name="Freeform 79">
            <a:extLst>
              <a:ext uri="{FF2B5EF4-FFF2-40B4-BE49-F238E27FC236}">
                <a16:creationId xmlns:a16="http://schemas.microsoft.com/office/drawing/2014/main" id="{7BFD9FAB-CEEA-4BD7-9491-C8733ECF668B}"/>
              </a:ext>
            </a:extLst>
          </p:cNvPr>
          <p:cNvSpPr/>
          <p:nvPr/>
        </p:nvSpPr>
        <p:spPr>
          <a:xfrm>
            <a:off x="2114046" y="4044759"/>
            <a:ext cx="269636" cy="91476"/>
          </a:xfrm>
          <a:custGeom>
            <a:avLst/>
            <a:gdLst/>
            <a:ahLst/>
            <a:cxnLst/>
            <a:rect l="l" t="t" r="r" b="b"/>
            <a:pathLst>
              <a:path w="2427231" h="914400">
                <a:moveTo>
                  <a:pt x="233965" y="366746"/>
                </a:moveTo>
                <a:cubicBezTo>
                  <a:pt x="184008" y="366746"/>
                  <a:pt x="143510" y="407244"/>
                  <a:pt x="143510" y="457201"/>
                </a:cubicBezTo>
                <a:cubicBezTo>
                  <a:pt x="143510" y="507158"/>
                  <a:pt x="184008" y="547656"/>
                  <a:pt x="233965" y="547656"/>
                </a:cubicBezTo>
                <a:cubicBezTo>
                  <a:pt x="283922" y="547656"/>
                  <a:pt x="324420" y="507158"/>
                  <a:pt x="324420" y="457201"/>
                </a:cubicBezTo>
                <a:cubicBezTo>
                  <a:pt x="324420" y="407244"/>
                  <a:pt x="283922" y="366746"/>
                  <a:pt x="233965" y="366746"/>
                </a:cubicBezTo>
                <a:close/>
                <a:moveTo>
                  <a:pt x="457200" y="0"/>
                </a:moveTo>
                <a:cubicBezTo>
                  <a:pt x="615016" y="0"/>
                  <a:pt x="754156" y="79959"/>
                  <a:pt x="836318" y="201575"/>
                </a:cubicBezTo>
                <a:lnTo>
                  <a:pt x="866368" y="256939"/>
                </a:lnTo>
                <a:lnTo>
                  <a:pt x="2226970" y="256939"/>
                </a:lnTo>
                <a:lnTo>
                  <a:pt x="2427231" y="457201"/>
                </a:lnTo>
                <a:lnTo>
                  <a:pt x="2226970" y="657462"/>
                </a:lnTo>
                <a:lnTo>
                  <a:pt x="2106661" y="657462"/>
                </a:lnTo>
                <a:lnTo>
                  <a:pt x="1975716" y="505956"/>
                </a:lnTo>
                <a:lnTo>
                  <a:pt x="1844772" y="657462"/>
                </a:lnTo>
                <a:lnTo>
                  <a:pt x="1773422" y="657462"/>
                </a:lnTo>
                <a:lnTo>
                  <a:pt x="1642477" y="505956"/>
                </a:lnTo>
                <a:lnTo>
                  <a:pt x="1511533" y="657462"/>
                </a:lnTo>
                <a:lnTo>
                  <a:pt x="1414780" y="657462"/>
                </a:lnTo>
                <a:lnTo>
                  <a:pt x="1283835" y="505956"/>
                </a:lnTo>
                <a:lnTo>
                  <a:pt x="1152891" y="657462"/>
                </a:lnTo>
                <a:lnTo>
                  <a:pt x="866368" y="657462"/>
                </a:lnTo>
                <a:lnTo>
                  <a:pt x="836318" y="712825"/>
                </a:lnTo>
                <a:cubicBezTo>
                  <a:pt x="754156" y="834441"/>
                  <a:pt x="615016" y="914400"/>
                  <a:pt x="457200" y="914400"/>
                </a:cubicBezTo>
                <a:cubicBezTo>
                  <a:pt x="204695" y="914400"/>
                  <a:pt x="0" y="709705"/>
                  <a:pt x="0" y="457200"/>
                </a:cubicBezTo>
                <a:cubicBezTo>
                  <a:pt x="0" y="204695"/>
                  <a:pt x="204695" y="0"/>
                  <a:pt x="457200" y="0"/>
                </a:cubicBezTo>
                <a:close/>
              </a:path>
            </a:pathLst>
          </a:custGeom>
          <a:solidFill>
            <a:srgbClr val="546CB2">
              <a:lumMod val="60000"/>
              <a:lumOff val="40000"/>
            </a:srgbClr>
          </a:solidFill>
          <a:ln w="12700" cap="flat" cmpd="sng" algn="ctr">
            <a:solidFill>
              <a:srgbClr val="98A7D1"/>
            </a:solidFill>
            <a:prstDash val="solid"/>
            <a:miter lim="800000"/>
          </a:ln>
          <a:effectLst/>
        </p:spPr>
      </p:sp>
      <p:grpSp>
        <p:nvGrpSpPr>
          <p:cNvPr id="3" name="Group 2"/>
          <p:cNvGrpSpPr/>
          <p:nvPr/>
        </p:nvGrpSpPr>
        <p:grpSpPr>
          <a:xfrm>
            <a:off x="1054935" y="5633267"/>
            <a:ext cx="2429399" cy="114580"/>
            <a:chOff x="1178460" y="4189468"/>
            <a:chExt cx="2429399" cy="114580"/>
          </a:xfrm>
        </p:grpSpPr>
        <p:sp>
          <p:nvSpPr>
            <p:cNvPr id="207" name="Freeform 79">
              <a:extLst>
                <a:ext uri="{FF2B5EF4-FFF2-40B4-BE49-F238E27FC236}">
                  <a16:creationId xmlns:a16="http://schemas.microsoft.com/office/drawing/2014/main" id="{BCB5557E-6146-47AA-8C62-54D5877EA1B1}"/>
                </a:ext>
              </a:extLst>
            </p:cNvPr>
            <p:cNvSpPr/>
            <p:nvPr/>
          </p:nvSpPr>
          <p:spPr>
            <a:xfrm>
              <a:off x="1178460" y="4212572"/>
              <a:ext cx="269636" cy="91476"/>
            </a:xfrm>
            <a:custGeom>
              <a:avLst/>
              <a:gdLst/>
              <a:ahLst/>
              <a:cxnLst/>
              <a:rect l="l" t="t" r="r" b="b"/>
              <a:pathLst>
                <a:path w="2427231" h="914400">
                  <a:moveTo>
                    <a:pt x="233965" y="366746"/>
                  </a:moveTo>
                  <a:cubicBezTo>
                    <a:pt x="184008" y="366746"/>
                    <a:pt x="143510" y="407244"/>
                    <a:pt x="143510" y="457201"/>
                  </a:cubicBezTo>
                  <a:cubicBezTo>
                    <a:pt x="143510" y="507158"/>
                    <a:pt x="184008" y="547656"/>
                    <a:pt x="233965" y="547656"/>
                  </a:cubicBezTo>
                  <a:cubicBezTo>
                    <a:pt x="283922" y="547656"/>
                    <a:pt x="324420" y="507158"/>
                    <a:pt x="324420" y="457201"/>
                  </a:cubicBezTo>
                  <a:cubicBezTo>
                    <a:pt x="324420" y="407244"/>
                    <a:pt x="283922" y="366746"/>
                    <a:pt x="233965" y="366746"/>
                  </a:cubicBezTo>
                  <a:close/>
                  <a:moveTo>
                    <a:pt x="457200" y="0"/>
                  </a:moveTo>
                  <a:cubicBezTo>
                    <a:pt x="615016" y="0"/>
                    <a:pt x="754156" y="79959"/>
                    <a:pt x="836318" y="201575"/>
                  </a:cubicBezTo>
                  <a:lnTo>
                    <a:pt x="866368" y="256939"/>
                  </a:lnTo>
                  <a:lnTo>
                    <a:pt x="2226970" y="256939"/>
                  </a:lnTo>
                  <a:lnTo>
                    <a:pt x="2427231" y="457201"/>
                  </a:lnTo>
                  <a:lnTo>
                    <a:pt x="2226970" y="657462"/>
                  </a:lnTo>
                  <a:lnTo>
                    <a:pt x="2106661" y="657462"/>
                  </a:lnTo>
                  <a:lnTo>
                    <a:pt x="1975716" y="505956"/>
                  </a:lnTo>
                  <a:lnTo>
                    <a:pt x="1844772" y="657462"/>
                  </a:lnTo>
                  <a:lnTo>
                    <a:pt x="1773422" y="657462"/>
                  </a:lnTo>
                  <a:lnTo>
                    <a:pt x="1642477" y="505956"/>
                  </a:lnTo>
                  <a:lnTo>
                    <a:pt x="1511533" y="657462"/>
                  </a:lnTo>
                  <a:lnTo>
                    <a:pt x="1414780" y="657462"/>
                  </a:lnTo>
                  <a:lnTo>
                    <a:pt x="1283835" y="505956"/>
                  </a:lnTo>
                  <a:lnTo>
                    <a:pt x="1152891" y="657462"/>
                  </a:lnTo>
                  <a:lnTo>
                    <a:pt x="866368" y="657462"/>
                  </a:lnTo>
                  <a:lnTo>
                    <a:pt x="836318" y="712825"/>
                  </a:lnTo>
                  <a:cubicBezTo>
                    <a:pt x="754156" y="834441"/>
                    <a:pt x="615016" y="914400"/>
                    <a:pt x="457200" y="914400"/>
                  </a:cubicBezTo>
                  <a:cubicBezTo>
                    <a:pt x="204695" y="914400"/>
                    <a:pt x="0" y="709705"/>
                    <a:pt x="0" y="457200"/>
                  </a:cubicBezTo>
                  <a:cubicBezTo>
                    <a:pt x="0" y="204695"/>
                    <a:pt x="204695" y="0"/>
                    <a:pt x="457200" y="0"/>
                  </a:cubicBezTo>
                  <a:close/>
                </a:path>
              </a:pathLst>
            </a:custGeom>
            <a:solidFill>
              <a:srgbClr val="7F4F9F">
                <a:lumMod val="40000"/>
                <a:lumOff val="60000"/>
              </a:srgbClr>
            </a:solidFill>
            <a:ln w="12700" cap="flat" cmpd="sng" algn="ctr">
              <a:solidFill>
                <a:srgbClr val="CCB6DB"/>
              </a:solidFill>
              <a:prstDash val="solid"/>
              <a:miter lim="800000"/>
            </a:ln>
            <a:effectLst/>
          </p:spPr>
        </p:sp>
        <p:sp>
          <p:nvSpPr>
            <p:cNvPr id="208" name="Freeform 79">
              <a:extLst>
                <a:ext uri="{FF2B5EF4-FFF2-40B4-BE49-F238E27FC236}">
                  <a16:creationId xmlns:a16="http://schemas.microsoft.com/office/drawing/2014/main" id="{E9A43C2E-E1CC-4687-AC9A-0BDF40A37111}"/>
                </a:ext>
              </a:extLst>
            </p:cNvPr>
            <p:cNvSpPr/>
            <p:nvPr/>
          </p:nvSpPr>
          <p:spPr>
            <a:xfrm>
              <a:off x="3338223" y="4189468"/>
              <a:ext cx="269636" cy="91476"/>
            </a:xfrm>
            <a:custGeom>
              <a:avLst/>
              <a:gdLst/>
              <a:ahLst/>
              <a:cxnLst/>
              <a:rect l="l" t="t" r="r" b="b"/>
              <a:pathLst>
                <a:path w="2427231" h="914400">
                  <a:moveTo>
                    <a:pt x="233965" y="366746"/>
                  </a:moveTo>
                  <a:cubicBezTo>
                    <a:pt x="184008" y="366746"/>
                    <a:pt x="143510" y="407244"/>
                    <a:pt x="143510" y="457201"/>
                  </a:cubicBezTo>
                  <a:cubicBezTo>
                    <a:pt x="143510" y="507158"/>
                    <a:pt x="184008" y="547656"/>
                    <a:pt x="233965" y="547656"/>
                  </a:cubicBezTo>
                  <a:cubicBezTo>
                    <a:pt x="283922" y="547656"/>
                    <a:pt x="324420" y="507158"/>
                    <a:pt x="324420" y="457201"/>
                  </a:cubicBezTo>
                  <a:cubicBezTo>
                    <a:pt x="324420" y="407244"/>
                    <a:pt x="283922" y="366746"/>
                    <a:pt x="233965" y="366746"/>
                  </a:cubicBezTo>
                  <a:close/>
                  <a:moveTo>
                    <a:pt x="457200" y="0"/>
                  </a:moveTo>
                  <a:cubicBezTo>
                    <a:pt x="615016" y="0"/>
                    <a:pt x="754156" y="79959"/>
                    <a:pt x="836318" y="201575"/>
                  </a:cubicBezTo>
                  <a:lnTo>
                    <a:pt x="866368" y="256939"/>
                  </a:lnTo>
                  <a:lnTo>
                    <a:pt x="2226970" y="256939"/>
                  </a:lnTo>
                  <a:lnTo>
                    <a:pt x="2427231" y="457201"/>
                  </a:lnTo>
                  <a:lnTo>
                    <a:pt x="2226970" y="657462"/>
                  </a:lnTo>
                  <a:lnTo>
                    <a:pt x="2106661" y="657462"/>
                  </a:lnTo>
                  <a:lnTo>
                    <a:pt x="1975716" y="505956"/>
                  </a:lnTo>
                  <a:lnTo>
                    <a:pt x="1844772" y="657462"/>
                  </a:lnTo>
                  <a:lnTo>
                    <a:pt x="1773422" y="657462"/>
                  </a:lnTo>
                  <a:lnTo>
                    <a:pt x="1642477" y="505956"/>
                  </a:lnTo>
                  <a:lnTo>
                    <a:pt x="1511533" y="657462"/>
                  </a:lnTo>
                  <a:lnTo>
                    <a:pt x="1414780" y="657462"/>
                  </a:lnTo>
                  <a:lnTo>
                    <a:pt x="1283835" y="505956"/>
                  </a:lnTo>
                  <a:lnTo>
                    <a:pt x="1152891" y="657462"/>
                  </a:lnTo>
                  <a:lnTo>
                    <a:pt x="866368" y="657462"/>
                  </a:lnTo>
                  <a:lnTo>
                    <a:pt x="836318" y="712825"/>
                  </a:lnTo>
                  <a:cubicBezTo>
                    <a:pt x="754156" y="834441"/>
                    <a:pt x="615016" y="914400"/>
                    <a:pt x="457200" y="914400"/>
                  </a:cubicBezTo>
                  <a:cubicBezTo>
                    <a:pt x="204695" y="914400"/>
                    <a:pt x="0" y="709705"/>
                    <a:pt x="0" y="457200"/>
                  </a:cubicBezTo>
                  <a:cubicBezTo>
                    <a:pt x="0" y="204695"/>
                    <a:pt x="204695" y="0"/>
                    <a:pt x="457200" y="0"/>
                  </a:cubicBezTo>
                  <a:close/>
                </a:path>
              </a:pathLst>
            </a:custGeom>
            <a:solidFill>
              <a:srgbClr val="7F4F9F">
                <a:lumMod val="50000"/>
              </a:srgbClr>
            </a:solidFill>
            <a:ln w="12700" cap="flat" cmpd="sng" algn="ctr">
              <a:solidFill>
                <a:srgbClr val="3F274F"/>
              </a:solidFill>
              <a:prstDash val="solid"/>
              <a:miter lim="800000"/>
            </a:ln>
            <a:effectLst/>
          </p:spPr>
        </p:sp>
        <p:sp>
          <p:nvSpPr>
            <p:cNvPr id="209" name="Freeform 79">
              <a:extLst>
                <a:ext uri="{FF2B5EF4-FFF2-40B4-BE49-F238E27FC236}">
                  <a16:creationId xmlns:a16="http://schemas.microsoft.com/office/drawing/2014/main" id="{7BFD9FAB-CEEA-4BD7-9491-C8733ECF668B}"/>
                </a:ext>
              </a:extLst>
            </p:cNvPr>
            <p:cNvSpPr/>
            <p:nvPr/>
          </p:nvSpPr>
          <p:spPr>
            <a:xfrm>
              <a:off x="2237571" y="4206784"/>
              <a:ext cx="269636" cy="91476"/>
            </a:xfrm>
            <a:custGeom>
              <a:avLst/>
              <a:gdLst/>
              <a:ahLst/>
              <a:cxnLst/>
              <a:rect l="l" t="t" r="r" b="b"/>
              <a:pathLst>
                <a:path w="2427231" h="914400">
                  <a:moveTo>
                    <a:pt x="233965" y="366746"/>
                  </a:moveTo>
                  <a:cubicBezTo>
                    <a:pt x="184008" y="366746"/>
                    <a:pt x="143510" y="407244"/>
                    <a:pt x="143510" y="457201"/>
                  </a:cubicBezTo>
                  <a:cubicBezTo>
                    <a:pt x="143510" y="507158"/>
                    <a:pt x="184008" y="547656"/>
                    <a:pt x="233965" y="547656"/>
                  </a:cubicBezTo>
                  <a:cubicBezTo>
                    <a:pt x="283922" y="547656"/>
                    <a:pt x="324420" y="507158"/>
                    <a:pt x="324420" y="457201"/>
                  </a:cubicBezTo>
                  <a:cubicBezTo>
                    <a:pt x="324420" y="407244"/>
                    <a:pt x="283922" y="366746"/>
                    <a:pt x="233965" y="366746"/>
                  </a:cubicBezTo>
                  <a:close/>
                  <a:moveTo>
                    <a:pt x="457200" y="0"/>
                  </a:moveTo>
                  <a:cubicBezTo>
                    <a:pt x="615016" y="0"/>
                    <a:pt x="754156" y="79959"/>
                    <a:pt x="836318" y="201575"/>
                  </a:cubicBezTo>
                  <a:lnTo>
                    <a:pt x="866368" y="256939"/>
                  </a:lnTo>
                  <a:lnTo>
                    <a:pt x="2226970" y="256939"/>
                  </a:lnTo>
                  <a:lnTo>
                    <a:pt x="2427231" y="457201"/>
                  </a:lnTo>
                  <a:lnTo>
                    <a:pt x="2226970" y="657462"/>
                  </a:lnTo>
                  <a:lnTo>
                    <a:pt x="2106661" y="657462"/>
                  </a:lnTo>
                  <a:lnTo>
                    <a:pt x="1975716" y="505956"/>
                  </a:lnTo>
                  <a:lnTo>
                    <a:pt x="1844772" y="657462"/>
                  </a:lnTo>
                  <a:lnTo>
                    <a:pt x="1773422" y="657462"/>
                  </a:lnTo>
                  <a:lnTo>
                    <a:pt x="1642477" y="505956"/>
                  </a:lnTo>
                  <a:lnTo>
                    <a:pt x="1511533" y="657462"/>
                  </a:lnTo>
                  <a:lnTo>
                    <a:pt x="1414780" y="657462"/>
                  </a:lnTo>
                  <a:lnTo>
                    <a:pt x="1283835" y="505956"/>
                  </a:lnTo>
                  <a:lnTo>
                    <a:pt x="1152891" y="657462"/>
                  </a:lnTo>
                  <a:lnTo>
                    <a:pt x="866368" y="657462"/>
                  </a:lnTo>
                  <a:lnTo>
                    <a:pt x="836318" y="712825"/>
                  </a:lnTo>
                  <a:cubicBezTo>
                    <a:pt x="754156" y="834441"/>
                    <a:pt x="615016" y="914400"/>
                    <a:pt x="457200" y="914400"/>
                  </a:cubicBezTo>
                  <a:cubicBezTo>
                    <a:pt x="204695" y="914400"/>
                    <a:pt x="0" y="709705"/>
                    <a:pt x="0" y="457200"/>
                  </a:cubicBezTo>
                  <a:cubicBezTo>
                    <a:pt x="0" y="204695"/>
                    <a:pt x="204695" y="0"/>
                    <a:pt x="457200" y="0"/>
                  </a:cubicBezTo>
                  <a:close/>
                </a:path>
              </a:pathLst>
            </a:custGeom>
            <a:solidFill>
              <a:srgbClr val="546CB2">
                <a:lumMod val="60000"/>
                <a:lumOff val="40000"/>
              </a:srgbClr>
            </a:solidFill>
            <a:ln w="12700" cap="flat" cmpd="sng" algn="ctr">
              <a:solidFill>
                <a:srgbClr val="98A7D1"/>
              </a:solidFill>
              <a:prstDash val="solid"/>
              <a:miter lim="800000"/>
            </a:ln>
            <a:effectLst/>
          </p:spPr>
        </p:sp>
      </p:grpSp>
      <p:grpSp>
        <p:nvGrpSpPr>
          <p:cNvPr id="6" name="Group 5"/>
          <p:cNvGrpSpPr/>
          <p:nvPr/>
        </p:nvGrpSpPr>
        <p:grpSpPr>
          <a:xfrm>
            <a:off x="7975028" y="3981933"/>
            <a:ext cx="2708228" cy="1544891"/>
            <a:chOff x="7801956" y="3981933"/>
            <a:chExt cx="2708228" cy="1544891"/>
          </a:xfrm>
        </p:grpSpPr>
        <p:sp>
          <p:nvSpPr>
            <p:cNvPr id="237" name="Rectangle 236"/>
            <p:cNvSpPr/>
            <p:nvPr/>
          </p:nvSpPr>
          <p:spPr>
            <a:xfrm>
              <a:off x="7801956" y="4225491"/>
              <a:ext cx="2692894" cy="1301333"/>
            </a:xfrm>
            <a:prstGeom prst="rect">
              <a:avLst/>
            </a:prstGeom>
            <a:solidFill>
              <a:schemeClr val="tx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38" name="Rounded Rectangle 56">
              <a:extLst>
                <a:ext uri="{FF2B5EF4-FFF2-40B4-BE49-F238E27FC236}">
                  <a16:creationId xmlns:a16="http://schemas.microsoft.com/office/drawing/2014/main" id="{EE680F5F-EF59-4B12-946E-B45859A6498F}"/>
                </a:ext>
              </a:extLst>
            </p:cNvPr>
            <p:cNvSpPr/>
            <p:nvPr/>
          </p:nvSpPr>
          <p:spPr>
            <a:xfrm>
              <a:off x="7801956" y="3981933"/>
              <a:ext cx="2708228" cy="207267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200" b="1" i="0" u="none" strike="noStrike" kern="0" cap="none" spc="-1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DejaVu Sans"/>
                  <a:cs typeface="+mn-cs"/>
                </a:rPr>
                <a:t>Off-chain Database entries</a:t>
              </a:r>
              <a:endParaRPr kumimoji="0" lang="en-US" sz="1200" b="0" i="0" u="none" strike="noStrike" kern="0" cap="none" spc="-1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217" name="Group 216"/>
            <p:cNvGrpSpPr/>
            <p:nvPr/>
          </p:nvGrpSpPr>
          <p:grpSpPr>
            <a:xfrm>
              <a:off x="8070672" y="4631847"/>
              <a:ext cx="2374976" cy="211035"/>
              <a:chOff x="8299441" y="6221906"/>
              <a:chExt cx="2374976" cy="211035"/>
            </a:xfrm>
          </p:grpSpPr>
          <p:grpSp>
            <p:nvGrpSpPr>
              <p:cNvPr id="218" name="Group 217"/>
              <p:cNvGrpSpPr/>
              <p:nvPr/>
            </p:nvGrpSpPr>
            <p:grpSpPr>
              <a:xfrm>
                <a:off x="8872916" y="6221906"/>
                <a:ext cx="1801501" cy="201353"/>
                <a:chOff x="10056823" y="6160442"/>
                <a:chExt cx="1801501" cy="324281"/>
              </a:xfrm>
            </p:grpSpPr>
            <p:sp>
              <p:nvSpPr>
                <p:cNvPr id="220" name="Rounded Rectangle 37">
                  <a:extLst>
                    <a:ext uri="{FF2B5EF4-FFF2-40B4-BE49-F238E27FC236}">
                      <a16:creationId xmlns:a16="http://schemas.microsoft.com/office/drawing/2014/main" id="{137D3476-3072-437C-A08F-84DA7853CED4}"/>
                    </a:ext>
                  </a:extLst>
                </p:cNvPr>
                <p:cNvSpPr/>
                <p:nvPr/>
              </p:nvSpPr>
              <p:spPr>
                <a:xfrm>
                  <a:off x="10131154" y="6211524"/>
                  <a:ext cx="1727170" cy="273199"/>
                </a:xfrm>
                <a:prstGeom prst="roundRect">
                  <a:avLst>
                    <a:gd name="adj" fmla="val 4167"/>
                  </a:avLst>
                </a:prstGeom>
                <a:solidFill>
                  <a:srgbClr val="BFBFBF"/>
                </a:solidFill>
                <a:ln w="12700" cap="flat" cmpd="sng" algn="ctr">
                  <a:solidFill>
                    <a:srgbClr val="546CB2"/>
                  </a:solidFill>
                  <a:prstDash val="solid"/>
                  <a:miter lim="800000"/>
                </a:ln>
                <a:effectLst/>
              </p:spPr>
              <p:txBody>
                <a:bodyPr lIns="90000" tIns="45000" rIns="90000" bIns="45000" anchor="ctr">
                  <a:noAutofit/>
                </a:bodyPr>
                <a:lstStyle/>
                <a:p>
                  <a:pPr marR="0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100" b="1" dirty="0">
                      <a:solidFill>
                        <a:schemeClr val="bg1"/>
                      </a:solidFill>
                      <a:latin typeface="Courier New" panose="02070309020205020404" pitchFamily="49" charset="0"/>
                      <a:ea typeface="Calibri" panose="020F0502020204030204" pitchFamily="34" charset="0"/>
                    </a:rPr>
                    <a:t>Unstructured JSON</a:t>
                  </a:r>
                  <a:endParaRPr lang="pt-PT" sz="11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</a:endParaRPr>
                </a:p>
              </p:txBody>
            </p:sp>
            <p:sp>
              <p:nvSpPr>
                <p:cNvPr id="221" name="Freeform 63">
                  <a:extLst>
                    <a:ext uri="{FF2B5EF4-FFF2-40B4-BE49-F238E27FC236}">
                      <a16:creationId xmlns:a16="http://schemas.microsoft.com/office/drawing/2014/main" id="{3829511D-39B6-403B-BB50-6F5853CE6CB4}"/>
                    </a:ext>
                  </a:extLst>
                </p:cNvPr>
                <p:cNvSpPr/>
                <p:nvPr/>
              </p:nvSpPr>
              <p:spPr>
                <a:xfrm>
                  <a:off x="10056823" y="6160442"/>
                  <a:ext cx="139320" cy="1803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836" h="1222897">
                      <a:moveTo>
                        <a:pt x="483972" y="63309"/>
                      </a:moveTo>
                      <a:cubicBezTo>
                        <a:pt x="337990" y="63309"/>
                        <a:pt x="216193" y="166648"/>
                        <a:pt x="188025" y="304023"/>
                      </a:cubicBezTo>
                      <a:lnTo>
                        <a:pt x="182354" y="360163"/>
                      </a:lnTo>
                      <a:lnTo>
                        <a:pt x="785591" y="360163"/>
                      </a:lnTo>
                      <a:lnTo>
                        <a:pt x="779920" y="304023"/>
                      </a:lnTo>
                      <a:cubicBezTo>
                        <a:pt x="751752" y="166648"/>
                        <a:pt x="629955" y="63309"/>
                        <a:pt x="483972" y="63309"/>
                      </a:cubicBezTo>
                      <a:close/>
                      <a:moveTo>
                        <a:pt x="483972" y="0"/>
                      </a:moveTo>
                      <a:cubicBezTo>
                        <a:pt x="660611" y="0"/>
                        <a:pt x="807986" y="125039"/>
                        <a:pt x="842069" y="291263"/>
                      </a:cubicBezTo>
                      <a:lnTo>
                        <a:pt x="849029" y="360163"/>
                      </a:lnTo>
                      <a:lnTo>
                        <a:pt x="957836" y="360163"/>
                      </a:lnTo>
                      <a:lnTo>
                        <a:pt x="957836" y="1222897"/>
                      </a:lnTo>
                      <a:lnTo>
                        <a:pt x="0" y="1222897"/>
                      </a:lnTo>
                      <a:lnTo>
                        <a:pt x="0" y="360163"/>
                      </a:lnTo>
                      <a:lnTo>
                        <a:pt x="118915" y="360163"/>
                      </a:lnTo>
                      <a:lnTo>
                        <a:pt x="125875" y="291263"/>
                      </a:lnTo>
                      <a:cubicBezTo>
                        <a:pt x="159959" y="125039"/>
                        <a:pt x="307333" y="0"/>
                        <a:pt x="483972" y="0"/>
                      </a:cubicBezTo>
                      <a:close/>
                    </a:path>
                  </a:pathLst>
                </a:custGeom>
                <a:solidFill>
                  <a:srgbClr val="0070C0"/>
                </a:solidFill>
                <a:ln w="12700" cap="flat" cmpd="sng" algn="ctr">
                  <a:solidFill>
                    <a:srgbClr val="0070C0"/>
                  </a:solidFill>
                  <a:prstDash val="solid"/>
                  <a:miter lim="800000"/>
                </a:ln>
                <a:effectLst/>
              </p:spPr>
            </p:sp>
          </p:grpSp>
          <p:sp>
            <p:nvSpPr>
              <p:cNvPr id="219" name="Rounded Rectangle 37">
                <a:extLst>
                  <a:ext uri="{FF2B5EF4-FFF2-40B4-BE49-F238E27FC236}">
                    <a16:creationId xmlns:a16="http://schemas.microsoft.com/office/drawing/2014/main" id="{137D3476-3072-437C-A08F-84DA7853CED4}"/>
                  </a:ext>
                </a:extLst>
              </p:cNvPr>
              <p:cNvSpPr/>
              <p:nvPr/>
            </p:nvSpPr>
            <p:spPr>
              <a:xfrm>
                <a:off x="8299441" y="6263306"/>
                <a:ext cx="568303" cy="169635"/>
              </a:xfrm>
              <a:prstGeom prst="roundRect">
                <a:avLst>
                  <a:gd name="adj" fmla="val 4167"/>
                </a:avLst>
              </a:prstGeom>
              <a:solidFill>
                <a:schemeClr val="accent6"/>
              </a:solidFill>
              <a:ln w="25400" cap="flat" cmpd="sng" algn="ctr">
                <a:noFill/>
                <a:prstDash val="solid"/>
                <a:miter/>
              </a:ln>
              <a:effectLst/>
            </p:spPr>
            <p:txBody>
              <a:bodyPr lIns="90000" tIns="45000" rIns="90000" bIns="45000" anchor="ctr">
                <a:noAutofit/>
              </a:bodyPr>
              <a:lstStyle/>
              <a:p>
                <a:pPr>
                  <a:tabLst>
                    <a:tab pos="0" algn="l"/>
                  </a:tabLst>
                </a:pPr>
                <a:r>
                  <a:rPr lang="en-US" sz="1000" b="1" kern="0" spc="-1" dirty="0">
                    <a:latin typeface="Calibri"/>
                    <a:ea typeface="DejaVu Sans"/>
                  </a:rPr>
                  <a:t>Log ref</a:t>
                </a:r>
                <a:endParaRPr lang="pt-PT" sz="1000" b="1" kern="0" spc="-1" dirty="0">
                  <a:latin typeface="Calibri"/>
                  <a:ea typeface="DejaVu Sans"/>
                </a:endParaRPr>
              </a:p>
            </p:txBody>
          </p:sp>
        </p:grpSp>
        <p:grpSp>
          <p:nvGrpSpPr>
            <p:cNvPr id="222" name="Group 221"/>
            <p:cNvGrpSpPr/>
            <p:nvPr/>
          </p:nvGrpSpPr>
          <p:grpSpPr>
            <a:xfrm>
              <a:off x="8072210" y="4340672"/>
              <a:ext cx="2374976" cy="211035"/>
              <a:chOff x="8299441" y="6221906"/>
              <a:chExt cx="2374976" cy="211035"/>
            </a:xfrm>
          </p:grpSpPr>
          <p:grpSp>
            <p:nvGrpSpPr>
              <p:cNvPr id="223" name="Group 222"/>
              <p:cNvGrpSpPr/>
              <p:nvPr/>
            </p:nvGrpSpPr>
            <p:grpSpPr>
              <a:xfrm>
                <a:off x="8872916" y="6221906"/>
                <a:ext cx="1801501" cy="201353"/>
                <a:chOff x="10056823" y="6160442"/>
                <a:chExt cx="1801501" cy="324281"/>
              </a:xfrm>
            </p:grpSpPr>
            <p:sp>
              <p:nvSpPr>
                <p:cNvPr id="225" name="Rounded Rectangle 37">
                  <a:extLst>
                    <a:ext uri="{FF2B5EF4-FFF2-40B4-BE49-F238E27FC236}">
                      <a16:creationId xmlns:a16="http://schemas.microsoft.com/office/drawing/2014/main" id="{137D3476-3072-437C-A08F-84DA7853CED4}"/>
                    </a:ext>
                  </a:extLst>
                </p:cNvPr>
                <p:cNvSpPr/>
                <p:nvPr/>
              </p:nvSpPr>
              <p:spPr>
                <a:xfrm>
                  <a:off x="10131154" y="6211524"/>
                  <a:ext cx="1727170" cy="273199"/>
                </a:xfrm>
                <a:prstGeom prst="roundRect">
                  <a:avLst>
                    <a:gd name="adj" fmla="val 4167"/>
                  </a:avLst>
                </a:prstGeom>
                <a:no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0000" tIns="45000" rIns="90000" bIns="45000" anchor="ctr">
                  <a:noAutofit/>
                </a:bodyPr>
                <a:lstStyle/>
                <a:p>
                  <a:pPr marR="0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100" b="1" dirty="0">
                      <a:solidFill>
                        <a:schemeClr val="bg1"/>
                      </a:solidFill>
                      <a:latin typeface="Courier New" panose="02070309020205020404" pitchFamily="49" charset="0"/>
                      <a:ea typeface="Calibri" panose="020F0502020204030204" pitchFamily="34" charset="0"/>
                    </a:rPr>
                    <a:t>Unstructured JSON</a:t>
                  </a:r>
                  <a:endParaRPr lang="pt-PT" sz="11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</a:endParaRPr>
                </a:p>
              </p:txBody>
            </p:sp>
            <p:sp>
              <p:nvSpPr>
                <p:cNvPr id="226" name="Freeform 63">
                  <a:extLst>
                    <a:ext uri="{FF2B5EF4-FFF2-40B4-BE49-F238E27FC236}">
                      <a16:creationId xmlns:a16="http://schemas.microsoft.com/office/drawing/2014/main" id="{3829511D-39B6-403B-BB50-6F5853CE6CB4}"/>
                    </a:ext>
                  </a:extLst>
                </p:cNvPr>
                <p:cNvSpPr/>
                <p:nvPr/>
              </p:nvSpPr>
              <p:spPr>
                <a:xfrm>
                  <a:off x="10056823" y="6160442"/>
                  <a:ext cx="139320" cy="1803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836" h="1222897">
                      <a:moveTo>
                        <a:pt x="483972" y="63309"/>
                      </a:moveTo>
                      <a:cubicBezTo>
                        <a:pt x="337990" y="63309"/>
                        <a:pt x="216193" y="166648"/>
                        <a:pt x="188025" y="304023"/>
                      </a:cubicBezTo>
                      <a:lnTo>
                        <a:pt x="182354" y="360163"/>
                      </a:lnTo>
                      <a:lnTo>
                        <a:pt x="785591" y="360163"/>
                      </a:lnTo>
                      <a:lnTo>
                        <a:pt x="779920" y="304023"/>
                      </a:lnTo>
                      <a:cubicBezTo>
                        <a:pt x="751752" y="166648"/>
                        <a:pt x="629955" y="63309"/>
                        <a:pt x="483972" y="63309"/>
                      </a:cubicBezTo>
                      <a:close/>
                      <a:moveTo>
                        <a:pt x="483972" y="0"/>
                      </a:moveTo>
                      <a:cubicBezTo>
                        <a:pt x="660611" y="0"/>
                        <a:pt x="807986" y="125039"/>
                        <a:pt x="842069" y="291263"/>
                      </a:cubicBezTo>
                      <a:lnTo>
                        <a:pt x="849029" y="360163"/>
                      </a:lnTo>
                      <a:lnTo>
                        <a:pt x="957836" y="360163"/>
                      </a:lnTo>
                      <a:lnTo>
                        <a:pt x="957836" y="1222897"/>
                      </a:lnTo>
                      <a:lnTo>
                        <a:pt x="0" y="1222897"/>
                      </a:lnTo>
                      <a:lnTo>
                        <a:pt x="0" y="360163"/>
                      </a:lnTo>
                      <a:lnTo>
                        <a:pt x="118915" y="360163"/>
                      </a:lnTo>
                      <a:lnTo>
                        <a:pt x="125875" y="291263"/>
                      </a:lnTo>
                      <a:cubicBezTo>
                        <a:pt x="159959" y="125039"/>
                        <a:pt x="307333" y="0"/>
                        <a:pt x="483972" y="0"/>
                      </a:cubicBezTo>
                      <a:close/>
                    </a:path>
                  </a:pathLst>
                </a:custGeom>
                <a:solidFill>
                  <a:srgbClr val="0070C0"/>
                </a:solidFill>
                <a:ln w="12700" cap="flat" cmpd="sng" algn="ctr">
                  <a:solidFill>
                    <a:srgbClr val="0070C0"/>
                  </a:solidFill>
                  <a:prstDash val="solid"/>
                  <a:miter lim="800000"/>
                </a:ln>
                <a:effectLst/>
              </p:spPr>
            </p:sp>
          </p:grpSp>
          <p:sp>
            <p:nvSpPr>
              <p:cNvPr id="224" name="Rounded Rectangle 37">
                <a:extLst>
                  <a:ext uri="{FF2B5EF4-FFF2-40B4-BE49-F238E27FC236}">
                    <a16:creationId xmlns:a16="http://schemas.microsoft.com/office/drawing/2014/main" id="{137D3476-3072-437C-A08F-84DA7853CED4}"/>
                  </a:ext>
                </a:extLst>
              </p:cNvPr>
              <p:cNvSpPr/>
              <p:nvPr/>
            </p:nvSpPr>
            <p:spPr>
              <a:xfrm>
                <a:off x="8299441" y="6263306"/>
                <a:ext cx="568303" cy="169635"/>
              </a:xfrm>
              <a:prstGeom prst="roundRect">
                <a:avLst>
                  <a:gd name="adj" fmla="val 4167"/>
                </a:avLst>
              </a:prstGeom>
              <a:noFill/>
              <a:ln w="25400" cap="flat" cmpd="sng" algn="ctr">
                <a:noFill/>
                <a:prstDash val="solid"/>
                <a:miter/>
              </a:ln>
              <a:effectLst/>
            </p:spPr>
            <p:txBody>
              <a:bodyPr lIns="90000" tIns="45000" rIns="90000" bIns="45000" anchor="ctr">
                <a:noAutofit/>
              </a:bodyPr>
              <a:lstStyle/>
              <a:p>
                <a:pPr>
                  <a:tabLst>
                    <a:tab pos="0" algn="l"/>
                  </a:tabLst>
                </a:pPr>
                <a:r>
                  <a:rPr lang="en-US" sz="1000" b="1" kern="0" spc="-1" dirty="0">
                    <a:latin typeface="Calibri"/>
                    <a:ea typeface="DejaVu Sans"/>
                  </a:rPr>
                  <a:t>Log ref</a:t>
                </a:r>
                <a:endParaRPr lang="pt-PT" sz="1000" b="1" kern="0" spc="-1" dirty="0">
                  <a:latin typeface="Calibri"/>
                  <a:ea typeface="DejaVu Sans"/>
                </a:endParaRPr>
              </a:p>
            </p:txBody>
          </p:sp>
        </p:grpSp>
        <p:grpSp>
          <p:nvGrpSpPr>
            <p:cNvPr id="227" name="Group 226"/>
            <p:cNvGrpSpPr/>
            <p:nvPr/>
          </p:nvGrpSpPr>
          <p:grpSpPr>
            <a:xfrm>
              <a:off x="8068643" y="4926227"/>
              <a:ext cx="2374976" cy="211035"/>
              <a:chOff x="8299441" y="6221906"/>
              <a:chExt cx="2374976" cy="211035"/>
            </a:xfrm>
          </p:grpSpPr>
          <p:grpSp>
            <p:nvGrpSpPr>
              <p:cNvPr id="228" name="Group 227"/>
              <p:cNvGrpSpPr/>
              <p:nvPr/>
            </p:nvGrpSpPr>
            <p:grpSpPr>
              <a:xfrm>
                <a:off x="8872916" y="6221906"/>
                <a:ext cx="1801501" cy="201353"/>
                <a:chOff x="10056823" y="6160442"/>
                <a:chExt cx="1801501" cy="324281"/>
              </a:xfrm>
            </p:grpSpPr>
            <p:sp>
              <p:nvSpPr>
                <p:cNvPr id="230" name="Rounded Rectangle 37">
                  <a:extLst>
                    <a:ext uri="{FF2B5EF4-FFF2-40B4-BE49-F238E27FC236}">
                      <a16:creationId xmlns:a16="http://schemas.microsoft.com/office/drawing/2014/main" id="{137D3476-3072-437C-A08F-84DA7853CED4}"/>
                    </a:ext>
                  </a:extLst>
                </p:cNvPr>
                <p:cNvSpPr/>
                <p:nvPr/>
              </p:nvSpPr>
              <p:spPr>
                <a:xfrm>
                  <a:off x="10131154" y="6211524"/>
                  <a:ext cx="1727170" cy="273199"/>
                </a:xfrm>
                <a:prstGeom prst="roundRect">
                  <a:avLst>
                    <a:gd name="adj" fmla="val 4167"/>
                  </a:avLst>
                </a:prstGeom>
                <a:no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0000" tIns="45000" rIns="90000" bIns="45000" anchor="ctr">
                  <a:noAutofit/>
                </a:bodyPr>
                <a:lstStyle/>
                <a:p>
                  <a:pPr marR="0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100" b="1" dirty="0">
                      <a:solidFill>
                        <a:schemeClr val="bg1"/>
                      </a:solidFill>
                      <a:latin typeface="Courier New" panose="02070309020205020404" pitchFamily="49" charset="0"/>
                      <a:ea typeface="Calibri" panose="020F0502020204030204" pitchFamily="34" charset="0"/>
                    </a:rPr>
                    <a:t>Unstructured JSON</a:t>
                  </a:r>
                  <a:endParaRPr lang="pt-PT" sz="11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</a:endParaRPr>
                </a:p>
              </p:txBody>
            </p:sp>
            <p:sp>
              <p:nvSpPr>
                <p:cNvPr id="231" name="Freeform 63">
                  <a:extLst>
                    <a:ext uri="{FF2B5EF4-FFF2-40B4-BE49-F238E27FC236}">
                      <a16:creationId xmlns:a16="http://schemas.microsoft.com/office/drawing/2014/main" id="{3829511D-39B6-403B-BB50-6F5853CE6CB4}"/>
                    </a:ext>
                  </a:extLst>
                </p:cNvPr>
                <p:cNvSpPr/>
                <p:nvPr/>
              </p:nvSpPr>
              <p:spPr>
                <a:xfrm>
                  <a:off x="10056823" y="6160442"/>
                  <a:ext cx="139320" cy="1803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836" h="1222897">
                      <a:moveTo>
                        <a:pt x="483972" y="63309"/>
                      </a:moveTo>
                      <a:cubicBezTo>
                        <a:pt x="337990" y="63309"/>
                        <a:pt x="216193" y="166648"/>
                        <a:pt x="188025" y="304023"/>
                      </a:cubicBezTo>
                      <a:lnTo>
                        <a:pt x="182354" y="360163"/>
                      </a:lnTo>
                      <a:lnTo>
                        <a:pt x="785591" y="360163"/>
                      </a:lnTo>
                      <a:lnTo>
                        <a:pt x="779920" y="304023"/>
                      </a:lnTo>
                      <a:cubicBezTo>
                        <a:pt x="751752" y="166648"/>
                        <a:pt x="629955" y="63309"/>
                        <a:pt x="483972" y="63309"/>
                      </a:cubicBezTo>
                      <a:close/>
                      <a:moveTo>
                        <a:pt x="483972" y="0"/>
                      </a:moveTo>
                      <a:cubicBezTo>
                        <a:pt x="660611" y="0"/>
                        <a:pt x="807986" y="125039"/>
                        <a:pt x="842069" y="291263"/>
                      </a:cubicBezTo>
                      <a:lnTo>
                        <a:pt x="849029" y="360163"/>
                      </a:lnTo>
                      <a:lnTo>
                        <a:pt x="957836" y="360163"/>
                      </a:lnTo>
                      <a:lnTo>
                        <a:pt x="957836" y="1222897"/>
                      </a:lnTo>
                      <a:lnTo>
                        <a:pt x="0" y="1222897"/>
                      </a:lnTo>
                      <a:lnTo>
                        <a:pt x="0" y="360163"/>
                      </a:lnTo>
                      <a:lnTo>
                        <a:pt x="118915" y="360163"/>
                      </a:lnTo>
                      <a:lnTo>
                        <a:pt x="125875" y="291263"/>
                      </a:lnTo>
                      <a:cubicBezTo>
                        <a:pt x="159959" y="125039"/>
                        <a:pt x="307333" y="0"/>
                        <a:pt x="483972" y="0"/>
                      </a:cubicBezTo>
                      <a:close/>
                    </a:path>
                  </a:pathLst>
                </a:custGeom>
                <a:solidFill>
                  <a:srgbClr val="0070C0"/>
                </a:solidFill>
                <a:ln w="12700" cap="flat" cmpd="sng" algn="ctr">
                  <a:solidFill>
                    <a:srgbClr val="0070C0"/>
                  </a:solidFill>
                  <a:prstDash val="solid"/>
                  <a:miter lim="800000"/>
                </a:ln>
                <a:effectLst/>
              </p:spPr>
            </p:sp>
          </p:grpSp>
          <p:sp>
            <p:nvSpPr>
              <p:cNvPr id="229" name="Rounded Rectangle 37">
                <a:extLst>
                  <a:ext uri="{FF2B5EF4-FFF2-40B4-BE49-F238E27FC236}">
                    <a16:creationId xmlns:a16="http://schemas.microsoft.com/office/drawing/2014/main" id="{137D3476-3072-437C-A08F-84DA7853CED4}"/>
                  </a:ext>
                </a:extLst>
              </p:cNvPr>
              <p:cNvSpPr/>
              <p:nvPr/>
            </p:nvSpPr>
            <p:spPr>
              <a:xfrm>
                <a:off x="8299441" y="6263306"/>
                <a:ext cx="568303" cy="169635"/>
              </a:xfrm>
              <a:prstGeom prst="roundRect">
                <a:avLst>
                  <a:gd name="adj" fmla="val 4167"/>
                </a:avLst>
              </a:prstGeom>
              <a:noFill/>
              <a:ln w="25400" cap="flat" cmpd="sng" algn="ctr">
                <a:noFill/>
                <a:prstDash val="solid"/>
                <a:miter/>
              </a:ln>
              <a:effectLst/>
            </p:spPr>
            <p:txBody>
              <a:bodyPr lIns="90000" tIns="45000" rIns="90000" bIns="45000" anchor="ctr">
                <a:noAutofit/>
              </a:bodyPr>
              <a:lstStyle/>
              <a:p>
                <a:pPr>
                  <a:tabLst>
                    <a:tab pos="0" algn="l"/>
                  </a:tabLst>
                </a:pPr>
                <a:r>
                  <a:rPr lang="en-US" sz="1000" b="1" kern="0" spc="-1" dirty="0">
                    <a:latin typeface="Calibri"/>
                    <a:ea typeface="DejaVu Sans"/>
                  </a:rPr>
                  <a:t>Log ref</a:t>
                </a:r>
                <a:endParaRPr lang="pt-PT" sz="1000" b="1" kern="0" spc="-1" dirty="0">
                  <a:latin typeface="Calibri"/>
                  <a:ea typeface="DejaVu Sans"/>
                </a:endParaRPr>
              </a:p>
            </p:txBody>
          </p:sp>
        </p:grpSp>
        <p:grpSp>
          <p:nvGrpSpPr>
            <p:cNvPr id="232" name="Group 231"/>
            <p:cNvGrpSpPr/>
            <p:nvPr/>
          </p:nvGrpSpPr>
          <p:grpSpPr>
            <a:xfrm>
              <a:off x="8068643" y="5168980"/>
              <a:ext cx="2374976" cy="211035"/>
              <a:chOff x="8299441" y="6221906"/>
              <a:chExt cx="2374976" cy="211035"/>
            </a:xfrm>
          </p:grpSpPr>
          <p:grpSp>
            <p:nvGrpSpPr>
              <p:cNvPr id="233" name="Group 232"/>
              <p:cNvGrpSpPr/>
              <p:nvPr/>
            </p:nvGrpSpPr>
            <p:grpSpPr>
              <a:xfrm>
                <a:off x="8872916" y="6221906"/>
                <a:ext cx="1801501" cy="201353"/>
                <a:chOff x="10056823" y="6160442"/>
                <a:chExt cx="1801501" cy="324281"/>
              </a:xfrm>
            </p:grpSpPr>
            <p:sp>
              <p:nvSpPr>
                <p:cNvPr id="235" name="Rounded Rectangle 37">
                  <a:extLst>
                    <a:ext uri="{FF2B5EF4-FFF2-40B4-BE49-F238E27FC236}">
                      <a16:creationId xmlns:a16="http://schemas.microsoft.com/office/drawing/2014/main" id="{137D3476-3072-437C-A08F-84DA7853CED4}"/>
                    </a:ext>
                  </a:extLst>
                </p:cNvPr>
                <p:cNvSpPr/>
                <p:nvPr/>
              </p:nvSpPr>
              <p:spPr>
                <a:xfrm>
                  <a:off x="10131154" y="6211524"/>
                  <a:ext cx="1727170" cy="273199"/>
                </a:xfrm>
                <a:prstGeom prst="roundRect">
                  <a:avLst>
                    <a:gd name="adj" fmla="val 4167"/>
                  </a:avLst>
                </a:prstGeom>
                <a:solidFill>
                  <a:srgbClr val="D9D9C9"/>
                </a:solidFill>
                <a:ln w="12700" cap="flat" cmpd="sng" algn="ctr">
                  <a:solidFill>
                    <a:srgbClr val="546CB2"/>
                  </a:solidFill>
                  <a:prstDash val="solid"/>
                  <a:miter lim="800000"/>
                </a:ln>
                <a:effectLst/>
              </p:spPr>
              <p:txBody>
                <a:bodyPr lIns="90000" tIns="45000" rIns="90000" bIns="45000" anchor="ctr">
                  <a:noAutofit/>
                </a:bodyPr>
                <a:lstStyle/>
                <a:p>
                  <a:pPr marR="0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100" b="1" dirty="0">
                      <a:solidFill>
                        <a:schemeClr val="bg1"/>
                      </a:solidFill>
                      <a:latin typeface="Courier New" panose="02070309020205020404" pitchFamily="49" charset="0"/>
                      <a:ea typeface="Calibri" panose="020F0502020204030204" pitchFamily="34" charset="0"/>
                    </a:rPr>
                    <a:t>Unstructured JSON</a:t>
                  </a:r>
                  <a:endParaRPr lang="pt-PT" sz="11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</a:endParaRPr>
                </a:p>
              </p:txBody>
            </p:sp>
            <p:sp>
              <p:nvSpPr>
                <p:cNvPr id="236" name="Freeform 63">
                  <a:extLst>
                    <a:ext uri="{FF2B5EF4-FFF2-40B4-BE49-F238E27FC236}">
                      <a16:creationId xmlns:a16="http://schemas.microsoft.com/office/drawing/2014/main" id="{3829511D-39B6-403B-BB50-6F5853CE6CB4}"/>
                    </a:ext>
                  </a:extLst>
                </p:cNvPr>
                <p:cNvSpPr/>
                <p:nvPr/>
              </p:nvSpPr>
              <p:spPr>
                <a:xfrm>
                  <a:off x="10056823" y="6160442"/>
                  <a:ext cx="139320" cy="1803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836" h="1222897">
                      <a:moveTo>
                        <a:pt x="483972" y="63309"/>
                      </a:moveTo>
                      <a:cubicBezTo>
                        <a:pt x="337990" y="63309"/>
                        <a:pt x="216193" y="166648"/>
                        <a:pt x="188025" y="304023"/>
                      </a:cubicBezTo>
                      <a:lnTo>
                        <a:pt x="182354" y="360163"/>
                      </a:lnTo>
                      <a:lnTo>
                        <a:pt x="785591" y="360163"/>
                      </a:lnTo>
                      <a:lnTo>
                        <a:pt x="779920" y="304023"/>
                      </a:lnTo>
                      <a:cubicBezTo>
                        <a:pt x="751752" y="166648"/>
                        <a:pt x="629955" y="63309"/>
                        <a:pt x="483972" y="63309"/>
                      </a:cubicBezTo>
                      <a:close/>
                      <a:moveTo>
                        <a:pt x="483972" y="0"/>
                      </a:moveTo>
                      <a:cubicBezTo>
                        <a:pt x="660611" y="0"/>
                        <a:pt x="807986" y="125039"/>
                        <a:pt x="842069" y="291263"/>
                      </a:cubicBezTo>
                      <a:lnTo>
                        <a:pt x="849029" y="360163"/>
                      </a:lnTo>
                      <a:lnTo>
                        <a:pt x="957836" y="360163"/>
                      </a:lnTo>
                      <a:lnTo>
                        <a:pt x="957836" y="1222897"/>
                      </a:lnTo>
                      <a:lnTo>
                        <a:pt x="0" y="1222897"/>
                      </a:lnTo>
                      <a:lnTo>
                        <a:pt x="0" y="360163"/>
                      </a:lnTo>
                      <a:lnTo>
                        <a:pt x="118915" y="360163"/>
                      </a:lnTo>
                      <a:lnTo>
                        <a:pt x="125875" y="291263"/>
                      </a:lnTo>
                      <a:cubicBezTo>
                        <a:pt x="159959" y="125039"/>
                        <a:pt x="307333" y="0"/>
                        <a:pt x="483972" y="0"/>
                      </a:cubicBezTo>
                      <a:close/>
                    </a:path>
                  </a:pathLst>
                </a:custGeom>
                <a:solidFill>
                  <a:srgbClr val="0070C0"/>
                </a:solidFill>
                <a:ln w="12700" cap="flat" cmpd="sng" algn="ctr">
                  <a:solidFill>
                    <a:srgbClr val="0070C0"/>
                  </a:solidFill>
                  <a:prstDash val="solid"/>
                  <a:miter lim="800000"/>
                </a:ln>
                <a:effectLst/>
              </p:spPr>
            </p:sp>
          </p:grpSp>
          <p:sp>
            <p:nvSpPr>
              <p:cNvPr id="234" name="Rounded Rectangle 37">
                <a:extLst>
                  <a:ext uri="{FF2B5EF4-FFF2-40B4-BE49-F238E27FC236}">
                    <a16:creationId xmlns:a16="http://schemas.microsoft.com/office/drawing/2014/main" id="{137D3476-3072-437C-A08F-84DA7853CED4}"/>
                  </a:ext>
                </a:extLst>
              </p:cNvPr>
              <p:cNvSpPr/>
              <p:nvPr/>
            </p:nvSpPr>
            <p:spPr>
              <a:xfrm>
                <a:off x="8299441" y="6263306"/>
                <a:ext cx="568303" cy="169635"/>
              </a:xfrm>
              <a:prstGeom prst="roundRect">
                <a:avLst>
                  <a:gd name="adj" fmla="val 4167"/>
                </a:avLst>
              </a:prstGeom>
              <a:solidFill>
                <a:schemeClr val="accent6"/>
              </a:solidFill>
              <a:ln w="25400" cap="flat" cmpd="sng" algn="ctr">
                <a:noFill/>
                <a:prstDash val="solid"/>
                <a:miter/>
              </a:ln>
              <a:effectLst/>
            </p:spPr>
            <p:txBody>
              <a:bodyPr lIns="90000" tIns="45000" rIns="90000" bIns="45000" anchor="ctr">
                <a:noAutofit/>
              </a:bodyPr>
              <a:lstStyle/>
              <a:p>
                <a:pPr>
                  <a:tabLst>
                    <a:tab pos="0" algn="l"/>
                  </a:tabLst>
                </a:pPr>
                <a:r>
                  <a:rPr lang="en-US" sz="1000" b="1" kern="0" spc="-1" dirty="0">
                    <a:latin typeface="Calibri"/>
                    <a:ea typeface="DejaVu Sans"/>
                  </a:rPr>
                  <a:t>Log ref</a:t>
                </a:r>
                <a:endParaRPr lang="pt-PT" sz="1000" b="1" kern="0" spc="-1" dirty="0">
                  <a:latin typeface="Calibri"/>
                  <a:ea typeface="DejaVu Sans"/>
                </a:endParaRPr>
              </a:p>
            </p:txBody>
          </p:sp>
        </p:grpSp>
      </p:grpSp>
      <p:cxnSp>
        <p:nvCxnSpPr>
          <p:cNvPr id="18" name="Straight Arrow Connector 17"/>
          <p:cNvCxnSpPr>
            <a:stCxn id="167" idx="3"/>
            <a:endCxn id="238" idx="1"/>
          </p:cNvCxnSpPr>
          <p:nvPr/>
        </p:nvCxnSpPr>
        <p:spPr>
          <a:xfrm flipV="1">
            <a:off x="3975276" y="4085567"/>
            <a:ext cx="3999752" cy="463361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70" idx="3"/>
            <a:endCxn id="238" idx="1"/>
          </p:cNvCxnSpPr>
          <p:nvPr/>
        </p:nvCxnSpPr>
        <p:spPr>
          <a:xfrm flipV="1">
            <a:off x="3930197" y="4085567"/>
            <a:ext cx="4044831" cy="2076140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6" name="Group 165"/>
          <p:cNvGrpSpPr/>
          <p:nvPr/>
        </p:nvGrpSpPr>
        <p:grpSpPr>
          <a:xfrm>
            <a:off x="565157" y="4406521"/>
            <a:ext cx="3410119" cy="233731"/>
            <a:chOff x="10074146" y="6160442"/>
            <a:chExt cx="2818280" cy="233731"/>
          </a:xfrm>
        </p:grpSpPr>
        <p:sp>
          <p:nvSpPr>
            <p:cNvPr id="167" name="Rounded Rectangle 37">
              <a:extLst>
                <a:ext uri="{FF2B5EF4-FFF2-40B4-BE49-F238E27FC236}">
                  <a16:creationId xmlns:a16="http://schemas.microsoft.com/office/drawing/2014/main" id="{137D3476-3072-437C-A08F-84DA7853CED4}"/>
                </a:ext>
              </a:extLst>
            </p:cNvPr>
            <p:cNvSpPr/>
            <p:nvPr/>
          </p:nvSpPr>
          <p:spPr>
            <a:xfrm>
              <a:off x="10131154" y="6211525"/>
              <a:ext cx="2761272" cy="182648"/>
            </a:xfrm>
            <a:prstGeom prst="roundRect">
              <a:avLst>
                <a:gd name="adj" fmla="val 4167"/>
              </a:avLst>
            </a:prstGeom>
            <a:solidFill>
              <a:srgbClr val="BFBFBF"/>
            </a:solidFill>
            <a:ln w="12700" cap="flat" cmpd="sng" algn="ctr">
              <a:solidFill>
                <a:srgbClr val="546CB2"/>
              </a:solidFill>
              <a:prstDash val="solid"/>
              <a:miter lim="800000"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000" b="1" dirty="0">
                  <a:solidFill>
                    <a:schemeClr val="bg1"/>
                  </a:solidFill>
                  <a:latin typeface="Courier New" panose="02070309020205020404" pitchFamily="49" charset="0"/>
                  <a:ea typeface="Calibri" panose="020F0502020204030204" pitchFamily="34" charset="0"/>
                </a:rPr>
                <a:t>Unstructured JSON</a:t>
              </a:r>
              <a:endParaRPr lang="pt-PT" sz="1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68" name="Freeform 63">
              <a:extLst>
                <a:ext uri="{FF2B5EF4-FFF2-40B4-BE49-F238E27FC236}">
                  <a16:creationId xmlns:a16="http://schemas.microsoft.com/office/drawing/2014/main" id="{3829511D-39B6-403B-BB50-6F5853CE6CB4}"/>
                </a:ext>
              </a:extLst>
            </p:cNvPr>
            <p:cNvSpPr/>
            <p:nvPr/>
          </p:nvSpPr>
          <p:spPr>
            <a:xfrm>
              <a:off x="10074146" y="6160442"/>
              <a:ext cx="104674" cy="180327"/>
            </a:xfrm>
            <a:custGeom>
              <a:avLst/>
              <a:gdLst/>
              <a:ahLst/>
              <a:cxnLst/>
              <a:rect l="l" t="t" r="r" b="b"/>
              <a:pathLst>
                <a:path w="957836" h="1222897">
                  <a:moveTo>
                    <a:pt x="483972" y="63309"/>
                  </a:moveTo>
                  <a:cubicBezTo>
                    <a:pt x="337990" y="63309"/>
                    <a:pt x="216193" y="166648"/>
                    <a:pt x="188025" y="304023"/>
                  </a:cubicBezTo>
                  <a:lnTo>
                    <a:pt x="182354" y="360163"/>
                  </a:lnTo>
                  <a:lnTo>
                    <a:pt x="785591" y="360163"/>
                  </a:lnTo>
                  <a:lnTo>
                    <a:pt x="779920" y="304023"/>
                  </a:lnTo>
                  <a:cubicBezTo>
                    <a:pt x="751752" y="166648"/>
                    <a:pt x="629955" y="63309"/>
                    <a:pt x="483972" y="63309"/>
                  </a:cubicBezTo>
                  <a:close/>
                  <a:moveTo>
                    <a:pt x="483972" y="0"/>
                  </a:moveTo>
                  <a:cubicBezTo>
                    <a:pt x="660611" y="0"/>
                    <a:pt x="807986" y="125039"/>
                    <a:pt x="842069" y="291263"/>
                  </a:cubicBezTo>
                  <a:lnTo>
                    <a:pt x="849029" y="360163"/>
                  </a:lnTo>
                  <a:lnTo>
                    <a:pt x="957836" y="360163"/>
                  </a:lnTo>
                  <a:lnTo>
                    <a:pt x="957836" y="1222897"/>
                  </a:lnTo>
                  <a:lnTo>
                    <a:pt x="0" y="1222897"/>
                  </a:lnTo>
                  <a:lnTo>
                    <a:pt x="0" y="360163"/>
                  </a:lnTo>
                  <a:lnTo>
                    <a:pt x="118915" y="360163"/>
                  </a:lnTo>
                  <a:lnTo>
                    <a:pt x="125875" y="291263"/>
                  </a:lnTo>
                  <a:cubicBezTo>
                    <a:pt x="159959" y="125039"/>
                    <a:pt x="307333" y="0"/>
                    <a:pt x="483972" y="0"/>
                  </a:cubicBezTo>
                  <a:close/>
                </a:path>
              </a:pathLst>
            </a:custGeom>
            <a:solidFill>
              <a:srgbClr val="0070C0"/>
            </a:solidFill>
            <a:ln w="127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sp>
      </p:grpSp>
      <p:grpSp>
        <p:nvGrpSpPr>
          <p:cNvPr id="169" name="Group 168"/>
          <p:cNvGrpSpPr/>
          <p:nvPr/>
        </p:nvGrpSpPr>
        <p:grpSpPr>
          <a:xfrm>
            <a:off x="490438" y="6019300"/>
            <a:ext cx="3439759" cy="233731"/>
            <a:chOff x="10074146" y="6160442"/>
            <a:chExt cx="2842776" cy="233731"/>
          </a:xfrm>
        </p:grpSpPr>
        <p:sp>
          <p:nvSpPr>
            <p:cNvPr id="170" name="Rounded Rectangle 37">
              <a:extLst>
                <a:ext uri="{FF2B5EF4-FFF2-40B4-BE49-F238E27FC236}">
                  <a16:creationId xmlns:a16="http://schemas.microsoft.com/office/drawing/2014/main" id="{137D3476-3072-437C-A08F-84DA7853CED4}"/>
                </a:ext>
              </a:extLst>
            </p:cNvPr>
            <p:cNvSpPr/>
            <p:nvPr/>
          </p:nvSpPr>
          <p:spPr>
            <a:xfrm>
              <a:off x="10131154" y="6211525"/>
              <a:ext cx="2785768" cy="182648"/>
            </a:xfrm>
            <a:prstGeom prst="roundRect">
              <a:avLst>
                <a:gd name="adj" fmla="val 4167"/>
              </a:avLst>
            </a:prstGeom>
            <a:solidFill>
              <a:srgbClr val="D9D9C9"/>
            </a:solidFill>
            <a:ln w="12700" cap="flat" cmpd="sng" algn="ctr">
              <a:solidFill>
                <a:srgbClr val="546CB2"/>
              </a:solidFill>
              <a:prstDash val="solid"/>
              <a:miter lim="800000"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000" b="1" dirty="0">
                  <a:solidFill>
                    <a:schemeClr val="bg1"/>
                  </a:solidFill>
                  <a:latin typeface="Courier New" panose="02070309020205020404" pitchFamily="49" charset="0"/>
                  <a:ea typeface="Calibri" panose="020F0502020204030204" pitchFamily="34" charset="0"/>
                </a:rPr>
                <a:t>Unstructured JSON</a:t>
              </a:r>
              <a:endParaRPr lang="pt-PT" sz="1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71" name="Freeform 63">
              <a:extLst>
                <a:ext uri="{FF2B5EF4-FFF2-40B4-BE49-F238E27FC236}">
                  <a16:creationId xmlns:a16="http://schemas.microsoft.com/office/drawing/2014/main" id="{3829511D-39B6-403B-BB50-6F5853CE6CB4}"/>
                </a:ext>
              </a:extLst>
            </p:cNvPr>
            <p:cNvSpPr/>
            <p:nvPr/>
          </p:nvSpPr>
          <p:spPr>
            <a:xfrm>
              <a:off x="10074146" y="6160442"/>
              <a:ext cx="104674" cy="180327"/>
            </a:xfrm>
            <a:custGeom>
              <a:avLst/>
              <a:gdLst/>
              <a:ahLst/>
              <a:cxnLst/>
              <a:rect l="l" t="t" r="r" b="b"/>
              <a:pathLst>
                <a:path w="957836" h="1222897">
                  <a:moveTo>
                    <a:pt x="483972" y="63309"/>
                  </a:moveTo>
                  <a:cubicBezTo>
                    <a:pt x="337990" y="63309"/>
                    <a:pt x="216193" y="166648"/>
                    <a:pt x="188025" y="304023"/>
                  </a:cubicBezTo>
                  <a:lnTo>
                    <a:pt x="182354" y="360163"/>
                  </a:lnTo>
                  <a:lnTo>
                    <a:pt x="785591" y="360163"/>
                  </a:lnTo>
                  <a:lnTo>
                    <a:pt x="779920" y="304023"/>
                  </a:lnTo>
                  <a:cubicBezTo>
                    <a:pt x="751752" y="166648"/>
                    <a:pt x="629955" y="63309"/>
                    <a:pt x="483972" y="63309"/>
                  </a:cubicBezTo>
                  <a:close/>
                  <a:moveTo>
                    <a:pt x="483972" y="0"/>
                  </a:moveTo>
                  <a:cubicBezTo>
                    <a:pt x="660611" y="0"/>
                    <a:pt x="807986" y="125039"/>
                    <a:pt x="842069" y="291263"/>
                  </a:cubicBezTo>
                  <a:lnTo>
                    <a:pt x="849029" y="360163"/>
                  </a:lnTo>
                  <a:lnTo>
                    <a:pt x="957836" y="360163"/>
                  </a:lnTo>
                  <a:lnTo>
                    <a:pt x="957836" y="1222897"/>
                  </a:lnTo>
                  <a:lnTo>
                    <a:pt x="0" y="1222897"/>
                  </a:lnTo>
                  <a:lnTo>
                    <a:pt x="0" y="360163"/>
                  </a:lnTo>
                  <a:lnTo>
                    <a:pt x="118915" y="360163"/>
                  </a:lnTo>
                  <a:lnTo>
                    <a:pt x="125875" y="291263"/>
                  </a:lnTo>
                  <a:cubicBezTo>
                    <a:pt x="159959" y="125039"/>
                    <a:pt x="307333" y="0"/>
                    <a:pt x="483972" y="0"/>
                  </a:cubicBezTo>
                  <a:close/>
                </a:path>
              </a:pathLst>
            </a:custGeom>
            <a:solidFill>
              <a:srgbClr val="0070C0"/>
            </a:solidFill>
            <a:ln w="127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sp>
      </p:grpSp>
      <p:sp>
        <p:nvSpPr>
          <p:cNvPr id="158" name="Rectangle 157"/>
          <p:cNvSpPr/>
          <p:nvPr/>
        </p:nvSpPr>
        <p:spPr>
          <a:xfrm>
            <a:off x="4652475" y="2124736"/>
            <a:ext cx="2531023" cy="1434219"/>
          </a:xfrm>
          <a:prstGeom prst="rect">
            <a:avLst/>
          </a:prstGeom>
          <a:solidFill>
            <a:schemeClr val="tx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13" name="Elbow Connector 12"/>
          <p:cNvCxnSpPr>
            <a:stCxn id="71" idx="0"/>
            <a:endCxn id="158" idx="0"/>
          </p:cNvCxnSpPr>
          <p:nvPr/>
        </p:nvCxnSpPr>
        <p:spPr>
          <a:xfrm rot="16200000" flipH="1" flipV="1">
            <a:off x="8341202" y="-307745"/>
            <a:ext cx="9265" cy="4855696"/>
          </a:xfrm>
          <a:prstGeom prst="bentConnector3">
            <a:avLst>
              <a:gd name="adj1" fmla="val -2672984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Rectangle 158"/>
          <p:cNvSpPr/>
          <p:nvPr/>
        </p:nvSpPr>
        <p:spPr>
          <a:xfrm>
            <a:off x="558975" y="4186525"/>
            <a:ext cx="1016100" cy="178574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800" dirty="0">
                <a:solidFill>
                  <a:schemeClr val="bg1"/>
                </a:solidFill>
              </a:rPr>
              <a:t>955e9224bd2f5...</a:t>
            </a:r>
            <a:endParaRPr lang="pt-PT" sz="800" dirty="0"/>
          </a:p>
        </p:txBody>
      </p:sp>
      <p:sp>
        <p:nvSpPr>
          <p:cNvPr id="160" name="Rectangle 159"/>
          <p:cNvSpPr/>
          <p:nvPr/>
        </p:nvSpPr>
        <p:spPr>
          <a:xfrm>
            <a:off x="1702474" y="4186525"/>
            <a:ext cx="1016100" cy="178574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800" dirty="0">
                <a:solidFill>
                  <a:schemeClr val="bg1"/>
                </a:solidFill>
              </a:rPr>
              <a:t>b6224af660189...</a:t>
            </a:r>
            <a:endParaRPr lang="pt-PT" sz="800" dirty="0"/>
          </a:p>
        </p:txBody>
      </p:sp>
      <p:sp>
        <p:nvSpPr>
          <p:cNvPr id="161" name="Rectangle 160"/>
          <p:cNvSpPr/>
          <p:nvPr/>
        </p:nvSpPr>
        <p:spPr>
          <a:xfrm>
            <a:off x="2845973" y="4186525"/>
            <a:ext cx="1117710" cy="178574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800" dirty="0">
                <a:solidFill>
                  <a:schemeClr val="bg1"/>
                </a:solidFill>
              </a:rPr>
              <a:t>b32b121900a4...</a:t>
            </a:r>
            <a:endParaRPr lang="pt-PT" sz="800" dirty="0">
              <a:solidFill>
                <a:schemeClr val="bg1"/>
              </a:solidFill>
            </a:endParaRPr>
          </a:p>
        </p:txBody>
      </p:sp>
      <p:sp>
        <p:nvSpPr>
          <p:cNvPr id="162" name="Rectangle 161"/>
          <p:cNvSpPr/>
          <p:nvPr/>
        </p:nvSpPr>
        <p:spPr>
          <a:xfrm>
            <a:off x="558975" y="5813368"/>
            <a:ext cx="1016100" cy="25359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ae1890c51389...</a:t>
            </a:r>
            <a:endParaRPr lang="pt-PT" sz="800" dirty="0">
              <a:solidFill>
                <a:schemeClr val="bg1"/>
              </a:solidFill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  <p:sp>
        <p:nvSpPr>
          <p:cNvPr id="163" name="Rectangle 162"/>
          <p:cNvSpPr/>
          <p:nvPr/>
        </p:nvSpPr>
        <p:spPr>
          <a:xfrm>
            <a:off x="1702474" y="5813368"/>
            <a:ext cx="1016100" cy="25359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1104e6fe5809d...</a:t>
            </a:r>
            <a:endParaRPr lang="pt-PT" sz="800" dirty="0">
              <a:solidFill>
                <a:schemeClr val="bg1"/>
              </a:solidFill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  <p:sp>
        <p:nvSpPr>
          <p:cNvPr id="164" name="Rectangle 163"/>
          <p:cNvSpPr/>
          <p:nvPr/>
        </p:nvSpPr>
        <p:spPr>
          <a:xfrm>
            <a:off x="2845973" y="5813368"/>
            <a:ext cx="1117710" cy="25359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fe7b2c2ae6ef...</a:t>
            </a:r>
            <a:endParaRPr lang="pt-PT" sz="800" dirty="0">
              <a:solidFill>
                <a:schemeClr val="bg1"/>
              </a:solidFill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  <p:sp>
        <p:nvSpPr>
          <p:cNvPr id="165" name="Rectangle 164"/>
          <p:cNvSpPr/>
          <p:nvPr/>
        </p:nvSpPr>
        <p:spPr>
          <a:xfrm>
            <a:off x="519069" y="3187053"/>
            <a:ext cx="3626409" cy="1195019"/>
          </a:xfrm>
          <a:prstGeom prst="rect">
            <a:avLst/>
          </a:prstGeom>
          <a:solidFill>
            <a:schemeClr val="tx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72" name="Rectangle 171"/>
          <p:cNvSpPr/>
          <p:nvPr/>
        </p:nvSpPr>
        <p:spPr>
          <a:xfrm>
            <a:off x="540818" y="4833200"/>
            <a:ext cx="3626409" cy="1195019"/>
          </a:xfrm>
          <a:prstGeom prst="rect">
            <a:avLst/>
          </a:prstGeom>
          <a:solidFill>
            <a:schemeClr val="tx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73" name="Picture 172">
            <a:extLst>
              <a:ext uri="{FF2B5EF4-FFF2-40B4-BE49-F238E27FC236}">
                <a16:creationId xmlns:a16="http://schemas.microsoft.com/office/drawing/2014/main" id="{E2B62732-D3AE-FF49-9074-2CE2A2CD944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8113" y="818628"/>
            <a:ext cx="2361340" cy="778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273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3970104" y="5117300"/>
            <a:ext cx="7358296" cy="1677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A6D9BD76-CD5A-A611-DBEC-8E83CD262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104" y="609599"/>
            <a:ext cx="10596307" cy="1196851"/>
          </a:xfrm>
        </p:spPr>
        <p:txBody>
          <a:bodyPr>
            <a:normAutofit/>
          </a:bodyPr>
          <a:lstStyle/>
          <a:p>
            <a:r>
              <a:rPr lang="en-US" dirty="0"/>
              <a:t>DATA PROTECTION AND ACCOUNTABILITY </a:t>
            </a:r>
            <a:br>
              <a:rPr lang="en-US" dirty="0"/>
            </a:br>
            <a:r>
              <a:rPr lang="en-US" dirty="0"/>
              <a:t>solution (DPA): </a:t>
            </a:r>
            <a:r>
              <a:rPr lang="en-US" b="1" dirty="0"/>
              <a:t>HYPERLEDGER FABRIC</a:t>
            </a:r>
            <a:endParaRPr lang="el-GR" b="1" dirty="0"/>
          </a:p>
        </p:txBody>
      </p:sp>
      <p:sp>
        <p:nvSpPr>
          <p:cNvPr id="7" name="Rounded Rectangle 186">
            <a:extLst>
              <a:ext uri="{FF2B5EF4-FFF2-40B4-BE49-F238E27FC236}">
                <a16:creationId xmlns:a16="http://schemas.microsoft.com/office/drawing/2014/main" id="{08456477-5DF6-4444-8AD3-5F86302A832C}"/>
              </a:ext>
            </a:extLst>
          </p:cNvPr>
          <p:cNvSpPr/>
          <p:nvPr/>
        </p:nvSpPr>
        <p:spPr>
          <a:xfrm>
            <a:off x="4861591" y="2151400"/>
            <a:ext cx="2261974" cy="981379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solidFill>
              <a:srgbClr val="5D3A75"/>
            </a:solidFill>
            <a:prstDash val="solid"/>
            <a:miter lim="800000"/>
          </a:ln>
          <a:effectLst/>
        </p:spPr>
      </p:sp>
      <p:sp>
        <p:nvSpPr>
          <p:cNvPr id="8" name="Rounded Rectangle 186">
            <a:extLst>
              <a:ext uri="{FF2B5EF4-FFF2-40B4-BE49-F238E27FC236}">
                <a16:creationId xmlns:a16="http://schemas.microsoft.com/office/drawing/2014/main" id="{08456477-5DF6-4444-8AD3-5F86302A832C}"/>
              </a:ext>
            </a:extLst>
          </p:cNvPr>
          <p:cNvSpPr/>
          <p:nvPr/>
        </p:nvSpPr>
        <p:spPr>
          <a:xfrm>
            <a:off x="7406608" y="2146608"/>
            <a:ext cx="2083665" cy="962352"/>
          </a:xfrm>
          <a:prstGeom prst="roundRect">
            <a:avLst>
              <a:gd name="adj" fmla="val 16667"/>
            </a:avLst>
          </a:prstGeom>
          <a:solidFill>
            <a:srgbClr val="7F4F9F">
              <a:lumMod val="20000"/>
              <a:lumOff val="80000"/>
            </a:srgbClr>
          </a:solidFill>
          <a:ln w="12700" cap="flat" cmpd="sng" algn="ctr">
            <a:solidFill>
              <a:srgbClr val="5D3A75"/>
            </a:solidFill>
            <a:prstDash val="solid"/>
            <a:miter lim="800000"/>
          </a:ln>
          <a:effectLst/>
        </p:spPr>
      </p:sp>
      <p:sp>
        <p:nvSpPr>
          <p:cNvPr id="9" name="Rectangle 241">
            <a:extLst>
              <a:ext uri="{FF2B5EF4-FFF2-40B4-BE49-F238E27FC236}">
                <a16:creationId xmlns:a16="http://schemas.microsoft.com/office/drawing/2014/main" id="{44B791A9-F875-42E5-A4BA-3F7F4FCB0E92}"/>
              </a:ext>
            </a:extLst>
          </p:cNvPr>
          <p:cNvSpPr/>
          <p:nvPr/>
        </p:nvSpPr>
        <p:spPr>
          <a:xfrm>
            <a:off x="7461643" y="1865918"/>
            <a:ext cx="1973595" cy="275545"/>
          </a:xfrm>
          <a:prstGeom prst="rect">
            <a:avLst/>
          </a:prstGeom>
          <a:noFill/>
          <a:ln w="0">
            <a:noFill/>
          </a:ln>
          <a:effectLst/>
        </p:spPr>
        <p:txBody>
          <a:bodyPr wrap="none" lIns="90000" tIns="45000" rIns="90000" bIns="4500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1200" b="1" i="0" u="none" strike="noStrike" kern="0" cap="none" spc="-1" normalizeH="0" baseline="0" noProof="0" dirty="0">
                <a:ln>
                  <a:noFill/>
                </a:ln>
                <a:solidFill>
                  <a:srgbClr val="414244"/>
                </a:solidFill>
                <a:effectLst/>
                <a:uLnTx/>
                <a:uFillTx/>
                <a:latin typeface="Calibri"/>
                <a:ea typeface="DejaVu Sans"/>
                <a:cs typeface="+mn-cs"/>
              </a:rPr>
              <a:t>Hyperledger Fabric Network</a:t>
            </a:r>
            <a:endParaRPr kumimoji="0" lang="en-US" sz="1200" b="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7430477" y="2155290"/>
            <a:ext cx="775592" cy="847606"/>
            <a:chOff x="7237428" y="4831188"/>
            <a:chExt cx="775592" cy="847606"/>
          </a:xfrm>
        </p:grpSpPr>
        <p:sp>
          <p:nvSpPr>
            <p:cNvPr id="140" name="Rectangle 113">
              <a:extLst>
                <a:ext uri="{FF2B5EF4-FFF2-40B4-BE49-F238E27FC236}">
                  <a16:creationId xmlns:a16="http://schemas.microsoft.com/office/drawing/2014/main" id="{18C187D5-BA64-40FB-BEBE-FCA54015211A}"/>
                </a:ext>
              </a:extLst>
            </p:cNvPr>
            <p:cNvSpPr/>
            <p:nvPr/>
          </p:nvSpPr>
          <p:spPr>
            <a:xfrm>
              <a:off x="7237428" y="4831188"/>
              <a:ext cx="775592" cy="317520"/>
            </a:xfrm>
            <a:prstGeom prst="rect">
              <a:avLst/>
            </a:prstGeom>
            <a:noFill/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000" i="0" u="none" strike="noStrike" kern="0" cap="none" spc="-1" normalizeH="0" baseline="0" noProof="0" dirty="0">
                  <a:ln>
                    <a:noFill/>
                  </a:ln>
                  <a:solidFill>
                    <a:srgbClr val="414244"/>
                  </a:solidFill>
                  <a:effectLst/>
                  <a:uLnTx/>
                  <a:uFillTx/>
                  <a:latin typeface="Calibri"/>
                  <a:ea typeface="DejaVu Sans"/>
                  <a:cs typeface="+mn-cs"/>
                </a:rPr>
                <a:t>peer0.org1</a:t>
              </a:r>
              <a:endPara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141" name="Group 140"/>
            <p:cNvGrpSpPr/>
            <p:nvPr/>
          </p:nvGrpSpPr>
          <p:grpSpPr>
            <a:xfrm>
              <a:off x="7391764" y="5112514"/>
              <a:ext cx="466920" cy="566280"/>
              <a:chOff x="7395464" y="3062136"/>
              <a:chExt cx="466920" cy="566280"/>
            </a:xfrm>
          </p:grpSpPr>
          <p:grpSp>
            <p:nvGrpSpPr>
              <p:cNvPr id="142" name="Group 140">
                <a:extLst>
                  <a:ext uri="{FF2B5EF4-FFF2-40B4-BE49-F238E27FC236}">
                    <a16:creationId xmlns:a16="http://schemas.microsoft.com/office/drawing/2014/main" id="{8A8CC44C-B01D-44DE-B89A-D38FAE743F1F}"/>
                  </a:ext>
                </a:extLst>
              </p:cNvPr>
              <p:cNvGrpSpPr/>
              <p:nvPr/>
            </p:nvGrpSpPr>
            <p:grpSpPr>
              <a:xfrm>
                <a:off x="7395464" y="3062136"/>
                <a:ext cx="466920" cy="566280"/>
                <a:chOff x="9698760" y="3480120"/>
                <a:chExt cx="466920" cy="566280"/>
              </a:xfrm>
            </p:grpSpPr>
            <p:sp>
              <p:nvSpPr>
                <p:cNvPr id="144" name="Rounded Rectangle 126">
                  <a:extLst>
                    <a:ext uri="{FF2B5EF4-FFF2-40B4-BE49-F238E27FC236}">
                      <a16:creationId xmlns:a16="http://schemas.microsoft.com/office/drawing/2014/main" id="{D4CAF9B7-3BCC-4AF9-9093-8D7EA6C31B0B}"/>
                    </a:ext>
                  </a:extLst>
                </p:cNvPr>
                <p:cNvSpPr/>
                <p:nvPr/>
              </p:nvSpPr>
              <p:spPr>
                <a:xfrm>
                  <a:off x="9698760" y="3480120"/>
                  <a:ext cx="466920" cy="566280"/>
                </a:xfrm>
                <a:prstGeom prst="roundRect">
                  <a:avLst>
                    <a:gd name="adj" fmla="val 16667"/>
                  </a:avLst>
                </a:prstGeom>
                <a:noFill/>
                <a:ln w="12700" cap="flat" cmpd="sng" algn="ctr">
                  <a:solidFill>
                    <a:srgbClr val="546CB2"/>
                  </a:solidFill>
                  <a:prstDash val="solid"/>
                  <a:miter lim="800000"/>
                </a:ln>
                <a:effectLst/>
              </p:spPr>
            </p:sp>
            <p:grpSp>
              <p:nvGrpSpPr>
                <p:cNvPr id="145" name="Group 92">
                  <a:extLst>
                    <a:ext uri="{FF2B5EF4-FFF2-40B4-BE49-F238E27FC236}">
                      <a16:creationId xmlns:a16="http://schemas.microsoft.com/office/drawing/2014/main" id="{2F33F6DA-2610-4735-BE70-5D8E6BA428DE}"/>
                    </a:ext>
                  </a:extLst>
                </p:cNvPr>
                <p:cNvGrpSpPr/>
                <p:nvPr/>
              </p:nvGrpSpPr>
              <p:grpSpPr>
                <a:xfrm>
                  <a:off x="9802800" y="3702960"/>
                  <a:ext cx="241200" cy="275400"/>
                  <a:chOff x="9802800" y="3702960"/>
                  <a:chExt cx="241200" cy="275400"/>
                </a:xfrm>
              </p:grpSpPr>
              <p:sp>
                <p:nvSpPr>
                  <p:cNvPr id="146" name="Rectangle 94">
                    <a:extLst>
                      <a:ext uri="{FF2B5EF4-FFF2-40B4-BE49-F238E27FC236}">
                        <a16:creationId xmlns:a16="http://schemas.microsoft.com/office/drawing/2014/main" id="{1A53C6D5-5A88-46BF-A21B-556121D6A113}"/>
                      </a:ext>
                    </a:extLst>
                  </p:cNvPr>
                  <p:cNvSpPr/>
                  <p:nvPr/>
                </p:nvSpPr>
                <p:spPr>
                  <a:xfrm>
                    <a:off x="9802800" y="3702960"/>
                    <a:ext cx="241200" cy="27540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  <p:grpSp>
                <p:nvGrpSpPr>
                  <p:cNvPr id="147" name="Group 95">
                    <a:extLst>
                      <a:ext uri="{FF2B5EF4-FFF2-40B4-BE49-F238E27FC236}">
                        <a16:creationId xmlns:a16="http://schemas.microsoft.com/office/drawing/2014/main" id="{DB6EE8B3-C661-417B-A881-B0AF027C15F7}"/>
                      </a:ext>
                    </a:extLst>
                  </p:cNvPr>
                  <p:cNvGrpSpPr/>
                  <p:nvPr/>
                </p:nvGrpSpPr>
                <p:grpSpPr>
                  <a:xfrm>
                    <a:off x="9836280" y="3804480"/>
                    <a:ext cx="79560" cy="38880"/>
                    <a:chOff x="9836280" y="3804480"/>
                    <a:chExt cx="79560" cy="38880"/>
                  </a:xfrm>
                </p:grpSpPr>
                <p:sp>
                  <p:nvSpPr>
                    <p:cNvPr id="154" name="Rectangle 102">
                      <a:extLst>
                        <a:ext uri="{FF2B5EF4-FFF2-40B4-BE49-F238E27FC236}">
                          <a16:creationId xmlns:a16="http://schemas.microsoft.com/office/drawing/2014/main" id="{2F57A5D6-48CA-47B0-B38E-FACA62186631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9833760" y="382680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55" name="Rectangle 103">
                      <a:extLst>
                        <a:ext uri="{FF2B5EF4-FFF2-40B4-BE49-F238E27FC236}">
                          <a16:creationId xmlns:a16="http://schemas.microsoft.com/office/drawing/2014/main" id="{86EDBB1C-29BA-408A-9757-668EE5A58230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9852480" y="382032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148" name="Group 96">
                    <a:extLst>
                      <a:ext uri="{FF2B5EF4-FFF2-40B4-BE49-F238E27FC236}">
                        <a16:creationId xmlns:a16="http://schemas.microsoft.com/office/drawing/2014/main" id="{1F7B4667-04DF-4A93-AC06-A24091394E82}"/>
                      </a:ext>
                    </a:extLst>
                  </p:cNvPr>
                  <p:cNvGrpSpPr/>
                  <p:nvPr/>
                </p:nvGrpSpPr>
                <p:grpSpPr>
                  <a:xfrm>
                    <a:off x="9837000" y="3879000"/>
                    <a:ext cx="51480" cy="51480"/>
                    <a:chOff x="9837000" y="3879000"/>
                    <a:chExt cx="51480" cy="51480"/>
                  </a:xfrm>
                </p:grpSpPr>
                <p:sp>
                  <p:nvSpPr>
                    <p:cNvPr id="152" name="Rectangle 100">
                      <a:extLst>
                        <a:ext uri="{FF2B5EF4-FFF2-40B4-BE49-F238E27FC236}">
                          <a16:creationId xmlns:a16="http://schemas.microsoft.com/office/drawing/2014/main" id="{F3D31E61-CD7C-4C01-AE1E-9606D4B6DDE8}"/>
                        </a:ext>
                      </a:extLst>
                    </p:cNvPr>
                    <p:cNvSpPr/>
                    <p:nvPr/>
                  </p:nvSpPr>
                  <p:spPr>
                    <a:xfrm rot="18900000">
                      <a:off x="9829440" y="390132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53" name="Rectangle 101">
                      <a:extLst>
                        <a:ext uri="{FF2B5EF4-FFF2-40B4-BE49-F238E27FC236}">
                          <a16:creationId xmlns:a16="http://schemas.microsoft.com/office/drawing/2014/main" id="{C6D65796-6D38-44F4-8178-EA8307E76E32}"/>
                        </a:ext>
                      </a:extLst>
                    </p:cNvPr>
                    <p:cNvSpPr/>
                    <p:nvPr/>
                  </p:nvSpPr>
                  <p:spPr>
                    <a:xfrm rot="13500000">
                      <a:off x="9833760" y="3901680"/>
                      <a:ext cx="60120" cy="720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149" name="Group 97">
                    <a:extLst>
                      <a:ext uri="{FF2B5EF4-FFF2-40B4-BE49-F238E27FC236}">
                        <a16:creationId xmlns:a16="http://schemas.microsoft.com/office/drawing/2014/main" id="{093FBC69-1879-47B6-871A-2CC98CAF8741}"/>
                      </a:ext>
                    </a:extLst>
                  </p:cNvPr>
                  <p:cNvGrpSpPr/>
                  <p:nvPr/>
                </p:nvGrpSpPr>
                <p:grpSpPr>
                  <a:xfrm>
                    <a:off x="9836280" y="3745440"/>
                    <a:ext cx="79560" cy="38880"/>
                    <a:chOff x="9836280" y="3745440"/>
                    <a:chExt cx="79560" cy="38880"/>
                  </a:xfrm>
                </p:grpSpPr>
                <p:sp>
                  <p:nvSpPr>
                    <p:cNvPr id="150" name="Rectangle 98">
                      <a:extLst>
                        <a:ext uri="{FF2B5EF4-FFF2-40B4-BE49-F238E27FC236}">
                          <a16:creationId xmlns:a16="http://schemas.microsoft.com/office/drawing/2014/main" id="{A03B00A6-932C-4F29-86D3-512B10F6A433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9833760" y="376740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51" name="Rectangle 99">
                      <a:extLst>
                        <a:ext uri="{FF2B5EF4-FFF2-40B4-BE49-F238E27FC236}">
                          <a16:creationId xmlns:a16="http://schemas.microsoft.com/office/drawing/2014/main" id="{160C501B-CCC9-446C-AF41-52ED92B8D981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9852480" y="376128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</p:grpSp>
          </p:grpSp>
          <p:sp>
            <p:nvSpPr>
              <p:cNvPr id="143" name="Freeform 79">
                <a:extLst>
                  <a:ext uri="{FF2B5EF4-FFF2-40B4-BE49-F238E27FC236}">
                    <a16:creationId xmlns:a16="http://schemas.microsoft.com/office/drawing/2014/main" id="{43C903C9-1086-4E35-936F-BE44BA5A2634}"/>
                  </a:ext>
                </a:extLst>
              </p:cNvPr>
              <p:cNvSpPr/>
              <p:nvPr/>
            </p:nvSpPr>
            <p:spPr>
              <a:xfrm>
                <a:off x="7509700" y="3136078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7F4F9F">
                  <a:lumMod val="40000"/>
                  <a:lumOff val="60000"/>
                </a:srgbClr>
              </a:solidFill>
              <a:ln w="12700" cap="flat" cmpd="sng" algn="ctr">
                <a:solidFill>
                  <a:srgbClr val="CCB6DB"/>
                </a:solidFill>
                <a:prstDash val="solid"/>
                <a:miter lim="800000"/>
              </a:ln>
              <a:effectLst/>
            </p:spPr>
          </p:sp>
        </p:grpSp>
      </p:grpSp>
      <p:grpSp>
        <p:nvGrpSpPr>
          <p:cNvPr id="11" name="Group 10"/>
          <p:cNvGrpSpPr/>
          <p:nvPr/>
        </p:nvGrpSpPr>
        <p:grpSpPr>
          <a:xfrm>
            <a:off x="8072210" y="2136440"/>
            <a:ext cx="775592" cy="847606"/>
            <a:chOff x="7807934" y="4831188"/>
            <a:chExt cx="775592" cy="847606"/>
          </a:xfrm>
        </p:grpSpPr>
        <p:sp>
          <p:nvSpPr>
            <p:cNvPr id="124" name="Rectangle 113">
              <a:extLst>
                <a:ext uri="{FF2B5EF4-FFF2-40B4-BE49-F238E27FC236}">
                  <a16:creationId xmlns:a16="http://schemas.microsoft.com/office/drawing/2014/main" id="{2436AE0A-7EE1-4E8A-9F50-0AE8E13250C6}"/>
                </a:ext>
              </a:extLst>
            </p:cNvPr>
            <p:cNvSpPr/>
            <p:nvPr/>
          </p:nvSpPr>
          <p:spPr>
            <a:xfrm>
              <a:off x="7807934" y="4831188"/>
              <a:ext cx="775592" cy="317520"/>
            </a:xfrm>
            <a:prstGeom prst="rect">
              <a:avLst/>
            </a:prstGeom>
            <a:noFill/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000" i="0" u="none" strike="noStrike" kern="0" cap="none" spc="-1" normalizeH="0" baseline="0" noProof="0" dirty="0">
                  <a:ln>
                    <a:noFill/>
                  </a:ln>
                  <a:solidFill>
                    <a:srgbClr val="414244"/>
                  </a:solidFill>
                  <a:effectLst/>
                  <a:uLnTx/>
                  <a:uFillTx/>
                  <a:latin typeface="Calibri"/>
                  <a:ea typeface="DejaVu Sans"/>
                  <a:cs typeface="+mn-cs"/>
                </a:rPr>
                <a:t>peer0.org2</a:t>
              </a:r>
              <a:endPara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125" name="Group 124"/>
            <p:cNvGrpSpPr/>
            <p:nvPr/>
          </p:nvGrpSpPr>
          <p:grpSpPr>
            <a:xfrm>
              <a:off x="7968850" y="5112514"/>
              <a:ext cx="466920" cy="566280"/>
              <a:chOff x="8102943" y="3741075"/>
              <a:chExt cx="466920" cy="566280"/>
            </a:xfrm>
          </p:grpSpPr>
          <p:grpSp>
            <p:nvGrpSpPr>
              <p:cNvPr id="126" name="Group 126">
                <a:extLst>
                  <a:ext uri="{FF2B5EF4-FFF2-40B4-BE49-F238E27FC236}">
                    <a16:creationId xmlns:a16="http://schemas.microsoft.com/office/drawing/2014/main" id="{76C8C88F-C24A-4378-A795-E42D3C57B5C9}"/>
                  </a:ext>
                </a:extLst>
              </p:cNvPr>
              <p:cNvGrpSpPr/>
              <p:nvPr/>
            </p:nvGrpSpPr>
            <p:grpSpPr>
              <a:xfrm>
                <a:off x="8102943" y="3741075"/>
                <a:ext cx="466920" cy="566280"/>
                <a:chOff x="9707400" y="4267800"/>
                <a:chExt cx="466920" cy="566280"/>
              </a:xfrm>
            </p:grpSpPr>
            <p:sp>
              <p:nvSpPr>
                <p:cNvPr id="128" name="Rounded Rectangle 126">
                  <a:extLst>
                    <a:ext uri="{FF2B5EF4-FFF2-40B4-BE49-F238E27FC236}">
                      <a16:creationId xmlns:a16="http://schemas.microsoft.com/office/drawing/2014/main" id="{29ABE8AA-9E58-438C-82FD-89F89536C282}"/>
                    </a:ext>
                  </a:extLst>
                </p:cNvPr>
                <p:cNvSpPr/>
                <p:nvPr/>
              </p:nvSpPr>
              <p:spPr>
                <a:xfrm>
                  <a:off x="9707400" y="4267800"/>
                  <a:ext cx="466920" cy="566280"/>
                </a:xfrm>
                <a:prstGeom prst="roundRect">
                  <a:avLst>
                    <a:gd name="adj" fmla="val 16667"/>
                  </a:avLst>
                </a:prstGeom>
                <a:noFill/>
                <a:ln w="12700" cap="flat" cmpd="sng" algn="ctr">
                  <a:solidFill>
                    <a:srgbClr val="546CB2"/>
                  </a:solidFill>
                  <a:prstDash val="solid"/>
                  <a:miter lim="800000"/>
                </a:ln>
                <a:effectLst/>
              </p:spPr>
            </p:sp>
            <p:grpSp>
              <p:nvGrpSpPr>
                <p:cNvPr id="129" name="Group 92">
                  <a:extLst>
                    <a:ext uri="{FF2B5EF4-FFF2-40B4-BE49-F238E27FC236}">
                      <a16:creationId xmlns:a16="http://schemas.microsoft.com/office/drawing/2014/main" id="{635A83B2-2E94-4F24-8FE5-17B9CB21FA6F}"/>
                    </a:ext>
                  </a:extLst>
                </p:cNvPr>
                <p:cNvGrpSpPr/>
                <p:nvPr/>
              </p:nvGrpSpPr>
              <p:grpSpPr>
                <a:xfrm>
                  <a:off x="9811440" y="4490640"/>
                  <a:ext cx="241200" cy="275400"/>
                  <a:chOff x="9811440" y="4490640"/>
                  <a:chExt cx="241200" cy="275400"/>
                </a:xfrm>
              </p:grpSpPr>
              <p:sp>
                <p:nvSpPr>
                  <p:cNvPr id="130" name="Rectangle 94">
                    <a:extLst>
                      <a:ext uri="{FF2B5EF4-FFF2-40B4-BE49-F238E27FC236}">
                        <a16:creationId xmlns:a16="http://schemas.microsoft.com/office/drawing/2014/main" id="{AC6064F2-CF12-46E5-9510-6EED3CB7B0F2}"/>
                      </a:ext>
                    </a:extLst>
                  </p:cNvPr>
                  <p:cNvSpPr/>
                  <p:nvPr/>
                </p:nvSpPr>
                <p:spPr>
                  <a:xfrm>
                    <a:off x="9811440" y="4490640"/>
                    <a:ext cx="241200" cy="27540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  <p:grpSp>
                <p:nvGrpSpPr>
                  <p:cNvPr id="131" name="Group 95">
                    <a:extLst>
                      <a:ext uri="{FF2B5EF4-FFF2-40B4-BE49-F238E27FC236}">
                        <a16:creationId xmlns:a16="http://schemas.microsoft.com/office/drawing/2014/main" id="{611D1C73-2010-46D0-858B-412A082BDC32}"/>
                      </a:ext>
                    </a:extLst>
                  </p:cNvPr>
                  <p:cNvGrpSpPr/>
                  <p:nvPr/>
                </p:nvGrpSpPr>
                <p:grpSpPr>
                  <a:xfrm>
                    <a:off x="9845280" y="4592160"/>
                    <a:ext cx="79200" cy="38880"/>
                    <a:chOff x="9845280" y="4592160"/>
                    <a:chExt cx="79200" cy="38880"/>
                  </a:xfrm>
                </p:grpSpPr>
                <p:sp>
                  <p:nvSpPr>
                    <p:cNvPr id="138" name="Rectangle 102">
                      <a:extLst>
                        <a:ext uri="{FF2B5EF4-FFF2-40B4-BE49-F238E27FC236}">
                          <a16:creationId xmlns:a16="http://schemas.microsoft.com/office/drawing/2014/main" id="{6249FD3C-8A06-47F1-95C5-54C36A56322A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9842760" y="461412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39" name="Rectangle 103">
                      <a:extLst>
                        <a:ext uri="{FF2B5EF4-FFF2-40B4-BE49-F238E27FC236}">
                          <a16:creationId xmlns:a16="http://schemas.microsoft.com/office/drawing/2014/main" id="{8DFEFA16-D6E7-441A-9643-4C328BBDA058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9861120" y="460800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132" name="Group 96">
                    <a:extLst>
                      <a:ext uri="{FF2B5EF4-FFF2-40B4-BE49-F238E27FC236}">
                        <a16:creationId xmlns:a16="http://schemas.microsoft.com/office/drawing/2014/main" id="{FE13DD97-899A-4D9A-BA3B-A89DE9642EEB}"/>
                      </a:ext>
                    </a:extLst>
                  </p:cNvPr>
                  <p:cNvGrpSpPr/>
                  <p:nvPr/>
                </p:nvGrpSpPr>
                <p:grpSpPr>
                  <a:xfrm>
                    <a:off x="9845640" y="4666320"/>
                    <a:ext cx="51480" cy="51480"/>
                    <a:chOff x="9845640" y="4666320"/>
                    <a:chExt cx="51480" cy="51480"/>
                  </a:xfrm>
                </p:grpSpPr>
                <p:sp>
                  <p:nvSpPr>
                    <p:cNvPr id="136" name="Rectangle 100">
                      <a:extLst>
                        <a:ext uri="{FF2B5EF4-FFF2-40B4-BE49-F238E27FC236}">
                          <a16:creationId xmlns:a16="http://schemas.microsoft.com/office/drawing/2014/main" id="{19356A0B-2F24-4C07-B44A-6864C1303CDE}"/>
                        </a:ext>
                      </a:extLst>
                    </p:cNvPr>
                    <p:cNvSpPr/>
                    <p:nvPr/>
                  </p:nvSpPr>
                  <p:spPr>
                    <a:xfrm rot="18900000">
                      <a:off x="9838080" y="468864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37" name="Rectangle 101">
                      <a:extLst>
                        <a:ext uri="{FF2B5EF4-FFF2-40B4-BE49-F238E27FC236}">
                          <a16:creationId xmlns:a16="http://schemas.microsoft.com/office/drawing/2014/main" id="{029A9F94-D401-46D9-86B6-D1449B5944D2}"/>
                        </a:ext>
                      </a:extLst>
                    </p:cNvPr>
                    <p:cNvSpPr/>
                    <p:nvPr/>
                  </p:nvSpPr>
                  <p:spPr>
                    <a:xfrm rot="13500000">
                      <a:off x="9842760" y="4689000"/>
                      <a:ext cx="60120" cy="720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133" name="Group 97">
                    <a:extLst>
                      <a:ext uri="{FF2B5EF4-FFF2-40B4-BE49-F238E27FC236}">
                        <a16:creationId xmlns:a16="http://schemas.microsoft.com/office/drawing/2014/main" id="{505903D0-5BB7-4782-9DBE-9A2AD9E38075}"/>
                      </a:ext>
                    </a:extLst>
                  </p:cNvPr>
                  <p:cNvGrpSpPr/>
                  <p:nvPr/>
                </p:nvGrpSpPr>
                <p:grpSpPr>
                  <a:xfrm>
                    <a:off x="9845280" y="4533120"/>
                    <a:ext cx="79200" cy="38880"/>
                    <a:chOff x="9845280" y="4533120"/>
                    <a:chExt cx="79200" cy="38880"/>
                  </a:xfrm>
                </p:grpSpPr>
                <p:sp>
                  <p:nvSpPr>
                    <p:cNvPr id="134" name="Rectangle 98">
                      <a:extLst>
                        <a:ext uri="{FF2B5EF4-FFF2-40B4-BE49-F238E27FC236}">
                          <a16:creationId xmlns:a16="http://schemas.microsoft.com/office/drawing/2014/main" id="{951B1085-A645-4A92-9556-6A78FB6EDADB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9842760" y="455508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35" name="Rectangle 99">
                      <a:extLst>
                        <a:ext uri="{FF2B5EF4-FFF2-40B4-BE49-F238E27FC236}">
                          <a16:creationId xmlns:a16="http://schemas.microsoft.com/office/drawing/2014/main" id="{20A84622-5B98-4096-A898-F1495DFA91B7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9861120" y="454896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</p:grpSp>
          </p:grpSp>
          <p:sp>
            <p:nvSpPr>
              <p:cNvPr id="127" name="Freeform 79">
                <a:extLst>
                  <a:ext uri="{FF2B5EF4-FFF2-40B4-BE49-F238E27FC236}">
                    <a16:creationId xmlns:a16="http://schemas.microsoft.com/office/drawing/2014/main" id="{7EEF8F24-2D47-45C6-AEC1-F87F0BB02EFA}"/>
                  </a:ext>
                </a:extLst>
              </p:cNvPr>
              <p:cNvSpPr/>
              <p:nvPr/>
            </p:nvSpPr>
            <p:spPr>
              <a:xfrm>
                <a:off x="8221341" y="3819067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546CB2">
                  <a:lumMod val="60000"/>
                  <a:lumOff val="40000"/>
                </a:srgbClr>
              </a:solidFill>
              <a:ln w="12700" cap="flat" cmpd="sng" algn="ctr">
                <a:solidFill>
                  <a:srgbClr val="98A7D1"/>
                </a:solidFill>
                <a:prstDash val="solid"/>
                <a:miter lim="800000"/>
              </a:ln>
              <a:effectLst/>
            </p:spPr>
          </p:sp>
        </p:grpSp>
      </p:grpSp>
      <p:grpSp>
        <p:nvGrpSpPr>
          <p:cNvPr id="12" name="Group 11"/>
          <p:cNvGrpSpPr/>
          <p:nvPr/>
        </p:nvGrpSpPr>
        <p:grpSpPr>
          <a:xfrm>
            <a:off x="8713942" y="2148585"/>
            <a:ext cx="775592" cy="847606"/>
            <a:chOff x="8378440" y="4831188"/>
            <a:chExt cx="775592" cy="847606"/>
          </a:xfrm>
        </p:grpSpPr>
        <p:sp>
          <p:nvSpPr>
            <p:cNvPr id="108" name="Rectangle 113">
              <a:extLst>
                <a:ext uri="{FF2B5EF4-FFF2-40B4-BE49-F238E27FC236}">
                  <a16:creationId xmlns:a16="http://schemas.microsoft.com/office/drawing/2014/main" id="{81D5A4EE-CB7B-419B-9D3F-218D93A33163}"/>
                </a:ext>
              </a:extLst>
            </p:cNvPr>
            <p:cNvSpPr/>
            <p:nvPr/>
          </p:nvSpPr>
          <p:spPr>
            <a:xfrm>
              <a:off x="8378440" y="4831188"/>
              <a:ext cx="775592" cy="317520"/>
            </a:xfrm>
            <a:prstGeom prst="rect">
              <a:avLst/>
            </a:prstGeom>
            <a:noFill/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000" i="0" u="none" strike="noStrike" kern="0" cap="none" spc="-1" normalizeH="0" baseline="0" noProof="0" dirty="0">
                  <a:ln>
                    <a:noFill/>
                  </a:ln>
                  <a:solidFill>
                    <a:srgbClr val="414244"/>
                  </a:solidFill>
                  <a:effectLst/>
                  <a:uLnTx/>
                  <a:uFillTx/>
                  <a:latin typeface="Calibri"/>
                  <a:ea typeface="DejaVu Sans"/>
                  <a:cs typeface="+mn-cs"/>
                </a:rPr>
                <a:t>peer0.org3</a:t>
              </a:r>
              <a:endPara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109" name="Group 108"/>
            <p:cNvGrpSpPr/>
            <p:nvPr/>
          </p:nvGrpSpPr>
          <p:grpSpPr>
            <a:xfrm>
              <a:off x="8542236" y="5112514"/>
              <a:ext cx="466920" cy="566280"/>
              <a:chOff x="8683326" y="4400213"/>
              <a:chExt cx="466920" cy="566280"/>
            </a:xfrm>
          </p:grpSpPr>
          <p:grpSp>
            <p:nvGrpSpPr>
              <p:cNvPr id="110" name="Group 205">
                <a:extLst>
                  <a:ext uri="{FF2B5EF4-FFF2-40B4-BE49-F238E27FC236}">
                    <a16:creationId xmlns:a16="http://schemas.microsoft.com/office/drawing/2014/main" id="{ACB6D0DF-1D70-4E38-AAFE-D5D8F063273D}"/>
                  </a:ext>
                </a:extLst>
              </p:cNvPr>
              <p:cNvGrpSpPr/>
              <p:nvPr/>
            </p:nvGrpSpPr>
            <p:grpSpPr>
              <a:xfrm>
                <a:off x="8683326" y="4400213"/>
                <a:ext cx="466920" cy="566280"/>
                <a:chOff x="10696680" y="3481200"/>
                <a:chExt cx="466920" cy="566280"/>
              </a:xfrm>
            </p:grpSpPr>
            <p:sp>
              <p:nvSpPr>
                <p:cNvPr id="112" name="Rounded Rectangle 126">
                  <a:extLst>
                    <a:ext uri="{FF2B5EF4-FFF2-40B4-BE49-F238E27FC236}">
                      <a16:creationId xmlns:a16="http://schemas.microsoft.com/office/drawing/2014/main" id="{BC6EEFDE-99AE-4595-A1D4-0F36AD97651F}"/>
                    </a:ext>
                  </a:extLst>
                </p:cNvPr>
                <p:cNvSpPr/>
                <p:nvPr/>
              </p:nvSpPr>
              <p:spPr>
                <a:xfrm>
                  <a:off x="10696680" y="3481200"/>
                  <a:ext cx="466920" cy="566280"/>
                </a:xfrm>
                <a:prstGeom prst="roundRect">
                  <a:avLst>
                    <a:gd name="adj" fmla="val 16667"/>
                  </a:avLst>
                </a:prstGeom>
                <a:noFill/>
                <a:ln w="12700" cap="flat" cmpd="sng" algn="ctr">
                  <a:solidFill>
                    <a:srgbClr val="546CB2"/>
                  </a:solidFill>
                  <a:prstDash val="solid"/>
                  <a:miter lim="800000"/>
                </a:ln>
                <a:effectLst/>
              </p:spPr>
            </p:sp>
            <p:grpSp>
              <p:nvGrpSpPr>
                <p:cNvPr id="113" name="Group 92">
                  <a:extLst>
                    <a:ext uri="{FF2B5EF4-FFF2-40B4-BE49-F238E27FC236}">
                      <a16:creationId xmlns:a16="http://schemas.microsoft.com/office/drawing/2014/main" id="{44F5CBCE-688E-48A3-A4A1-5F58E5779DC6}"/>
                    </a:ext>
                  </a:extLst>
                </p:cNvPr>
                <p:cNvGrpSpPr/>
                <p:nvPr/>
              </p:nvGrpSpPr>
              <p:grpSpPr>
                <a:xfrm>
                  <a:off x="10800720" y="3704040"/>
                  <a:ext cx="241200" cy="275400"/>
                  <a:chOff x="10800720" y="3704040"/>
                  <a:chExt cx="241200" cy="275400"/>
                </a:xfrm>
              </p:grpSpPr>
              <p:sp>
                <p:nvSpPr>
                  <p:cNvPr id="114" name="Rectangle 94">
                    <a:extLst>
                      <a:ext uri="{FF2B5EF4-FFF2-40B4-BE49-F238E27FC236}">
                        <a16:creationId xmlns:a16="http://schemas.microsoft.com/office/drawing/2014/main" id="{34DAAE08-404A-4660-9036-D7C19763429E}"/>
                      </a:ext>
                    </a:extLst>
                  </p:cNvPr>
                  <p:cNvSpPr/>
                  <p:nvPr/>
                </p:nvSpPr>
                <p:spPr>
                  <a:xfrm>
                    <a:off x="10800720" y="3704040"/>
                    <a:ext cx="241200" cy="27540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  <p:grpSp>
                <p:nvGrpSpPr>
                  <p:cNvPr id="115" name="Group 95">
                    <a:extLst>
                      <a:ext uri="{FF2B5EF4-FFF2-40B4-BE49-F238E27FC236}">
                        <a16:creationId xmlns:a16="http://schemas.microsoft.com/office/drawing/2014/main" id="{7568FA38-7E5F-4C3E-96CB-3B23716A8A08}"/>
                      </a:ext>
                    </a:extLst>
                  </p:cNvPr>
                  <p:cNvGrpSpPr/>
                  <p:nvPr/>
                </p:nvGrpSpPr>
                <p:grpSpPr>
                  <a:xfrm>
                    <a:off x="10834200" y="3805560"/>
                    <a:ext cx="79560" cy="38880"/>
                    <a:chOff x="10834200" y="3805560"/>
                    <a:chExt cx="79560" cy="38880"/>
                  </a:xfrm>
                </p:grpSpPr>
                <p:sp>
                  <p:nvSpPr>
                    <p:cNvPr id="122" name="Rectangle 102">
                      <a:extLst>
                        <a:ext uri="{FF2B5EF4-FFF2-40B4-BE49-F238E27FC236}">
                          <a16:creationId xmlns:a16="http://schemas.microsoft.com/office/drawing/2014/main" id="{57DB6559-5719-4334-AC68-A6B9DFB917A1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10831680" y="382752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23" name="Rectangle 103">
                      <a:extLst>
                        <a:ext uri="{FF2B5EF4-FFF2-40B4-BE49-F238E27FC236}">
                          <a16:creationId xmlns:a16="http://schemas.microsoft.com/office/drawing/2014/main" id="{DA55B10F-0225-42A9-8DA8-E9475D42FB77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10850400" y="382140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116" name="Group 96">
                    <a:extLst>
                      <a:ext uri="{FF2B5EF4-FFF2-40B4-BE49-F238E27FC236}">
                        <a16:creationId xmlns:a16="http://schemas.microsoft.com/office/drawing/2014/main" id="{8C761DF6-F6A9-48F2-BD1C-3692E6E2F12E}"/>
                      </a:ext>
                    </a:extLst>
                  </p:cNvPr>
                  <p:cNvGrpSpPr/>
                  <p:nvPr/>
                </p:nvGrpSpPr>
                <p:grpSpPr>
                  <a:xfrm>
                    <a:off x="10834920" y="3879720"/>
                    <a:ext cx="51480" cy="51480"/>
                    <a:chOff x="10834920" y="3879720"/>
                    <a:chExt cx="51480" cy="51480"/>
                  </a:xfrm>
                </p:grpSpPr>
                <p:sp>
                  <p:nvSpPr>
                    <p:cNvPr id="120" name="Rectangle 100">
                      <a:extLst>
                        <a:ext uri="{FF2B5EF4-FFF2-40B4-BE49-F238E27FC236}">
                          <a16:creationId xmlns:a16="http://schemas.microsoft.com/office/drawing/2014/main" id="{A0AFC0E9-082C-4415-96E5-2F3888D2969F}"/>
                        </a:ext>
                      </a:extLst>
                    </p:cNvPr>
                    <p:cNvSpPr/>
                    <p:nvPr/>
                  </p:nvSpPr>
                  <p:spPr>
                    <a:xfrm rot="18900000">
                      <a:off x="10827360" y="390204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21" name="Rectangle 101">
                      <a:extLst>
                        <a:ext uri="{FF2B5EF4-FFF2-40B4-BE49-F238E27FC236}">
                          <a16:creationId xmlns:a16="http://schemas.microsoft.com/office/drawing/2014/main" id="{26109A62-7979-402F-9B41-2EC52FF3CA57}"/>
                        </a:ext>
                      </a:extLst>
                    </p:cNvPr>
                    <p:cNvSpPr/>
                    <p:nvPr/>
                  </p:nvSpPr>
                  <p:spPr>
                    <a:xfrm rot="13500000">
                      <a:off x="10831680" y="3902400"/>
                      <a:ext cx="60120" cy="720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117" name="Group 97">
                    <a:extLst>
                      <a:ext uri="{FF2B5EF4-FFF2-40B4-BE49-F238E27FC236}">
                        <a16:creationId xmlns:a16="http://schemas.microsoft.com/office/drawing/2014/main" id="{B4B5EBE3-EE33-427E-AC22-B6132078B7F0}"/>
                      </a:ext>
                    </a:extLst>
                  </p:cNvPr>
                  <p:cNvGrpSpPr/>
                  <p:nvPr/>
                </p:nvGrpSpPr>
                <p:grpSpPr>
                  <a:xfrm>
                    <a:off x="10834200" y="3746520"/>
                    <a:ext cx="79560" cy="38880"/>
                    <a:chOff x="10834200" y="3746520"/>
                    <a:chExt cx="79560" cy="38880"/>
                  </a:xfrm>
                </p:grpSpPr>
                <p:sp>
                  <p:nvSpPr>
                    <p:cNvPr id="118" name="Rectangle 98">
                      <a:extLst>
                        <a:ext uri="{FF2B5EF4-FFF2-40B4-BE49-F238E27FC236}">
                          <a16:creationId xmlns:a16="http://schemas.microsoft.com/office/drawing/2014/main" id="{24932BD0-6615-4F88-8461-9B141F995F3D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10831680" y="376848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19" name="Rectangle 99">
                      <a:extLst>
                        <a:ext uri="{FF2B5EF4-FFF2-40B4-BE49-F238E27FC236}">
                          <a16:creationId xmlns:a16="http://schemas.microsoft.com/office/drawing/2014/main" id="{611B32F3-1824-47CE-9EB9-621A7C15C3FE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10850400" y="376236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</p:grpSp>
          </p:grpSp>
          <p:sp>
            <p:nvSpPr>
              <p:cNvPr id="111" name="Freeform 79">
                <a:extLst>
                  <a:ext uri="{FF2B5EF4-FFF2-40B4-BE49-F238E27FC236}">
                    <a16:creationId xmlns:a16="http://schemas.microsoft.com/office/drawing/2014/main" id="{A1806FC7-2F09-4580-8CC3-0CC4F7A5874D}"/>
                  </a:ext>
                </a:extLst>
              </p:cNvPr>
              <p:cNvSpPr/>
              <p:nvPr/>
            </p:nvSpPr>
            <p:spPr>
              <a:xfrm>
                <a:off x="8789726" y="4475972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7F4F9F">
                  <a:lumMod val="50000"/>
                </a:srgbClr>
              </a:solidFill>
              <a:ln w="12700" cap="flat" cmpd="sng" algn="ctr">
                <a:solidFill>
                  <a:srgbClr val="3F274F"/>
                </a:solidFill>
                <a:prstDash val="solid"/>
                <a:miter lim="800000"/>
              </a:ln>
              <a:effectLst/>
            </p:spPr>
          </p:sp>
        </p:grpSp>
      </p:grpSp>
      <p:sp>
        <p:nvSpPr>
          <p:cNvPr id="20" name="Rounded Rectangle 186">
            <a:extLst>
              <a:ext uri="{FF2B5EF4-FFF2-40B4-BE49-F238E27FC236}">
                <a16:creationId xmlns:a16="http://schemas.microsoft.com/office/drawing/2014/main" id="{08456477-5DF6-4444-8AD3-5F86302A832C}"/>
              </a:ext>
            </a:extLst>
          </p:cNvPr>
          <p:cNvSpPr/>
          <p:nvPr/>
        </p:nvSpPr>
        <p:spPr>
          <a:xfrm>
            <a:off x="2929709" y="2151400"/>
            <a:ext cx="1215769" cy="981379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solidFill>
              <a:srgbClr val="5D3A75"/>
            </a:solidFill>
            <a:prstDash val="solid"/>
            <a:miter lim="800000"/>
          </a:ln>
          <a:effectLst/>
        </p:spPr>
      </p:sp>
      <p:sp>
        <p:nvSpPr>
          <p:cNvPr id="22" name="Rounded Rectangle 56">
            <a:extLst>
              <a:ext uri="{FF2B5EF4-FFF2-40B4-BE49-F238E27FC236}">
                <a16:creationId xmlns:a16="http://schemas.microsoft.com/office/drawing/2014/main" id="{A54032CF-EF57-42D1-A163-50A10DF15F52}"/>
              </a:ext>
            </a:extLst>
          </p:cNvPr>
          <p:cNvSpPr/>
          <p:nvPr/>
        </p:nvSpPr>
        <p:spPr>
          <a:xfrm>
            <a:off x="3033279" y="2211966"/>
            <a:ext cx="1008629" cy="336600"/>
          </a:xfrm>
          <a:prstGeom prst="roundRect">
            <a:avLst>
              <a:gd name="adj" fmla="val 16667"/>
            </a:avLst>
          </a:prstGeom>
          <a:noFill/>
          <a:ln w="0">
            <a:noFill/>
          </a:ln>
          <a:effectLst/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lang="en-US" sz="1200" b="1" kern="0" spc="-1" dirty="0">
                <a:solidFill>
                  <a:srgbClr val="414244"/>
                </a:solidFill>
                <a:latin typeface="Calibri"/>
              </a:rPr>
              <a:t>Read API Client</a:t>
            </a:r>
            <a:endParaRPr kumimoji="0" lang="en-US" sz="1200" b="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ounded Rectangle 56">
            <a:extLst>
              <a:ext uri="{FF2B5EF4-FFF2-40B4-BE49-F238E27FC236}">
                <a16:creationId xmlns:a16="http://schemas.microsoft.com/office/drawing/2014/main" id="{A54032CF-EF57-42D1-A163-50A10DF15F52}"/>
              </a:ext>
            </a:extLst>
          </p:cNvPr>
          <p:cNvSpPr/>
          <p:nvPr/>
        </p:nvSpPr>
        <p:spPr>
          <a:xfrm>
            <a:off x="5321336" y="2151400"/>
            <a:ext cx="1342485" cy="336600"/>
          </a:xfrm>
          <a:prstGeom prst="roundRect">
            <a:avLst>
              <a:gd name="adj" fmla="val 16667"/>
            </a:avLst>
          </a:prstGeom>
          <a:noFill/>
          <a:ln w="0">
            <a:noFill/>
          </a:ln>
          <a:effectLst/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lang="en-US" sz="1200" b="1" kern="0" spc="-1" dirty="0">
                <a:solidFill>
                  <a:srgbClr val="414244"/>
                </a:solidFill>
                <a:latin typeface="Calibri"/>
              </a:rPr>
              <a:t>Read API Server</a:t>
            </a:r>
            <a:endParaRPr kumimoji="0" lang="en-US" sz="1200" b="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ounded Rectangle 186">
            <a:extLst>
              <a:ext uri="{FF2B5EF4-FFF2-40B4-BE49-F238E27FC236}">
                <a16:creationId xmlns:a16="http://schemas.microsoft.com/office/drawing/2014/main" id="{08456477-5DF6-4444-8AD3-5F86302A832C}"/>
              </a:ext>
            </a:extLst>
          </p:cNvPr>
          <p:cNvSpPr/>
          <p:nvPr/>
        </p:nvSpPr>
        <p:spPr>
          <a:xfrm>
            <a:off x="540818" y="2151400"/>
            <a:ext cx="1215769" cy="981379"/>
          </a:xfrm>
          <a:prstGeom prst="roundRect">
            <a:avLst>
              <a:gd name="adj" fmla="val 16667"/>
            </a:avLst>
          </a:prstGeom>
          <a:solidFill>
            <a:schemeClr val="accent4">
              <a:lumMod val="90000"/>
            </a:schemeClr>
          </a:solidFill>
          <a:ln w="12700" cap="flat" cmpd="sng" algn="ctr">
            <a:solidFill>
              <a:srgbClr val="5D3A75"/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58975" y="2241767"/>
            <a:ext cx="1203727" cy="276999"/>
          </a:xfrm>
          <a:prstGeom prst="rect">
            <a:avLst/>
          </a:prstGeom>
          <a:noFill/>
          <a:ln w="0">
            <a:noFill/>
          </a:ln>
          <a:effectLst/>
        </p:spPr>
        <p:txBody>
          <a:bodyPr lIns="90000" tIns="45000" rIns="90000" bIns="45000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US" sz="1200" b="1" kern="0" spc="-1" dirty="0">
                <a:solidFill>
                  <a:srgbClr val="414244"/>
                </a:solidFill>
                <a:latin typeface="Calibri"/>
              </a:rPr>
              <a:t>System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9767011" y="2115471"/>
            <a:ext cx="2017440" cy="887425"/>
            <a:chOff x="10369588" y="3536179"/>
            <a:chExt cx="2017440" cy="1703520"/>
          </a:xfrm>
        </p:grpSpPr>
        <p:grpSp>
          <p:nvGrpSpPr>
            <p:cNvPr id="62" name="Group 57">
              <a:extLst>
                <a:ext uri="{FF2B5EF4-FFF2-40B4-BE49-F238E27FC236}">
                  <a16:creationId xmlns:a16="http://schemas.microsoft.com/office/drawing/2014/main" id="{BDB37B7A-E1A9-43EC-978B-FB6D750AFC85}"/>
                </a:ext>
              </a:extLst>
            </p:cNvPr>
            <p:cNvGrpSpPr/>
            <p:nvPr/>
          </p:nvGrpSpPr>
          <p:grpSpPr>
            <a:xfrm>
              <a:off x="10460240" y="3536179"/>
              <a:ext cx="1832040" cy="1703520"/>
              <a:chOff x="7215480" y="3979080"/>
              <a:chExt cx="1832040" cy="1703520"/>
            </a:xfrm>
          </p:grpSpPr>
          <p:sp>
            <p:nvSpPr>
              <p:cNvPr id="70" name="Freeform 68">
                <a:extLst>
                  <a:ext uri="{FF2B5EF4-FFF2-40B4-BE49-F238E27FC236}">
                    <a16:creationId xmlns:a16="http://schemas.microsoft.com/office/drawing/2014/main" id="{475DB8C4-2E18-4F35-9FC2-FAC9DA857EBB}"/>
                  </a:ext>
                </a:extLst>
              </p:cNvPr>
              <p:cNvSpPr/>
              <p:nvPr/>
            </p:nvSpPr>
            <p:spPr>
              <a:xfrm>
                <a:off x="7215480" y="4377960"/>
                <a:ext cx="1832040" cy="1304640"/>
              </a:xfrm>
              <a:custGeom>
                <a:avLst/>
                <a:gdLst/>
                <a:ahLst/>
                <a:cxnLst/>
                <a:rect l="l" t="t" r="r" b="b"/>
                <a:pathLst>
                  <a:path w="1185334" h="776821">
                    <a:moveTo>
                      <a:pt x="0" y="0"/>
                    </a:moveTo>
                    <a:lnTo>
                      <a:pt x="1185333" y="0"/>
                    </a:lnTo>
                    <a:lnTo>
                      <a:pt x="1185333" y="539750"/>
                    </a:lnTo>
                    <a:lnTo>
                      <a:pt x="1185334" y="539754"/>
                    </a:lnTo>
                    <a:lnTo>
                      <a:pt x="1185333" y="539758"/>
                    </a:lnTo>
                    <a:lnTo>
                      <a:pt x="1185333" y="541866"/>
                    </a:lnTo>
                    <a:lnTo>
                      <a:pt x="1184802" y="541866"/>
                    </a:lnTo>
                    <a:lnTo>
                      <a:pt x="1173293" y="587531"/>
                    </a:lnTo>
                    <a:cubicBezTo>
                      <a:pt x="1118029" y="695558"/>
                      <a:pt x="879073" y="776821"/>
                      <a:pt x="592667" y="776821"/>
                    </a:cubicBezTo>
                    <a:cubicBezTo>
                      <a:pt x="306261" y="776821"/>
                      <a:pt x="67305" y="695558"/>
                      <a:pt x="12041" y="587531"/>
                    </a:cubicBezTo>
                    <a:lnTo>
                      <a:pt x="533" y="541866"/>
                    </a:lnTo>
                    <a:lnTo>
                      <a:pt x="0" y="541866"/>
                    </a:lnTo>
                    <a:lnTo>
                      <a:pt x="0" y="539754"/>
                    </a:lnTo>
                    <a:close/>
                  </a:path>
                </a:pathLst>
              </a:custGeom>
              <a:solidFill>
                <a:srgbClr val="546CB2">
                  <a:lumMod val="40000"/>
                  <a:lumOff val="60000"/>
                </a:srgbClr>
              </a:solidFill>
              <a:ln w="12700" cap="flat" cmpd="sng" algn="ctr">
                <a:solidFill>
                  <a:srgbClr val="5D3A75"/>
                </a:solidFill>
                <a:prstDash val="solid"/>
                <a:miter lim="800000"/>
              </a:ln>
              <a:effectLst/>
            </p:spPr>
          </p:sp>
          <p:sp>
            <p:nvSpPr>
              <p:cNvPr id="71" name="Oval 69">
                <a:extLst>
                  <a:ext uri="{FF2B5EF4-FFF2-40B4-BE49-F238E27FC236}">
                    <a16:creationId xmlns:a16="http://schemas.microsoft.com/office/drawing/2014/main" id="{B1A7A543-3C23-48AE-BCA7-DA58A8207943}"/>
                  </a:ext>
                </a:extLst>
              </p:cNvPr>
              <p:cNvSpPr/>
              <p:nvPr/>
            </p:nvSpPr>
            <p:spPr>
              <a:xfrm>
                <a:off x="7215480" y="3979080"/>
                <a:ext cx="1832040" cy="737640"/>
              </a:xfrm>
              <a:prstGeom prst="ellipse">
                <a:avLst/>
              </a:prstGeom>
              <a:solidFill>
                <a:srgbClr val="546CB2">
                  <a:lumMod val="40000"/>
                  <a:lumOff val="60000"/>
                </a:srgbClr>
              </a:solidFill>
              <a:ln w="12700" cap="flat" cmpd="sng" algn="ctr">
                <a:solidFill>
                  <a:srgbClr val="5D3A75"/>
                </a:solidFill>
                <a:prstDash val="solid"/>
                <a:miter lim="800000"/>
              </a:ln>
              <a:effectLst>
                <a:reflection blurRad="6350" stA="50000" endA="300" endPos="55500" dist="50800" dir="5400000" sy="-100000" algn="bl" rotWithShape="0"/>
              </a:effectLst>
            </p:spPr>
          </p:sp>
        </p:grpSp>
        <p:sp>
          <p:nvSpPr>
            <p:cNvPr id="63" name="Rounded Rectangle 56">
              <a:extLst>
                <a:ext uri="{FF2B5EF4-FFF2-40B4-BE49-F238E27FC236}">
                  <a16:creationId xmlns:a16="http://schemas.microsoft.com/office/drawing/2014/main" id="{EE680F5F-EF59-4B12-946E-B45859A6498F}"/>
                </a:ext>
              </a:extLst>
            </p:cNvPr>
            <p:cNvSpPr/>
            <p:nvPr/>
          </p:nvSpPr>
          <p:spPr>
            <a:xfrm>
              <a:off x="10369588" y="3582966"/>
              <a:ext cx="2017440" cy="336600"/>
            </a:xfrm>
            <a:prstGeom prst="roundRect">
              <a:avLst>
                <a:gd name="adj" fmla="val 16667"/>
              </a:avLst>
            </a:prstGeom>
            <a:noFill/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200" b="1" i="0" u="none" strike="noStrike" kern="0" cap="none" spc="-1" normalizeH="0" baseline="0" noProof="0" dirty="0">
                  <a:ln>
                    <a:noFill/>
                  </a:ln>
                  <a:solidFill>
                    <a:srgbClr val="414244"/>
                  </a:solidFill>
                  <a:effectLst/>
                  <a:uLnTx/>
                  <a:uFillTx/>
                  <a:latin typeface="Calibri"/>
                  <a:ea typeface="DejaVu Sans"/>
                  <a:cs typeface="+mn-cs"/>
                </a:rPr>
                <a:t>Off-chain Database</a:t>
              </a:r>
              <a:endParaRPr kumimoji="0" lang="en-US" sz="1200" b="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9" name="Rounded Rectangle 68">
            <a:extLst>
              <a:ext uri="{FF2B5EF4-FFF2-40B4-BE49-F238E27FC236}">
                <a16:creationId xmlns:a16="http://schemas.microsoft.com/office/drawing/2014/main" id="{254F52BB-F2B3-4B4A-A867-95DD8E39DD8D}"/>
              </a:ext>
            </a:extLst>
          </p:cNvPr>
          <p:cNvSpPr/>
          <p:nvPr/>
        </p:nvSpPr>
        <p:spPr>
          <a:xfrm>
            <a:off x="710377" y="2592009"/>
            <a:ext cx="900922" cy="375222"/>
          </a:xfrm>
          <a:prstGeom prst="roundRect">
            <a:avLst>
              <a:gd name="adj" fmla="val 4167"/>
            </a:avLst>
          </a:prstGeom>
          <a:solidFill>
            <a:srgbClr val="838487"/>
          </a:solidFill>
          <a:ln w="12700" cap="flat" cmpd="sng" algn="ctr">
            <a:solidFill>
              <a:srgbClr val="546CB2"/>
            </a:solidFill>
            <a:prstDash val="solid"/>
            <a:miter lim="800000"/>
          </a:ln>
          <a:effectLst/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Audit Logs</a:t>
            </a:r>
            <a:endParaRPr kumimoji="0" lang="en-US" sz="1100" b="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Rounded Rectangle 72">
            <a:extLst>
              <a:ext uri="{FF2B5EF4-FFF2-40B4-BE49-F238E27FC236}">
                <a16:creationId xmlns:a16="http://schemas.microsoft.com/office/drawing/2014/main" id="{254F52BB-F2B3-4B4A-A867-95DD8E39DD8D}"/>
              </a:ext>
            </a:extLst>
          </p:cNvPr>
          <p:cNvSpPr/>
          <p:nvPr/>
        </p:nvSpPr>
        <p:spPr>
          <a:xfrm>
            <a:off x="3069182" y="2602840"/>
            <a:ext cx="900922" cy="375222"/>
          </a:xfrm>
          <a:prstGeom prst="roundRect">
            <a:avLst>
              <a:gd name="adj" fmla="val 4167"/>
            </a:avLst>
          </a:prstGeom>
          <a:solidFill>
            <a:srgbClr val="838487"/>
          </a:solidFill>
          <a:ln w="12700" cap="flat" cmpd="sng" algn="ctr">
            <a:solidFill>
              <a:srgbClr val="546CB2"/>
            </a:solidFill>
            <a:prstDash val="solid"/>
            <a:miter lim="800000"/>
          </a:ln>
          <a:effectLst/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kern="0" spc="-1" dirty="0">
                <a:solidFill>
                  <a:srgbClr val="FFFFFF"/>
                </a:solidFill>
                <a:latin typeface="Arial"/>
                <a:ea typeface="DejaVu Sans"/>
              </a:rPr>
              <a:t>Retrieve Audit Logs</a:t>
            </a:r>
            <a:endParaRPr kumimoji="0" lang="en-US" sz="1100" b="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7" name="Straight Arrow Connector 76"/>
          <p:cNvCxnSpPr>
            <a:stCxn id="7" idx="1"/>
            <a:endCxn id="20" idx="3"/>
          </p:cNvCxnSpPr>
          <p:nvPr/>
        </p:nvCxnSpPr>
        <p:spPr>
          <a:xfrm flipH="1">
            <a:off x="4145478" y="2642090"/>
            <a:ext cx="71611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ounded Rectangle 79">
            <a:extLst>
              <a:ext uri="{FF2B5EF4-FFF2-40B4-BE49-F238E27FC236}">
                <a16:creationId xmlns:a16="http://schemas.microsoft.com/office/drawing/2014/main" id="{254F52BB-F2B3-4B4A-A867-95DD8E39DD8D}"/>
              </a:ext>
            </a:extLst>
          </p:cNvPr>
          <p:cNvSpPr/>
          <p:nvPr/>
        </p:nvSpPr>
        <p:spPr>
          <a:xfrm>
            <a:off x="5539901" y="2525440"/>
            <a:ext cx="900922" cy="375222"/>
          </a:xfrm>
          <a:prstGeom prst="roundRect">
            <a:avLst>
              <a:gd name="adj" fmla="val 4167"/>
            </a:avLst>
          </a:prstGeom>
          <a:solidFill>
            <a:srgbClr val="838487"/>
          </a:solidFill>
          <a:ln w="12700" cap="flat" cmpd="sng" algn="ctr">
            <a:solidFill>
              <a:srgbClr val="546CB2"/>
            </a:solidFill>
            <a:prstDash val="solid"/>
            <a:miter lim="800000"/>
          </a:ln>
          <a:effectLst/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kern="0" spc="-1" dirty="0">
                <a:solidFill>
                  <a:srgbClr val="FFFFFF"/>
                </a:solidFill>
                <a:latin typeface="Arial"/>
                <a:ea typeface="DejaVu Sans"/>
              </a:rPr>
              <a:t>Retrieve Audit Logs</a:t>
            </a:r>
            <a:endParaRPr kumimoji="0" lang="en-US" sz="1100" b="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7381498" y="1890006"/>
            <a:ext cx="4402953" cy="1462233"/>
          </a:xfrm>
          <a:prstGeom prst="rect">
            <a:avLst/>
          </a:prstGeom>
          <a:solidFill>
            <a:schemeClr val="tx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6" name="Rectangle 155"/>
          <p:cNvSpPr/>
          <p:nvPr/>
        </p:nvSpPr>
        <p:spPr>
          <a:xfrm>
            <a:off x="7688853" y="5223394"/>
            <a:ext cx="3411129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 {"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systemID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": "CERT-PT",...,</a:t>
            </a:r>
          </a:p>
          <a:p>
            <a:pPr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  "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collaborationID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": "BABEL",...,</a:t>
            </a:r>
          </a:p>
          <a:p>
            <a:pPr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  "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orchestratorTimestamp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": "2023-05-19 09:45:05,...}</a:t>
            </a:r>
            <a:endParaRPr lang="pt-PT" sz="800" dirty="0">
              <a:solidFill>
                <a:schemeClr val="bg1"/>
              </a:solidFill>
              <a:latin typeface="Courier New" panose="02070309020205020404" pitchFamily="49" charset="0"/>
              <a:ea typeface="Calibri" panose="020F0502020204030204" pitchFamily="34" charset="0"/>
            </a:endParaRPr>
          </a:p>
        </p:txBody>
      </p:sp>
      <p:sp>
        <p:nvSpPr>
          <p:cNvPr id="157" name="Rectangle 156"/>
          <p:cNvSpPr/>
          <p:nvPr/>
        </p:nvSpPr>
        <p:spPr>
          <a:xfrm>
            <a:off x="7695034" y="3290467"/>
            <a:ext cx="3404948" cy="646331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square">
            <a:spAutoFit/>
          </a:bodyPr>
          <a:lstStyle/>
          <a:p>
            <a:pPr marR="0"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 {"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systemID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": "CERT-PT",...,</a:t>
            </a:r>
          </a:p>
          <a:p>
            <a:pPr marR="0"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  "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collaborationID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": "BABEL",...</a:t>
            </a:r>
          </a:p>
          <a:p>
            <a:pPr marR="0"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orchestratorTimestamp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": "2023-05-19 09:45:05,...</a:t>
            </a:r>
          </a:p>
        </p:txBody>
      </p:sp>
      <p:sp>
        <p:nvSpPr>
          <p:cNvPr id="210" name="Freeform 79">
            <a:extLst>
              <a:ext uri="{FF2B5EF4-FFF2-40B4-BE49-F238E27FC236}">
                <a16:creationId xmlns:a16="http://schemas.microsoft.com/office/drawing/2014/main" id="{BCB5557E-6146-47AA-8C62-54D5877EA1B1}"/>
              </a:ext>
            </a:extLst>
          </p:cNvPr>
          <p:cNvSpPr/>
          <p:nvPr/>
        </p:nvSpPr>
        <p:spPr>
          <a:xfrm>
            <a:off x="8184813" y="4050547"/>
            <a:ext cx="269636" cy="91476"/>
          </a:xfrm>
          <a:custGeom>
            <a:avLst/>
            <a:gdLst/>
            <a:ahLst/>
            <a:cxnLst/>
            <a:rect l="l" t="t" r="r" b="b"/>
            <a:pathLst>
              <a:path w="2427231" h="914400">
                <a:moveTo>
                  <a:pt x="233965" y="366746"/>
                </a:moveTo>
                <a:cubicBezTo>
                  <a:pt x="184008" y="366746"/>
                  <a:pt x="143510" y="407244"/>
                  <a:pt x="143510" y="457201"/>
                </a:cubicBezTo>
                <a:cubicBezTo>
                  <a:pt x="143510" y="507158"/>
                  <a:pt x="184008" y="547656"/>
                  <a:pt x="233965" y="547656"/>
                </a:cubicBezTo>
                <a:cubicBezTo>
                  <a:pt x="283922" y="547656"/>
                  <a:pt x="324420" y="507158"/>
                  <a:pt x="324420" y="457201"/>
                </a:cubicBezTo>
                <a:cubicBezTo>
                  <a:pt x="324420" y="407244"/>
                  <a:pt x="283922" y="366746"/>
                  <a:pt x="233965" y="366746"/>
                </a:cubicBezTo>
                <a:close/>
                <a:moveTo>
                  <a:pt x="457200" y="0"/>
                </a:moveTo>
                <a:cubicBezTo>
                  <a:pt x="615016" y="0"/>
                  <a:pt x="754156" y="79959"/>
                  <a:pt x="836318" y="201575"/>
                </a:cubicBezTo>
                <a:lnTo>
                  <a:pt x="866368" y="256939"/>
                </a:lnTo>
                <a:lnTo>
                  <a:pt x="2226970" y="256939"/>
                </a:lnTo>
                <a:lnTo>
                  <a:pt x="2427231" y="457201"/>
                </a:lnTo>
                <a:lnTo>
                  <a:pt x="2226970" y="657462"/>
                </a:lnTo>
                <a:lnTo>
                  <a:pt x="2106661" y="657462"/>
                </a:lnTo>
                <a:lnTo>
                  <a:pt x="1975716" y="505956"/>
                </a:lnTo>
                <a:lnTo>
                  <a:pt x="1844772" y="657462"/>
                </a:lnTo>
                <a:lnTo>
                  <a:pt x="1773422" y="657462"/>
                </a:lnTo>
                <a:lnTo>
                  <a:pt x="1642477" y="505956"/>
                </a:lnTo>
                <a:lnTo>
                  <a:pt x="1511533" y="657462"/>
                </a:lnTo>
                <a:lnTo>
                  <a:pt x="1414780" y="657462"/>
                </a:lnTo>
                <a:lnTo>
                  <a:pt x="1283835" y="505956"/>
                </a:lnTo>
                <a:lnTo>
                  <a:pt x="1152891" y="657462"/>
                </a:lnTo>
                <a:lnTo>
                  <a:pt x="866368" y="657462"/>
                </a:lnTo>
                <a:lnTo>
                  <a:pt x="836318" y="712825"/>
                </a:lnTo>
                <a:cubicBezTo>
                  <a:pt x="754156" y="834441"/>
                  <a:pt x="615016" y="914400"/>
                  <a:pt x="457200" y="914400"/>
                </a:cubicBezTo>
                <a:cubicBezTo>
                  <a:pt x="204695" y="914400"/>
                  <a:pt x="0" y="709705"/>
                  <a:pt x="0" y="457200"/>
                </a:cubicBezTo>
                <a:cubicBezTo>
                  <a:pt x="0" y="204695"/>
                  <a:pt x="204695" y="0"/>
                  <a:pt x="457200" y="0"/>
                </a:cubicBezTo>
                <a:close/>
              </a:path>
            </a:pathLst>
          </a:custGeom>
          <a:solidFill>
            <a:srgbClr val="7F4F9F">
              <a:lumMod val="40000"/>
              <a:lumOff val="60000"/>
            </a:srgbClr>
          </a:solidFill>
          <a:ln w="12700" cap="flat" cmpd="sng" algn="ctr">
            <a:solidFill>
              <a:srgbClr val="CCB6DB"/>
            </a:solidFill>
            <a:prstDash val="solid"/>
            <a:miter lim="800000"/>
          </a:ln>
          <a:effectLst/>
        </p:spPr>
      </p:sp>
      <p:sp>
        <p:nvSpPr>
          <p:cNvPr id="212" name="Freeform 79">
            <a:extLst>
              <a:ext uri="{FF2B5EF4-FFF2-40B4-BE49-F238E27FC236}">
                <a16:creationId xmlns:a16="http://schemas.microsoft.com/office/drawing/2014/main" id="{E9A43C2E-E1CC-4687-AC9A-0BDF40A37111}"/>
              </a:ext>
            </a:extLst>
          </p:cNvPr>
          <p:cNvSpPr/>
          <p:nvPr/>
        </p:nvSpPr>
        <p:spPr>
          <a:xfrm>
            <a:off x="10344576" y="4027443"/>
            <a:ext cx="269636" cy="91476"/>
          </a:xfrm>
          <a:custGeom>
            <a:avLst/>
            <a:gdLst/>
            <a:ahLst/>
            <a:cxnLst/>
            <a:rect l="l" t="t" r="r" b="b"/>
            <a:pathLst>
              <a:path w="2427231" h="914400">
                <a:moveTo>
                  <a:pt x="233965" y="366746"/>
                </a:moveTo>
                <a:cubicBezTo>
                  <a:pt x="184008" y="366746"/>
                  <a:pt x="143510" y="407244"/>
                  <a:pt x="143510" y="457201"/>
                </a:cubicBezTo>
                <a:cubicBezTo>
                  <a:pt x="143510" y="507158"/>
                  <a:pt x="184008" y="547656"/>
                  <a:pt x="233965" y="547656"/>
                </a:cubicBezTo>
                <a:cubicBezTo>
                  <a:pt x="283922" y="547656"/>
                  <a:pt x="324420" y="507158"/>
                  <a:pt x="324420" y="457201"/>
                </a:cubicBezTo>
                <a:cubicBezTo>
                  <a:pt x="324420" y="407244"/>
                  <a:pt x="283922" y="366746"/>
                  <a:pt x="233965" y="366746"/>
                </a:cubicBezTo>
                <a:close/>
                <a:moveTo>
                  <a:pt x="457200" y="0"/>
                </a:moveTo>
                <a:cubicBezTo>
                  <a:pt x="615016" y="0"/>
                  <a:pt x="754156" y="79959"/>
                  <a:pt x="836318" y="201575"/>
                </a:cubicBezTo>
                <a:lnTo>
                  <a:pt x="866368" y="256939"/>
                </a:lnTo>
                <a:lnTo>
                  <a:pt x="2226970" y="256939"/>
                </a:lnTo>
                <a:lnTo>
                  <a:pt x="2427231" y="457201"/>
                </a:lnTo>
                <a:lnTo>
                  <a:pt x="2226970" y="657462"/>
                </a:lnTo>
                <a:lnTo>
                  <a:pt x="2106661" y="657462"/>
                </a:lnTo>
                <a:lnTo>
                  <a:pt x="1975716" y="505956"/>
                </a:lnTo>
                <a:lnTo>
                  <a:pt x="1844772" y="657462"/>
                </a:lnTo>
                <a:lnTo>
                  <a:pt x="1773422" y="657462"/>
                </a:lnTo>
                <a:lnTo>
                  <a:pt x="1642477" y="505956"/>
                </a:lnTo>
                <a:lnTo>
                  <a:pt x="1511533" y="657462"/>
                </a:lnTo>
                <a:lnTo>
                  <a:pt x="1414780" y="657462"/>
                </a:lnTo>
                <a:lnTo>
                  <a:pt x="1283835" y="505956"/>
                </a:lnTo>
                <a:lnTo>
                  <a:pt x="1152891" y="657462"/>
                </a:lnTo>
                <a:lnTo>
                  <a:pt x="866368" y="657462"/>
                </a:lnTo>
                <a:lnTo>
                  <a:pt x="836318" y="712825"/>
                </a:lnTo>
                <a:cubicBezTo>
                  <a:pt x="754156" y="834441"/>
                  <a:pt x="615016" y="914400"/>
                  <a:pt x="457200" y="914400"/>
                </a:cubicBezTo>
                <a:cubicBezTo>
                  <a:pt x="204695" y="914400"/>
                  <a:pt x="0" y="709705"/>
                  <a:pt x="0" y="457200"/>
                </a:cubicBezTo>
                <a:cubicBezTo>
                  <a:pt x="0" y="204695"/>
                  <a:pt x="204695" y="0"/>
                  <a:pt x="457200" y="0"/>
                </a:cubicBezTo>
                <a:close/>
              </a:path>
            </a:pathLst>
          </a:custGeom>
          <a:solidFill>
            <a:srgbClr val="7F4F9F">
              <a:lumMod val="50000"/>
            </a:srgbClr>
          </a:solidFill>
          <a:ln w="12700" cap="flat" cmpd="sng" algn="ctr">
            <a:solidFill>
              <a:srgbClr val="3F274F"/>
            </a:solidFill>
            <a:prstDash val="solid"/>
            <a:miter lim="800000"/>
          </a:ln>
          <a:effectLst/>
        </p:spPr>
      </p:sp>
      <p:sp>
        <p:nvSpPr>
          <p:cNvPr id="213" name="Freeform 79">
            <a:extLst>
              <a:ext uri="{FF2B5EF4-FFF2-40B4-BE49-F238E27FC236}">
                <a16:creationId xmlns:a16="http://schemas.microsoft.com/office/drawing/2014/main" id="{7BFD9FAB-CEEA-4BD7-9491-C8733ECF668B}"/>
              </a:ext>
            </a:extLst>
          </p:cNvPr>
          <p:cNvSpPr/>
          <p:nvPr/>
        </p:nvSpPr>
        <p:spPr>
          <a:xfrm>
            <a:off x="9243924" y="4044759"/>
            <a:ext cx="269636" cy="91476"/>
          </a:xfrm>
          <a:custGeom>
            <a:avLst/>
            <a:gdLst/>
            <a:ahLst/>
            <a:cxnLst/>
            <a:rect l="l" t="t" r="r" b="b"/>
            <a:pathLst>
              <a:path w="2427231" h="914400">
                <a:moveTo>
                  <a:pt x="233965" y="366746"/>
                </a:moveTo>
                <a:cubicBezTo>
                  <a:pt x="184008" y="366746"/>
                  <a:pt x="143510" y="407244"/>
                  <a:pt x="143510" y="457201"/>
                </a:cubicBezTo>
                <a:cubicBezTo>
                  <a:pt x="143510" y="507158"/>
                  <a:pt x="184008" y="547656"/>
                  <a:pt x="233965" y="547656"/>
                </a:cubicBezTo>
                <a:cubicBezTo>
                  <a:pt x="283922" y="547656"/>
                  <a:pt x="324420" y="507158"/>
                  <a:pt x="324420" y="457201"/>
                </a:cubicBezTo>
                <a:cubicBezTo>
                  <a:pt x="324420" y="407244"/>
                  <a:pt x="283922" y="366746"/>
                  <a:pt x="233965" y="366746"/>
                </a:cubicBezTo>
                <a:close/>
                <a:moveTo>
                  <a:pt x="457200" y="0"/>
                </a:moveTo>
                <a:cubicBezTo>
                  <a:pt x="615016" y="0"/>
                  <a:pt x="754156" y="79959"/>
                  <a:pt x="836318" y="201575"/>
                </a:cubicBezTo>
                <a:lnTo>
                  <a:pt x="866368" y="256939"/>
                </a:lnTo>
                <a:lnTo>
                  <a:pt x="2226970" y="256939"/>
                </a:lnTo>
                <a:lnTo>
                  <a:pt x="2427231" y="457201"/>
                </a:lnTo>
                <a:lnTo>
                  <a:pt x="2226970" y="657462"/>
                </a:lnTo>
                <a:lnTo>
                  <a:pt x="2106661" y="657462"/>
                </a:lnTo>
                <a:lnTo>
                  <a:pt x="1975716" y="505956"/>
                </a:lnTo>
                <a:lnTo>
                  <a:pt x="1844772" y="657462"/>
                </a:lnTo>
                <a:lnTo>
                  <a:pt x="1773422" y="657462"/>
                </a:lnTo>
                <a:lnTo>
                  <a:pt x="1642477" y="505956"/>
                </a:lnTo>
                <a:lnTo>
                  <a:pt x="1511533" y="657462"/>
                </a:lnTo>
                <a:lnTo>
                  <a:pt x="1414780" y="657462"/>
                </a:lnTo>
                <a:lnTo>
                  <a:pt x="1283835" y="505956"/>
                </a:lnTo>
                <a:lnTo>
                  <a:pt x="1152891" y="657462"/>
                </a:lnTo>
                <a:lnTo>
                  <a:pt x="866368" y="657462"/>
                </a:lnTo>
                <a:lnTo>
                  <a:pt x="836318" y="712825"/>
                </a:lnTo>
                <a:cubicBezTo>
                  <a:pt x="754156" y="834441"/>
                  <a:pt x="615016" y="914400"/>
                  <a:pt x="457200" y="914400"/>
                </a:cubicBezTo>
                <a:cubicBezTo>
                  <a:pt x="204695" y="914400"/>
                  <a:pt x="0" y="709705"/>
                  <a:pt x="0" y="457200"/>
                </a:cubicBezTo>
                <a:cubicBezTo>
                  <a:pt x="0" y="204695"/>
                  <a:pt x="204695" y="0"/>
                  <a:pt x="457200" y="0"/>
                </a:cubicBezTo>
                <a:close/>
              </a:path>
            </a:pathLst>
          </a:custGeom>
          <a:solidFill>
            <a:srgbClr val="546CB2">
              <a:lumMod val="60000"/>
              <a:lumOff val="40000"/>
            </a:srgbClr>
          </a:solidFill>
          <a:ln w="12700" cap="flat" cmpd="sng" algn="ctr">
            <a:solidFill>
              <a:srgbClr val="98A7D1"/>
            </a:solidFill>
            <a:prstDash val="solid"/>
            <a:miter lim="800000"/>
          </a:ln>
          <a:effectLst/>
        </p:spPr>
      </p:sp>
      <p:grpSp>
        <p:nvGrpSpPr>
          <p:cNvPr id="3" name="Group 2"/>
          <p:cNvGrpSpPr/>
          <p:nvPr/>
        </p:nvGrpSpPr>
        <p:grpSpPr>
          <a:xfrm>
            <a:off x="8184813" y="5976167"/>
            <a:ext cx="2429399" cy="114580"/>
            <a:chOff x="1178460" y="4189468"/>
            <a:chExt cx="2429399" cy="114580"/>
          </a:xfrm>
        </p:grpSpPr>
        <p:sp>
          <p:nvSpPr>
            <p:cNvPr id="207" name="Freeform 79">
              <a:extLst>
                <a:ext uri="{FF2B5EF4-FFF2-40B4-BE49-F238E27FC236}">
                  <a16:creationId xmlns:a16="http://schemas.microsoft.com/office/drawing/2014/main" id="{BCB5557E-6146-47AA-8C62-54D5877EA1B1}"/>
                </a:ext>
              </a:extLst>
            </p:cNvPr>
            <p:cNvSpPr/>
            <p:nvPr/>
          </p:nvSpPr>
          <p:spPr>
            <a:xfrm>
              <a:off x="1178460" y="4212572"/>
              <a:ext cx="269636" cy="91476"/>
            </a:xfrm>
            <a:custGeom>
              <a:avLst/>
              <a:gdLst/>
              <a:ahLst/>
              <a:cxnLst/>
              <a:rect l="l" t="t" r="r" b="b"/>
              <a:pathLst>
                <a:path w="2427231" h="914400">
                  <a:moveTo>
                    <a:pt x="233965" y="366746"/>
                  </a:moveTo>
                  <a:cubicBezTo>
                    <a:pt x="184008" y="366746"/>
                    <a:pt x="143510" y="407244"/>
                    <a:pt x="143510" y="457201"/>
                  </a:cubicBezTo>
                  <a:cubicBezTo>
                    <a:pt x="143510" y="507158"/>
                    <a:pt x="184008" y="547656"/>
                    <a:pt x="233965" y="547656"/>
                  </a:cubicBezTo>
                  <a:cubicBezTo>
                    <a:pt x="283922" y="547656"/>
                    <a:pt x="324420" y="507158"/>
                    <a:pt x="324420" y="457201"/>
                  </a:cubicBezTo>
                  <a:cubicBezTo>
                    <a:pt x="324420" y="407244"/>
                    <a:pt x="283922" y="366746"/>
                    <a:pt x="233965" y="366746"/>
                  </a:cubicBezTo>
                  <a:close/>
                  <a:moveTo>
                    <a:pt x="457200" y="0"/>
                  </a:moveTo>
                  <a:cubicBezTo>
                    <a:pt x="615016" y="0"/>
                    <a:pt x="754156" y="79959"/>
                    <a:pt x="836318" y="201575"/>
                  </a:cubicBezTo>
                  <a:lnTo>
                    <a:pt x="866368" y="256939"/>
                  </a:lnTo>
                  <a:lnTo>
                    <a:pt x="2226970" y="256939"/>
                  </a:lnTo>
                  <a:lnTo>
                    <a:pt x="2427231" y="457201"/>
                  </a:lnTo>
                  <a:lnTo>
                    <a:pt x="2226970" y="657462"/>
                  </a:lnTo>
                  <a:lnTo>
                    <a:pt x="2106661" y="657462"/>
                  </a:lnTo>
                  <a:lnTo>
                    <a:pt x="1975716" y="505956"/>
                  </a:lnTo>
                  <a:lnTo>
                    <a:pt x="1844772" y="657462"/>
                  </a:lnTo>
                  <a:lnTo>
                    <a:pt x="1773422" y="657462"/>
                  </a:lnTo>
                  <a:lnTo>
                    <a:pt x="1642477" y="505956"/>
                  </a:lnTo>
                  <a:lnTo>
                    <a:pt x="1511533" y="657462"/>
                  </a:lnTo>
                  <a:lnTo>
                    <a:pt x="1414780" y="657462"/>
                  </a:lnTo>
                  <a:lnTo>
                    <a:pt x="1283835" y="505956"/>
                  </a:lnTo>
                  <a:lnTo>
                    <a:pt x="1152891" y="657462"/>
                  </a:lnTo>
                  <a:lnTo>
                    <a:pt x="866368" y="657462"/>
                  </a:lnTo>
                  <a:lnTo>
                    <a:pt x="836318" y="712825"/>
                  </a:lnTo>
                  <a:cubicBezTo>
                    <a:pt x="754156" y="834441"/>
                    <a:pt x="615016" y="914400"/>
                    <a:pt x="457200" y="914400"/>
                  </a:cubicBezTo>
                  <a:cubicBezTo>
                    <a:pt x="204695" y="914400"/>
                    <a:pt x="0" y="709705"/>
                    <a:pt x="0" y="457200"/>
                  </a:cubicBezTo>
                  <a:cubicBezTo>
                    <a:pt x="0" y="204695"/>
                    <a:pt x="204695" y="0"/>
                    <a:pt x="457200" y="0"/>
                  </a:cubicBezTo>
                  <a:close/>
                </a:path>
              </a:pathLst>
            </a:custGeom>
            <a:solidFill>
              <a:srgbClr val="7F4F9F">
                <a:lumMod val="40000"/>
                <a:lumOff val="60000"/>
              </a:srgbClr>
            </a:solidFill>
            <a:ln w="12700" cap="flat" cmpd="sng" algn="ctr">
              <a:solidFill>
                <a:srgbClr val="CCB6DB"/>
              </a:solidFill>
              <a:prstDash val="solid"/>
              <a:miter lim="800000"/>
            </a:ln>
            <a:effectLst/>
          </p:spPr>
        </p:sp>
        <p:sp>
          <p:nvSpPr>
            <p:cNvPr id="208" name="Freeform 79">
              <a:extLst>
                <a:ext uri="{FF2B5EF4-FFF2-40B4-BE49-F238E27FC236}">
                  <a16:creationId xmlns:a16="http://schemas.microsoft.com/office/drawing/2014/main" id="{E9A43C2E-E1CC-4687-AC9A-0BDF40A37111}"/>
                </a:ext>
              </a:extLst>
            </p:cNvPr>
            <p:cNvSpPr/>
            <p:nvPr/>
          </p:nvSpPr>
          <p:spPr>
            <a:xfrm>
              <a:off x="3338223" y="4189468"/>
              <a:ext cx="269636" cy="91476"/>
            </a:xfrm>
            <a:custGeom>
              <a:avLst/>
              <a:gdLst/>
              <a:ahLst/>
              <a:cxnLst/>
              <a:rect l="l" t="t" r="r" b="b"/>
              <a:pathLst>
                <a:path w="2427231" h="914400">
                  <a:moveTo>
                    <a:pt x="233965" y="366746"/>
                  </a:moveTo>
                  <a:cubicBezTo>
                    <a:pt x="184008" y="366746"/>
                    <a:pt x="143510" y="407244"/>
                    <a:pt x="143510" y="457201"/>
                  </a:cubicBezTo>
                  <a:cubicBezTo>
                    <a:pt x="143510" y="507158"/>
                    <a:pt x="184008" y="547656"/>
                    <a:pt x="233965" y="547656"/>
                  </a:cubicBezTo>
                  <a:cubicBezTo>
                    <a:pt x="283922" y="547656"/>
                    <a:pt x="324420" y="507158"/>
                    <a:pt x="324420" y="457201"/>
                  </a:cubicBezTo>
                  <a:cubicBezTo>
                    <a:pt x="324420" y="407244"/>
                    <a:pt x="283922" y="366746"/>
                    <a:pt x="233965" y="366746"/>
                  </a:cubicBezTo>
                  <a:close/>
                  <a:moveTo>
                    <a:pt x="457200" y="0"/>
                  </a:moveTo>
                  <a:cubicBezTo>
                    <a:pt x="615016" y="0"/>
                    <a:pt x="754156" y="79959"/>
                    <a:pt x="836318" y="201575"/>
                  </a:cubicBezTo>
                  <a:lnTo>
                    <a:pt x="866368" y="256939"/>
                  </a:lnTo>
                  <a:lnTo>
                    <a:pt x="2226970" y="256939"/>
                  </a:lnTo>
                  <a:lnTo>
                    <a:pt x="2427231" y="457201"/>
                  </a:lnTo>
                  <a:lnTo>
                    <a:pt x="2226970" y="657462"/>
                  </a:lnTo>
                  <a:lnTo>
                    <a:pt x="2106661" y="657462"/>
                  </a:lnTo>
                  <a:lnTo>
                    <a:pt x="1975716" y="505956"/>
                  </a:lnTo>
                  <a:lnTo>
                    <a:pt x="1844772" y="657462"/>
                  </a:lnTo>
                  <a:lnTo>
                    <a:pt x="1773422" y="657462"/>
                  </a:lnTo>
                  <a:lnTo>
                    <a:pt x="1642477" y="505956"/>
                  </a:lnTo>
                  <a:lnTo>
                    <a:pt x="1511533" y="657462"/>
                  </a:lnTo>
                  <a:lnTo>
                    <a:pt x="1414780" y="657462"/>
                  </a:lnTo>
                  <a:lnTo>
                    <a:pt x="1283835" y="505956"/>
                  </a:lnTo>
                  <a:lnTo>
                    <a:pt x="1152891" y="657462"/>
                  </a:lnTo>
                  <a:lnTo>
                    <a:pt x="866368" y="657462"/>
                  </a:lnTo>
                  <a:lnTo>
                    <a:pt x="836318" y="712825"/>
                  </a:lnTo>
                  <a:cubicBezTo>
                    <a:pt x="754156" y="834441"/>
                    <a:pt x="615016" y="914400"/>
                    <a:pt x="457200" y="914400"/>
                  </a:cubicBezTo>
                  <a:cubicBezTo>
                    <a:pt x="204695" y="914400"/>
                    <a:pt x="0" y="709705"/>
                    <a:pt x="0" y="457200"/>
                  </a:cubicBezTo>
                  <a:cubicBezTo>
                    <a:pt x="0" y="204695"/>
                    <a:pt x="204695" y="0"/>
                    <a:pt x="457200" y="0"/>
                  </a:cubicBezTo>
                  <a:close/>
                </a:path>
              </a:pathLst>
            </a:custGeom>
            <a:solidFill>
              <a:srgbClr val="7F4F9F">
                <a:lumMod val="50000"/>
              </a:srgbClr>
            </a:solidFill>
            <a:ln w="12700" cap="flat" cmpd="sng" algn="ctr">
              <a:solidFill>
                <a:srgbClr val="3F274F"/>
              </a:solidFill>
              <a:prstDash val="solid"/>
              <a:miter lim="800000"/>
            </a:ln>
            <a:effectLst/>
          </p:spPr>
        </p:sp>
        <p:sp>
          <p:nvSpPr>
            <p:cNvPr id="209" name="Freeform 79">
              <a:extLst>
                <a:ext uri="{FF2B5EF4-FFF2-40B4-BE49-F238E27FC236}">
                  <a16:creationId xmlns:a16="http://schemas.microsoft.com/office/drawing/2014/main" id="{7BFD9FAB-CEEA-4BD7-9491-C8733ECF668B}"/>
                </a:ext>
              </a:extLst>
            </p:cNvPr>
            <p:cNvSpPr/>
            <p:nvPr/>
          </p:nvSpPr>
          <p:spPr>
            <a:xfrm>
              <a:off x="2237571" y="4206784"/>
              <a:ext cx="269636" cy="91476"/>
            </a:xfrm>
            <a:custGeom>
              <a:avLst/>
              <a:gdLst/>
              <a:ahLst/>
              <a:cxnLst/>
              <a:rect l="l" t="t" r="r" b="b"/>
              <a:pathLst>
                <a:path w="2427231" h="914400">
                  <a:moveTo>
                    <a:pt x="233965" y="366746"/>
                  </a:moveTo>
                  <a:cubicBezTo>
                    <a:pt x="184008" y="366746"/>
                    <a:pt x="143510" y="407244"/>
                    <a:pt x="143510" y="457201"/>
                  </a:cubicBezTo>
                  <a:cubicBezTo>
                    <a:pt x="143510" y="507158"/>
                    <a:pt x="184008" y="547656"/>
                    <a:pt x="233965" y="547656"/>
                  </a:cubicBezTo>
                  <a:cubicBezTo>
                    <a:pt x="283922" y="547656"/>
                    <a:pt x="324420" y="507158"/>
                    <a:pt x="324420" y="457201"/>
                  </a:cubicBezTo>
                  <a:cubicBezTo>
                    <a:pt x="324420" y="407244"/>
                    <a:pt x="283922" y="366746"/>
                    <a:pt x="233965" y="366746"/>
                  </a:cubicBezTo>
                  <a:close/>
                  <a:moveTo>
                    <a:pt x="457200" y="0"/>
                  </a:moveTo>
                  <a:cubicBezTo>
                    <a:pt x="615016" y="0"/>
                    <a:pt x="754156" y="79959"/>
                    <a:pt x="836318" y="201575"/>
                  </a:cubicBezTo>
                  <a:lnTo>
                    <a:pt x="866368" y="256939"/>
                  </a:lnTo>
                  <a:lnTo>
                    <a:pt x="2226970" y="256939"/>
                  </a:lnTo>
                  <a:lnTo>
                    <a:pt x="2427231" y="457201"/>
                  </a:lnTo>
                  <a:lnTo>
                    <a:pt x="2226970" y="657462"/>
                  </a:lnTo>
                  <a:lnTo>
                    <a:pt x="2106661" y="657462"/>
                  </a:lnTo>
                  <a:lnTo>
                    <a:pt x="1975716" y="505956"/>
                  </a:lnTo>
                  <a:lnTo>
                    <a:pt x="1844772" y="657462"/>
                  </a:lnTo>
                  <a:lnTo>
                    <a:pt x="1773422" y="657462"/>
                  </a:lnTo>
                  <a:lnTo>
                    <a:pt x="1642477" y="505956"/>
                  </a:lnTo>
                  <a:lnTo>
                    <a:pt x="1511533" y="657462"/>
                  </a:lnTo>
                  <a:lnTo>
                    <a:pt x="1414780" y="657462"/>
                  </a:lnTo>
                  <a:lnTo>
                    <a:pt x="1283835" y="505956"/>
                  </a:lnTo>
                  <a:lnTo>
                    <a:pt x="1152891" y="657462"/>
                  </a:lnTo>
                  <a:lnTo>
                    <a:pt x="866368" y="657462"/>
                  </a:lnTo>
                  <a:lnTo>
                    <a:pt x="836318" y="712825"/>
                  </a:lnTo>
                  <a:cubicBezTo>
                    <a:pt x="754156" y="834441"/>
                    <a:pt x="615016" y="914400"/>
                    <a:pt x="457200" y="914400"/>
                  </a:cubicBezTo>
                  <a:cubicBezTo>
                    <a:pt x="204695" y="914400"/>
                    <a:pt x="0" y="709705"/>
                    <a:pt x="0" y="457200"/>
                  </a:cubicBezTo>
                  <a:cubicBezTo>
                    <a:pt x="0" y="204695"/>
                    <a:pt x="204695" y="0"/>
                    <a:pt x="457200" y="0"/>
                  </a:cubicBezTo>
                  <a:close/>
                </a:path>
              </a:pathLst>
            </a:custGeom>
            <a:solidFill>
              <a:srgbClr val="546CB2">
                <a:lumMod val="60000"/>
                <a:lumOff val="40000"/>
              </a:srgbClr>
            </a:solidFill>
            <a:ln w="12700" cap="flat" cmpd="sng" algn="ctr">
              <a:solidFill>
                <a:srgbClr val="98A7D1"/>
              </a:solidFill>
              <a:prstDash val="solid"/>
              <a:miter lim="800000"/>
            </a:ln>
            <a:effectLst/>
          </p:spPr>
        </p:sp>
      </p:grpSp>
      <p:grpSp>
        <p:nvGrpSpPr>
          <p:cNvPr id="166" name="Group 165"/>
          <p:cNvGrpSpPr/>
          <p:nvPr/>
        </p:nvGrpSpPr>
        <p:grpSpPr>
          <a:xfrm>
            <a:off x="7695035" y="4406521"/>
            <a:ext cx="3410119" cy="233731"/>
            <a:chOff x="10074146" y="6160442"/>
            <a:chExt cx="2818280" cy="233731"/>
          </a:xfrm>
        </p:grpSpPr>
        <p:sp>
          <p:nvSpPr>
            <p:cNvPr id="167" name="Rounded Rectangle 37">
              <a:extLst>
                <a:ext uri="{FF2B5EF4-FFF2-40B4-BE49-F238E27FC236}">
                  <a16:creationId xmlns:a16="http://schemas.microsoft.com/office/drawing/2014/main" id="{137D3476-3072-437C-A08F-84DA7853CED4}"/>
                </a:ext>
              </a:extLst>
            </p:cNvPr>
            <p:cNvSpPr/>
            <p:nvPr/>
          </p:nvSpPr>
          <p:spPr>
            <a:xfrm>
              <a:off x="10131154" y="6211525"/>
              <a:ext cx="2761272" cy="182648"/>
            </a:xfrm>
            <a:prstGeom prst="roundRect">
              <a:avLst>
                <a:gd name="adj" fmla="val 4167"/>
              </a:avLst>
            </a:prstGeom>
            <a:solidFill>
              <a:srgbClr val="BFBFBF"/>
            </a:solidFill>
            <a:ln w="12700" cap="flat" cmpd="sng" algn="ctr">
              <a:solidFill>
                <a:srgbClr val="546CB2"/>
              </a:solidFill>
              <a:prstDash val="solid"/>
              <a:miter lim="800000"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000" b="1" dirty="0">
                  <a:solidFill>
                    <a:schemeClr val="bg1"/>
                  </a:solidFill>
                  <a:latin typeface="Courier New" panose="02070309020205020404" pitchFamily="49" charset="0"/>
                  <a:ea typeface="Calibri" panose="020F0502020204030204" pitchFamily="34" charset="0"/>
                </a:rPr>
                <a:t>Unstructured JSON</a:t>
              </a:r>
              <a:endParaRPr lang="pt-PT" sz="1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68" name="Freeform 63">
              <a:extLst>
                <a:ext uri="{FF2B5EF4-FFF2-40B4-BE49-F238E27FC236}">
                  <a16:creationId xmlns:a16="http://schemas.microsoft.com/office/drawing/2014/main" id="{3829511D-39B6-403B-BB50-6F5853CE6CB4}"/>
                </a:ext>
              </a:extLst>
            </p:cNvPr>
            <p:cNvSpPr/>
            <p:nvPr/>
          </p:nvSpPr>
          <p:spPr>
            <a:xfrm>
              <a:off x="10074146" y="6160442"/>
              <a:ext cx="104674" cy="180327"/>
            </a:xfrm>
            <a:custGeom>
              <a:avLst/>
              <a:gdLst/>
              <a:ahLst/>
              <a:cxnLst/>
              <a:rect l="l" t="t" r="r" b="b"/>
              <a:pathLst>
                <a:path w="957836" h="1222897">
                  <a:moveTo>
                    <a:pt x="483972" y="63309"/>
                  </a:moveTo>
                  <a:cubicBezTo>
                    <a:pt x="337990" y="63309"/>
                    <a:pt x="216193" y="166648"/>
                    <a:pt x="188025" y="304023"/>
                  </a:cubicBezTo>
                  <a:lnTo>
                    <a:pt x="182354" y="360163"/>
                  </a:lnTo>
                  <a:lnTo>
                    <a:pt x="785591" y="360163"/>
                  </a:lnTo>
                  <a:lnTo>
                    <a:pt x="779920" y="304023"/>
                  </a:lnTo>
                  <a:cubicBezTo>
                    <a:pt x="751752" y="166648"/>
                    <a:pt x="629955" y="63309"/>
                    <a:pt x="483972" y="63309"/>
                  </a:cubicBezTo>
                  <a:close/>
                  <a:moveTo>
                    <a:pt x="483972" y="0"/>
                  </a:moveTo>
                  <a:cubicBezTo>
                    <a:pt x="660611" y="0"/>
                    <a:pt x="807986" y="125039"/>
                    <a:pt x="842069" y="291263"/>
                  </a:cubicBezTo>
                  <a:lnTo>
                    <a:pt x="849029" y="360163"/>
                  </a:lnTo>
                  <a:lnTo>
                    <a:pt x="957836" y="360163"/>
                  </a:lnTo>
                  <a:lnTo>
                    <a:pt x="957836" y="1222897"/>
                  </a:lnTo>
                  <a:lnTo>
                    <a:pt x="0" y="1222897"/>
                  </a:lnTo>
                  <a:lnTo>
                    <a:pt x="0" y="360163"/>
                  </a:lnTo>
                  <a:lnTo>
                    <a:pt x="118915" y="360163"/>
                  </a:lnTo>
                  <a:lnTo>
                    <a:pt x="125875" y="291263"/>
                  </a:lnTo>
                  <a:cubicBezTo>
                    <a:pt x="159959" y="125039"/>
                    <a:pt x="307333" y="0"/>
                    <a:pt x="483972" y="0"/>
                  </a:cubicBezTo>
                  <a:close/>
                </a:path>
              </a:pathLst>
            </a:custGeom>
            <a:solidFill>
              <a:srgbClr val="0070C0"/>
            </a:solidFill>
            <a:ln w="127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sp>
      </p:grpSp>
      <p:grpSp>
        <p:nvGrpSpPr>
          <p:cNvPr id="169" name="Group 168"/>
          <p:cNvGrpSpPr/>
          <p:nvPr/>
        </p:nvGrpSpPr>
        <p:grpSpPr>
          <a:xfrm>
            <a:off x="7620316" y="6362200"/>
            <a:ext cx="3439759" cy="233731"/>
            <a:chOff x="10074146" y="6160442"/>
            <a:chExt cx="2842776" cy="233731"/>
          </a:xfrm>
        </p:grpSpPr>
        <p:sp>
          <p:nvSpPr>
            <p:cNvPr id="170" name="Rounded Rectangle 37">
              <a:extLst>
                <a:ext uri="{FF2B5EF4-FFF2-40B4-BE49-F238E27FC236}">
                  <a16:creationId xmlns:a16="http://schemas.microsoft.com/office/drawing/2014/main" id="{137D3476-3072-437C-A08F-84DA7853CED4}"/>
                </a:ext>
              </a:extLst>
            </p:cNvPr>
            <p:cNvSpPr/>
            <p:nvPr/>
          </p:nvSpPr>
          <p:spPr>
            <a:xfrm>
              <a:off x="10131154" y="6211525"/>
              <a:ext cx="2785768" cy="182648"/>
            </a:xfrm>
            <a:prstGeom prst="roundRect">
              <a:avLst>
                <a:gd name="adj" fmla="val 4167"/>
              </a:avLst>
            </a:prstGeom>
            <a:solidFill>
              <a:srgbClr val="D9D9C9"/>
            </a:solidFill>
            <a:ln w="12700" cap="flat" cmpd="sng" algn="ctr">
              <a:solidFill>
                <a:srgbClr val="546CB2"/>
              </a:solidFill>
              <a:prstDash val="solid"/>
              <a:miter lim="800000"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000" b="1" dirty="0">
                  <a:solidFill>
                    <a:schemeClr val="bg1"/>
                  </a:solidFill>
                  <a:latin typeface="Courier New" panose="02070309020205020404" pitchFamily="49" charset="0"/>
                  <a:ea typeface="Calibri" panose="020F0502020204030204" pitchFamily="34" charset="0"/>
                </a:rPr>
                <a:t>Unstructured JSON</a:t>
              </a:r>
              <a:endParaRPr lang="pt-PT" sz="1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71" name="Freeform 63">
              <a:extLst>
                <a:ext uri="{FF2B5EF4-FFF2-40B4-BE49-F238E27FC236}">
                  <a16:creationId xmlns:a16="http://schemas.microsoft.com/office/drawing/2014/main" id="{3829511D-39B6-403B-BB50-6F5853CE6CB4}"/>
                </a:ext>
              </a:extLst>
            </p:cNvPr>
            <p:cNvSpPr/>
            <p:nvPr/>
          </p:nvSpPr>
          <p:spPr>
            <a:xfrm>
              <a:off x="10074146" y="6160442"/>
              <a:ext cx="104674" cy="180327"/>
            </a:xfrm>
            <a:custGeom>
              <a:avLst/>
              <a:gdLst/>
              <a:ahLst/>
              <a:cxnLst/>
              <a:rect l="l" t="t" r="r" b="b"/>
              <a:pathLst>
                <a:path w="957836" h="1222897">
                  <a:moveTo>
                    <a:pt x="483972" y="63309"/>
                  </a:moveTo>
                  <a:cubicBezTo>
                    <a:pt x="337990" y="63309"/>
                    <a:pt x="216193" y="166648"/>
                    <a:pt x="188025" y="304023"/>
                  </a:cubicBezTo>
                  <a:lnTo>
                    <a:pt x="182354" y="360163"/>
                  </a:lnTo>
                  <a:lnTo>
                    <a:pt x="785591" y="360163"/>
                  </a:lnTo>
                  <a:lnTo>
                    <a:pt x="779920" y="304023"/>
                  </a:lnTo>
                  <a:cubicBezTo>
                    <a:pt x="751752" y="166648"/>
                    <a:pt x="629955" y="63309"/>
                    <a:pt x="483972" y="63309"/>
                  </a:cubicBezTo>
                  <a:close/>
                  <a:moveTo>
                    <a:pt x="483972" y="0"/>
                  </a:moveTo>
                  <a:cubicBezTo>
                    <a:pt x="660611" y="0"/>
                    <a:pt x="807986" y="125039"/>
                    <a:pt x="842069" y="291263"/>
                  </a:cubicBezTo>
                  <a:lnTo>
                    <a:pt x="849029" y="360163"/>
                  </a:lnTo>
                  <a:lnTo>
                    <a:pt x="957836" y="360163"/>
                  </a:lnTo>
                  <a:lnTo>
                    <a:pt x="957836" y="1222897"/>
                  </a:lnTo>
                  <a:lnTo>
                    <a:pt x="0" y="1222897"/>
                  </a:lnTo>
                  <a:lnTo>
                    <a:pt x="0" y="360163"/>
                  </a:lnTo>
                  <a:lnTo>
                    <a:pt x="118915" y="360163"/>
                  </a:lnTo>
                  <a:lnTo>
                    <a:pt x="125875" y="291263"/>
                  </a:lnTo>
                  <a:cubicBezTo>
                    <a:pt x="159959" y="125039"/>
                    <a:pt x="307333" y="0"/>
                    <a:pt x="483972" y="0"/>
                  </a:cubicBezTo>
                  <a:close/>
                </a:path>
              </a:pathLst>
            </a:custGeom>
            <a:solidFill>
              <a:srgbClr val="0070C0"/>
            </a:solidFill>
            <a:ln w="127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sp>
      </p:grpSp>
      <p:grpSp>
        <p:nvGrpSpPr>
          <p:cNvPr id="5" name="Group 4"/>
          <p:cNvGrpSpPr/>
          <p:nvPr/>
        </p:nvGrpSpPr>
        <p:grpSpPr>
          <a:xfrm>
            <a:off x="4085501" y="3735095"/>
            <a:ext cx="3464448" cy="905157"/>
            <a:chOff x="3025159" y="3735095"/>
            <a:chExt cx="3464448" cy="905157"/>
          </a:xfrm>
        </p:grpSpPr>
        <p:sp>
          <p:nvSpPr>
            <p:cNvPr id="158" name="Rectangle 157"/>
            <p:cNvSpPr/>
            <p:nvPr/>
          </p:nvSpPr>
          <p:spPr>
            <a:xfrm>
              <a:off x="3025159" y="3770374"/>
              <a:ext cx="774924" cy="869878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100" b="1" kern="0" spc="-1" dirty="0">
                  <a:solidFill>
                    <a:srgbClr val="414244"/>
                  </a:solidFill>
                  <a:latin typeface="Calibri"/>
                </a:rPr>
                <a:t>Decryption</a:t>
              </a:r>
            </a:p>
          </p:txBody>
        </p:sp>
        <p:sp>
          <p:nvSpPr>
            <p:cNvPr id="159" name="Freeform 79">
              <a:extLst>
                <a:ext uri="{FF2B5EF4-FFF2-40B4-BE49-F238E27FC236}">
                  <a16:creationId xmlns:a16="http://schemas.microsoft.com/office/drawing/2014/main" id="{8E8A46A5-0796-4169-BDD7-FF3819F025D1}"/>
                </a:ext>
              </a:extLst>
            </p:cNvPr>
            <p:cNvSpPr/>
            <p:nvPr/>
          </p:nvSpPr>
          <p:spPr>
            <a:xfrm>
              <a:off x="4448059" y="4007303"/>
              <a:ext cx="222840" cy="75600"/>
            </a:xfrm>
            <a:custGeom>
              <a:avLst/>
              <a:gdLst/>
              <a:ahLst/>
              <a:cxnLst/>
              <a:rect l="l" t="t" r="r" b="b"/>
              <a:pathLst>
                <a:path w="2427231" h="914400">
                  <a:moveTo>
                    <a:pt x="233965" y="366746"/>
                  </a:moveTo>
                  <a:cubicBezTo>
                    <a:pt x="184008" y="366746"/>
                    <a:pt x="143510" y="407244"/>
                    <a:pt x="143510" y="457201"/>
                  </a:cubicBezTo>
                  <a:cubicBezTo>
                    <a:pt x="143510" y="507158"/>
                    <a:pt x="184008" y="547656"/>
                    <a:pt x="233965" y="547656"/>
                  </a:cubicBezTo>
                  <a:cubicBezTo>
                    <a:pt x="283922" y="547656"/>
                    <a:pt x="324420" y="507158"/>
                    <a:pt x="324420" y="457201"/>
                  </a:cubicBezTo>
                  <a:cubicBezTo>
                    <a:pt x="324420" y="407244"/>
                    <a:pt x="283922" y="366746"/>
                    <a:pt x="233965" y="366746"/>
                  </a:cubicBezTo>
                  <a:close/>
                  <a:moveTo>
                    <a:pt x="457200" y="0"/>
                  </a:moveTo>
                  <a:cubicBezTo>
                    <a:pt x="615016" y="0"/>
                    <a:pt x="754156" y="79959"/>
                    <a:pt x="836318" y="201575"/>
                  </a:cubicBezTo>
                  <a:lnTo>
                    <a:pt x="866368" y="256939"/>
                  </a:lnTo>
                  <a:lnTo>
                    <a:pt x="2226970" y="256939"/>
                  </a:lnTo>
                  <a:lnTo>
                    <a:pt x="2427231" y="457201"/>
                  </a:lnTo>
                  <a:lnTo>
                    <a:pt x="2226970" y="657462"/>
                  </a:lnTo>
                  <a:lnTo>
                    <a:pt x="2106661" y="657462"/>
                  </a:lnTo>
                  <a:lnTo>
                    <a:pt x="1975716" y="505956"/>
                  </a:lnTo>
                  <a:lnTo>
                    <a:pt x="1844772" y="657462"/>
                  </a:lnTo>
                  <a:lnTo>
                    <a:pt x="1773422" y="657462"/>
                  </a:lnTo>
                  <a:lnTo>
                    <a:pt x="1642477" y="505956"/>
                  </a:lnTo>
                  <a:lnTo>
                    <a:pt x="1511533" y="657462"/>
                  </a:lnTo>
                  <a:lnTo>
                    <a:pt x="1414780" y="657462"/>
                  </a:lnTo>
                  <a:lnTo>
                    <a:pt x="1283835" y="505956"/>
                  </a:lnTo>
                  <a:lnTo>
                    <a:pt x="1152891" y="657462"/>
                  </a:lnTo>
                  <a:lnTo>
                    <a:pt x="866368" y="657462"/>
                  </a:lnTo>
                  <a:lnTo>
                    <a:pt x="836318" y="712825"/>
                  </a:lnTo>
                  <a:cubicBezTo>
                    <a:pt x="754156" y="834441"/>
                    <a:pt x="615016" y="914400"/>
                    <a:pt x="457200" y="914400"/>
                  </a:cubicBezTo>
                  <a:cubicBezTo>
                    <a:pt x="204695" y="914400"/>
                    <a:pt x="0" y="709705"/>
                    <a:pt x="0" y="457200"/>
                  </a:cubicBezTo>
                  <a:cubicBezTo>
                    <a:pt x="0" y="204695"/>
                    <a:pt x="204695" y="0"/>
                    <a:pt x="457200" y="0"/>
                  </a:cubicBezTo>
                  <a:close/>
                </a:path>
              </a:pathLst>
            </a:custGeom>
            <a:solidFill>
              <a:srgbClr val="0070C0"/>
            </a:solidFill>
            <a:ln w="127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sp>
        <p:sp>
          <p:nvSpPr>
            <p:cNvPr id="160" name="Right Arrow 159"/>
            <p:cNvSpPr/>
            <p:nvPr/>
          </p:nvSpPr>
          <p:spPr>
            <a:xfrm rot="10800000">
              <a:off x="4816946" y="3986191"/>
              <a:ext cx="291943" cy="10051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61" name="Right Arrow 160"/>
            <p:cNvSpPr/>
            <p:nvPr/>
          </p:nvSpPr>
          <p:spPr>
            <a:xfrm rot="10800000">
              <a:off x="3850294" y="3994500"/>
              <a:ext cx="517195" cy="10051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63" name="Rectangle 162"/>
            <p:cNvSpPr/>
            <p:nvPr/>
          </p:nvSpPr>
          <p:spPr>
            <a:xfrm>
              <a:off x="5184101" y="3735095"/>
              <a:ext cx="951591" cy="671426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kern="0" spc="-1" dirty="0">
                  <a:solidFill>
                    <a:srgbClr val="414244"/>
                  </a:solidFill>
                  <a:latin typeface="Calibri"/>
                </a:rPr>
                <a:t>Secret Sharing</a:t>
              </a:r>
              <a:endParaRPr lang="pt-PT" sz="1100" b="1" kern="0" spc="-1" dirty="0">
                <a:solidFill>
                  <a:srgbClr val="414244"/>
                </a:solidFill>
                <a:latin typeface="Calibri"/>
              </a:endParaRPr>
            </a:p>
          </p:txBody>
        </p:sp>
        <p:sp>
          <p:nvSpPr>
            <p:cNvPr id="165" name="Right Arrow 164"/>
            <p:cNvSpPr/>
            <p:nvPr/>
          </p:nvSpPr>
          <p:spPr>
            <a:xfrm rot="10800000">
              <a:off x="3875431" y="4496431"/>
              <a:ext cx="2614176" cy="10051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72" name="Right Arrow 171"/>
            <p:cNvSpPr/>
            <p:nvPr/>
          </p:nvSpPr>
          <p:spPr>
            <a:xfrm rot="10800000">
              <a:off x="6178173" y="3923660"/>
              <a:ext cx="311434" cy="339189"/>
            </a:xfrm>
            <a:prstGeom prst="rightArrow">
              <a:avLst>
                <a:gd name="adj1" fmla="val 50000"/>
                <a:gd name="adj2" fmla="val 4119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grpSp>
        <p:nvGrpSpPr>
          <p:cNvPr id="173" name="Group 172"/>
          <p:cNvGrpSpPr/>
          <p:nvPr/>
        </p:nvGrpSpPr>
        <p:grpSpPr>
          <a:xfrm>
            <a:off x="4085501" y="5676532"/>
            <a:ext cx="3464448" cy="905157"/>
            <a:chOff x="3025159" y="3735095"/>
            <a:chExt cx="3464448" cy="905157"/>
          </a:xfrm>
        </p:grpSpPr>
        <p:sp>
          <p:nvSpPr>
            <p:cNvPr id="174" name="Rectangle 173"/>
            <p:cNvSpPr/>
            <p:nvPr/>
          </p:nvSpPr>
          <p:spPr>
            <a:xfrm>
              <a:off x="3025159" y="3770374"/>
              <a:ext cx="774924" cy="869878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100" b="1" kern="0" spc="-1" dirty="0">
                  <a:solidFill>
                    <a:srgbClr val="414244"/>
                  </a:solidFill>
                  <a:latin typeface="Calibri"/>
                </a:rPr>
                <a:t>Decryption</a:t>
              </a:r>
            </a:p>
          </p:txBody>
        </p:sp>
        <p:sp>
          <p:nvSpPr>
            <p:cNvPr id="175" name="Freeform 79">
              <a:extLst>
                <a:ext uri="{FF2B5EF4-FFF2-40B4-BE49-F238E27FC236}">
                  <a16:creationId xmlns:a16="http://schemas.microsoft.com/office/drawing/2014/main" id="{8E8A46A5-0796-4169-BDD7-FF3819F025D1}"/>
                </a:ext>
              </a:extLst>
            </p:cNvPr>
            <p:cNvSpPr/>
            <p:nvPr/>
          </p:nvSpPr>
          <p:spPr>
            <a:xfrm>
              <a:off x="4448059" y="4007303"/>
              <a:ext cx="222840" cy="75600"/>
            </a:xfrm>
            <a:custGeom>
              <a:avLst/>
              <a:gdLst/>
              <a:ahLst/>
              <a:cxnLst/>
              <a:rect l="l" t="t" r="r" b="b"/>
              <a:pathLst>
                <a:path w="2427231" h="914400">
                  <a:moveTo>
                    <a:pt x="233965" y="366746"/>
                  </a:moveTo>
                  <a:cubicBezTo>
                    <a:pt x="184008" y="366746"/>
                    <a:pt x="143510" y="407244"/>
                    <a:pt x="143510" y="457201"/>
                  </a:cubicBezTo>
                  <a:cubicBezTo>
                    <a:pt x="143510" y="507158"/>
                    <a:pt x="184008" y="547656"/>
                    <a:pt x="233965" y="547656"/>
                  </a:cubicBezTo>
                  <a:cubicBezTo>
                    <a:pt x="283922" y="547656"/>
                    <a:pt x="324420" y="507158"/>
                    <a:pt x="324420" y="457201"/>
                  </a:cubicBezTo>
                  <a:cubicBezTo>
                    <a:pt x="324420" y="407244"/>
                    <a:pt x="283922" y="366746"/>
                    <a:pt x="233965" y="366746"/>
                  </a:cubicBezTo>
                  <a:close/>
                  <a:moveTo>
                    <a:pt x="457200" y="0"/>
                  </a:moveTo>
                  <a:cubicBezTo>
                    <a:pt x="615016" y="0"/>
                    <a:pt x="754156" y="79959"/>
                    <a:pt x="836318" y="201575"/>
                  </a:cubicBezTo>
                  <a:lnTo>
                    <a:pt x="866368" y="256939"/>
                  </a:lnTo>
                  <a:lnTo>
                    <a:pt x="2226970" y="256939"/>
                  </a:lnTo>
                  <a:lnTo>
                    <a:pt x="2427231" y="457201"/>
                  </a:lnTo>
                  <a:lnTo>
                    <a:pt x="2226970" y="657462"/>
                  </a:lnTo>
                  <a:lnTo>
                    <a:pt x="2106661" y="657462"/>
                  </a:lnTo>
                  <a:lnTo>
                    <a:pt x="1975716" y="505956"/>
                  </a:lnTo>
                  <a:lnTo>
                    <a:pt x="1844772" y="657462"/>
                  </a:lnTo>
                  <a:lnTo>
                    <a:pt x="1773422" y="657462"/>
                  </a:lnTo>
                  <a:lnTo>
                    <a:pt x="1642477" y="505956"/>
                  </a:lnTo>
                  <a:lnTo>
                    <a:pt x="1511533" y="657462"/>
                  </a:lnTo>
                  <a:lnTo>
                    <a:pt x="1414780" y="657462"/>
                  </a:lnTo>
                  <a:lnTo>
                    <a:pt x="1283835" y="505956"/>
                  </a:lnTo>
                  <a:lnTo>
                    <a:pt x="1152891" y="657462"/>
                  </a:lnTo>
                  <a:lnTo>
                    <a:pt x="866368" y="657462"/>
                  </a:lnTo>
                  <a:lnTo>
                    <a:pt x="836318" y="712825"/>
                  </a:lnTo>
                  <a:cubicBezTo>
                    <a:pt x="754156" y="834441"/>
                    <a:pt x="615016" y="914400"/>
                    <a:pt x="457200" y="914400"/>
                  </a:cubicBezTo>
                  <a:cubicBezTo>
                    <a:pt x="204695" y="914400"/>
                    <a:pt x="0" y="709705"/>
                    <a:pt x="0" y="457200"/>
                  </a:cubicBezTo>
                  <a:cubicBezTo>
                    <a:pt x="0" y="204695"/>
                    <a:pt x="204695" y="0"/>
                    <a:pt x="457200" y="0"/>
                  </a:cubicBezTo>
                  <a:close/>
                </a:path>
              </a:pathLst>
            </a:custGeom>
            <a:solidFill>
              <a:srgbClr val="0070C0"/>
            </a:solidFill>
            <a:ln w="127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sp>
        <p:sp>
          <p:nvSpPr>
            <p:cNvPr id="176" name="Right Arrow 175"/>
            <p:cNvSpPr/>
            <p:nvPr/>
          </p:nvSpPr>
          <p:spPr>
            <a:xfrm rot="10800000">
              <a:off x="4816946" y="3986191"/>
              <a:ext cx="291943" cy="10051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77" name="Right Arrow 176"/>
            <p:cNvSpPr/>
            <p:nvPr/>
          </p:nvSpPr>
          <p:spPr>
            <a:xfrm rot="10800000">
              <a:off x="3850294" y="3994500"/>
              <a:ext cx="517195" cy="10051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78" name="Rectangle 177"/>
            <p:cNvSpPr/>
            <p:nvPr/>
          </p:nvSpPr>
          <p:spPr>
            <a:xfrm>
              <a:off x="5184101" y="3735095"/>
              <a:ext cx="951591" cy="671426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kern="0" spc="-1" dirty="0">
                  <a:solidFill>
                    <a:srgbClr val="414244"/>
                  </a:solidFill>
                  <a:latin typeface="Calibri"/>
                </a:rPr>
                <a:t>Secret Sharing</a:t>
              </a:r>
              <a:endParaRPr lang="pt-PT" sz="1100" b="1" kern="0" spc="-1" dirty="0">
                <a:solidFill>
                  <a:srgbClr val="414244"/>
                </a:solidFill>
                <a:latin typeface="Calibri"/>
              </a:endParaRPr>
            </a:p>
          </p:txBody>
        </p:sp>
        <p:sp>
          <p:nvSpPr>
            <p:cNvPr id="179" name="Right Arrow 178"/>
            <p:cNvSpPr/>
            <p:nvPr/>
          </p:nvSpPr>
          <p:spPr>
            <a:xfrm rot="10800000">
              <a:off x="3875431" y="4496431"/>
              <a:ext cx="2614176" cy="10051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80" name="Right Arrow 179"/>
            <p:cNvSpPr/>
            <p:nvPr/>
          </p:nvSpPr>
          <p:spPr>
            <a:xfrm rot="10800000">
              <a:off x="6178173" y="3923660"/>
              <a:ext cx="311434" cy="339189"/>
            </a:xfrm>
            <a:prstGeom prst="rightArrow">
              <a:avLst>
                <a:gd name="adj1" fmla="val 50000"/>
                <a:gd name="adj2" fmla="val 4119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42605" y="3194434"/>
            <a:ext cx="3186450" cy="1677567"/>
            <a:chOff x="342605" y="3432908"/>
            <a:chExt cx="3186450" cy="1845324"/>
          </a:xfrm>
        </p:grpSpPr>
        <p:sp>
          <p:nvSpPr>
            <p:cNvPr id="181" name="Rectangle 180"/>
            <p:cNvSpPr/>
            <p:nvPr/>
          </p:nvSpPr>
          <p:spPr>
            <a:xfrm>
              <a:off x="342605" y="3686344"/>
              <a:ext cx="3186450" cy="159188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82" name="Rectangle 181"/>
            <p:cNvSpPr/>
            <p:nvPr/>
          </p:nvSpPr>
          <p:spPr>
            <a:xfrm>
              <a:off x="349349" y="3857058"/>
              <a:ext cx="3179706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>
                <a:lnSpc>
                  <a:spcPct val="150000"/>
                </a:lnSpc>
              </a:pPr>
              <a:r>
                <a:rPr lang="en-US" sz="800" dirty="0">
                  <a:solidFill>
                    <a:schemeClr val="bg1"/>
                  </a:solidFill>
                  <a:latin typeface="Courier New" panose="02070309020205020404" pitchFamily="49" charset="0"/>
                  <a:ea typeface="Calibri" panose="020F0502020204030204" pitchFamily="34" charset="0"/>
                </a:rPr>
                <a:t>{ "</a:t>
              </a:r>
              <a:r>
                <a:rPr lang="en-US" sz="800" dirty="0" err="1">
                  <a:solidFill>
                    <a:schemeClr val="bg1"/>
                  </a:solidFill>
                  <a:latin typeface="Courier New" panose="02070309020205020404" pitchFamily="49" charset="0"/>
                  <a:ea typeface="Calibri" panose="020F0502020204030204" pitchFamily="34" charset="0"/>
                </a:rPr>
                <a:t>systemID</a:t>
              </a:r>
              <a:r>
                <a:rPr lang="en-US" sz="800" dirty="0">
                  <a:solidFill>
                    <a:schemeClr val="bg1"/>
                  </a:solidFill>
                  <a:latin typeface="Courier New" panose="02070309020205020404" pitchFamily="49" charset="0"/>
                  <a:ea typeface="Calibri" panose="020F0502020204030204" pitchFamily="34" charset="0"/>
                </a:rPr>
                <a:t>": "CERT-PT",  "</a:t>
              </a:r>
              <a:r>
                <a:rPr lang="en-US" sz="800" dirty="0" err="1">
                  <a:solidFill>
                    <a:schemeClr val="bg1"/>
                  </a:solidFill>
                  <a:latin typeface="Courier New" panose="02070309020205020404" pitchFamily="49" charset="0"/>
                  <a:ea typeface="Calibri" panose="020F0502020204030204" pitchFamily="34" charset="0"/>
                </a:rPr>
                <a:t>orchestratorID</a:t>
              </a:r>
              <a:r>
                <a:rPr lang="en-US" sz="800" dirty="0">
                  <a:solidFill>
                    <a:schemeClr val="bg1"/>
                  </a:solidFill>
                  <a:latin typeface="Courier New" panose="02070309020205020404" pitchFamily="49" charset="0"/>
                  <a:ea typeface="Calibri" panose="020F0502020204030204" pitchFamily="34" charset="0"/>
                </a:rPr>
                <a:t>": "IRIS-Engine“,  "</a:t>
              </a:r>
              <a:r>
                <a:rPr lang="en-US" sz="800" dirty="0" err="1">
                  <a:solidFill>
                    <a:schemeClr val="bg1"/>
                  </a:solidFill>
                  <a:latin typeface="Courier New" panose="02070309020205020404" pitchFamily="49" charset="0"/>
                  <a:ea typeface="Calibri" panose="020F0502020204030204" pitchFamily="34" charset="0"/>
                </a:rPr>
                <a:t>correlationID</a:t>
              </a:r>
              <a:r>
                <a:rPr lang="en-US" sz="800" dirty="0">
                  <a:solidFill>
                    <a:schemeClr val="bg1"/>
                  </a:solidFill>
                  <a:latin typeface="Courier New" panose="02070309020205020404" pitchFamily="49" charset="0"/>
                  <a:ea typeface="Calibri" panose="020F0502020204030204" pitchFamily="34" charset="0"/>
                </a:rPr>
                <a:t>": "28734h-233129871-dew-4432",  "</a:t>
              </a:r>
              <a:r>
                <a:rPr lang="en-US" sz="800" dirty="0" err="1">
                  <a:solidFill>
                    <a:schemeClr val="bg1"/>
                  </a:solidFill>
                  <a:latin typeface="Courier New" panose="02070309020205020404" pitchFamily="49" charset="0"/>
                  <a:ea typeface="Calibri" panose="020F0502020204030204" pitchFamily="34" charset="0"/>
                </a:rPr>
                <a:t>collaborationID</a:t>
              </a:r>
              <a:r>
                <a:rPr lang="en-US" sz="800" dirty="0">
                  <a:solidFill>
                    <a:schemeClr val="bg1"/>
                  </a:solidFill>
                  <a:latin typeface="Courier New" panose="02070309020205020404" pitchFamily="49" charset="0"/>
                  <a:ea typeface="Calibri" panose="020F0502020204030204" pitchFamily="34" charset="0"/>
                </a:rPr>
                <a:t>": "BABEL"</a:t>
              </a:r>
              <a:br>
                <a:rPr lang="en-US" sz="800" dirty="0">
                  <a:solidFill>
                    <a:schemeClr val="bg1"/>
                  </a:solidFill>
                  <a:latin typeface="Courier New" panose="02070309020205020404" pitchFamily="49" charset="0"/>
                  <a:ea typeface="Calibri" panose="020F0502020204030204" pitchFamily="34" charset="0"/>
                </a:rPr>
              </a:br>
              <a:r>
                <a:rPr lang="en-US" sz="800" dirty="0">
                  <a:solidFill>
                    <a:schemeClr val="bg1"/>
                  </a:solidFill>
                  <a:latin typeface="Courier New" panose="02070309020205020404" pitchFamily="49" charset="0"/>
                  <a:ea typeface="Calibri" panose="020F0502020204030204" pitchFamily="34" charset="0"/>
                </a:rPr>
                <a:t> "</a:t>
              </a:r>
              <a:r>
                <a:rPr lang="en-US" sz="800" dirty="0" err="1">
                  <a:solidFill>
                    <a:schemeClr val="bg1"/>
                  </a:solidFill>
                  <a:latin typeface="Courier New" panose="02070309020205020404" pitchFamily="49" charset="0"/>
                  <a:ea typeface="Calibri" panose="020F0502020204030204" pitchFamily="34" charset="0"/>
                </a:rPr>
                <a:t>userID</a:t>
              </a:r>
              <a:r>
                <a:rPr lang="en-US" sz="800" dirty="0">
                  <a:solidFill>
                    <a:schemeClr val="bg1"/>
                  </a:solidFill>
                  <a:latin typeface="Courier New" panose="02070309020205020404" pitchFamily="49" charset="0"/>
                  <a:ea typeface="Calibri" panose="020F0502020204030204" pitchFamily="34" charset="0"/>
                </a:rPr>
                <a:t>": "</a:t>
              </a:r>
              <a:r>
                <a:rPr lang="en-US" sz="800" u="sng" dirty="0">
                  <a:solidFill>
                    <a:schemeClr val="bg1"/>
                  </a:solidFill>
                  <a:latin typeface="Courier New" panose="02070309020205020404" pitchFamily="49" charset="0"/>
                  <a:ea typeface="Calibri" panose="020F0502020204030204" pitchFamily="34" charset="0"/>
                  <a:hlinkClick r:id="rId3"/>
                </a:rPr>
                <a:t>cozy.cat@cert.pt</a:t>
              </a:r>
              <a:r>
                <a:rPr lang="en-US" sz="800" dirty="0">
                  <a:solidFill>
                    <a:schemeClr val="bg1"/>
                  </a:solidFill>
                  <a:latin typeface="Courier New" panose="02070309020205020404" pitchFamily="49" charset="0"/>
                  <a:ea typeface="Calibri" panose="020F0502020204030204" pitchFamily="34" charset="0"/>
                </a:rPr>
                <a:t>",</a:t>
              </a:r>
              <a:endParaRPr lang="pt-PT" sz="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  <a:p>
              <a:pPr marR="0">
                <a:lnSpc>
                  <a:spcPct val="150000"/>
                </a:lnSpc>
              </a:pPr>
              <a:r>
                <a:rPr lang="en-US" sz="800" dirty="0">
                  <a:solidFill>
                    <a:schemeClr val="bg1"/>
                  </a:solidFill>
                  <a:latin typeface="Courier New" panose="02070309020205020404" pitchFamily="49" charset="0"/>
                  <a:ea typeface="Calibri" panose="020F0502020204030204" pitchFamily="34" charset="0"/>
                </a:rPr>
                <a:t> "</a:t>
              </a:r>
              <a:r>
                <a:rPr lang="en-US" sz="800" dirty="0" err="1">
                  <a:solidFill>
                    <a:schemeClr val="bg1"/>
                  </a:solidFill>
                  <a:latin typeface="Courier New" panose="02070309020205020404" pitchFamily="49" charset="0"/>
                  <a:ea typeface="Calibri" panose="020F0502020204030204" pitchFamily="34" charset="0"/>
                </a:rPr>
                <a:t>orchestratorTimestamp</a:t>
              </a:r>
              <a:r>
                <a:rPr lang="en-US" sz="800" dirty="0">
                  <a:solidFill>
                    <a:schemeClr val="bg1"/>
                  </a:solidFill>
                  <a:latin typeface="Courier New" panose="02070309020205020404" pitchFamily="49" charset="0"/>
                  <a:ea typeface="Calibri" panose="020F0502020204030204" pitchFamily="34" charset="0"/>
                </a:rPr>
                <a:t>": "2023-05-19 08:45:05"}</a:t>
              </a:r>
              <a:endParaRPr lang="pt-PT" sz="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83" name="Rectangle 182"/>
            <p:cNvSpPr/>
            <p:nvPr/>
          </p:nvSpPr>
          <p:spPr>
            <a:xfrm>
              <a:off x="342605" y="5062788"/>
              <a:ext cx="2588486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800" dirty="0">
                  <a:solidFill>
                    <a:schemeClr val="bg1"/>
                  </a:solidFill>
                  <a:latin typeface="Courier New" panose="02070309020205020404" pitchFamily="49" charset="0"/>
                  <a:ea typeface="Calibri" panose="020F0502020204030204" pitchFamily="34" charset="0"/>
                </a:rPr>
                <a:t>{  ... }</a:t>
              </a:r>
              <a:endParaRPr lang="pt-PT" sz="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84" name="Rectangle 183"/>
            <p:cNvSpPr/>
            <p:nvPr/>
          </p:nvSpPr>
          <p:spPr>
            <a:xfrm>
              <a:off x="392511" y="4860604"/>
              <a:ext cx="1653515" cy="2484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000" b="1" dirty="0">
                  <a:solidFill>
                    <a:schemeClr val="bg1"/>
                  </a:solidFill>
                  <a:latin typeface="Courier New" panose="02070309020205020404" pitchFamily="49" charset="0"/>
                  <a:ea typeface="Calibri" panose="020F0502020204030204" pitchFamily="34" charset="0"/>
                </a:rPr>
                <a:t>Unstructured JSON</a:t>
              </a:r>
              <a:endParaRPr lang="pt-PT" sz="1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85" name="Rectangle 184"/>
            <p:cNvSpPr/>
            <p:nvPr/>
          </p:nvSpPr>
          <p:spPr>
            <a:xfrm>
              <a:off x="349349" y="3668740"/>
              <a:ext cx="2226364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000" b="1" dirty="0">
                  <a:solidFill>
                    <a:schemeClr val="bg1"/>
                  </a:solidFill>
                  <a:latin typeface="Courier New" panose="02070309020205020404" pitchFamily="49" charset="0"/>
                  <a:ea typeface="Calibri" panose="020F0502020204030204" pitchFamily="34" charset="0"/>
                </a:rPr>
                <a:t>Structured JSON(METADATA)</a:t>
              </a:r>
              <a:endParaRPr lang="pt-PT" sz="1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86" name="Rectangle 185"/>
            <p:cNvSpPr/>
            <p:nvPr/>
          </p:nvSpPr>
          <p:spPr>
            <a:xfrm>
              <a:off x="349349" y="3432908"/>
              <a:ext cx="3179706" cy="21636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Audit Log</a:t>
              </a:r>
              <a:endParaRPr lang="pt-PT" sz="1400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49349" y="5117300"/>
            <a:ext cx="3186450" cy="1677567"/>
            <a:chOff x="349349" y="5529171"/>
            <a:chExt cx="3186450" cy="1845324"/>
          </a:xfrm>
        </p:grpSpPr>
        <p:sp>
          <p:nvSpPr>
            <p:cNvPr id="187" name="Rectangle 186"/>
            <p:cNvSpPr/>
            <p:nvPr/>
          </p:nvSpPr>
          <p:spPr>
            <a:xfrm>
              <a:off x="349349" y="5794855"/>
              <a:ext cx="3186450" cy="1579640"/>
            </a:xfrm>
            <a:prstGeom prst="rect">
              <a:avLst/>
            </a:prstGeom>
            <a:solidFill>
              <a:srgbClr val="D9D9C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88" name="Rectangle 187"/>
            <p:cNvSpPr/>
            <p:nvPr/>
          </p:nvSpPr>
          <p:spPr>
            <a:xfrm>
              <a:off x="356093" y="5953321"/>
              <a:ext cx="3179706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>
                <a:lnSpc>
                  <a:spcPct val="150000"/>
                </a:lnSpc>
              </a:pPr>
              <a:r>
                <a:rPr lang="en-US" sz="800" dirty="0">
                  <a:solidFill>
                    <a:schemeClr val="bg1"/>
                  </a:solidFill>
                  <a:latin typeface="Courier New" panose="02070309020205020404" pitchFamily="49" charset="0"/>
                  <a:ea typeface="Calibri" panose="020F0502020204030204" pitchFamily="34" charset="0"/>
                </a:rPr>
                <a:t>{ "</a:t>
              </a:r>
              <a:r>
                <a:rPr lang="en-US" sz="800" dirty="0" err="1">
                  <a:solidFill>
                    <a:schemeClr val="bg1"/>
                  </a:solidFill>
                  <a:latin typeface="Courier New" panose="02070309020205020404" pitchFamily="49" charset="0"/>
                  <a:ea typeface="Calibri" panose="020F0502020204030204" pitchFamily="34" charset="0"/>
                </a:rPr>
                <a:t>systemID</a:t>
              </a:r>
              <a:r>
                <a:rPr lang="en-US" sz="800" dirty="0">
                  <a:solidFill>
                    <a:schemeClr val="bg1"/>
                  </a:solidFill>
                  <a:latin typeface="Courier New" panose="02070309020205020404" pitchFamily="49" charset="0"/>
                  <a:ea typeface="Calibri" panose="020F0502020204030204" pitchFamily="34" charset="0"/>
                </a:rPr>
                <a:t>": "CERT-PT",  "</a:t>
              </a:r>
              <a:r>
                <a:rPr lang="en-US" sz="800" dirty="0" err="1">
                  <a:solidFill>
                    <a:schemeClr val="bg1"/>
                  </a:solidFill>
                  <a:latin typeface="Courier New" panose="02070309020205020404" pitchFamily="49" charset="0"/>
                  <a:ea typeface="Calibri" panose="020F0502020204030204" pitchFamily="34" charset="0"/>
                </a:rPr>
                <a:t>orchestratorID</a:t>
              </a:r>
              <a:r>
                <a:rPr lang="en-US" sz="800" dirty="0">
                  <a:solidFill>
                    <a:schemeClr val="bg1"/>
                  </a:solidFill>
                  <a:latin typeface="Courier New" panose="02070309020205020404" pitchFamily="49" charset="0"/>
                  <a:ea typeface="Calibri" panose="020F0502020204030204" pitchFamily="34" charset="0"/>
                </a:rPr>
                <a:t>": "IRIS-Engine“,  "</a:t>
              </a:r>
              <a:r>
                <a:rPr lang="en-US" sz="800" dirty="0" err="1">
                  <a:solidFill>
                    <a:schemeClr val="bg1"/>
                  </a:solidFill>
                  <a:latin typeface="Courier New" panose="02070309020205020404" pitchFamily="49" charset="0"/>
                  <a:ea typeface="Calibri" panose="020F0502020204030204" pitchFamily="34" charset="0"/>
                </a:rPr>
                <a:t>correlationID</a:t>
              </a:r>
              <a:r>
                <a:rPr lang="en-US" sz="800" dirty="0">
                  <a:solidFill>
                    <a:schemeClr val="bg1"/>
                  </a:solidFill>
                  <a:latin typeface="Courier New" panose="02070309020205020404" pitchFamily="49" charset="0"/>
                  <a:ea typeface="Calibri" panose="020F0502020204030204" pitchFamily="34" charset="0"/>
                </a:rPr>
                <a:t>": "28734h-233129871-dew-4432",  "</a:t>
              </a:r>
              <a:r>
                <a:rPr lang="en-US" sz="800" dirty="0" err="1">
                  <a:solidFill>
                    <a:schemeClr val="bg1"/>
                  </a:solidFill>
                  <a:latin typeface="Courier New" panose="02070309020205020404" pitchFamily="49" charset="0"/>
                  <a:ea typeface="Calibri" panose="020F0502020204030204" pitchFamily="34" charset="0"/>
                </a:rPr>
                <a:t>collaborationID</a:t>
              </a:r>
              <a:r>
                <a:rPr lang="en-US" sz="800" dirty="0">
                  <a:solidFill>
                    <a:schemeClr val="bg1"/>
                  </a:solidFill>
                  <a:latin typeface="Courier New" panose="02070309020205020404" pitchFamily="49" charset="0"/>
                  <a:ea typeface="Calibri" panose="020F0502020204030204" pitchFamily="34" charset="0"/>
                </a:rPr>
                <a:t>": "BABEL"</a:t>
              </a:r>
              <a:br>
                <a:rPr lang="en-US" sz="800" dirty="0">
                  <a:solidFill>
                    <a:schemeClr val="bg1"/>
                  </a:solidFill>
                  <a:latin typeface="Courier New" panose="02070309020205020404" pitchFamily="49" charset="0"/>
                  <a:ea typeface="Calibri" panose="020F0502020204030204" pitchFamily="34" charset="0"/>
                </a:rPr>
              </a:br>
              <a:r>
                <a:rPr lang="en-US" sz="800" dirty="0">
                  <a:solidFill>
                    <a:schemeClr val="bg1"/>
                  </a:solidFill>
                  <a:latin typeface="Courier New" panose="02070309020205020404" pitchFamily="49" charset="0"/>
                  <a:ea typeface="Calibri" panose="020F0502020204030204" pitchFamily="34" charset="0"/>
                </a:rPr>
                <a:t> "</a:t>
              </a:r>
              <a:r>
                <a:rPr lang="en-US" sz="800" dirty="0" err="1">
                  <a:solidFill>
                    <a:schemeClr val="bg1"/>
                  </a:solidFill>
                  <a:latin typeface="Courier New" panose="02070309020205020404" pitchFamily="49" charset="0"/>
                  <a:ea typeface="Calibri" panose="020F0502020204030204" pitchFamily="34" charset="0"/>
                </a:rPr>
                <a:t>userID</a:t>
              </a:r>
              <a:r>
                <a:rPr lang="en-US" sz="800" dirty="0">
                  <a:solidFill>
                    <a:schemeClr val="bg1"/>
                  </a:solidFill>
                  <a:latin typeface="Courier New" panose="02070309020205020404" pitchFamily="49" charset="0"/>
                  <a:ea typeface="Calibri" panose="020F0502020204030204" pitchFamily="34" charset="0"/>
                </a:rPr>
                <a:t>": "</a:t>
              </a:r>
              <a:r>
                <a:rPr lang="en-US" sz="800" u="sng" dirty="0">
                  <a:solidFill>
                    <a:schemeClr val="bg1"/>
                  </a:solidFill>
                  <a:latin typeface="Courier New" panose="02070309020205020404" pitchFamily="49" charset="0"/>
                  <a:ea typeface="Calibri" panose="020F0502020204030204" pitchFamily="34" charset="0"/>
                  <a:hlinkClick r:id="rId3"/>
                </a:rPr>
                <a:t>cozy.cat@cert.pt</a:t>
              </a:r>
              <a:r>
                <a:rPr lang="en-US" sz="800" dirty="0">
                  <a:solidFill>
                    <a:schemeClr val="bg1"/>
                  </a:solidFill>
                  <a:latin typeface="Courier New" panose="02070309020205020404" pitchFamily="49" charset="0"/>
                  <a:ea typeface="Calibri" panose="020F0502020204030204" pitchFamily="34" charset="0"/>
                </a:rPr>
                <a:t>",</a:t>
              </a:r>
              <a:endParaRPr lang="pt-PT" sz="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  <a:p>
              <a:pPr marR="0">
                <a:lnSpc>
                  <a:spcPct val="150000"/>
                </a:lnSpc>
              </a:pPr>
              <a:r>
                <a:rPr lang="en-US" sz="800" dirty="0">
                  <a:solidFill>
                    <a:schemeClr val="bg1"/>
                  </a:solidFill>
                  <a:latin typeface="Courier New" panose="02070309020205020404" pitchFamily="49" charset="0"/>
                  <a:ea typeface="Calibri" panose="020F0502020204030204" pitchFamily="34" charset="0"/>
                </a:rPr>
                <a:t> "</a:t>
              </a:r>
              <a:r>
                <a:rPr lang="en-US" sz="800" dirty="0" err="1">
                  <a:solidFill>
                    <a:schemeClr val="bg1"/>
                  </a:solidFill>
                  <a:latin typeface="Courier New" panose="02070309020205020404" pitchFamily="49" charset="0"/>
                  <a:ea typeface="Calibri" panose="020F0502020204030204" pitchFamily="34" charset="0"/>
                </a:rPr>
                <a:t>orchestratorTimestamp</a:t>
              </a:r>
              <a:r>
                <a:rPr lang="en-US" sz="800" dirty="0">
                  <a:solidFill>
                    <a:schemeClr val="bg1"/>
                  </a:solidFill>
                  <a:latin typeface="Courier New" panose="02070309020205020404" pitchFamily="49" charset="0"/>
                  <a:ea typeface="Calibri" panose="020F0502020204030204" pitchFamily="34" charset="0"/>
                </a:rPr>
                <a:t>": "2023-05-19 08:45:05"}</a:t>
              </a:r>
              <a:endParaRPr lang="pt-PT" sz="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89" name="Rectangle 188"/>
            <p:cNvSpPr/>
            <p:nvPr/>
          </p:nvSpPr>
          <p:spPr>
            <a:xfrm>
              <a:off x="349349" y="7159051"/>
              <a:ext cx="2588486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800" dirty="0">
                  <a:solidFill>
                    <a:schemeClr val="bg1"/>
                  </a:solidFill>
                  <a:latin typeface="Courier New" panose="02070309020205020404" pitchFamily="49" charset="0"/>
                  <a:ea typeface="Calibri" panose="020F0502020204030204" pitchFamily="34" charset="0"/>
                </a:rPr>
                <a:t>{  ... }</a:t>
              </a:r>
              <a:endParaRPr lang="pt-PT" sz="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90" name="Rectangle 189"/>
            <p:cNvSpPr/>
            <p:nvPr/>
          </p:nvSpPr>
          <p:spPr>
            <a:xfrm>
              <a:off x="399255" y="6956867"/>
              <a:ext cx="1653515" cy="2484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000" b="1" dirty="0">
                  <a:solidFill>
                    <a:schemeClr val="bg1"/>
                  </a:solidFill>
                  <a:latin typeface="Courier New" panose="02070309020205020404" pitchFamily="49" charset="0"/>
                  <a:ea typeface="Calibri" panose="020F0502020204030204" pitchFamily="34" charset="0"/>
                </a:rPr>
                <a:t>Unstructured JSON</a:t>
              </a:r>
              <a:endParaRPr lang="pt-PT" sz="1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91" name="Rectangle 190"/>
            <p:cNvSpPr/>
            <p:nvPr/>
          </p:nvSpPr>
          <p:spPr>
            <a:xfrm>
              <a:off x="356093" y="5765003"/>
              <a:ext cx="2226364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000" b="1" dirty="0">
                  <a:solidFill>
                    <a:schemeClr val="bg1"/>
                  </a:solidFill>
                  <a:latin typeface="Courier New" panose="02070309020205020404" pitchFamily="49" charset="0"/>
                  <a:ea typeface="Calibri" panose="020F0502020204030204" pitchFamily="34" charset="0"/>
                </a:rPr>
                <a:t>Structured JSON(METADATA)</a:t>
              </a:r>
              <a:endParaRPr lang="pt-PT" sz="1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92" name="Rectangle 191"/>
            <p:cNvSpPr/>
            <p:nvPr/>
          </p:nvSpPr>
          <p:spPr>
            <a:xfrm>
              <a:off x="356093" y="5529171"/>
              <a:ext cx="3179706" cy="21636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Audit Log</a:t>
              </a:r>
              <a:endParaRPr lang="pt-PT" sz="1400" dirty="0"/>
            </a:p>
          </p:txBody>
        </p:sp>
      </p:grpSp>
      <p:sp>
        <p:nvSpPr>
          <p:cNvPr id="193" name="Right Arrow 192"/>
          <p:cNvSpPr/>
          <p:nvPr/>
        </p:nvSpPr>
        <p:spPr>
          <a:xfrm rot="10800000">
            <a:off x="3744954" y="3468237"/>
            <a:ext cx="3827415" cy="1005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94" name="Right Arrow 193"/>
          <p:cNvSpPr/>
          <p:nvPr/>
        </p:nvSpPr>
        <p:spPr>
          <a:xfrm rot="10800000">
            <a:off x="3710071" y="4088913"/>
            <a:ext cx="311434" cy="339189"/>
          </a:xfrm>
          <a:prstGeom prst="rightArrow">
            <a:avLst>
              <a:gd name="adj1" fmla="val 50000"/>
              <a:gd name="adj2" fmla="val 4119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95" name="Right Arrow 194"/>
          <p:cNvSpPr/>
          <p:nvPr/>
        </p:nvSpPr>
        <p:spPr>
          <a:xfrm rot="10800000">
            <a:off x="3744954" y="5325142"/>
            <a:ext cx="3827415" cy="1005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96" name="Right Arrow 195"/>
          <p:cNvSpPr/>
          <p:nvPr/>
        </p:nvSpPr>
        <p:spPr>
          <a:xfrm rot="10800000">
            <a:off x="3710071" y="5945818"/>
            <a:ext cx="311434" cy="339189"/>
          </a:xfrm>
          <a:prstGeom prst="rightArrow">
            <a:avLst>
              <a:gd name="adj1" fmla="val 50000"/>
              <a:gd name="adj2" fmla="val 4119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162" name="Straight Arrow Connector 161"/>
          <p:cNvCxnSpPr>
            <a:stCxn id="20" idx="1"/>
            <a:endCxn id="29" idx="3"/>
          </p:cNvCxnSpPr>
          <p:nvPr/>
        </p:nvCxnSpPr>
        <p:spPr>
          <a:xfrm flipH="1">
            <a:off x="1756587" y="2642090"/>
            <a:ext cx="117312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4" name="Picture 163">
            <a:extLst>
              <a:ext uri="{FF2B5EF4-FFF2-40B4-BE49-F238E27FC236}">
                <a16:creationId xmlns:a16="http://schemas.microsoft.com/office/drawing/2014/main" id="{E2B62732-D3AE-FF49-9074-2CE2A2CD944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8113" y="818628"/>
            <a:ext cx="2361340" cy="778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6704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7005967" y="1632157"/>
            <a:ext cx="5186033" cy="2815302"/>
            <a:chOff x="7522108" y="4634299"/>
            <a:chExt cx="2083665" cy="1683715"/>
          </a:xfrm>
        </p:grpSpPr>
        <p:sp>
          <p:nvSpPr>
            <p:cNvPr id="11" name="Rounded Rectangle 186">
              <a:extLst>
                <a:ext uri="{FF2B5EF4-FFF2-40B4-BE49-F238E27FC236}">
                  <a16:creationId xmlns:a16="http://schemas.microsoft.com/office/drawing/2014/main" id="{08456477-5DF6-4444-8AD3-5F86302A832C}"/>
                </a:ext>
              </a:extLst>
            </p:cNvPr>
            <p:cNvSpPr/>
            <p:nvPr/>
          </p:nvSpPr>
          <p:spPr>
            <a:xfrm>
              <a:off x="7522108" y="4634299"/>
              <a:ext cx="2083665" cy="1683715"/>
            </a:xfrm>
            <a:prstGeom prst="roundRect">
              <a:avLst>
                <a:gd name="adj" fmla="val 16667"/>
              </a:avLst>
            </a:prstGeom>
            <a:solidFill>
              <a:srgbClr val="7F4F9F">
                <a:lumMod val="20000"/>
                <a:lumOff val="80000"/>
              </a:srgbClr>
            </a:solidFill>
            <a:ln w="12700" cap="flat" cmpd="sng" algn="ctr">
              <a:solidFill>
                <a:srgbClr val="5D3A75"/>
              </a:solidFill>
              <a:prstDash val="solid"/>
              <a:miter lim="800000"/>
            </a:ln>
            <a:effectLst/>
          </p:spPr>
        </p:sp>
        <p:sp>
          <p:nvSpPr>
            <p:cNvPr id="12" name="Rectangle 241">
              <a:extLst>
                <a:ext uri="{FF2B5EF4-FFF2-40B4-BE49-F238E27FC236}">
                  <a16:creationId xmlns:a16="http://schemas.microsoft.com/office/drawing/2014/main" id="{44B791A9-F875-42E5-A4BA-3F7F4FCB0E92}"/>
                </a:ext>
              </a:extLst>
            </p:cNvPr>
            <p:cNvSpPr/>
            <p:nvPr/>
          </p:nvSpPr>
          <p:spPr>
            <a:xfrm>
              <a:off x="8096107" y="4646693"/>
              <a:ext cx="920696" cy="128544"/>
            </a:xfrm>
            <a:prstGeom prst="rect">
              <a:avLst/>
            </a:prstGeom>
            <a:noFill/>
            <a:ln w="0">
              <a:noFill/>
            </a:ln>
            <a:effectLst/>
          </p:spPr>
          <p:txBody>
            <a:bodyPr wrap="none" lIns="90000" tIns="45000" rIns="90000" bIns="4500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200" b="1" i="0" u="none" strike="noStrike" kern="0" cap="none" spc="-1" normalizeH="0" baseline="0" noProof="0" dirty="0">
                  <a:ln>
                    <a:noFill/>
                  </a:ln>
                  <a:solidFill>
                    <a:srgbClr val="414244"/>
                  </a:solidFill>
                  <a:effectLst/>
                  <a:uLnTx/>
                  <a:uFillTx/>
                  <a:latin typeface="Calibri"/>
                  <a:ea typeface="DejaVu Sans"/>
                  <a:cs typeface="+mn-cs"/>
                </a:rPr>
                <a:t>Hyperledger Fabric Network</a:t>
              </a:r>
              <a:endParaRPr kumimoji="0" lang="en-US" sz="1200" b="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within DPA components</a:t>
            </a:r>
            <a:endParaRPr lang="pt-PT" dirty="0"/>
          </a:p>
        </p:txBody>
      </p:sp>
      <p:grpSp>
        <p:nvGrpSpPr>
          <p:cNvPr id="25" name="Group 24"/>
          <p:cNvGrpSpPr/>
          <p:nvPr/>
        </p:nvGrpSpPr>
        <p:grpSpPr>
          <a:xfrm>
            <a:off x="2067268" y="1635986"/>
            <a:ext cx="1215769" cy="1822195"/>
            <a:chOff x="2929709" y="2151400"/>
            <a:chExt cx="1215769" cy="1822195"/>
          </a:xfrm>
        </p:grpSpPr>
        <p:sp>
          <p:nvSpPr>
            <p:cNvPr id="13" name="Rounded Rectangle 186">
              <a:extLst>
                <a:ext uri="{FF2B5EF4-FFF2-40B4-BE49-F238E27FC236}">
                  <a16:creationId xmlns:a16="http://schemas.microsoft.com/office/drawing/2014/main" id="{08456477-5DF6-4444-8AD3-5F86302A832C}"/>
                </a:ext>
              </a:extLst>
            </p:cNvPr>
            <p:cNvSpPr/>
            <p:nvPr/>
          </p:nvSpPr>
          <p:spPr>
            <a:xfrm>
              <a:off x="2929709" y="2151400"/>
              <a:ext cx="1215769" cy="1822195"/>
            </a:xfrm>
            <a:prstGeom prst="roundRect">
              <a:avLst>
                <a:gd name="adj" fmla="val 16667"/>
              </a:avLst>
            </a:prstGeom>
            <a:solidFill>
              <a:schemeClr val="tx1">
                <a:lumMod val="85000"/>
              </a:schemeClr>
            </a:solidFill>
            <a:ln w="12700" cap="flat" cmpd="sng" algn="ctr">
              <a:solidFill>
                <a:srgbClr val="5D3A75"/>
              </a:solidFill>
              <a:prstDash val="solid"/>
              <a:miter lim="800000"/>
            </a:ln>
            <a:effectLst/>
          </p:spPr>
        </p:sp>
        <p:sp>
          <p:nvSpPr>
            <p:cNvPr id="14" name="Rounded Rectangle 56">
              <a:extLst>
                <a:ext uri="{FF2B5EF4-FFF2-40B4-BE49-F238E27FC236}">
                  <a16:creationId xmlns:a16="http://schemas.microsoft.com/office/drawing/2014/main" id="{A54032CF-EF57-42D1-A163-50A10DF15F52}"/>
                </a:ext>
              </a:extLst>
            </p:cNvPr>
            <p:cNvSpPr/>
            <p:nvPr/>
          </p:nvSpPr>
          <p:spPr>
            <a:xfrm>
              <a:off x="3033279" y="2211966"/>
              <a:ext cx="1008629" cy="336600"/>
            </a:xfrm>
            <a:prstGeom prst="roundRect">
              <a:avLst>
                <a:gd name="adj" fmla="val 16667"/>
              </a:avLst>
            </a:prstGeom>
            <a:noFill/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lang="en-US" sz="1200" b="1" kern="0" spc="-1" dirty="0">
                  <a:solidFill>
                    <a:srgbClr val="414244"/>
                  </a:solidFill>
                  <a:latin typeface="Calibri"/>
                </a:rPr>
                <a:t>Read API Client</a:t>
              </a:r>
              <a:endParaRPr kumimoji="0" lang="en-US" sz="1200" b="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393577" y="1615412"/>
            <a:ext cx="3483431" cy="5232209"/>
            <a:chOff x="4861591" y="2151400"/>
            <a:chExt cx="2261974" cy="2362026"/>
          </a:xfrm>
        </p:grpSpPr>
        <p:sp>
          <p:nvSpPr>
            <p:cNvPr id="10" name="Rounded Rectangle 186">
              <a:extLst>
                <a:ext uri="{FF2B5EF4-FFF2-40B4-BE49-F238E27FC236}">
                  <a16:creationId xmlns:a16="http://schemas.microsoft.com/office/drawing/2014/main" id="{08456477-5DF6-4444-8AD3-5F86302A832C}"/>
                </a:ext>
              </a:extLst>
            </p:cNvPr>
            <p:cNvSpPr/>
            <p:nvPr/>
          </p:nvSpPr>
          <p:spPr>
            <a:xfrm>
              <a:off x="4861591" y="2151400"/>
              <a:ext cx="2261974" cy="2362026"/>
            </a:xfrm>
            <a:prstGeom prst="roundRect">
              <a:avLst>
                <a:gd name="adj" fmla="val 16667"/>
              </a:avLst>
            </a:prstGeom>
            <a:solidFill>
              <a:schemeClr val="tx1">
                <a:lumMod val="85000"/>
              </a:schemeClr>
            </a:solidFill>
            <a:ln w="12700" cap="flat" cmpd="sng" algn="ctr">
              <a:solidFill>
                <a:srgbClr val="5D3A75"/>
              </a:solidFill>
              <a:prstDash val="solid"/>
              <a:miter lim="800000"/>
            </a:ln>
            <a:effectLst/>
          </p:spPr>
        </p:sp>
        <p:sp>
          <p:nvSpPr>
            <p:cNvPr id="15" name="Rounded Rectangle 56">
              <a:extLst>
                <a:ext uri="{FF2B5EF4-FFF2-40B4-BE49-F238E27FC236}">
                  <a16:creationId xmlns:a16="http://schemas.microsoft.com/office/drawing/2014/main" id="{A54032CF-EF57-42D1-A163-50A10DF15F52}"/>
                </a:ext>
              </a:extLst>
            </p:cNvPr>
            <p:cNvSpPr/>
            <p:nvPr/>
          </p:nvSpPr>
          <p:spPr>
            <a:xfrm>
              <a:off x="5321336" y="2166900"/>
              <a:ext cx="1342485" cy="129774"/>
            </a:xfrm>
            <a:prstGeom prst="roundRect">
              <a:avLst>
                <a:gd name="adj" fmla="val 16667"/>
              </a:avLst>
            </a:prstGeom>
            <a:noFill/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lang="en-US" sz="1200" b="1" kern="0" spc="-1" dirty="0">
                  <a:solidFill>
                    <a:srgbClr val="414244"/>
                  </a:solidFill>
                  <a:latin typeface="Calibri"/>
                </a:rPr>
                <a:t>Read API Server</a:t>
              </a:r>
              <a:endParaRPr kumimoji="0" lang="en-US" sz="1200" b="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49787" y="1635987"/>
            <a:ext cx="1221884" cy="1822195"/>
            <a:chOff x="540818" y="2193621"/>
            <a:chExt cx="1221884" cy="1822195"/>
          </a:xfrm>
        </p:grpSpPr>
        <p:sp>
          <p:nvSpPr>
            <p:cNvPr id="16" name="Rounded Rectangle 186">
              <a:extLst>
                <a:ext uri="{FF2B5EF4-FFF2-40B4-BE49-F238E27FC236}">
                  <a16:creationId xmlns:a16="http://schemas.microsoft.com/office/drawing/2014/main" id="{08456477-5DF6-4444-8AD3-5F86302A832C}"/>
                </a:ext>
              </a:extLst>
            </p:cNvPr>
            <p:cNvSpPr/>
            <p:nvPr/>
          </p:nvSpPr>
          <p:spPr>
            <a:xfrm>
              <a:off x="540818" y="2193621"/>
              <a:ext cx="1215769" cy="1822195"/>
            </a:xfrm>
            <a:prstGeom prst="roundRect">
              <a:avLst>
                <a:gd name="adj" fmla="val 16667"/>
              </a:avLst>
            </a:prstGeom>
            <a:solidFill>
              <a:schemeClr val="accent4">
                <a:lumMod val="90000"/>
              </a:schemeClr>
            </a:solidFill>
            <a:ln w="12700" cap="flat" cmpd="sng" algn="ctr">
              <a:solidFill>
                <a:srgbClr val="5D3A75"/>
              </a:solidFill>
              <a:prstDash val="solid"/>
              <a:miter lim="800000"/>
            </a:ln>
            <a:effectLst/>
          </p:spPr>
        </p:sp>
        <p:sp>
          <p:nvSpPr>
            <p:cNvPr id="17" name="Rectangle 16"/>
            <p:cNvSpPr/>
            <p:nvPr/>
          </p:nvSpPr>
          <p:spPr>
            <a:xfrm>
              <a:off x="558975" y="2241767"/>
              <a:ext cx="1203727" cy="276999"/>
            </a:xfrm>
            <a:prstGeom prst="rect">
              <a:avLst/>
            </a:prstGeom>
            <a:noFill/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algn="ctr">
                <a:tabLst>
                  <a:tab pos="0" algn="l"/>
                </a:tabLst>
              </a:pPr>
              <a:r>
                <a:rPr lang="en-US" sz="1200" b="1" kern="0" spc="-1" dirty="0">
                  <a:solidFill>
                    <a:srgbClr val="414244"/>
                  </a:solidFill>
                  <a:latin typeface="Calibri"/>
                </a:rPr>
                <a:t>System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7238994" y="4620316"/>
            <a:ext cx="4709442" cy="2237684"/>
            <a:chOff x="9857663" y="2298308"/>
            <a:chExt cx="1832040" cy="2378982"/>
          </a:xfrm>
        </p:grpSpPr>
        <p:sp>
          <p:nvSpPr>
            <p:cNvPr id="18" name="Freeform 68">
              <a:extLst>
                <a:ext uri="{FF2B5EF4-FFF2-40B4-BE49-F238E27FC236}">
                  <a16:creationId xmlns:a16="http://schemas.microsoft.com/office/drawing/2014/main" id="{475DB8C4-2E18-4F35-9FC2-FAC9DA857EBB}"/>
                </a:ext>
              </a:extLst>
            </p:cNvPr>
            <p:cNvSpPr/>
            <p:nvPr/>
          </p:nvSpPr>
          <p:spPr>
            <a:xfrm>
              <a:off x="9857663" y="2528781"/>
              <a:ext cx="1832040" cy="2148509"/>
            </a:xfrm>
            <a:custGeom>
              <a:avLst/>
              <a:gdLst/>
              <a:ahLst/>
              <a:cxnLst/>
              <a:rect l="l" t="t" r="r" b="b"/>
              <a:pathLst>
                <a:path w="1185334" h="776821">
                  <a:moveTo>
                    <a:pt x="0" y="0"/>
                  </a:moveTo>
                  <a:lnTo>
                    <a:pt x="1185333" y="0"/>
                  </a:lnTo>
                  <a:lnTo>
                    <a:pt x="1185333" y="539750"/>
                  </a:lnTo>
                  <a:lnTo>
                    <a:pt x="1185334" y="539754"/>
                  </a:lnTo>
                  <a:lnTo>
                    <a:pt x="1185333" y="539758"/>
                  </a:lnTo>
                  <a:lnTo>
                    <a:pt x="1185333" y="541866"/>
                  </a:lnTo>
                  <a:lnTo>
                    <a:pt x="1184802" y="541866"/>
                  </a:lnTo>
                  <a:lnTo>
                    <a:pt x="1173293" y="587531"/>
                  </a:lnTo>
                  <a:cubicBezTo>
                    <a:pt x="1118029" y="695558"/>
                    <a:pt x="879073" y="776821"/>
                    <a:pt x="592667" y="776821"/>
                  </a:cubicBezTo>
                  <a:cubicBezTo>
                    <a:pt x="306261" y="776821"/>
                    <a:pt x="67305" y="695558"/>
                    <a:pt x="12041" y="587531"/>
                  </a:cubicBezTo>
                  <a:lnTo>
                    <a:pt x="533" y="541866"/>
                  </a:lnTo>
                  <a:lnTo>
                    <a:pt x="0" y="541866"/>
                  </a:lnTo>
                  <a:lnTo>
                    <a:pt x="0" y="539754"/>
                  </a:lnTo>
                  <a:close/>
                </a:path>
              </a:pathLst>
            </a:custGeom>
            <a:solidFill>
              <a:srgbClr val="546CB2">
                <a:lumMod val="40000"/>
                <a:lumOff val="60000"/>
              </a:srgbClr>
            </a:solidFill>
            <a:ln w="12700" cap="flat" cmpd="sng" algn="ctr">
              <a:solidFill>
                <a:srgbClr val="5D3A75"/>
              </a:solidFill>
              <a:prstDash val="solid"/>
              <a:miter lim="800000"/>
            </a:ln>
            <a:effectLst/>
          </p:spPr>
        </p:sp>
        <p:sp>
          <p:nvSpPr>
            <p:cNvPr id="19" name="Oval 69">
              <a:extLst>
                <a:ext uri="{FF2B5EF4-FFF2-40B4-BE49-F238E27FC236}">
                  <a16:creationId xmlns:a16="http://schemas.microsoft.com/office/drawing/2014/main" id="{B1A7A543-3C23-48AE-BCA7-DA58A8207943}"/>
                </a:ext>
              </a:extLst>
            </p:cNvPr>
            <p:cNvSpPr/>
            <p:nvPr/>
          </p:nvSpPr>
          <p:spPr>
            <a:xfrm>
              <a:off x="9857663" y="2298308"/>
              <a:ext cx="1832040" cy="406082"/>
            </a:xfrm>
            <a:prstGeom prst="ellipse">
              <a:avLst/>
            </a:prstGeom>
            <a:solidFill>
              <a:srgbClr val="546CB2">
                <a:lumMod val="40000"/>
                <a:lumOff val="60000"/>
              </a:srgbClr>
            </a:solidFill>
            <a:ln w="12700" cap="flat" cmpd="sng" algn="ctr">
              <a:solidFill>
                <a:srgbClr val="5D3A75"/>
              </a:solidFill>
              <a:prstDash val="solid"/>
              <a:miter lim="800000"/>
            </a:ln>
            <a:effectLst>
              <a:reflection blurRad="6350" stA="50000" endA="300" endPos="55500" dist="50800" dir="5400000" sy="-100000" algn="bl" rotWithShape="0"/>
            </a:effectLst>
          </p:spPr>
        </p:sp>
        <p:sp>
          <p:nvSpPr>
            <p:cNvPr id="20" name="Rounded Rectangle 56">
              <a:extLst>
                <a:ext uri="{FF2B5EF4-FFF2-40B4-BE49-F238E27FC236}">
                  <a16:creationId xmlns:a16="http://schemas.microsoft.com/office/drawing/2014/main" id="{EE680F5F-EF59-4B12-946E-B45859A6498F}"/>
                </a:ext>
              </a:extLst>
            </p:cNvPr>
            <p:cNvSpPr/>
            <p:nvPr/>
          </p:nvSpPr>
          <p:spPr>
            <a:xfrm>
              <a:off x="10305157" y="2374306"/>
              <a:ext cx="941151" cy="278181"/>
            </a:xfrm>
            <a:prstGeom prst="roundRect">
              <a:avLst>
                <a:gd name="adj" fmla="val 16667"/>
              </a:avLst>
            </a:prstGeom>
            <a:noFill/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200" b="1" i="0" u="none" strike="noStrike" kern="0" cap="none" spc="-1" normalizeH="0" baseline="0" noProof="0" dirty="0">
                  <a:ln>
                    <a:noFill/>
                  </a:ln>
                  <a:solidFill>
                    <a:srgbClr val="414244"/>
                  </a:solidFill>
                  <a:effectLst/>
                  <a:uLnTx/>
                  <a:uFillTx/>
                  <a:latin typeface="Calibri"/>
                  <a:ea typeface="DejaVu Sans"/>
                  <a:cs typeface="+mn-cs"/>
                </a:rPr>
                <a:t>Off-chain Database</a:t>
              </a:r>
              <a:endParaRPr kumimoji="0" lang="en-US" sz="1200" b="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8462668" y="5553107"/>
            <a:ext cx="2374976" cy="211035"/>
            <a:chOff x="8299441" y="6221906"/>
            <a:chExt cx="2374976" cy="211035"/>
          </a:xfrm>
        </p:grpSpPr>
        <p:grpSp>
          <p:nvGrpSpPr>
            <p:cNvPr id="138" name="Group 137"/>
            <p:cNvGrpSpPr/>
            <p:nvPr/>
          </p:nvGrpSpPr>
          <p:grpSpPr>
            <a:xfrm>
              <a:off x="8872916" y="6221906"/>
              <a:ext cx="1801501" cy="201353"/>
              <a:chOff x="10056823" y="6160442"/>
              <a:chExt cx="1801501" cy="324281"/>
            </a:xfrm>
          </p:grpSpPr>
          <p:sp>
            <p:nvSpPr>
              <p:cNvPr id="59" name="Rounded Rectangle 37">
                <a:extLst>
                  <a:ext uri="{FF2B5EF4-FFF2-40B4-BE49-F238E27FC236}">
                    <a16:creationId xmlns:a16="http://schemas.microsoft.com/office/drawing/2014/main" id="{137D3476-3072-437C-A08F-84DA7853CED4}"/>
                  </a:ext>
                </a:extLst>
              </p:cNvPr>
              <p:cNvSpPr/>
              <p:nvPr/>
            </p:nvSpPr>
            <p:spPr>
              <a:xfrm>
                <a:off x="10131154" y="6211524"/>
                <a:ext cx="1727170" cy="273199"/>
              </a:xfrm>
              <a:prstGeom prst="roundRect">
                <a:avLst>
                  <a:gd name="adj" fmla="val 4167"/>
                </a:avLst>
              </a:prstGeom>
              <a:solidFill>
                <a:srgbClr val="BFBFBF"/>
              </a:solidFill>
              <a:ln w="12700" cap="flat" cmpd="sng" algn="ctr">
                <a:solidFill>
                  <a:srgbClr val="546CB2"/>
                </a:solidFill>
                <a:prstDash val="solid"/>
                <a:miter lim="800000"/>
              </a:ln>
              <a:effectLst/>
            </p:spPr>
            <p:txBody>
              <a:bodyPr lIns="90000" tIns="45000" rIns="90000" bIns="45000" anchor="ctr">
                <a:noAutofit/>
              </a:bodyPr>
              <a:lstStyle/>
              <a:p>
                <a:pPr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100" b="1" dirty="0">
                    <a:solidFill>
                      <a:schemeClr val="bg1"/>
                    </a:solidFill>
                    <a:latin typeface="Courier New" panose="02070309020205020404" pitchFamily="49" charset="0"/>
                    <a:ea typeface="Calibri" panose="020F0502020204030204" pitchFamily="34" charset="0"/>
                  </a:rPr>
                  <a:t>Unstructured JSON</a:t>
                </a:r>
                <a:endParaRPr lang="pt-PT" sz="11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</a:endParaRPr>
              </a:p>
            </p:txBody>
          </p:sp>
          <p:sp>
            <p:nvSpPr>
              <p:cNvPr id="60" name="Freeform 63">
                <a:extLst>
                  <a:ext uri="{FF2B5EF4-FFF2-40B4-BE49-F238E27FC236}">
                    <a16:creationId xmlns:a16="http://schemas.microsoft.com/office/drawing/2014/main" id="{3829511D-39B6-403B-BB50-6F5853CE6CB4}"/>
                  </a:ext>
                </a:extLst>
              </p:cNvPr>
              <p:cNvSpPr/>
              <p:nvPr/>
            </p:nvSpPr>
            <p:spPr>
              <a:xfrm>
                <a:off x="10056823" y="6160442"/>
                <a:ext cx="139320" cy="180327"/>
              </a:xfrm>
              <a:custGeom>
                <a:avLst/>
                <a:gdLst/>
                <a:ahLst/>
                <a:cxnLst/>
                <a:rect l="l" t="t" r="r" b="b"/>
                <a:pathLst>
                  <a:path w="957836" h="1222897">
                    <a:moveTo>
                      <a:pt x="483972" y="63309"/>
                    </a:moveTo>
                    <a:cubicBezTo>
                      <a:pt x="337990" y="63309"/>
                      <a:pt x="216193" y="166648"/>
                      <a:pt x="188025" y="304023"/>
                    </a:cubicBezTo>
                    <a:lnTo>
                      <a:pt x="182354" y="360163"/>
                    </a:lnTo>
                    <a:lnTo>
                      <a:pt x="785591" y="360163"/>
                    </a:lnTo>
                    <a:lnTo>
                      <a:pt x="779920" y="304023"/>
                    </a:lnTo>
                    <a:cubicBezTo>
                      <a:pt x="751752" y="166648"/>
                      <a:pt x="629955" y="63309"/>
                      <a:pt x="483972" y="63309"/>
                    </a:cubicBezTo>
                    <a:close/>
                    <a:moveTo>
                      <a:pt x="483972" y="0"/>
                    </a:moveTo>
                    <a:cubicBezTo>
                      <a:pt x="660611" y="0"/>
                      <a:pt x="807986" y="125039"/>
                      <a:pt x="842069" y="291263"/>
                    </a:cubicBezTo>
                    <a:lnTo>
                      <a:pt x="849029" y="360163"/>
                    </a:lnTo>
                    <a:lnTo>
                      <a:pt x="957836" y="360163"/>
                    </a:lnTo>
                    <a:lnTo>
                      <a:pt x="957836" y="1222897"/>
                    </a:lnTo>
                    <a:lnTo>
                      <a:pt x="0" y="1222897"/>
                    </a:lnTo>
                    <a:lnTo>
                      <a:pt x="0" y="360163"/>
                    </a:lnTo>
                    <a:lnTo>
                      <a:pt x="118915" y="360163"/>
                    </a:lnTo>
                    <a:lnTo>
                      <a:pt x="125875" y="291263"/>
                    </a:lnTo>
                    <a:cubicBezTo>
                      <a:pt x="159959" y="125039"/>
                      <a:pt x="307333" y="0"/>
                      <a:pt x="483972" y="0"/>
                    </a:cubicBezTo>
                    <a:close/>
                  </a:path>
                </a:pathLst>
              </a:custGeom>
              <a:solidFill>
                <a:srgbClr val="0070C0"/>
              </a:solidFill>
              <a:ln w="127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sp>
        </p:grpSp>
        <p:sp>
          <p:nvSpPr>
            <p:cNvPr id="61" name="Rounded Rectangle 37">
              <a:extLst>
                <a:ext uri="{FF2B5EF4-FFF2-40B4-BE49-F238E27FC236}">
                  <a16:creationId xmlns:a16="http://schemas.microsoft.com/office/drawing/2014/main" id="{137D3476-3072-437C-A08F-84DA7853CED4}"/>
                </a:ext>
              </a:extLst>
            </p:cNvPr>
            <p:cNvSpPr/>
            <p:nvPr/>
          </p:nvSpPr>
          <p:spPr>
            <a:xfrm>
              <a:off x="8299441" y="6263306"/>
              <a:ext cx="568303" cy="169635"/>
            </a:xfrm>
            <a:prstGeom prst="roundRect">
              <a:avLst>
                <a:gd name="adj" fmla="val 4167"/>
              </a:avLst>
            </a:prstGeom>
            <a:solidFill>
              <a:schemeClr val="accent6"/>
            </a:solidFill>
            <a:ln w="25400" cap="flat" cmpd="sng" algn="ctr">
              <a:noFill/>
              <a:prstDash val="solid"/>
              <a:miter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>
                <a:tabLst>
                  <a:tab pos="0" algn="l"/>
                </a:tabLst>
              </a:pPr>
              <a:r>
                <a:rPr lang="en-US" sz="1000" b="1" kern="0" spc="-1" dirty="0">
                  <a:latin typeface="Calibri"/>
                  <a:ea typeface="DejaVu Sans"/>
                </a:rPr>
                <a:t>Log ref</a:t>
              </a:r>
              <a:endParaRPr lang="pt-PT" sz="1000" b="1" kern="0" spc="-1" dirty="0">
                <a:latin typeface="Calibri"/>
                <a:ea typeface="DejaVu Sans"/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6977452" y="1792903"/>
            <a:ext cx="775592" cy="847606"/>
            <a:chOff x="7237428" y="4831188"/>
            <a:chExt cx="775592" cy="847606"/>
          </a:xfrm>
        </p:grpSpPr>
        <p:sp>
          <p:nvSpPr>
            <p:cNvPr id="63" name="Rectangle 113">
              <a:extLst>
                <a:ext uri="{FF2B5EF4-FFF2-40B4-BE49-F238E27FC236}">
                  <a16:creationId xmlns:a16="http://schemas.microsoft.com/office/drawing/2014/main" id="{18C187D5-BA64-40FB-BEBE-FCA54015211A}"/>
                </a:ext>
              </a:extLst>
            </p:cNvPr>
            <p:cNvSpPr/>
            <p:nvPr/>
          </p:nvSpPr>
          <p:spPr>
            <a:xfrm>
              <a:off x="7237428" y="4831188"/>
              <a:ext cx="775592" cy="317520"/>
            </a:xfrm>
            <a:prstGeom prst="rect">
              <a:avLst/>
            </a:prstGeom>
            <a:noFill/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000" i="0" u="none" strike="noStrike" kern="0" cap="none" spc="-1" normalizeH="0" baseline="0" noProof="0" dirty="0">
                  <a:ln>
                    <a:noFill/>
                  </a:ln>
                  <a:solidFill>
                    <a:srgbClr val="414244"/>
                  </a:solidFill>
                  <a:effectLst/>
                  <a:uLnTx/>
                  <a:uFillTx/>
                  <a:latin typeface="Calibri"/>
                  <a:ea typeface="DejaVu Sans"/>
                  <a:cs typeface="+mn-cs"/>
                </a:rPr>
                <a:t>peer0.org1</a:t>
              </a:r>
              <a:endPara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64" name="Group 63"/>
            <p:cNvGrpSpPr/>
            <p:nvPr/>
          </p:nvGrpSpPr>
          <p:grpSpPr>
            <a:xfrm>
              <a:off x="7391764" y="5112514"/>
              <a:ext cx="466920" cy="566280"/>
              <a:chOff x="7395464" y="3062136"/>
              <a:chExt cx="466920" cy="566280"/>
            </a:xfrm>
          </p:grpSpPr>
          <p:grpSp>
            <p:nvGrpSpPr>
              <p:cNvPr id="65" name="Group 140">
                <a:extLst>
                  <a:ext uri="{FF2B5EF4-FFF2-40B4-BE49-F238E27FC236}">
                    <a16:creationId xmlns:a16="http://schemas.microsoft.com/office/drawing/2014/main" id="{8A8CC44C-B01D-44DE-B89A-D38FAE743F1F}"/>
                  </a:ext>
                </a:extLst>
              </p:cNvPr>
              <p:cNvGrpSpPr/>
              <p:nvPr/>
            </p:nvGrpSpPr>
            <p:grpSpPr>
              <a:xfrm>
                <a:off x="7395464" y="3062136"/>
                <a:ext cx="466920" cy="566280"/>
                <a:chOff x="9698760" y="3480120"/>
                <a:chExt cx="466920" cy="566280"/>
              </a:xfrm>
            </p:grpSpPr>
            <p:sp>
              <p:nvSpPr>
                <p:cNvPr id="67" name="Rounded Rectangle 126">
                  <a:extLst>
                    <a:ext uri="{FF2B5EF4-FFF2-40B4-BE49-F238E27FC236}">
                      <a16:creationId xmlns:a16="http://schemas.microsoft.com/office/drawing/2014/main" id="{D4CAF9B7-3BCC-4AF9-9093-8D7EA6C31B0B}"/>
                    </a:ext>
                  </a:extLst>
                </p:cNvPr>
                <p:cNvSpPr/>
                <p:nvPr/>
              </p:nvSpPr>
              <p:spPr>
                <a:xfrm>
                  <a:off x="9698760" y="3480120"/>
                  <a:ext cx="466920" cy="566280"/>
                </a:xfrm>
                <a:prstGeom prst="roundRect">
                  <a:avLst>
                    <a:gd name="adj" fmla="val 16667"/>
                  </a:avLst>
                </a:prstGeom>
                <a:noFill/>
                <a:ln w="12700" cap="flat" cmpd="sng" algn="ctr">
                  <a:solidFill>
                    <a:srgbClr val="546CB2"/>
                  </a:solidFill>
                  <a:prstDash val="solid"/>
                  <a:miter lim="800000"/>
                </a:ln>
                <a:effectLst/>
              </p:spPr>
            </p:sp>
            <p:grpSp>
              <p:nvGrpSpPr>
                <p:cNvPr id="68" name="Group 92">
                  <a:extLst>
                    <a:ext uri="{FF2B5EF4-FFF2-40B4-BE49-F238E27FC236}">
                      <a16:creationId xmlns:a16="http://schemas.microsoft.com/office/drawing/2014/main" id="{2F33F6DA-2610-4735-BE70-5D8E6BA428DE}"/>
                    </a:ext>
                  </a:extLst>
                </p:cNvPr>
                <p:cNvGrpSpPr/>
                <p:nvPr/>
              </p:nvGrpSpPr>
              <p:grpSpPr>
                <a:xfrm>
                  <a:off x="9802800" y="3702960"/>
                  <a:ext cx="241200" cy="275400"/>
                  <a:chOff x="9802800" y="3702960"/>
                  <a:chExt cx="241200" cy="275400"/>
                </a:xfrm>
              </p:grpSpPr>
              <p:sp>
                <p:nvSpPr>
                  <p:cNvPr id="69" name="Rectangle 94">
                    <a:extLst>
                      <a:ext uri="{FF2B5EF4-FFF2-40B4-BE49-F238E27FC236}">
                        <a16:creationId xmlns:a16="http://schemas.microsoft.com/office/drawing/2014/main" id="{1A53C6D5-5A88-46BF-A21B-556121D6A113}"/>
                      </a:ext>
                    </a:extLst>
                  </p:cNvPr>
                  <p:cNvSpPr/>
                  <p:nvPr/>
                </p:nvSpPr>
                <p:spPr>
                  <a:xfrm>
                    <a:off x="9802800" y="3702960"/>
                    <a:ext cx="241200" cy="27540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  <p:grpSp>
                <p:nvGrpSpPr>
                  <p:cNvPr id="70" name="Group 95">
                    <a:extLst>
                      <a:ext uri="{FF2B5EF4-FFF2-40B4-BE49-F238E27FC236}">
                        <a16:creationId xmlns:a16="http://schemas.microsoft.com/office/drawing/2014/main" id="{DB6EE8B3-C661-417B-A881-B0AF027C15F7}"/>
                      </a:ext>
                    </a:extLst>
                  </p:cNvPr>
                  <p:cNvGrpSpPr/>
                  <p:nvPr/>
                </p:nvGrpSpPr>
                <p:grpSpPr>
                  <a:xfrm>
                    <a:off x="9836280" y="3804480"/>
                    <a:ext cx="79560" cy="38880"/>
                    <a:chOff x="9836280" y="3804480"/>
                    <a:chExt cx="79560" cy="38880"/>
                  </a:xfrm>
                </p:grpSpPr>
                <p:sp>
                  <p:nvSpPr>
                    <p:cNvPr id="77" name="Rectangle 102">
                      <a:extLst>
                        <a:ext uri="{FF2B5EF4-FFF2-40B4-BE49-F238E27FC236}">
                          <a16:creationId xmlns:a16="http://schemas.microsoft.com/office/drawing/2014/main" id="{2F57A5D6-48CA-47B0-B38E-FACA62186631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9833760" y="382680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78" name="Rectangle 103">
                      <a:extLst>
                        <a:ext uri="{FF2B5EF4-FFF2-40B4-BE49-F238E27FC236}">
                          <a16:creationId xmlns:a16="http://schemas.microsoft.com/office/drawing/2014/main" id="{86EDBB1C-29BA-408A-9757-668EE5A58230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9852480" y="382032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71" name="Group 96">
                    <a:extLst>
                      <a:ext uri="{FF2B5EF4-FFF2-40B4-BE49-F238E27FC236}">
                        <a16:creationId xmlns:a16="http://schemas.microsoft.com/office/drawing/2014/main" id="{1F7B4667-04DF-4A93-AC06-A24091394E82}"/>
                      </a:ext>
                    </a:extLst>
                  </p:cNvPr>
                  <p:cNvGrpSpPr/>
                  <p:nvPr/>
                </p:nvGrpSpPr>
                <p:grpSpPr>
                  <a:xfrm>
                    <a:off x="9837000" y="3879000"/>
                    <a:ext cx="51480" cy="51480"/>
                    <a:chOff x="9837000" y="3879000"/>
                    <a:chExt cx="51480" cy="51480"/>
                  </a:xfrm>
                </p:grpSpPr>
                <p:sp>
                  <p:nvSpPr>
                    <p:cNvPr id="75" name="Rectangle 100">
                      <a:extLst>
                        <a:ext uri="{FF2B5EF4-FFF2-40B4-BE49-F238E27FC236}">
                          <a16:creationId xmlns:a16="http://schemas.microsoft.com/office/drawing/2014/main" id="{F3D31E61-CD7C-4C01-AE1E-9606D4B6DDE8}"/>
                        </a:ext>
                      </a:extLst>
                    </p:cNvPr>
                    <p:cNvSpPr/>
                    <p:nvPr/>
                  </p:nvSpPr>
                  <p:spPr>
                    <a:xfrm rot="18900000">
                      <a:off x="9829440" y="390132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76" name="Rectangle 101">
                      <a:extLst>
                        <a:ext uri="{FF2B5EF4-FFF2-40B4-BE49-F238E27FC236}">
                          <a16:creationId xmlns:a16="http://schemas.microsoft.com/office/drawing/2014/main" id="{C6D65796-6D38-44F4-8178-EA8307E76E32}"/>
                        </a:ext>
                      </a:extLst>
                    </p:cNvPr>
                    <p:cNvSpPr/>
                    <p:nvPr/>
                  </p:nvSpPr>
                  <p:spPr>
                    <a:xfrm rot="13500000">
                      <a:off x="9833760" y="3901680"/>
                      <a:ext cx="60120" cy="720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72" name="Group 97">
                    <a:extLst>
                      <a:ext uri="{FF2B5EF4-FFF2-40B4-BE49-F238E27FC236}">
                        <a16:creationId xmlns:a16="http://schemas.microsoft.com/office/drawing/2014/main" id="{093FBC69-1879-47B6-871A-2CC98CAF8741}"/>
                      </a:ext>
                    </a:extLst>
                  </p:cNvPr>
                  <p:cNvGrpSpPr/>
                  <p:nvPr/>
                </p:nvGrpSpPr>
                <p:grpSpPr>
                  <a:xfrm>
                    <a:off x="9836280" y="3745440"/>
                    <a:ext cx="79560" cy="38880"/>
                    <a:chOff x="9836280" y="3745440"/>
                    <a:chExt cx="79560" cy="38880"/>
                  </a:xfrm>
                </p:grpSpPr>
                <p:sp>
                  <p:nvSpPr>
                    <p:cNvPr id="73" name="Rectangle 98">
                      <a:extLst>
                        <a:ext uri="{FF2B5EF4-FFF2-40B4-BE49-F238E27FC236}">
                          <a16:creationId xmlns:a16="http://schemas.microsoft.com/office/drawing/2014/main" id="{A03B00A6-932C-4F29-86D3-512B10F6A433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9833760" y="376740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74" name="Rectangle 99">
                      <a:extLst>
                        <a:ext uri="{FF2B5EF4-FFF2-40B4-BE49-F238E27FC236}">
                          <a16:creationId xmlns:a16="http://schemas.microsoft.com/office/drawing/2014/main" id="{160C501B-CCC9-446C-AF41-52ED92B8D981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9852480" y="376128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</p:grpSp>
          </p:grpSp>
          <p:sp>
            <p:nvSpPr>
              <p:cNvPr id="66" name="Freeform 79">
                <a:extLst>
                  <a:ext uri="{FF2B5EF4-FFF2-40B4-BE49-F238E27FC236}">
                    <a16:creationId xmlns:a16="http://schemas.microsoft.com/office/drawing/2014/main" id="{43C903C9-1086-4E35-936F-BE44BA5A2634}"/>
                  </a:ext>
                </a:extLst>
              </p:cNvPr>
              <p:cNvSpPr/>
              <p:nvPr/>
            </p:nvSpPr>
            <p:spPr>
              <a:xfrm>
                <a:off x="7509700" y="3136078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7F4F9F">
                  <a:lumMod val="40000"/>
                  <a:lumOff val="60000"/>
                </a:srgbClr>
              </a:solidFill>
              <a:ln w="12700" cap="flat" cmpd="sng" algn="ctr">
                <a:solidFill>
                  <a:srgbClr val="CCB6DB"/>
                </a:solidFill>
                <a:prstDash val="solid"/>
                <a:miter lim="800000"/>
              </a:ln>
              <a:effectLst/>
            </p:spPr>
          </p:sp>
        </p:grpSp>
      </p:grpSp>
      <p:grpSp>
        <p:nvGrpSpPr>
          <p:cNvPr id="79" name="Group 78"/>
          <p:cNvGrpSpPr/>
          <p:nvPr/>
        </p:nvGrpSpPr>
        <p:grpSpPr>
          <a:xfrm>
            <a:off x="6977452" y="2557032"/>
            <a:ext cx="775592" cy="847606"/>
            <a:chOff x="7807934" y="4831188"/>
            <a:chExt cx="775592" cy="847606"/>
          </a:xfrm>
        </p:grpSpPr>
        <p:sp>
          <p:nvSpPr>
            <p:cNvPr id="80" name="Rectangle 113">
              <a:extLst>
                <a:ext uri="{FF2B5EF4-FFF2-40B4-BE49-F238E27FC236}">
                  <a16:creationId xmlns:a16="http://schemas.microsoft.com/office/drawing/2014/main" id="{2436AE0A-7EE1-4E8A-9F50-0AE8E13250C6}"/>
                </a:ext>
              </a:extLst>
            </p:cNvPr>
            <p:cNvSpPr/>
            <p:nvPr/>
          </p:nvSpPr>
          <p:spPr>
            <a:xfrm>
              <a:off x="7807934" y="4831188"/>
              <a:ext cx="775592" cy="317520"/>
            </a:xfrm>
            <a:prstGeom prst="rect">
              <a:avLst/>
            </a:prstGeom>
            <a:noFill/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000" i="0" u="none" strike="noStrike" kern="0" cap="none" spc="-1" normalizeH="0" baseline="0" noProof="0" dirty="0">
                  <a:ln>
                    <a:noFill/>
                  </a:ln>
                  <a:solidFill>
                    <a:srgbClr val="414244"/>
                  </a:solidFill>
                  <a:effectLst/>
                  <a:uLnTx/>
                  <a:uFillTx/>
                  <a:latin typeface="Calibri"/>
                  <a:ea typeface="DejaVu Sans"/>
                  <a:cs typeface="+mn-cs"/>
                </a:rPr>
                <a:t>peer0.org2</a:t>
              </a:r>
              <a:endPara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81" name="Group 80"/>
            <p:cNvGrpSpPr/>
            <p:nvPr/>
          </p:nvGrpSpPr>
          <p:grpSpPr>
            <a:xfrm>
              <a:off x="7968850" y="5112514"/>
              <a:ext cx="466920" cy="566280"/>
              <a:chOff x="8102943" y="3741075"/>
              <a:chExt cx="466920" cy="566280"/>
            </a:xfrm>
          </p:grpSpPr>
          <p:grpSp>
            <p:nvGrpSpPr>
              <p:cNvPr id="82" name="Group 126">
                <a:extLst>
                  <a:ext uri="{FF2B5EF4-FFF2-40B4-BE49-F238E27FC236}">
                    <a16:creationId xmlns:a16="http://schemas.microsoft.com/office/drawing/2014/main" id="{76C8C88F-C24A-4378-A795-E42D3C57B5C9}"/>
                  </a:ext>
                </a:extLst>
              </p:cNvPr>
              <p:cNvGrpSpPr/>
              <p:nvPr/>
            </p:nvGrpSpPr>
            <p:grpSpPr>
              <a:xfrm>
                <a:off x="8102943" y="3741075"/>
                <a:ext cx="466920" cy="566280"/>
                <a:chOff x="9707400" y="4267800"/>
                <a:chExt cx="466920" cy="566280"/>
              </a:xfrm>
            </p:grpSpPr>
            <p:sp>
              <p:nvSpPr>
                <p:cNvPr id="84" name="Rounded Rectangle 126">
                  <a:extLst>
                    <a:ext uri="{FF2B5EF4-FFF2-40B4-BE49-F238E27FC236}">
                      <a16:creationId xmlns:a16="http://schemas.microsoft.com/office/drawing/2014/main" id="{29ABE8AA-9E58-438C-82FD-89F89536C282}"/>
                    </a:ext>
                  </a:extLst>
                </p:cNvPr>
                <p:cNvSpPr/>
                <p:nvPr/>
              </p:nvSpPr>
              <p:spPr>
                <a:xfrm>
                  <a:off x="9707400" y="4267800"/>
                  <a:ext cx="466920" cy="566280"/>
                </a:xfrm>
                <a:prstGeom prst="roundRect">
                  <a:avLst>
                    <a:gd name="adj" fmla="val 16667"/>
                  </a:avLst>
                </a:prstGeom>
                <a:noFill/>
                <a:ln w="12700" cap="flat" cmpd="sng" algn="ctr">
                  <a:solidFill>
                    <a:srgbClr val="546CB2"/>
                  </a:solidFill>
                  <a:prstDash val="solid"/>
                  <a:miter lim="800000"/>
                </a:ln>
                <a:effectLst/>
              </p:spPr>
            </p:sp>
            <p:grpSp>
              <p:nvGrpSpPr>
                <p:cNvPr id="85" name="Group 92">
                  <a:extLst>
                    <a:ext uri="{FF2B5EF4-FFF2-40B4-BE49-F238E27FC236}">
                      <a16:creationId xmlns:a16="http://schemas.microsoft.com/office/drawing/2014/main" id="{635A83B2-2E94-4F24-8FE5-17B9CB21FA6F}"/>
                    </a:ext>
                  </a:extLst>
                </p:cNvPr>
                <p:cNvGrpSpPr/>
                <p:nvPr/>
              </p:nvGrpSpPr>
              <p:grpSpPr>
                <a:xfrm>
                  <a:off x="9811440" y="4490640"/>
                  <a:ext cx="241200" cy="275400"/>
                  <a:chOff x="9811440" y="4490640"/>
                  <a:chExt cx="241200" cy="275400"/>
                </a:xfrm>
              </p:grpSpPr>
              <p:sp>
                <p:nvSpPr>
                  <p:cNvPr id="86" name="Rectangle 94">
                    <a:extLst>
                      <a:ext uri="{FF2B5EF4-FFF2-40B4-BE49-F238E27FC236}">
                        <a16:creationId xmlns:a16="http://schemas.microsoft.com/office/drawing/2014/main" id="{AC6064F2-CF12-46E5-9510-6EED3CB7B0F2}"/>
                      </a:ext>
                    </a:extLst>
                  </p:cNvPr>
                  <p:cNvSpPr/>
                  <p:nvPr/>
                </p:nvSpPr>
                <p:spPr>
                  <a:xfrm>
                    <a:off x="9811440" y="4490640"/>
                    <a:ext cx="241200" cy="27540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  <p:grpSp>
                <p:nvGrpSpPr>
                  <p:cNvPr id="87" name="Group 95">
                    <a:extLst>
                      <a:ext uri="{FF2B5EF4-FFF2-40B4-BE49-F238E27FC236}">
                        <a16:creationId xmlns:a16="http://schemas.microsoft.com/office/drawing/2014/main" id="{611D1C73-2010-46D0-858B-412A082BDC32}"/>
                      </a:ext>
                    </a:extLst>
                  </p:cNvPr>
                  <p:cNvGrpSpPr/>
                  <p:nvPr/>
                </p:nvGrpSpPr>
                <p:grpSpPr>
                  <a:xfrm>
                    <a:off x="9845280" y="4592160"/>
                    <a:ext cx="79200" cy="38880"/>
                    <a:chOff x="9845280" y="4592160"/>
                    <a:chExt cx="79200" cy="38880"/>
                  </a:xfrm>
                </p:grpSpPr>
                <p:sp>
                  <p:nvSpPr>
                    <p:cNvPr id="94" name="Rectangle 102">
                      <a:extLst>
                        <a:ext uri="{FF2B5EF4-FFF2-40B4-BE49-F238E27FC236}">
                          <a16:creationId xmlns:a16="http://schemas.microsoft.com/office/drawing/2014/main" id="{6249FD3C-8A06-47F1-95C5-54C36A56322A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9842760" y="461412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95" name="Rectangle 103">
                      <a:extLst>
                        <a:ext uri="{FF2B5EF4-FFF2-40B4-BE49-F238E27FC236}">
                          <a16:creationId xmlns:a16="http://schemas.microsoft.com/office/drawing/2014/main" id="{8DFEFA16-D6E7-441A-9643-4C328BBDA058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9861120" y="460800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88" name="Group 96">
                    <a:extLst>
                      <a:ext uri="{FF2B5EF4-FFF2-40B4-BE49-F238E27FC236}">
                        <a16:creationId xmlns:a16="http://schemas.microsoft.com/office/drawing/2014/main" id="{FE13DD97-899A-4D9A-BA3B-A89DE9642EEB}"/>
                      </a:ext>
                    </a:extLst>
                  </p:cNvPr>
                  <p:cNvGrpSpPr/>
                  <p:nvPr/>
                </p:nvGrpSpPr>
                <p:grpSpPr>
                  <a:xfrm>
                    <a:off x="9845640" y="4666320"/>
                    <a:ext cx="51480" cy="51480"/>
                    <a:chOff x="9845640" y="4666320"/>
                    <a:chExt cx="51480" cy="51480"/>
                  </a:xfrm>
                </p:grpSpPr>
                <p:sp>
                  <p:nvSpPr>
                    <p:cNvPr id="92" name="Rectangle 100">
                      <a:extLst>
                        <a:ext uri="{FF2B5EF4-FFF2-40B4-BE49-F238E27FC236}">
                          <a16:creationId xmlns:a16="http://schemas.microsoft.com/office/drawing/2014/main" id="{19356A0B-2F24-4C07-B44A-6864C1303CDE}"/>
                        </a:ext>
                      </a:extLst>
                    </p:cNvPr>
                    <p:cNvSpPr/>
                    <p:nvPr/>
                  </p:nvSpPr>
                  <p:spPr>
                    <a:xfrm rot="18900000">
                      <a:off x="9838080" y="468864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93" name="Rectangle 101">
                      <a:extLst>
                        <a:ext uri="{FF2B5EF4-FFF2-40B4-BE49-F238E27FC236}">
                          <a16:creationId xmlns:a16="http://schemas.microsoft.com/office/drawing/2014/main" id="{029A9F94-D401-46D9-86B6-D1449B5944D2}"/>
                        </a:ext>
                      </a:extLst>
                    </p:cNvPr>
                    <p:cNvSpPr/>
                    <p:nvPr/>
                  </p:nvSpPr>
                  <p:spPr>
                    <a:xfrm rot="13500000">
                      <a:off x="9842760" y="4689000"/>
                      <a:ext cx="60120" cy="720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89" name="Group 97">
                    <a:extLst>
                      <a:ext uri="{FF2B5EF4-FFF2-40B4-BE49-F238E27FC236}">
                        <a16:creationId xmlns:a16="http://schemas.microsoft.com/office/drawing/2014/main" id="{505903D0-5BB7-4782-9DBE-9A2AD9E38075}"/>
                      </a:ext>
                    </a:extLst>
                  </p:cNvPr>
                  <p:cNvGrpSpPr/>
                  <p:nvPr/>
                </p:nvGrpSpPr>
                <p:grpSpPr>
                  <a:xfrm>
                    <a:off x="9845280" y="4533120"/>
                    <a:ext cx="79200" cy="38880"/>
                    <a:chOff x="9845280" y="4533120"/>
                    <a:chExt cx="79200" cy="38880"/>
                  </a:xfrm>
                </p:grpSpPr>
                <p:sp>
                  <p:nvSpPr>
                    <p:cNvPr id="90" name="Rectangle 98">
                      <a:extLst>
                        <a:ext uri="{FF2B5EF4-FFF2-40B4-BE49-F238E27FC236}">
                          <a16:creationId xmlns:a16="http://schemas.microsoft.com/office/drawing/2014/main" id="{951B1085-A645-4A92-9556-6A78FB6EDADB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9842760" y="455508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91" name="Rectangle 99">
                      <a:extLst>
                        <a:ext uri="{FF2B5EF4-FFF2-40B4-BE49-F238E27FC236}">
                          <a16:creationId xmlns:a16="http://schemas.microsoft.com/office/drawing/2014/main" id="{20A84622-5B98-4096-A898-F1495DFA91B7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9861120" y="454896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</p:grpSp>
          </p:grpSp>
          <p:sp>
            <p:nvSpPr>
              <p:cNvPr id="83" name="Freeform 79">
                <a:extLst>
                  <a:ext uri="{FF2B5EF4-FFF2-40B4-BE49-F238E27FC236}">
                    <a16:creationId xmlns:a16="http://schemas.microsoft.com/office/drawing/2014/main" id="{7EEF8F24-2D47-45C6-AEC1-F87F0BB02EFA}"/>
                  </a:ext>
                </a:extLst>
              </p:cNvPr>
              <p:cNvSpPr/>
              <p:nvPr/>
            </p:nvSpPr>
            <p:spPr>
              <a:xfrm>
                <a:off x="8221341" y="3819067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546CB2">
                  <a:lumMod val="60000"/>
                  <a:lumOff val="40000"/>
                </a:srgbClr>
              </a:solidFill>
              <a:ln w="12700" cap="flat" cmpd="sng" algn="ctr">
                <a:solidFill>
                  <a:srgbClr val="98A7D1"/>
                </a:solidFill>
                <a:prstDash val="solid"/>
                <a:miter lim="800000"/>
              </a:ln>
              <a:effectLst/>
            </p:spPr>
          </p:sp>
        </p:grpSp>
      </p:grpSp>
      <p:grpSp>
        <p:nvGrpSpPr>
          <p:cNvPr id="96" name="Group 95"/>
          <p:cNvGrpSpPr/>
          <p:nvPr/>
        </p:nvGrpSpPr>
        <p:grpSpPr>
          <a:xfrm>
            <a:off x="6977452" y="3381590"/>
            <a:ext cx="775592" cy="847606"/>
            <a:chOff x="8378440" y="4831188"/>
            <a:chExt cx="775592" cy="847606"/>
          </a:xfrm>
        </p:grpSpPr>
        <p:sp>
          <p:nvSpPr>
            <p:cNvPr id="97" name="Rectangle 113">
              <a:extLst>
                <a:ext uri="{FF2B5EF4-FFF2-40B4-BE49-F238E27FC236}">
                  <a16:creationId xmlns:a16="http://schemas.microsoft.com/office/drawing/2014/main" id="{81D5A4EE-CB7B-419B-9D3F-218D93A33163}"/>
                </a:ext>
              </a:extLst>
            </p:cNvPr>
            <p:cNvSpPr/>
            <p:nvPr/>
          </p:nvSpPr>
          <p:spPr>
            <a:xfrm>
              <a:off x="8378440" y="4831188"/>
              <a:ext cx="775592" cy="317520"/>
            </a:xfrm>
            <a:prstGeom prst="rect">
              <a:avLst/>
            </a:prstGeom>
            <a:noFill/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000" i="0" u="none" strike="noStrike" kern="0" cap="none" spc="-1" normalizeH="0" baseline="0" noProof="0" dirty="0">
                  <a:ln>
                    <a:noFill/>
                  </a:ln>
                  <a:solidFill>
                    <a:srgbClr val="414244"/>
                  </a:solidFill>
                  <a:effectLst/>
                  <a:uLnTx/>
                  <a:uFillTx/>
                  <a:latin typeface="Calibri"/>
                  <a:ea typeface="DejaVu Sans"/>
                  <a:cs typeface="+mn-cs"/>
                </a:rPr>
                <a:t>peer0.org3</a:t>
              </a:r>
              <a:endPara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98" name="Group 97"/>
            <p:cNvGrpSpPr/>
            <p:nvPr/>
          </p:nvGrpSpPr>
          <p:grpSpPr>
            <a:xfrm>
              <a:off x="8542236" y="5112514"/>
              <a:ext cx="466920" cy="566280"/>
              <a:chOff x="8683326" y="4400213"/>
              <a:chExt cx="466920" cy="566280"/>
            </a:xfrm>
          </p:grpSpPr>
          <p:grpSp>
            <p:nvGrpSpPr>
              <p:cNvPr id="99" name="Group 205">
                <a:extLst>
                  <a:ext uri="{FF2B5EF4-FFF2-40B4-BE49-F238E27FC236}">
                    <a16:creationId xmlns:a16="http://schemas.microsoft.com/office/drawing/2014/main" id="{ACB6D0DF-1D70-4E38-AAFE-D5D8F063273D}"/>
                  </a:ext>
                </a:extLst>
              </p:cNvPr>
              <p:cNvGrpSpPr/>
              <p:nvPr/>
            </p:nvGrpSpPr>
            <p:grpSpPr>
              <a:xfrm>
                <a:off x="8683326" y="4400213"/>
                <a:ext cx="466920" cy="566280"/>
                <a:chOff x="10696680" y="3481200"/>
                <a:chExt cx="466920" cy="566280"/>
              </a:xfrm>
            </p:grpSpPr>
            <p:sp>
              <p:nvSpPr>
                <p:cNvPr id="101" name="Rounded Rectangle 126">
                  <a:extLst>
                    <a:ext uri="{FF2B5EF4-FFF2-40B4-BE49-F238E27FC236}">
                      <a16:creationId xmlns:a16="http://schemas.microsoft.com/office/drawing/2014/main" id="{BC6EEFDE-99AE-4595-A1D4-0F36AD97651F}"/>
                    </a:ext>
                  </a:extLst>
                </p:cNvPr>
                <p:cNvSpPr/>
                <p:nvPr/>
              </p:nvSpPr>
              <p:spPr>
                <a:xfrm>
                  <a:off x="10696680" y="3481200"/>
                  <a:ext cx="466920" cy="566280"/>
                </a:xfrm>
                <a:prstGeom prst="roundRect">
                  <a:avLst>
                    <a:gd name="adj" fmla="val 16667"/>
                  </a:avLst>
                </a:prstGeom>
                <a:noFill/>
                <a:ln w="12700" cap="flat" cmpd="sng" algn="ctr">
                  <a:solidFill>
                    <a:srgbClr val="546CB2"/>
                  </a:solidFill>
                  <a:prstDash val="solid"/>
                  <a:miter lim="800000"/>
                </a:ln>
                <a:effectLst/>
              </p:spPr>
            </p:sp>
            <p:grpSp>
              <p:nvGrpSpPr>
                <p:cNvPr id="102" name="Group 92">
                  <a:extLst>
                    <a:ext uri="{FF2B5EF4-FFF2-40B4-BE49-F238E27FC236}">
                      <a16:creationId xmlns:a16="http://schemas.microsoft.com/office/drawing/2014/main" id="{44F5CBCE-688E-48A3-A4A1-5F58E5779DC6}"/>
                    </a:ext>
                  </a:extLst>
                </p:cNvPr>
                <p:cNvGrpSpPr/>
                <p:nvPr/>
              </p:nvGrpSpPr>
              <p:grpSpPr>
                <a:xfrm>
                  <a:off x="10800720" y="3704040"/>
                  <a:ext cx="241200" cy="275400"/>
                  <a:chOff x="10800720" y="3704040"/>
                  <a:chExt cx="241200" cy="275400"/>
                </a:xfrm>
              </p:grpSpPr>
              <p:sp>
                <p:nvSpPr>
                  <p:cNvPr id="103" name="Rectangle 94">
                    <a:extLst>
                      <a:ext uri="{FF2B5EF4-FFF2-40B4-BE49-F238E27FC236}">
                        <a16:creationId xmlns:a16="http://schemas.microsoft.com/office/drawing/2014/main" id="{34DAAE08-404A-4660-9036-D7C19763429E}"/>
                      </a:ext>
                    </a:extLst>
                  </p:cNvPr>
                  <p:cNvSpPr/>
                  <p:nvPr/>
                </p:nvSpPr>
                <p:spPr>
                  <a:xfrm>
                    <a:off x="10800720" y="3704040"/>
                    <a:ext cx="241200" cy="27540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  <p:grpSp>
                <p:nvGrpSpPr>
                  <p:cNvPr id="104" name="Group 95">
                    <a:extLst>
                      <a:ext uri="{FF2B5EF4-FFF2-40B4-BE49-F238E27FC236}">
                        <a16:creationId xmlns:a16="http://schemas.microsoft.com/office/drawing/2014/main" id="{7568FA38-7E5F-4C3E-96CB-3B23716A8A08}"/>
                      </a:ext>
                    </a:extLst>
                  </p:cNvPr>
                  <p:cNvGrpSpPr/>
                  <p:nvPr/>
                </p:nvGrpSpPr>
                <p:grpSpPr>
                  <a:xfrm>
                    <a:off x="10834200" y="3805560"/>
                    <a:ext cx="79560" cy="38880"/>
                    <a:chOff x="10834200" y="3805560"/>
                    <a:chExt cx="79560" cy="38880"/>
                  </a:xfrm>
                </p:grpSpPr>
                <p:sp>
                  <p:nvSpPr>
                    <p:cNvPr id="111" name="Rectangle 102">
                      <a:extLst>
                        <a:ext uri="{FF2B5EF4-FFF2-40B4-BE49-F238E27FC236}">
                          <a16:creationId xmlns:a16="http://schemas.microsoft.com/office/drawing/2014/main" id="{57DB6559-5719-4334-AC68-A6B9DFB917A1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10831680" y="382752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12" name="Rectangle 103">
                      <a:extLst>
                        <a:ext uri="{FF2B5EF4-FFF2-40B4-BE49-F238E27FC236}">
                          <a16:creationId xmlns:a16="http://schemas.microsoft.com/office/drawing/2014/main" id="{DA55B10F-0225-42A9-8DA8-E9475D42FB77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10850400" y="382140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105" name="Group 96">
                    <a:extLst>
                      <a:ext uri="{FF2B5EF4-FFF2-40B4-BE49-F238E27FC236}">
                        <a16:creationId xmlns:a16="http://schemas.microsoft.com/office/drawing/2014/main" id="{8C761DF6-F6A9-48F2-BD1C-3692E6E2F12E}"/>
                      </a:ext>
                    </a:extLst>
                  </p:cNvPr>
                  <p:cNvGrpSpPr/>
                  <p:nvPr/>
                </p:nvGrpSpPr>
                <p:grpSpPr>
                  <a:xfrm>
                    <a:off x="10834920" y="3879720"/>
                    <a:ext cx="51480" cy="51480"/>
                    <a:chOff x="10834920" y="3879720"/>
                    <a:chExt cx="51480" cy="51480"/>
                  </a:xfrm>
                </p:grpSpPr>
                <p:sp>
                  <p:nvSpPr>
                    <p:cNvPr id="109" name="Rectangle 100">
                      <a:extLst>
                        <a:ext uri="{FF2B5EF4-FFF2-40B4-BE49-F238E27FC236}">
                          <a16:creationId xmlns:a16="http://schemas.microsoft.com/office/drawing/2014/main" id="{A0AFC0E9-082C-4415-96E5-2F3888D2969F}"/>
                        </a:ext>
                      </a:extLst>
                    </p:cNvPr>
                    <p:cNvSpPr/>
                    <p:nvPr/>
                  </p:nvSpPr>
                  <p:spPr>
                    <a:xfrm rot="18900000">
                      <a:off x="10827360" y="390204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10" name="Rectangle 101">
                      <a:extLst>
                        <a:ext uri="{FF2B5EF4-FFF2-40B4-BE49-F238E27FC236}">
                          <a16:creationId xmlns:a16="http://schemas.microsoft.com/office/drawing/2014/main" id="{26109A62-7979-402F-9B41-2EC52FF3CA57}"/>
                        </a:ext>
                      </a:extLst>
                    </p:cNvPr>
                    <p:cNvSpPr/>
                    <p:nvPr/>
                  </p:nvSpPr>
                  <p:spPr>
                    <a:xfrm rot="13500000">
                      <a:off x="10831680" y="3902400"/>
                      <a:ext cx="60120" cy="720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106" name="Group 97">
                    <a:extLst>
                      <a:ext uri="{FF2B5EF4-FFF2-40B4-BE49-F238E27FC236}">
                        <a16:creationId xmlns:a16="http://schemas.microsoft.com/office/drawing/2014/main" id="{B4B5EBE3-EE33-427E-AC22-B6132078B7F0}"/>
                      </a:ext>
                    </a:extLst>
                  </p:cNvPr>
                  <p:cNvGrpSpPr/>
                  <p:nvPr/>
                </p:nvGrpSpPr>
                <p:grpSpPr>
                  <a:xfrm>
                    <a:off x="10834200" y="3746520"/>
                    <a:ext cx="79560" cy="38880"/>
                    <a:chOff x="10834200" y="3746520"/>
                    <a:chExt cx="79560" cy="38880"/>
                  </a:xfrm>
                </p:grpSpPr>
                <p:sp>
                  <p:nvSpPr>
                    <p:cNvPr id="107" name="Rectangle 98">
                      <a:extLst>
                        <a:ext uri="{FF2B5EF4-FFF2-40B4-BE49-F238E27FC236}">
                          <a16:creationId xmlns:a16="http://schemas.microsoft.com/office/drawing/2014/main" id="{24932BD0-6615-4F88-8461-9B141F995F3D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10831680" y="376848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08" name="Rectangle 99">
                      <a:extLst>
                        <a:ext uri="{FF2B5EF4-FFF2-40B4-BE49-F238E27FC236}">
                          <a16:creationId xmlns:a16="http://schemas.microsoft.com/office/drawing/2014/main" id="{611B32F3-1824-47CE-9EB9-621A7C15C3FE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10850400" y="376236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</p:grpSp>
          </p:grpSp>
          <p:sp>
            <p:nvSpPr>
              <p:cNvPr id="100" name="Freeform 79">
                <a:extLst>
                  <a:ext uri="{FF2B5EF4-FFF2-40B4-BE49-F238E27FC236}">
                    <a16:creationId xmlns:a16="http://schemas.microsoft.com/office/drawing/2014/main" id="{A1806FC7-2F09-4580-8CC3-0CC4F7A5874D}"/>
                  </a:ext>
                </a:extLst>
              </p:cNvPr>
              <p:cNvSpPr/>
              <p:nvPr/>
            </p:nvSpPr>
            <p:spPr>
              <a:xfrm>
                <a:off x="8789726" y="4475972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7F4F9F">
                  <a:lumMod val="50000"/>
                </a:srgbClr>
              </a:solidFill>
              <a:ln w="12700" cap="flat" cmpd="sng" algn="ctr">
                <a:solidFill>
                  <a:srgbClr val="3F274F"/>
                </a:solidFill>
                <a:prstDash val="solid"/>
                <a:miter lim="800000"/>
              </a:ln>
              <a:effectLst/>
            </p:spPr>
          </p:sp>
        </p:grpSp>
      </p:grpSp>
      <p:sp>
        <p:nvSpPr>
          <p:cNvPr id="137" name="Rectangle 136"/>
          <p:cNvSpPr/>
          <p:nvPr/>
        </p:nvSpPr>
        <p:spPr>
          <a:xfrm>
            <a:off x="3577749" y="1915237"/>
            <a:ext cx="22263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Audit Log #0 Metadata</a:t>
            </a:r>
            <a:endParaRPr lang="pt-PT" sz="10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34" name="Rectangle 133"/>
          <p:cNvSpPr/>
          <p:nvPr/>
        </p:nvSpPr>
        <p:spPr>
          <a:xfrm>
            <a:off x="3578733" y="2099277"/>
            <a:ext cx="3115165" cy="1384995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square">
            <a:spAutoFit/>
          </a:bodyPr>
          <a:lstStyle/>
          <a:p>
            <a:pPr marR="0"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 {"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systemID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": "CERT-PT",</a:t>
            </a:r>
          </a:p>
          <a:p>
            <a:pPr marR="0"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  "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orchestratorID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": "IRIS-Engine",</a:t>
            </a:r>
          </a:p>
          <a:p>
            <a:pPr marR="0"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  "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correlationID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": "28734h-233129871-dew-4432",</a:t>
            </a:r>
          </a:p>
          <a:p>
            <a:pPr marR="0"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  "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collaborationID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": "BABEL",</a:t>
            </a:r>
          </a:p>
          <a:p>
            <a:pPr marR="0"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  "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userID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": "cozy.cat@cert.pt",</a:t>
            </a:r>
          </a:p>
          <a:p>
            <a:pPr marR="0"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  "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orchestratorTimestamp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": "2023-05-19 08:45:05"</a:t>
            </a:r>
          </a:p>
          <a:p>
            <a:pPr marR="0"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  “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DPATimestamp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”: “”}</a:t>
            </a:r>
            <a:endParaRPr lang="pt-PT" sz="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grpSp>
        <p:nvGrpSpPr>
          <p:cNvPr id="139" name="Group 138"/>
          <p:cNvGrpSpPr/>
          <p:nvPr/>
        </p:nvGrpSpPr>
        <p:grpSpPr>
          <a:xfrm>
            <a:off x="3573366" y="3774241"/>
            <a:ext cx="1595287" cy="233731"/>
            <a:chOff x="10074146" y="6160442"/>
            <a:chExt cx="1318419" cy="233731"/>
          </a:xfrm>
        </p:grpSpPr>
        <p:sp>
          <p:nvSpPr>
            <p:cNvPr id="140" name="Rounded Rectangle 37">
              <a:extLst>
                <a:ext uri="{FF2B5EF4-FFF2-40B4-BE49-F238E27FC236}">
                  <a16:creationId xmlns:a16="http://schemas.microsoft.com/office/drawing/2014/main" id="{137D3476-3072-437C-A08F-84DA7853CED4}"/>
                </a:ext>
              </a:extLst>
            </p:cNvPr>
            <p:cNvSpPr/>
            <p:nvPr/>
          </p:nvSpPr>
          <p:spPr>
            <a:xfrm>
              <a:off x="10131154" y="6211525"/>
              <a:ext cx="1261411" cy="182648"/>
            </a:xfrm>
            <a:prstGeom prst="roundRect">
              <a:avLst>
                <a:gd name="adj" fmla="val 4167"/>
              </a:avLst>
            </a:prstGeom>
            <a:solidFill>
              <a:srgbClr val="BFBFBF"/>
            </a:solidFill>
            <a:ln w="12700" cap="flat" cmpd="sng" algn="ctr">
              <a:solidFill>
                <a:srgbClr val="546CB2"/>
              </a:solidFill>
              <a:prstDash val="solid"/>
              <a:miter lim="800000"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000" b="1" dirty="0">
                  <a:solidFill>
                    <a:schemeClr val="bg1"/>
                  </a:solidFill>
                  <a:latin typeface="Courier New" panose="02070309020205020404" pitchFamily="49" charset="0"/>
                  <a:ea typeface="Calibri" panose="020F0502020204030204" pitchFamily="34" charset="0"/>
                </a:rPr>
                <a:t>Unstructured JSON</a:t>
              </a:r>
              <a:endParaRPr lang="pt-PT" sz="1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41" name="Freeform 63">
              <a:extLst>
                <a:ext uri="{FF2B5EF4-FFF2-40B4-BE49-F238E27FC236}">
                  <a16:creationId xmlns:a16="http://schemas.microsoft.com/office/drawing/2014/main" id="{3829511D-39B6-403B-BB50-6F5853CE6CB4}"/>
                </a:ext>
              </a:extLst>
            </p:cNvPr>
            <p:cNvSpPr/>
            <p:nvPr/>
          </p:nvSpPr>
          <p:spPr>
            <a:xfrm>
              <a:off x="10074146" y="6160442"/>
              <a:ext cx="104674" cy="180327"/>
            </a:xfrm>
            <a:custGeom>
              <a:avLst/>
              <a:gdLst/>
              <a:ahLst/>
              <a:cxnLst/>
              <a:rect l="l" t="t" r="r" b="b"/>
              <a:pathLst>
                <a:path w="957836" h="1222897">
                  <a:moveTo>
                    <a:pt x="483972" y="63309"/>
                  </a:moveTo>
                  <a:cubicBezTo>
                    <a:pt x="337990" y="63309"/>
                    <a:pt x="216193" y="166648"/>
                    <a:pt x="188025" y="304023"/>
                  </a:cubicBezTo>
                  <a:lnTo>
                    <a:pt x="182354" y="360163"/>
                  </a:lnTo>
                  <a:lnTo>
                    <a:pt x="785591" y="360163"/>
                  </a:lnTo>
                  <a:lnTo>
                    <a:pt x="779920" y="304023"/>
                  </a:lnTo>
                  <a:cubicBezTo>
                    <a:pt x="751752" y="166648"/>
                    <a:pt x="629955" y="63309"/>
                    <a:pt x="483972" y="63309"/>
                  </a:cubicBezTo>
                  <a:close/>
                  <a:moveTo>
                    <a:pt x="483972" y="0"/>
                  </a:moveTo>
                  <a:cubicBezTo>
                    <a:pt x="660611" y="0"/>
                    <a:pt x="807986" y="125039"/>
                    <a:pt x="842069" y="291263"/>
                  </a:cubicBezTo>
                  <a:lnTo>
                    <a:pt x="849029" y="360163"/>
                  </a:lnTo>
                  <a:lnTo>
                    <a:pt x="957836" y="360163"/>
                  </a:lnTo>
                  <a:lnTo>
                    <a:pt x="957836" y="1222897"/>
                  </a:lnTo>
                  <a:lnTo>
                    <a:pt x="0" y="1222897"/>
                  </a:lnTo>
                  <a:lnTo>
                    <a:pt x="0" y="360163"/>
                  </a:lnTo>
                  <a:lnTo>
                    <a:pt x="118915" y="360163"/>
                  </a:lnTo>
                  <a:lnTo>
                    <a:pt x="125875" y="291263"/>
                  </a:lnTo>
                  <a:cubicBezTo>
                    <a:pt x="159959" y="125039"/>
                    <a:pt x="307333" y="0"/>
                    <a:pt x="483972" y="0"/>
                  </a:cubicBezTo>
                  <a:close/>
                </a:path>
              </a:pathLst>
            </a:custGeom>
            <a:solidFill>
              <a:srgbClr val="0070C0"/>
            </a:solidFill>
            <a:ln w="127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sp>
      </p:grpSp>
      <p:sp>
        <p:nvSpPr>
          <p:cNvPr id="143" name="Freeform 79">
            <a:extLst>
              <a:ext uri="{FF2B5EF4-FFF2-40B4-BE49-F238E27FC236}">
                <a16:creationId xmlns:a16="http://schemas.microsoft.com/office/drawing/2014/main" id="{BCB5557E-6146-47AA-8C62-54D5877EA1B1}"/>
              </a:ext>
            </a:extLst>
          </p:cNvPr>
          <p:cNvSpPr/>
          <p:nvPr/>
        </p:nvSpPr>
        <p:spPr>
          <a:xfrm>
            <a:off x="3533562" y="4092784"/>
            <a:ext cx="269636" cy="91476"/>
          </a:xfrm>
          <a:custGeom>
            <a:avLst/>
            <a:gdLst/>
            <a:ahLst/>
            <a:cxnLst/>
            <a:rect l="l" t="t" r="r" b="b"/>
            <a:pathLst>
              <a:path w="2427231" h="914400">
                <a:moveTo>
                  <a:pt x="233965" y="366746"/>
                </a:moveTo>
                <a:cubicBezTo>
                  <a:pt x="184008" y="366746"/>
                  <a:pt x="143510" y="407244"/>
                  <a:pt x="143510" y="457201"/>
                </a:cubicBezTo>
                <a:cubicBezTo>
                  <a:pt x="143510" y="507158"/>
                  <a:pt x="184008" y="547656"/>
                  <a:pt x="233965" y="547656"/>
                </a:cubicBezTo>
                <a:cubicBezTo>
                  <a:pt x="283922" y="547656"/>
                  <a:pt x="324420" y="507158"/>
                  <a:pt x="324420" y="457201"/>
                </a:cubicBezTo>
                <a:cubicBezTo>
                  <a:pt x="324420" y="407244"/>
                  <a:pt x="283922" y="366746"/>
                  <a:pt x="233965" y="366746"/>
                </a:cubicBezTo>
                <a:close/>
                <a:moveTo>
                  <a:pt x="457200" y="0"/>
                </a:moveTo>
                <a:cubicBezTo>
                  <a:pt x="615016" y="0"/>
                  <a:pt x="754156" y="79959"/>
                  <a:pt x="836318" y="201575"/>
                </a:cubicBezTo>
                <a:lnTo>
                  <a:pt x="866368" y="256939"/>
                </a:lnTo>
                <a:lnTo>
                  <a:pt x="2226970" y="256939"/>
                </a:lnTo>
                <a:lnTo>
                  <a:pt x="2427231" y="457201"/>
                </a:lnTo>
                <a:lnTo>
                  <a:pt x="2226970" y="657462"/>
                </a:lnTo>
                <a:lnTo>
                  <a:pt x="2106661" y="657462"/>
                </a:lnTo>
                <a:lnTo>
                  <a:pt x="1975716" y="505956"/>
                </a:lnTo>
                <a:lnTo>
                  <a:pt x="1844772" y="657462"/>
                </a:lnTo>
                <a:lnTo>
                  <a:pt x="1773422" y="657462"/>
                </a:lnTo>
                <a:lnTo>
                  <a:pt x="1642477" y="505956"/>
                </a:lnTo>
                <a:lnTo>
                  <a:pt x="1511533" y="657462"/>
                </a:lnTo>
                <a:lnTo>
                  <a:pt x="1414780" y="657462"/>
                </a:lnTo>
                <a:lnTo>
                  <a:pt x="1283835" y="505956"/>
                </a:lnTo>
                <a:lnTo>
                  <a:pt x="1152891" y="657462"/>
                </a:lnTo>
                <a:lnTo>
                  <a:pt x="866368" y="657462"/>
                </a:lnTo>
                <a:lnTo>
                  <a:pt x="836318" y="712825"/>
                </a:lnTo>
                <a:cubicBezTo>
                  <a:pt x="754156" y="834441"/>
                  <a:pt x="615016" y="914400"/>
                  <a:pt x="457200" y="914400"/>
                </a:cubicBezTo>
                <a:cubicBezTo>
                  <a:pt x="204695" y="914400"/>
                  <a:pt x="0" y="709705"/>
                  <a:pt x="0" y="457200"/>
                </a:cubicBezTo>
                <a:cubicBezTo>
                  <a:pt x="0" y="204695"/>
                  <a:pt x="204695" y="0"/>
                  <a:pt x="457200" y="0"/>
                </a:cubicBezTo>
                <a:close/>
              </a:path>
            </a:pathLst>
          </a:custGeom>
          <a:solidFill>
            <a:srgbClr val="7F4F9F">
              <a:lumMod val="40000"/>
              <a:lumOff val="60000"/>
            </a:srgbClr>
          </a:solidFill>
          <a:ln w="12700" cap="flat" cmpd="sng" algn="ctr">
            <a:solidFill>
              <a:srgbClr val="CCB6DB"/>
            </a:solidFill>
            <a:prstDash val="solid"/>
            <a:miter lim="800000"/>
          </a:ln>
          <a:effectLst/>
        </p:spPr>
      </p:sp>
      <p:sp>
        <p:nvSpPr>
          <p:cNvPr id="144" name="Freeform 79">
            <a:extLst>
              <a:ext uri="{FF2B5EF4-FFF2-40B4-BE49-F238E27FC236}">
                <a16:creationId xmlns:a16="http://schemas.microsoft.com/office/drawing/2014/main" id="{E9A43C2E-E1CC-4687-AC9A-0BDF40A37111}"/>
              </a:ext>
            </a:extLst>
          </p:cNvPr>
          <p:cNvSpPr/>
          <p:nvPr/>
        </p:nvSpPr>
        <p:spPr>
          <a:xfrm>
            <a:off x="5693325" y="4069680"/>
            <a:ext cx="269636" cy="91476"/>
          </a:xfrm>
          <a:custGeom>
            <a:avLst/>
            <a:gdLst/>
            <a:ahLst/>
            <a:cxnLst/>
            <a:rect l="l" t="t" r="r" b="b"/>
            <a:pathLst>
              <a:path w="2427231" h="914400">
                <a:moveTo>
                  <a:pt x="233965" y="366746"/>
                </a:moveTo>
                <a:cubicBezTo>
                  <a:pt x="184008" y="366746"/>
                  <a:pt x="143510" y="407244"/>
                  <a:pt x="143510" y="457201"/>
                </a:cubicBezTo>
                <a:cubicBezTo>
                  <a:pt x="143510" y="507158"/>
                  <a:pt x="184008" y="547656"/>
                  <a:pt x="233965" y="547656"/>
                </a:cubicBezTo>
                <a:cubicBezTo>
                  <a:pt x="283922" y="547656"/>
                  <a:pt x="324420" y="507158"/>
                  <a:pt x="324420" y="457201"/>
                </a:cubicBezTo>
                <a:cubicBezTo>
                  <a:pt x="324420" y="407244"/>
                  <a:pt x="283922" y="366746"/>
                  <a:pt x="233965" y="366746"/>
                </a:cubicBezTo>
                <a:close/>
                <a:moveTo>
                  <a:pt x="457200" y="0"/>
                </a:moveTo>
                <a:cubicBezTo>
                  <a:pt x="615016" y="0"/>
                  <a:pt x="754156" y="79959"/>
                  <a:pt x="836318" y="201575"/>
                </a:cubicBezTo>
                <a:lnTo>
                  <a:pt x="866368" y="256939"/>
                </a:lnTo>
                <a:lnTo>
                  <a:pt x="2226970" y="256939"/>
                </a:lnTo>
                <a:lnTo>
                  <a:pt x="2427231" y="457201"/>
                </a:lnTo>
                <a:lnTo>
                  <a:pt x="2226970" y="657462"/>
                </a:lnTo>
                <a:lnTo>
                  <a:pt x="2106661" y="657462"/>
                </a:lnTo>
                <a:lnTo>
                  <a:pt x="1975716" y="505956"/>
                </a:lnTo>
                <a:lnTo>
                  <a:pt x="1844772" y="657462"/>
                </a:lnTo>
                <a:lnTo>
                  <a:pt x="1773422" y="657462"/>
                </a:lnTo>
                <a:lnTo>
                  <a:pt x="1642477" y="505956"/>
                </a:lnTo>
                <a:lnTo>
                  <a:pt x="1511533" y="657462"/>
                </a:lnTo>
                <a:lnTo>
                  <a:pt x="1414780" y="657462"/>
                </a:lnTo>
                <a:lnTo>
                  <a:pt x="1283835" y="505956"/>
                </a:lnTo>
                <a:lnTo>
                  <a:pt x="1152891" y="657462"/>
                </a:lnTo>
                <a:lnTo>
                  <a:pt x="866368" y="657462"/>
                </a:lnTo>
                <a:lnTo>
                  <a:pt x="836318" y="712825"/>
                </a:lnTo>
                <a:cubicBezTo>
                  <a:pt x="754156" y="834441"/>
                  <a:pt x="615016" y="914400"/>
                  <a:pt x="457200" y="914400"/>
                </a:cubicBezTo>
                <a:cubicBezTo>
                  <a:pt x="204695" y="914400"/>
                  <a:pt x="0" y="709705"/>
                  <a:pt x="0" y="457200"/>
                </a:cubicBezTo>
                <a:cubicBezTo>
                  <a:pt x="0" y="204695"/>
                  <a:pt x="204695" y="0"/>
                  <a:pt x="457200" y="0"/>
                </a:cubicBezTo>
                <a:close/>
              </a:path>
            </a:pathLst>
          </a:custGeom>
          <a:solidFill>
            <a:srgbClr val="7F4F9F">
              <a:lumMod val="50000"/>
            </a:srgbClr>
          </a:solidFill>
          <a:ln w="12700" cap="flat" cmpd="sng" algn="ctr">
            <a:solidFill>
              <a:srgbClr val="3F274F"/>
            </a:solidFill>
            <a:prstDash val="solid"/>
            <a:miter lim="800000"/>
          </a:ln>
          <a:effectLst/>
        </p:spPr>
      </p:sp>
      <p:sp>
        <p:nvSpPr>
          <p:cNvPr id="145" name="Freeform 79">
            <a:extLst>
              <a:ext uri="{FF2B5EF4-FFF2-40B4-BE49-F238E27FC236}">
                <a16:creationId xmlns:a16="http://schemas.microsoft.com/office/drawing/2014/main" id="{7BFD9FAB-CEEA-4BD7-9491-C8733ECF668B}"/>
              </a:ext>
            </a:extLst>
          </p:cNvPr>
          <p:cNvSpPr/>
          <p:nvPr/>
        </p:nvSpPr>
        <p:spPr>
          <a:xfrm>
            <a:off x="4592673" y="4086996"/>
            <a:ext cx="269636" cy="91476"/>
          </a:xfrm>
          <a:custGeom>
            <a:avLst/>
            <a:gdLst/>
            <a:ahLst/>
            <a:cxnLst/>
            <a:rect l="l" t="t" r="r" b="b"/>
            <a:pathLst>
              <a:path w="2427231" h="914400">
                <a:moveTo>
                  <a:pt x="233965" y="366746"/>
                </a:moveTo>
                <a:cubicBezTo>
                  <a:pt x="184008" y="366746"/>
                  <a:pt x="143510" y="407244"/>
                  <a:pt x="143510" y="457201"/>
                </a:cubicBezTo>
                <a:cubicBezTo>
                  <a:pt x="143510" y="507158"/>
                  <a:pt x="184008" y="547656"/>
                  <a:pt x="233965" y="547656"/>
                </a:cubicBezTo>
                <a:cubicBezTo>
                  <a:pt x="283922" y="547656"/>
                  <a:pt x="324420" y="507158"/>
                  <a:pt x="324420" y="457201"/>
                </a:cubicBezTo>
                <a:cubicBezTo>
                  <a:pt x="324420" y="407244"/>
                  <a:pt x="283922" y="366746"/>
                  <a:pt x="233965" y="366746"/>
                </a:cubicBezTo>
                <a:close/>
                <a:moveTo>
                  <a:pt x="457200" y="0"/>
                </a:moveTo>
                <a:cubicBezTo>
                  <a:pt x="615016" y="0"/>
                  <a:pt x="754156" y="79959"/>
                  <a:pt x="836318" y="201575"/>
                </a:cubicBezTo>
                <a:lnTo>
                  <a:pt x="866368" y="256939"/>
                </a:lnTo>
                <a:lnTo>
                  <a:pt x="2226970" y="256939"/>
                </a:lnTo>
                <a:lnTo>
                  <a:pt x="2427231" y="457201"/>
                </a:lnTo>
                <a:lnTo>
                  <a:pt x="2226970" y="657462"/>
                </a:lnTo>
                <a:lnTo>
                  <a:pt x="2106661" y="657462"/>
                </a:lnTo>
                <a:lnTo>
                  <a:pt x="1975716" y="505956"/>
                </a:lnTo>
                <a:lnTo>
                  <a:pt x="1844772" y="657462"/>
                </a:lnTo>
                <a:lnTo>
                  <a:pt x="1773422" y="657462"/>
                </a:lnTo>
                <a:lnTo>
                  <a:pt x="1642477" y="505956"/>
                </a:lnTo>
                <a:lnTo>
                  <a:pt x="1511533" y="657462"/>
                </a:lnTo>
                <a:lnTo>
                  <a:pt x="1414780" y="657462"/>
                </a:lnTo>
                <a:lnTo>
                  <a:pt x="1283835" y="505956"/>
                </a:lnTo>
                <a:lnTo>
                  <a:pt x="1152891" y="657462"/>
                </a:lnTo>
                <a:lnTo>
                  <a:pt x="866368" y="657462"/>
                </a:lnTo>
                <a:lnTo>
                  <a:pt x="836318" y="712825"/>
                </a:lnTo>
                <a:cubicBezTo>
                  <a:pt x="754156" y="834441"/>
                  <a:pt x="615016" y="914400"/>
                  <a:pt x="457200" y="914400"/>
                </a:cubicBezTo>
                <a:cubicBezTo>
                  <a:pt x="204695" y="914400"/>
                  <a:pt x="0" y="709705"/>
                  <a:pt x="0" y="457200"/>
                </a:cubicBezTo>
                <a:cubicBezTo>
                  <a:pt x="0" y="204695"/>
                  <a:pt x="204695" y="0"/>
                  <a:pt x="457200" y="0"/>
                </a:cubicBezTo>
                <a:close/>
              </a:path>
            </a:pathLst>
          </a:custGeom>
          <a:solidFill>
            <a:srgbClr val="546CB2">
              <a:lumMod val="60000"/>
              <a:lumOff val="40000"/>
            </a:srgbClr>
          </a:solidFill>
          <a:ln w="12700" cap="flat" cmpd="sng" algn="ctr">
            <a:solidFill>
              <a:srgbClr val="98A7D1"/>
            </a:solidFill>
            <a:prstDash val="solid"/>
            <a:miter lim="800000"/>
          </a:ln>
          <a:effectLst/>
        </p:spPr>
      </p:sp>
      <p:sp>
        <p:nvSpPr>
          <p:cNvPr id="152" name="Rounded Rectangle 37">
            <a:extLst>
              <a:ext uri="{FF2B5EF4-FFF2-40B4-BE49-F238E27FC236}">
                <a16:creationId xmlns:a16="http://schemas.microsoft.com/office/drawing/2014/main" id="{137D3476-3072-437C-A08F-84DA7853CED4}"/>
              </a:ext>
            </a:extLst>
          </p:cNvPr>
          <p:cNvSpPr/>
          <p:nvPr/>
        </p:nvSpPr>
        <p:spPr>
          <a:xfrm>
            <a:off x="3642348" y="3548425"/>
            <a:ext cx="1526306" cy="205440"/>
          </a:xfrm>
          <a:prstGeom prst="roundRect">
            <a:avLst>
              <a:gd name="adj" fmla="val 4167"/>
            </a:avLst>
          </a:prstGeom>
          <a:solidFill>
            <a:schemeClr val="accent6"/>
          </a:solidFill>
          <a:ln w="25400" cap="flat" cmpd="sng" algn="ctr">
            <a:noFill/>
            <a:prstDash val="solid"/>
            <a:miter/>
          </a:ln>
          <a:effectLst/>
        </p:spPr>
        <p:txBody>
          <a:bodyPr lIns="90000" tIns="45000" rIns="90000" bIns="45000" anchor="ctr">
            <a:noAutofit/>
          </a:bodyPr>
          <a:lstStyle/>
          <a:p>
            <a:pPr>
              <a:tabLst>
                <a:tab pos="0" algn="l"/>
              </a:tabLst>
            </a:pPr>
            <a:r>
              <a:rPr lang="en-US" sz="1000" b="1" kern="0" spc="-1" dirty="0" err="1">
                <a:latin typeface="Calibri"/>
                <a:ea typeface="DejaVu Sans"/>
              </a:rPr>
              <a:t>logRef</a:t>
            </a:r>
            <a:endParaRPr lang="pt-PT" sz="1000" b="1" kern="0" spc="-1" dirty="0">
              <a:latin typeface="Calibri"/>
              <a:ea typeface="DejaVu Sans"/>
            </a:endParaRPr>
          </a:p>
        </p:txBody>
      </p:sp>
      <p:grpSp>
        <p:nvGrpSpPr>
          <p:cNvPr id="115" name="Group 114"/>
          <p:cNvGrpSpPr/>
          <p:nvPr/>
        </p:nvGrpSpPr>
        <p:grpSpPr>
          <a:xfrm>
            <a:off x="7792013" y="2045324"/>
            <a:ext cx="4010600" cy="541163"/>
            <a:chOff x="6735924" y="3930431"/>
            <a:chExt cx="4852826" cy="447242"/>
          </a:xfrm>
        </p:grpSpPr>
        <p:sp>
          <p:nvSpPr>
            <p:cNvPr id="116" name="Rectangle 300"/>
            <p:cNvSpPr/>
            <p:nvPr/>
          </p:nvSpPr>
          <p:spPr>
            <a:xfrm>
              <a:off x="6735925" y="4075212"/>
              <a:ext cx="4852825" cy="302461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3175" cap="flat" cmpd="sng" algn="ctr">
              <a:solidFill>
                <a:srgbClr val="000000"/>
              </a:solidFill>
              <a:prstDash val="dash"/>
              <a:miter/>
            </a:ln>
            <a:effectLst/>
          </p:spPr>
        </p:sp>
        <p:sp>
          <p:nvSpPr>
            <p:cNvPr id="117" name="Rectangle 302"/>
            <p:cNvSpPr/>
            <p:nvPr/>
          </p:nvSpPr>
          <p:spPr>
            <a:xfrm>
              <a:off x="6757137" y="4108803"/>
              <a:ext cx="1180642" cy="111868"/>
            </a:xfrm>
            <a:prstGeom prst="rect">
              <a:avLst/>
            </a:prstGeom>
            <a:solidFill>
              <a:srgbClr val="546CB2">
                <a:lumMod val="20000"/>
                <a:lumOff val="80000"/>
              </a:srgbClr>
            </a:solidFill>
            <a:ln w="25400" cap="flat" cmpd="sng" algn="ctr">
              <a:noFill/>
              <a:prstDash val="solid"/>
              <a:miter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000" b="0" i="0" u="none" strike="noStrike" kern="0" cap="none" spc="-1" normalizeH="0" baseline="0" noProof="0" dirty="0" err="1">
                  <a:ln>
                    <a:noFill/>
                  </a:ln>
                  <a:solidFill>
                    <a:srgbClr val="56543D"/>
                  </a:solidFill>
                  <a:effectLst/>
                  <a:uLnTx/>
                  <a:uFillTx/>
                  <a:latin typeface="Calibri"/>
                  <a:ea typeface="DejaVu Sans"/>
                </a:rPr>
                <a:t>systemID</a:t>
              </a:r>
              <a:endParaRPr kumimoji="0" lang="en-US" sz="1000" b="0" i="0" u="none" strike="noStrike" kern="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18" name="Rectangle 304"/>
            <p:cNvSpPr/>
            <p:nvPr/>
          </p:nvSpPr>
          <p:spPr>
            <a:xfrm>
              <a:off x="6735924" y="3930431"/>
              <a:ext cx="4852826" cy="135372"/>
            </a:xfrm>
            <a:prstGeom prst="rect">
              <a:avLst/>
            </a:prstGeom>
            <a:solidFill>
              <a:sysClr val="windowText" lastClr="000000"/>
            </a:solidFill>
            <a:ln w="25400" cap="flat" cmpd="sng" algn="ctr">
              <a:noFill/>
              <a:prstDash val="solid"/>
              <a:miter/>
            </a:ln>
            <a:effectLst/>
          </p:spPr>
          <p:txBody>
            <a:bodyPr vertOverflow="overflow" horzOverflow="overflow" lIns="90000" tIns="45000" rIns="90000" bIns="45000" numCol="1" spc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000" b="1" i="0" u="none" strike="noStrike" kern="0" cap="none" spc="-1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DejaVu Sans"/>
                </a:rPr>
                <a:t>Log Metadata</a:t>
              </a:r>
              <a:endParaRPr kumimoji="0" lang="en-US" sz="1000" b="0" i="0" u="none" strike="noStrike" kern="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19" name="Rectangle 305"/>
            <p:cNvSpPr/>
            <p:nvPr/>
          </p:nvSpPr>
          <p:spPr>
            <a:xfrm>
              <a:off x="6757138" y="4242301"/>
              <a:ext cx="1183170" cy="111868"/>
            </a:xfrm>
            <a:prstGeom prst="rect">
              <a:avLst/>
            </a:prstGeom>
            <a:solidFill>
              <a:srgbClr val="546CB2">
                <a:lumMod val="20000"/>
                <a:lumOff val="80000"/>
              </a:srgbClr>
            </a:solidFill>
            <a:ln w="25400" cap="flat" cmpd="sng" algn="ctr">
              <a:noFill/>
              <a:prstDash val="solid"/>
              <a:miter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lang="en-US" sz="1000" kern="0" spc="-1" dirty="0" err="1">
                  <a:solidFill>
                    <a:srgbClr val="56543D"/>
                  </a:solidFill>
                  <a:latin typeface="Calibri"/>
                </a:rPr>
                <a:t>orchestratorID</a:t>
              </a:r>
              <a:endParaRPr kumimoji="0" lang="en-US" sz="1000" b="0" i="0" u="none" strike="noStrike" kern="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20" name="Rectangle 312"/>
            <p:cNvSpPr/>
            <p:nvPr/>
          </p:nvSpPr>
          <p:spPr>
            <a:xfrm>
              <a:off x="7958992" y="4108803"/>
              <a:ext cx="1183170" cy="111868"/>
            </a:xfrm>
            <a:prstGeom prst="rect">
              <a:avLst/>
            </a:prstGeom>
            <a:solidFill>
              <a:srgbClr val="546CB2">
                <a:lumMod val="20000"/>
                <a:lumOff val="80000"/>
              </a:srgbClr>
            </a:solidFill>
            <a:ln w="25400" cap="flat" cmpd="sng" algn="ctr">
              <a:noFill/>
              <a:prstDash val="solid"/>
              <a:miter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000" b="0" i="0" u="none" strike="noStrike" kern="0" cap="none" spc="-1" normalizeH="0" baseline="0" noProof="0" dirty="0" err="1">
                  <a:ln>
                    <a:noFill/>
                  </a:ln>
                  <a:solidFill>
                    <a:srgbClr val="56543D"/>
                  </a:solidFill>
                  <a:effectLst/>
                  <a:uLnTx/>
                  <a:uFillTx/>
                  <a:latin typeface="Calibri"/>
                  <a:ea typeface="DejaVu Sans"/>
                </a:rPr>
                <a:t>correlationID</a:t>
              </a:r>
              <a:endParaRPr kumimoji="0" lang="en-US" sz="1000" b="0" i="0" u="none" strike="noStrike" kern="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21" name="Rectangle 312"/>
            <p:cNvSpPr/>
            <p:nvPr/>
          </p:nvSpPr>
          <p:spPr>
            <a:xfrm>
              <a:off x="7960256" y="4249671"/>
              <a:ext cx="1183170" cy="111868"/>
            </a:xfrm>
            <a:prstGeom prst="rect">
              <a:avLst/>
            </a:prstGeom>
            <a:solidFill>
              <a:srgbClr val="546CB2">
                <a:lumMod val="20000"/>
                <a:lumOff val="80000"/>
              </a:srgbClr>
            </a:solidFill>
            <a:ln w="25400" cap="flat" cmpd="sng" algn="ctr">
              <a:noFill/>
              <a:prstDash val="solid"/>
              <a:miter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000" b="0" i="0" u="none" strike="noStrike" kern="0" cap="none" spc="-1" normalizeH="0" baseline="0" noProof="0" dirty="0" err="1">
                  <a:ln>
                    <a:noFill/>
                  </a:ln>
                  <a:solidFill>
                    <a:srgbClr val="56543D"/>
                  </a:solidFill>
                  <a:effectLst/>
                  <a:uLnTx/>
                  <a:uFillTx/>
                  <a:latin typeface="Calibri"/>
                  <a:ea typeface="DejaVu Sans"/>
                </a:rPr>
                <a:t>collaborationID</a:t>
              </a:r>
              <a:endParaRPr kumimoji="0" lang="en-US" sz="1000" b="0" i="0" u="none" strike="noStrike" kern="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22" name="Rectangle 312"/>
            <p:cNvSpPr/>
            <p:nvPr/>
          </p:nvSpPr>
          <p:spPr>
            <a:xfrm>
              <a:off x="9163375" y="4108803"/>
              <a:ext cx="1183170" cy="111868"/>
            </a:xfrm>
            <a:prstGeom prst="rect">
              <a:avLst/>
            </a:prstGeom>
            <a:solidFill>
              <a:srgbClr val="546CB2">
                <a:lumMod val="20000"/>
                <a:lumOff val="80000"/>
              </a:srgbClr>
            </a:solidFill>
            <a:ln w="25400" cap="flat" cmpd="sng" algn="ctr">
              <a:noFill/>
              <a:prstDash val="solid"/>
              <a:miter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000" b="0" i="0" u="none" strike="noStrike" kern="0" cap="none" spc="-1" normalizeH="0" baseline="0" noProof="0" dirty="0" err="1">
                  <a:ln>
                    <a:noFill/>
                  </a:ln>
                  <a:solidFill>
                    <a:srgbClr val="56543D"/>
                  </a:solidFill>
                  <a:effectLst/>
                  <a:uLnTx/>
                  <a:uFillTx/>
                  <a:latin typeface="Calibri"/>
                  <a:ea typeface="DejaVu Sans"/>
                </a:rPr>
                <a:t>userID</a:t>
              </a:r>
              <a:endParaRPr kumimoji="0" lang="en-US" sz="1000" b="0" i="0" u="none" strike="noStrike" kern="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23" name="Rectangle 312"/>
            <p:cNvSpPr/>
            <p:nvPr/>
          </p:nvSpPr>
          <p:spPr>
            <a:xfrm>
              <a:off x="9163375" y="4242301"/>
              <a:ext cx="1183170" cy="111868"/>
            </a:xfrm>
            <a:prstGeom prst="rect">
              <a:avLst/>
            </a:prstGeom>
            <a:solidFill>
              <a:srgbClr val="546CB2">
                <a:lumMod val="20000"/>
                <a:lumOff val="80000"/>
              </a:srgbClr>
            </a:solidFill>
            <a:ln w="25400" cap="flat" cmpd="sng" algn="ctr">
              <a:noFill/>
              <a:prstDash val="solid"/>
              <a:miter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000" b="0" i="0" u="none" strike="noStrike" kern="0" cap="none" spc="-1" normalizeH="0" baseline="0" noProof="0" dirty="0" err="1">
                  <a:ln>
                    <a:noFill/>
                  </a:ln>
                  <a:solidFill>
                    <a:srgbClr val="56543D"/>
                  </a:solidFill>
                  <a:effectLst/>
                  <a:uLnTx/>
                  <a:uFillTx/>
                  <a:latin typeface="Calibri"/>
                  <a:ea typeface="DejaVu Sans"/>
                </a:rPr>
                <a:t>orc.Timestamp</a:t>
              </a:r>
              <a:endParaRPr kumimoji="0" lang="en-US" sz="1000" b="0" i="0" u="none" strike="noStrike" kern="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24" name="Rectangle 302"/>
            <p:cNvSpPr/>
            <p:nvPr/>
          </p:nvSpPr>
          <p:spPr>
            <a:xfrm>
              <a:off x="10366492" y="4242301"/>
              <a:ext cx="1191761" cy="111868"/>
            </a:xfrm>
            <a:prstGeom prst="rect">
              <a:avLst/>
            </a:prstGeom>
            <a:solidFill>
              <a:schemeClr val="accent6"/>
            </a:solidFill>
            <a:ln w="25400" cap="flat" cmpd="sng" algn="ctr">
              <a:noFill/>
              <a:prstDash val="solid"/>
              <a:miter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000" b="1" i="0" u="none" strike="noStrike" kern="0" cap="none" spc="-1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DejaVu Sans"/>
                </a:rPr>
                <a:t>Log reference</a:t>
              </a:r>
              <a:endParaRPr kumimoji="0" lang="en-US" sz="1000" b="1" i="0" u="none" strike="noStrike" kern="0" cap="none" spc="-1" normalizeH="0" baseline="0" noProof="0" dirty="0">
                <a:ln>
                  <a:noFill/>
                </a:ln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25" name="Rectangle 312"/>
            <p:cNvSpPr/>
            <p:nvPr/>
          </p:nvSpPr>
          <p:spPr>
            <a:xfrm>
              <a:off x="10367758" y="4109168"/>
              <a:ext cx="1190496" cy="111868"/>
            </a:xfrm>
            <a:prstGeom prst="rect">
              <a:avLst/>
            </a:prstGeom>
            <a:solidFill>
              <a:schemeClr val="accent5"/>
            </a:solidFill>
            <a:ln w="25400" cap="flat" cmpd="sng" algn="ctr">
              <a:noFill/>
              <a:prstDash val="solid"/>
              <a:miter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000" b="0" i="0" u="none" strike="noStrike" kern="0" cap="none" spc="-1" normalizeH="0" baseline="0" noProof="0" dirty="0" err="1">
                  <a:ln>
                    <a:noFill/>
                  </a:ln>
                  <a:solidFill>
                    <a:srgbClr val="56543D"/>
                  </a:solidFill>
                  <a:effectLst/>
                  <a:uLnTx/>
                  <a:uFillTx/>
                  <a:latin typeface="Calibri"/>
                  <a:ea typeface="DejaVu Sans"/>
                </a:rPr>
                <a:t>DPATimestamp</a:t>
              </a:r>
              <a:endParaRPr kumimoji="0" lang="en-US" sz="1000" b="0" i="0" u="none" strike="noStrike" kern="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grpSp>
        <p:nvGrpSpPr>
          <p:cNvPr id="127" name="Group 126"/>
          <p:cNvGrpSpPr/>
          <p:nvPr/>
        </p:nvGrpSpPr>
        <p:grpSpPr>
          <a:xfrm>
            <a:off x="8464206" y="5261932"/>
            <a:ext cx="2374976" cy="211035"/>
            <a:chOff x="8299441" y="6221906"/>
            <a:chExt cx="2374976" cy="211035"/>
          </a:xfrm>
        </p:grpSpPr>
        <p:grpSp>
          <p:nvGrpSpPr>
            <p:cNvPr id="128" name="Group 127"/>
            <p:cNvGrpSpPr/>
            <p:nvPr/>
          </p:nvGrpSpPr>
          <p:grpSpPr>
            <a:xfrm>
              <a:off x="8872916" y="6221906"/>
              <a:ext cx="1801501" cy="201353"/>
              <a:chOff x="10056823" y="6160442"/>
              <a:chExt cx="1801501" cy="324281"/>
            </a:xfrm>
          </p:grpSpPr>
          <p:sp>
            <p:nvSpPr>
              <p:cNvPr id="130" name="Rounded Rectangle 37">
                <a:extLst>
                  <a:ext uri="{FF2B5EF4-FFF2-40B4-BE49-F238E27FC236}">
                    <a16:creationId xmlns:a16="http://schemas.microsoft.com/office/drawing/2014/main" id="{137D3476-3072-437C-A08F-84DA7853CED4}"/>
                  </a:ext>
                </a:extLst>
              </p:cNvPr>
              <p:cNvSpPr/>
              <p:nvPr/>
            </p:nvSpPr>
            <p:spPr>
              <a:xfrm>
                <a:off x="10131154" y="6211524"/>
                <a:ext cx="1727170" cy="273199"/>
              </a:xfrm>
              <a:prstGeom prst="roundRect">
                <a:avLst>
                  <a:gd name="adj" fmla="val 4167"/>
                </a:avLst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lIns="90000" tIns="45000" rIns="90000" bIns="45000" anchor="ctr">
                <a:noAutofit/>
              </a:bodyPr>
              <a:lstStyle/>
              <a:p>
                <a:pPr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100" b="1" dirty="0">
                    <a:solidFill>
                      <a:schemeClr val="bg1"/>
                    </a:solidFill>
                    <a:latin typeface="Courier New" panose="02070309020205020404" pitchFamily="49" charset="0"/>
                    <a:ea typeface="Calibri" panose="020F0502020204030204" pitchFamily="34" charset="0"/>
                  </a:rPr>
                  <a:t>Unstructured JSON</a:t>
                </a:r>
                <a:endParaRPr lang="pt-PT" sz="11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</a:endParaRPr>
              </a:p>
            </p:txBody>
          </p:sp>
          <p:sp>
            <p:nvSpPr>
              <p:cNvPr id="131" name="Freeform 63">
                <a:extLst>
                  <a:ext uri="{FF2B5EF4-FFF2-40B4-BE49-F238E27FC236}">
                    <a16:creationId xmlns:a16="http://schemas.microsoft.com/office/drawing/2014/main" id="{3829511D-39B6-403B-BB50-6F5853CE6CB4}"/>
                  </a:ext>
                </a:extLst>
              </p:cNvPr>
              <p:cNvSpPr/>
              <p:nvPr/>
            </p:nvSpPr>
            <p:spPr>
              <a:xfrm>
                <a:off x="10056823" y="6160442"/>
                <a:ext cx="139320" cy="180327"/>
              </a:xfrm>
              <a:custGeom>
                <a:avLst/>
                <a:gdLst/>
                <a:ahLst/>
                <a:cxnLst/>
                <a:rect l="l" t="t" r="r" b="b"/>
                <a:pathLst>
                  <a:path w="957836" h="1222897">
                    <a:moveTo>
                      <a:pt x="483972" y="63309"/>
                    </a:moveTo>
                    <a:cubicBezTo>
                      <a:pt x="337990" y="63309"/>
                      <a:pt x="216193" y="166648"/>
                      <a:pt x="188025" y="304023"/>
                    </a:cubicBezTo>
                    <a:lnTo>
                      <a:pt x="182354" y="360163"/>
                    </a:lnTo>
                    <a:lnTo>
                      <a:pt x="785591" y="360163"/>
                    </a:lnTo>
                    <a:lnTo>
                      <a:pt x="779920" y="304023"/>
                    </a:lnTo>
                    <a:cubicBezTo>
                      <a:pt x="751752" y="166648"/>
                      <a:pt x="629955" y="63309"/>
                      <a:pt x="483972" y="63309"/>
                    </a:cubicBezTo>
                    <a:close/>
                    <a:moveTo>
                      <a:pt x="483972" y="0"/>
                    </a:moveTo>
                    <a:cubicBezTo>
                      <a:pt x="660611" y="0"/>
                      <a:pt x="807986" y="125039"/>
                      <a:pt x="842069" y="291263"/>
                    </a:cubicBezTo>
                    <a:lnTo>
                      <a:pt x="849029" y="360163"/>
                    </a:lnTo>
                    <a:lnTo>
                      <a:pt x="957836" y="360163"/>
                    </a:lnTo>
                    <a:lnTo>
                      <a:pt x="957836" y="1222897"/>
                    </a:lnTo>
                    <a:lnTo>
                      <a:pt x="0" y="1222897"/>
                    </a:lnTo>
                    <a:lnTo>
                      <a:pt x="0" y="360163"/>
                    </a:lnTo>
                    <a:lnTo>
                      <a:pt x="118915" y="360163"/>
                    </a:lnTo>
                    <a:lnTo>
                      <a:pt x="125875" y="291263"/>
                    </a:lnTo>
                    <a:cubicBezTo>
                      <a:pt x="159959" y="125039"/>
                      <a:pt x="307333" y="0"/>
                      <a:pt x="483972" y="0"/>
                    </a:cubicBezTo>
                    <a:close/>
                  </a:path>
                </a:pathLst>
              </a:custGeom>
              <a:solidFill>
                <a:srgbClr val="0070C0"/>
              </a:solidFill>
              <a:ln w="127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sp>
        </p:grpSp>
        <p:sp>
          <p:nvSpPr>
            <p:cNvPr id="129" name="Rounded Rectangle 37">
              <a:extLst>
                <a:ext uri="{FF2B5EF4-FFF2-40B4-BE49-F238E27FC236}">
                  <a16:creationId xmlns:a16="http://schemas.microsoft.com/office/drawing/2014/main" id="{137D3476-3072-437C-A08F-84DA7853CED4}"/>
                </a:ext>
              </a:extLst>
            </p:cNvPr>
            <p:cNvSpPr/>
            <p:nvPr/>
          </p:nvSpPr>
          <p:spPr>
            <a:xfrm>
              <a:off x="8299441" y="6263306"/>
              <a:ext cx="568303" cy="169635"/>
            </a:xfrm>
            <a:prstGeom prst="roundRect">
              <a:avLst>
                <a:gd name="adj" fmla="val 4167"/>
              </a:avLst>
            </a:prstGeom>
            <a:noFill/>
            <a:ln w="25400" cap="flat" cmpd="sng" algn="ctr">
              <a:noFill/>
              <a:prstDash val="solid"/>
              <a:miter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>
                <a:tabLst>
                  <a:tab pos="0" algn="l"/>
                </a:tabLst>
              </a:pPr>
              <a:r>
                <a:rPr lang="en-US" sz="1000" b="1" kern="0" spc="-1" dirty="0">
                  <a:latin typeface="Calibri"/>
                  <a:ea typeface="DejaVu Sans"/>
                </a:rPr>
                <a:t>Log ref</a:t>
              </a:r>
              <a:endParaRPr lang="pt-PT" sz="1000" b="1" kern="0" spc="-1" dirty="0">
                <a:latin typeface="Calibri"/>
                <a:ea typeface="DejaVu Sans"/>
              </a:endParaRPr>
            </a:p>
          </p:txBody>
        </p:sp>
      </p:grpSp>
      <p:grpSp>
        <p:nvGrpSpPr>
          <p:cNvPr id="135" name="Group 134"/>
          <p:cNvGrpSpPr/>
          <p:nvPr/>
        </p:nvGrpSpPr>
        <p:grpSpPr>
          <a:xfrm>
            <a:off x="8460639" y="5847487"/>
            <a:ext cx="2374976" cy="211035"/>
            <a:chOff x="8299441" y="6221906"/>
            <a:chExt cx="2374976" cy="211035"/>
          </a:xfrm>
        </p:grpSpPr>
        <p:grpSp>
          <p:nvGrpSpPr>
            <p:cNvPr id="136" name="Group 135"/>
            <p:cNvGrpSpPr/>
            <p:nvPr/>
          </p:nvGrpSpPr>
          <p:grpSpPr>
            <a:xfrm>
              <a:off x="8872916" y="6221906"/>
              <a:ext cx="1801501" cy="201353"/>
              <a:chOff x="10056823" y="6160442"/>
              <a:chExt cx="1801501" cy="324281"/>
            </a:xfrm>
          </p:grpSpPr>
          <p:sp>
            <p:nvSpPr>
              <p:cNvPr id="146" name="Rounded Rectangle 37">
                <a:extLst>
                  <a:ext uri="{FF2B5EF4-FFF2-40B4-BE49-F238E27FC236}">
                    <a16:creationId xmlns:a16="http://schemas.microsoft.com/office/drawing/2014/main" id="{137D3476-3072-437C-A08F-84DA7853CED4}"/>
                  </a:ext>
                </a:extLst>
              </p:cNvPr>
              <p:cNvSpPr/>
              <p:nvPr/>
            </p:nvSpPr>
            <p:spPr>
              <a:xfrm>
                <a:off x="10131154" y="6211524"/>
                <a:ext cx="1727170" cy="273199"/>
              </a:xfrm>
              <a:prstGeom prst="roundRect">
                <a:avLst>
                  <a:gd name="adj" fmla="val 4167"/>
                </a:avLst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lIns="90000" tIns="45000" rIns="90000" bIns="45000" anchor="ctr">
                <a:noAutofit/>
              </a:bodyPr>
              <a:lstStyle/>
              <a:p>
                <a:pPr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100" b="1" dirty="0">
                    <a:solidFill>
                      <a:schemeClr val="bg1"/>
                    </a:solidFill>
                    <a:latin typeface="Courier New" panose="02070309020205020404" pitchFamily="49" charset="0"/>
                    <a:ea typeface="Calibri" panose="020F0502020204030204" pitchFamily="34" charset="0"/>
                  </a:rPr>
                  <a:t>Unstructured JSON</a:t>
                </a:r>
                <a:endParaRPr lang="pt-PT" sz="11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</a:endParaRPr>
              </a:p>
            </p:txBody>
          </p:sp>
          <p:sp>
            <p:nvSpPr>
              <p:cNvPr id="147" name="Freeform 63">
                <a:extLst>
                  <a:ext uri="{FF2B5EF4-FFF2-40B4-BE49-F238E27FC236}">
                    <a16:creationId xmlns:a16="http://schemas.microsoft.com/office/drawing/2014/main" id="{3829511D-39B6-403B-BB50-6F5853CE6CB4}"/>
                  </a:ext>
                </a:extLst>
              </p:cNvPr>
              <p:cNvSpPr/>
              <p:nvPr/>
            </p:nvSpPr>
            <p:spPr>
              <a:xfrm>
                <a:off x="10056823" y="6160442"/>
                <a:ext cx="139320" cy="180327"/>
              </a:xfrm>
              <a:custGeom>
                <a:avLst/>
                <a:gdLst/>
                <a:ahLst/>
                <a:cxnLst/>
                <a:rect l="l" t="t" r="r" b="b"/>
                <a:pathLst>
                  <a:path w="957836" h="1222897">
                    <a:moveTo>
                      <a:pt x="483972" y="63309"/>
                    </a:moveTo>
                    <a:cubicBezTo>
                      <a:pt x="337990" y="63309"/>
                      <a:pt x="216193" y="166648"/>
                      <a:pt x="188025" y="304023"/>
                    </a:cubicBezTo>
                    <a:lnTo>
                      <a:pt x="182354" y="360163"/>
                    </a:lnTo>
                    <a:lnTo>
                      <a:pt x="785591" y="360163"/>
                    </a:lnTo>
                    <a:lnTo>
                      <a:pt x="779920" y="304023"/>
                    </a:lnTo>
                    <a:cubicBezTo>
                      <a:pt x="751752" y="166648"/>
                      <a:pt x="629955" y="63309"/>
                      <a:pt x="483972" y="63309"/>
                    </a:cubicBezTo>
                    <a:close/>
                    <a:moveTo>
                      <a:pt x="483972" y="0"/>
                    </a:moveTo>
                    <a:cubicBezTo>
                      <a:pt x="660611" y="0"/>
                      <a:pt x="807986" y="125039"/>
                      <a:pt x="842069" y="291263"/>
                    </a:cubicBezTo>
                    <a:lnTo>
                      <a:pt x="849029" y="360163"/>
                    </a:lnTo>
                    <a:lnTo>
                      <a:pt x="957836" y="360163"/>
                    </a:lnTo>
                    <a:lnTo>
                      <a:pt x="957836" y="1222897"/>
                    </a:lnTo>
                    <a:lnTo>
                      <a:pt x="0" y="1222897"/>
                    </a:lnTo>
                    <a:lnTo>
                      <a:pt x="0" y="360163"/>
                    </a:lnTo>
                    <a:lnTo>
                      <a:pt x="118915" y="360163"/>
                    </a:lnTo>
                    <a:lnTo>
                      <a:pt x="125875" y="291263"/>
                    </a:lnTo>
                    <a:cubicBezTo>
                      <a:pt x="159959" y="125039"/>
                      <a:pt x="307333" y="0"/>
                      <a:pt x="483972" y="0"/>
                    </a:cubicBezTo>
                    <a:close/>
                  </a:path>
                </a:pathLst>
              </a:custGeom>
              <a:solidFill>
                <a:srgbClr val="0070C0"/>
              </a:solidFill>
              <a:ln w="127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sp>
        </p:grpSp>
        <p:sp>
          <p:nvSpPr>
            <p:cNvPr id="142" name="Rounded Rectangle 37">
              <a:extLst>
                <a:ext uri="{FF2B5EF4-FFF2-40B4-BE49-F238E27FC236}">
                  <a16:creationId xmlns:a16="http://schemas.microsoft.com/office/drawing/2014/main" id="{137D3476-3072-437C-A08F-84DA7853CED4}"/>
                </a:ext>
              </a:extLst>
            </p:cNvPr>
            <p:cNvSpPr/>
            <p:nvPr/>
          </p:nvSpPr>
          <p:spPr>
            <a:xfrm>
              <a:off x="8299441" y="6263306"/>
              <a:ext cx="568303" cy="169635"/>
            </a:xfrm>
            <a:prstGeom prst="roundRect">
              <a:avLst>
                <a:gd name="adj" fmla="val 4167"/>
              </a:avLst>
            </a:prstGeom>
            <a:noFill/>
            <a:ln w="25400" cap="flat" cmpd="sng" algn="ctr">
              <a:noFill/>
              <a:prstDash val="solid"/>
              <a:miter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>
                <a:tabLst>
                  <a:tab pos="0" algn="l"/>
                </a:tabLst>
              </a:pPr>
              <a:r>
                <a:rPr lang="en-US" sz="1000" b="1" kern="0" spc="-1" dirty="0">
                  <a:latin typeface="Calibri"/>
                  <a:ea typeface="DejaVu Sans"/>
                </a:rPr>
                <a:t>Log ref</a:t>
              </a:r>
              <a:endParaRPr lang="pt-PT" sz="1000" b="1" kern="0" spc="-1" dirty="0">
                <a:latin typeface="Calibri"/>
                <a:ea typeface="DejaVu Sans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700246" y="3657653"/>
            <a:ext cx="2136611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>
                <a:solidFill>
                  <a:srgbClr val="3F4350"/>
                </a:solidFill>
                <a:latin typeface="Open Sans"/>
              </a:rPr>
              <a:t>{"selector":{"</a:t>
            </a:r>
            <a:r>
              <a:rPr lang="en-US" sz="1000" dirty="0" err="1">
                <a:solidFill>
                  <a:srgbClr val="3F4350"/>
                </a:solidFill>
                <a:latin typeface="Open Sans"/>
              </a:rPr>
              <a:t>systemID</a:t>
            </a:r>
            <a:r>
              <a:rPr lang="en-US" sz="1000" dirty="0">
                <a:solidFill>
                  <a:srgbClr val="3F4350"/>
                </a:solidFill>
                <a:latin typeface="Open Sans"/>
              </a:rPr>
              <a:t>":"CERT-PT","</a:t>
            </a:r>
            <a:r>
              <a:rPr lang="en-US" sz="1000" dirty="0" err="1">
                <a:solidFill>
                  <a:srgbClr val="3F4350"/>
                </a:solidFill>
                <a:latin typeface="Open Sans"/>
              </a:rPr>
              <a:t>collaborationID</a:t>
            </a:r>
            <a:r>
              <a:rPr lang="en-US" sz="1000" dirty="0">
                <a:solidFill>
                  <a:srgbClr val="3F4350"/>
                </a:solidFill>
                <a:latin typeface="Open Sans"/>
              </a:rPr>
              <a:t>":"BABEL"}}</a:t>
            </a:r>
            <a:endParaRPr lang="pt-PT" sz="1000" dirty="0"/>
          </a:p>
        </p:txBody>
      </p:sp>
      <p:sp>
        <p:nvSpPr>
          <p:cNvPr id="157" name="Rectangle 156"/>
          <p:cNvSpPr/>
          <p:nvPr/>
        </p:nvSpPr>
        <p:spPr>
          <a:xfrm>
            <a:off x="3602521" y="4222630"/>
            <a:ext cx="22263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Audit Log #1 Metadata</a:t>
            </a:r>
            <a:endParaRPr lang="pt-PT" sz="10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59" name="Rectangle 158"/>
          <p:cNvSpPr/>
          <p:nvPr/>
        </p:nvSpPr>
        <p:spPr>
          <a:xfrm>
            <a:off x="3603505" y="4406670"/>
            <a:ext cx="3115165" cy="13849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R="0"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 {"</a:t>
            </a:r>
            <a:r>
              <a:rPr lang="en-US" sz="800" b="1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systemID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": "</a:t>
            </a:r>
            <a:r>
              <a:rPr lang="en-US" sz="800" b="1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CERT-PT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",</a:t>
            </a:r>
          </a:p>
          <a:p>
            <a:pPr marR="0"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  "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orchestratorID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": "IRIS-Engine2",</a:t>
            </a:r>
          </a:p>
          <a:p>
            <a:pPr marR="0"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  "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correlationID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": "28734h-233129871-dew-4432",</a:t>
            </a:r>
          </a:p>
          <a:p>
            <a:pPr marR="0"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  "</a:t>
            </a:r>
            <a:r>
              <a:rPr lang="en-US" sz="800" b="1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collaborationID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": "</a:t>
            </a:r>
            <a:r>
              <a:rPr lang="en-US" sz="800" b="1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BABEL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",</a:t>
            </a:r>
          </a:p>
          <a:p>
            <a:pPr marR="0"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  "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userID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": "cozy.cat@cert.pt",</a:t>
            </a:r>
          </a:p>
          <a:p>
            <a:pPr marR="0"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  "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orchestratorTimestamp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": "2023-05-19 09:45:05" “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DPATimestamp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rPr>
              <a:t>”: “”}</a:t>
            </a:r>
            <a:endParaRPr lang="pt-PT" sz="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grpSp>
        <p:nvGrpSpPr>
          <p:cNvPr id="160" name="Group 159"/>
          <p:cNvGrpSpPr/>
          <p:nvPr/>
        </p:nvGrpSpPr>
        <p:grpSpPr>
          <a:xfrm>
            <a:off x="3598138" y="6081634"/>
            <a:ext cx="1595287" cy="233731"/>
            <a:chOff x="10074146" y="6160442"/>
            <a:chExt cx="1318419" cy="233731"/>
          </a:xfrm>
        </p:grpSpPr>
        <p:sp>
          <p:nvSpPr>
            <p:cNvPr id="165" name="Rounded Rectangle 37">
              <a:extLst>
                <a:ext uri="{FF2B5EF4-FFF2-40B4-BE49-F238E27FC236}">
                  <a16:creationId xmlns:a16="http://schemas.microsoft.com/office/drawing/2014/main" id="{137D3476-3072-437C-A08F-84DA7853CED4}"/>
                </a:ext>
              </a:extLst>
            </p:cNvPr>
            <p:cNvSpPr/>
            <p:nvPr/>
          </p:nvSpPr>
          <p:spPr>
            <a:xfrm>
              <a:off x="10131154" y="6211525"/>
              <a:ext cx="1261411" cy="182648"/>
            </a:xfrm>
            <a:prstGeom prst="roundRect">
              <a:avLst>
                <a:gd name="adj" fmla="val 4167"/>
              </a:avLst>
            </a:prstGeom>
            <a:solidFill>
              <a:srgbClr val="D9D9C9"/>
            </a:solidFill>
            <a:ln w="12700" cap="flat" cmpd="sng" algn="ctr">
              <a:solidFill>
                <a:srgbClr val="546CB2"/>
              </a:solidFill>
              <a:prstDash val="solid"/>
              <a:miter lim="800000"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000" b="1" dirty="0">
                  <a:solidFill>
                    <a:schemeClr val="bg1"/>
                  </a:solidFill>
                  <a:latin typeface="Courier New" panose="02070309020205020404" pitchFamily="49" charset="0"/>
                  <a:ea typeface="Calibri" panose="020F0502020204030204" pitchFamily="34" charset="0"/>
                </a:rPr>
                <a:t>Unstructured JSON</a:t>
              </a:r>
              <a:endParaRPr lang="pt-PT" sz="1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66" name="Freeform 63">
              <a:extLst>
                <a:ext uri="{FF2B5EF4-FFF2-40B4-BE49-F238E27FC236}">
                  <a16:creationId xmlns:a16="http://schemas.microsoft.com/office/drawing/2014/main" id="{3829511D-39B6-403B-BB50-6F5853CE6CB4}"/>
                </a:ext>
              </a:extLst>
            </p:cNvPr>
            <p:cNvSpPr/>
            <p:nvPr/>
          </p:nvSpPr>
          <p:spPr>
            <a:xfrm>
              <a:off x="10074146" y="6160442"/>
              <a:ext cx="104674" cy="180327"/>
            </a:xfrm>
            <a:custGeom>
              <a:avLst/>
              <a:gdLst/>
              <a:ahLst/>
              <a:cxnLst/>
              <a:rect l="l" t="t" r="r" b="b"/>
              <a:pathLst>
                <a:path w="957836" h="1222897">
                  <a:moveTo>
                    <a:pt x="483972" y="63309"/>
                  </a:moveTo>
                  <a:cubicBezTo>
                    <a:pt x="337990" y="63309"/>
                    <a:pt x="216193" y="166648"/>
                    <a:pt x="188025" y="304023"/>
                  </a:cubicBezTo>
                  <a:lnTo>
                    <a:pt x="182354" y="360163"/>
                  </a:lnTo>
                  <a:lnTo>
                    <a:pt x="785591" y="360163"/>
                  </a:lnTo>
                  <a:lnTo>
                    <a:pt x="779920" y="304023"/>
                  </a:lnTo>
                  <a:cubicBezTo>
                    <a:pt x="751752" y="166648"/>
                    <a:pt x="629955" y="63309"/>
                    <a:pt x="483972" y="63309"/>
                  </a:cubicBezTo>
                  <a:close/>
                  <a:moveTo>
                    <a:pt x="483972" y="0"/>
                  </a:moveTo>
                  <a:cubicBezTo>
                    <a:pt x="660611" y="0"/>
                    <a:pt x="807986" y="125039"/>
                    <a:pt x="842069" y="291263"/>
                  </a:cubicBezTo>
                  <a:lnTo>
                    <a:pt x="849029" y="360163"/>
                  </a:lnTo>
                  <a:lnTo>
                    <a:pt x="957836" y="360163"/>
                  </a:lnTo>
                  <a:lnTo>
                    <a:pt x="957836" y="1222897"/>
                  </a:lnTo>
                  <a:lnTo>
                    <a:pt x="0" y="1222897"/>
                  </a:lnTo>
                  <a:lnTo>
                    <a:pt x="0" y="360163"/>
                  </a:lnTo>
                  <a:lnTo>
                    <a:pt x="118915" y="360163"/>
                  </a:lnTo>
                  <a:lnTo>
                    <a:pt x="125875" y="291263"/>
                  </a:lnTo>
                  <a:cubicBezTo>
                    <a:pt x="159959" y="125039"/>
                    <a:pt x="307333" y="0"/>
                    <a:pt x="483972" y="0"/>
                  </a:cubicBezTo>
                  <a:close/>
                </a:path>
              </a:pathLst>
            </a:custGeom>
            <a:solidFill>
              <a:srgbClr val="0070C0"/>
            </a:solidFill>
            <a:ln w="127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sp>
      </p:grpSp>
      <p:sp>
        <p:nvSpPr>
          <p:cNvPr id="161" name="Freeform 79">
            <a:extLst>
              <a:ext uri="{FF2B5EF4-FFF2-40B4-BE49-F238E27FC236}">
                <a16:creationId xmlns:a16="http://schemas.microsoft.com/office/drawing/2014/main" id="{BCB5557E-6146-47AA-8C62-54D5877EA1B1}"/>
              </a:ext>
            </a:extLst>
          </p:cNvPr>
          <p:cNvSpPr/>
          <p:nvPr/>
        </p:nvSpPr>
        <p:spPr>
          <a:xfrm>
            <a:off x="3527935" y="6400177"/>
            <a:ext cx="269636" cy="91476"/>
          </a:xfrm>
          <a:custGeom>
            <a:avLst/>
            <a:gdLst/>
            <a:ahLst/>
            <a:cxnLst/>
            <a:rect l="l" t="t" r="r" b="b"/>
            <a:pathLst>
              <a:path w="2427231" h="914400">
                <a:moveTo>
                  <a:pt x="233965" y="366746"/>
                </a:moveTo>
                <a:cubicBezTo>
                  <a:pt x="184008" y="366746"/>
                  <a:pt x="143510" y="407244"/>
                  <a:pt x="143510" y="457201"/>
                </a:cubicBezTo>
                <a:cubicBezTo>
                  <a:pt x="143510" y="507158"/>
                  <a:pt x="184008" y="547656"/>
                  <a:pt x="233965" y="547656"/>
                </a:cubicBezTo>
                <a:cubicBezTo>
                  <a:pt x="283922" y="547656"/>
                  <a:pt x="324420" y="507158"/>
                  <a:pt x="324420" y="457201"/>
                </a:cubicBezTo>
                <a:cubicBezTo>
                  <a:pt x="324420" y="407244"/>
                  <a:pt x="283922" y="366746"/>
                  <a:pt x="233965" y="366746"/>
                </a:cubicBezTo>
                <a:close/>
                <a:moveTo>
                  <a:pt x="457200" y="0"/>
                </a:moveTo>
                <a:cubicBezTo>
                  <a:pt x="615016" y="0"/>
                  <a:pt x="754156" y="79959"/>
                  <a:pt x="836318" y="201575"/>
                </a:cubicBezTo>
                <a:lnTo>
                  <a:pt x="866368" y="256939"/>
                </a:lnTo>
                <a:lnTo>
                  <a:pt x="2226970" y="256939"/>
                </a:lnTo>
                <a:lnTo>
                  <a:pt x="2427231" y="457201"/>
                </a:lnTo>
                <a:lnTo>
                  <a:pt x="2226970" y="657462"/>
                </a:lnTo>
                <a:lnTo>
                  <a:pt x="2106661" y="657462"/>
                </a:lnTo>
                <a:lnTo>
                  <a:pt x="1975716" y="505956"/>
                </a:lnTo>
                <a:lnTo>
                  <a:pt x="1844772" y="657462"/>
                </a:lnTo>
                <a:lnTo>
                  <a:pt x="1773422" y="657462"/>
                </a:lnTo>
                <a:lnTo>
                  <a:pt x="1642477" y="505956"/>
                </a:lnTo>
                <a:lnTo>
                  <a:pt x="1511533" y="657462"/>
                </a:lnTo>
                <a:lnTo>
                  <a:pt x="1414780" y="657462"/>
                </a:lnTo>
                <a:lnTo>
                  <a:pt x="1283835" y="505956"/>
                </a:lnTo>
                <a:lnTo>
                  <a:pt x="1152891" y="657462"/>
                </a:lnTo>
                <a:lnTo>
                  <a:pt x="866368" y="657462"/>
                </a:lnTo>
                <a:lnTo>
                  <a:pt x="836318" y="712825"/>
                </a:lnTo>
                <a:cubicBezTo>
                  <a:pt x="754156" y="834441"/>
                  <a:pt x="615016" y="914400"/>
                  <a:pt x="457200" y="914400"/>
                </a:cubicBezTo>
                <a:cubicBezTo>
                  <a:pt x="204695" y="914400"/>
                  <a:pt x="0" y="709705"/>
                  <a:pt x="0" y="457200"/>
                </a:cubicBezTo>
                <a:cubicBezTo>
                  <a:pt x="0" y="204695"/>
                  <a:pt x="204695" y="0"/>
                  <a:pt x="457200" y="0"/>
                </a:cubicBezTo>
                <a:close/>
              </a:path>
            </a:pathLst>
          </a:custGeom>
          <a:solidFill>
            <a:srgbClr val="7F4F9F">
              <a:lumMod val="40000"/>
              <a:lumOff val="60000"/>
            </a:srgbClr>
          </a:solidFill>
          <a:ln w="12700" cap="flat" cmpd="sng" algn="ctr">
            <a:solidFill>
              <a:srgbClr val="CCB6DB"/>
            </a:solidFill>
            <a:prstDash val="solid"/>
            <a:miter lim="800000"/>
          </a:ln>
          <a:effectLst/>
        </p:spPr>
      </p:sp>
      <p:sp>
        <p:nvSpPr>
          <p:cNvPr id="162" name="Freeform 79">
            <a:extLst>
              <a:ext uri="{FF2B5EF4-FFF2-40B4-BE49-F238E27FC236}">
                <a16:creationId xmlns:a16="http://schemas.microsoft.com/office/drawing/2014/main" id="{E9A43C2E-E1CC-4687-AC9A-0BDF40A37111}"/>
              </a:ext>
            </a:extLst>
          </p:cNvPr>
          <p:cNvSpPr/>
          <p:nvPr/>
        </p:nvSpPr>
        <p:spPr>
          <a:xfrm>
            <a:off x="5687698" y="6377073"/>
            <a:ext cx="269636" cy="91476"/>
          </a:xfrm>
          <a:custGeom>
            <a:avLst/>
            <a:gdLst/>
            <a:ahLst/>
            <a:cxnLst/>
            <a:rect l="l" t="t" r="r" b="b"/>
            <a:pathLst>
              <a:path w="2427231" h="914400">
                <a:moveTo>
                  <a:pt x="233965" y="366746"/>
                </a:moveTo>
                <a:cubicBezTo>
                  <a:pt x="184008" y="366746"/>
                  <a:pt x="143510" y="407244"/>
                  <a:pt x="143510" y="457201"/>
                </a:cubicBezTo>
                <a:cubicBezTo>
                  <a:pt x="143510" y="507158"/>
                  <a:pt x="184008" y="547656"/>
                  <a:pt x="233965" y="547656"/>
                </a:cubicBezTo>
                <a:cubicBezTo>
                  <a:pt x="283922" y="547656"/>
                  <a:pt x="324420" y="507158"/>
                  <a:pt x="324420" y="457201"/>
                </a:cubicBezTo>
                <a:cubicBezTo>
                  <a:pt x="324420" y="407244"/>
                  <a:pt x="283922" y="366746"/>
                  <a:pt x="233965" y="366746"/>
                </a:cubicBezTo>
                <a:close/>
                <a:moveTo>
                  <a:pt x="457200" y="0"/>
                </a:moveTo>
                <a:cubicBezTo>
                  <a:pt x="615016" y="0"/>
                  <a:pt x="754156" y="79959"/>
                  <a:pt x="836318" y="201575"/>
                </a:cubicBezTo>
                <a:lnTo>
                  <a:pt x="866368" y="256939"/>
                </a:lnTo>
                <a:lnTo>
                  <a:pt x="2226970" y="256939"/>
                </a:lnTo>
                <a:lnTo>
                  <a:pt x="2427231" y="457201"/>
                </a:lnTo>
                <a:lnTo>
                  <a:pt x="2226970" y="657462"/>
                </a:lnTo>
                <a:lnTo>
                  <a:pt x="2106661" y="657462"/>
                </a:lnTo>
                <a:lnTo>
                  <a:pt x="1975716" y="505956"/>
                </a:lnTo>
                <a:lnTo>
                  <a:pt x="1844772" y="657462"/>
                </a:lnTo>
                <a:lnTo>
                  <a:pt x="1773422" y="657462"/>
                </a:lnTo>
                <a:lnTo>
                  <a:pt x="1642477" y="505956"/>
                </a:lnTo>
                <a:lnTo>
                  <a:pt x="1511533" y="657462"/>
                </a:lnTo>
                <a:lnTo>
                  <a:pt x="1414780" y="657462"/>
                </a:lnTo>
                <a:lnTo>
                  <a:pt x="1283835" y="505956"/>
                </a:lnTo>
                <a:lnTo>
                  <a:pt x="1152891" y="657462"/>
                </a:lnTo>
                <a:lnTo>
                  <a:pt x="866368" y="657462"/>
                </a:lnTo>
                <a:lnTo>
                  <a:pt x="836318" y="712825"/>
                </a:lnTo>
                <a:cubicBezTo>
                  <a:pt x="754156" y="834441"/>
                  <a:pt x="615016" y="914400"/>
                  <a:pt x="457200" y="914400"/>
                </a:cubicBezTo>
                <a:cubicBezTo>
                  <a:pt x="204695" y="914400"/>
                  <a:pt x="0" y="709705"/>
                  <a:pt x="0" y="457200"/>
                </a:cubicBezTo>
                <a:cubicBezTo>
                  <a:pt x="0" y="204695"/>
                  <a:pt x="204695" y="0"/>
                  <a:pt x="457200" y="0"/>
                </a:cubicBezTo>
                <a:close/>
              </a:path>
            </a:pathLst>
          </a:custGeom>
          <a:solidFill>
            <a:srgbClr val="7F4F9F">
              <a:lumMod val="50000"/>
            </a:srgbClr>
          </a:solidFill>
          <a:ln w="12700" cap="flat" cmpd="sng" algn="ctr">
            <a:solidFill>
              <a:srgbClr val="3F274F"/>
            </a:solidFill>
            <a:prstDash val="solid"/>
            <a:miter lim="800000"/>
          </a:ln>
          <a:effectLst/>
        </p:spPr>
      </p:sp>
      <p:sp>
        <p:nvSpPr>
          <p:cNvPr id="163" name="Freeform 79">
            <a:extLst>
              <a:ext uri="{FF2B5EF4-FFF2-40B4-BE49-F238E27FC236}">
                <a16:creationId xmlns:a16="http://schemas.microsoft.com/office/drawing/2014/main" id="{7BFD9FAB-CEEA-4BD7-9491-C8733ECF668B}"/>
              </a:ext>
            </a:extLst>
          </p:cNvPr>
          <p:cNvSpPr/>
          <p:nvPr/>
        </p:nvSpPr>
        <p:spPr>
          <a:xfrm>
            <a:off x="4587046" y="6394389"/>
            <a:ext cx="269636" cy="91476"/>
          </a:xfrm>
          <a:custGeom>
            <a:avLst/>
            <a:gdLst/>
            <a:ahLst/>
            <a:cxnLst/>
            <a:rect l="l" t="t" r="r" b="b"/>
            <a:pathLst>
              <a:path w="2427231" h="914400">
                <a:moveTo>
                  <a:pt x="233965" y="366746"/>
                </a:moveTo>
                <a:cubicBezTo>
                  <a:pt x="184008" y="366746"/>
                  <a:pt x="143510" y="407244"/>
                  <a:pt x="143510" y="457201"/>
                </a:cubicBezTo>
                <a:cubicBezTo>
                  <a:pt x="143510" y="507158"/>
                  <a:pt x="184008" y="547656"/>
                  <a:pt x="233965" y="547656"/>
                </a:cubicBezTo>
                <a:cubicBezTo>
                  <a:pt x="283922" y="547656"/>
                  <a:pt x="324420" y="507158"/>
                  <a:pt x="324420" y="457201"/>
                </a:cubicBezTo>
                <a:cubicBezTo>
                  <a:pt x="324420" y="407244"/>
                  <a:pt x="283922" y="366746"/>
                  <a:pt x="233965" y="366746"/>
                </a:cubicBezTo>
                <a:close/>
                <a:moveTo>
                  <a:pt x="457200" y="0"/>
                </a:moveTo>
                <a:cubicBezTo>
                  <a:pt x="615016" y="0"/>
                  <a:pt x="754156" y="79959"/>
                  <a:pt x="836318" y="201575"/>
                </a:cubicBezTo>
                <a:lnTo>
                  <a:pt x="866368" y="256939"/>
                </a:lnTo>
                <a:lnTo>
                  <a:pt x="2226970" y="256939"/>
                </a:lnTo>
                <a:lnTo>
                  <a:pt x="2427231" y="457201"/>
                </a:lnTo>
                <a:lnTo>
                  <a:pt x="2226970" y="657462"/>
                </a:lnTo>
                <a:lnTo>
                  <a:pt x="2106661" y="657462"/>
                </a:lnTo>
                <a:lnTo>
                  <a:pt x="1975716" y="505956"/>
                </a:lnTo>
                <a:lnTo>
                  <a:pt x="1844772" y="657462"/>
                </a:lnTo>
                <a:lnTo>
                  <a:pt x="1773422" y="657462"/>
                </a:lnTo>
                <a:lnTo>
                  <a:pt x="1642477" y="505956"/>
                </a:lnTo>
                <a:lnTo>
                  <a:pt x="1511533" y="657462"/>
                </a:lnTo>
                <a:lnTo>
                  <a:pt x="1414780" y="657462"/>
                </a:lnTo>
                <a:lnTo>
                  <a:pt x="1283835" y="505956"/>
                </a:lnTo>
                <a:lnTo>
                  <a:pt x="1152891" y="657462"/>
                </a:lnTo>
                <a:lnTo>
                  <a:pt x="866368" y="657462"/>
                </a:lnTo>
                <a:lnTo>
                  <a:pt x="836318" y="712825"/>
                </a:lnTo>
                <a:cubicBezTo>
                  <a:pt x="754156" y="834441"/>
                  <a:pt x="615016" y="914400"/>
                  <a:pt x="457200" y="914400"/>
                </a:cubicBezTo>
                <a:cubicBezTo>
                  <a:pt x="204695" y="914400"/>
                  <a:pt x="0" y="709705"/>
                  <a:pt x="0" y="457200"/>
                </a:cubicBezTo>
                <a:cubicBezTo>
                  <a:pt x="0" y="204695"/>
                  <a:pt x="204695" y="0"/>
                  <a:pt x="457200" y="0"/>
                </a:cubicBezTo>
                <a:close/>
              </a:path>
            </a:pathLst>
          </a:custGeom>
          <a:solidFill>
            <a:srgbClr val="546CB2">
              <a:lumMod val="60000"/>
              <a:lumOff val="40000"/>
            </a:srgbClr>
          </a:solidFill>
          <a:ln w="12700" cap="flat" cmpd="sng" algn="ctr">
            <a:solidFill>
              <a:srgbClr val="98A7D1"/>
            </a:solidFill>
            <a:prstDash val="solid"/>
            <a:miter lim="800000"/>
          </a:ln>
          <a:effectLst/>
        </p:spPr>
      </p:sp>
      <p:sp>
        <p:nvSpPr>
          <p:cNvPr id="164" name="Rounded Rectangle 37">
            <a:extLst>
              <a:ext uri="{FF2B5EF4-FFF2-40B4-BE49-F238E27FC236}">
                <a16:creationId xmlns:a16="http://schemas.microsoft.com/office/drawing/2014/main" id="{137D3476-3072-437C-A08F-84DA7853CED4}"/>
              </a:ext>
            </a:extLst>
          </p:cNvPr>
          <p:cNvSpPr/>
          <p:nvPr/>
        </p:nvSpPr>
        <p:spPr>
          <a:xfrm>
            <a:off x="3667120" y="5855818"/>
            <a:ext cx="1526306" cy="205440"/>
          </a:xfrm>
          <a:prstGeom prst="roundRect">
            <a:avLst>
              <a:gd name="adj" fmla="val 4167"/>
            </a:avLst>
          </a:prstGeom>
          <a:solidFill>
            <a:schemeClr val="accent6"/>
          </a:solidFill>
          <a:ln w="25400" cap="flat" cmpd="sng" algn="ctr">
            <a:noFill/>
            <a:prstDash val="solid"/>
            <a:miter/>
          </a:ln>
          <a:effectLst/>
        </p:spPr>
        <p:txBody>
          <a:bodyPr lIns="90000" tIns="45000" rIns="90000" bIns="45000" anchor="ctr">
            <a:noAutofit/>
          </a:bodyPr>
          <a:lstStyle/>
          <a:p>
            <a:pPr>
              <a:tabLst>
                <a:tab pos="0" algn="l"/>
              </a:tabLst>
            </a:pPr>
            <a:r>
              <a:rPr lang="en-US" sz="1000" b="1" kern="0" spc="-1" dirty="0">
                <a:latin typeface="Calibri"/>
                <a:ea typeface="DejaVu Sans"/>
              </a:rPr>
              <a:t>log Ref</a:t>
            </a:r>
            <a:endParaRPr lang="pt-PT" sz="1000" b="1" kern="0" spc="-1" dirty="0">
              <a:latin typeface="Calibri"/>
              <a:ea typeface="DejaVu Sans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7812863" y="2843323"/>
            <a:ext cx="4481331" cy="1503408"/>
            <a:chOff x="7812863" y="2843323"/>
            <a:chExt cx="4481331" cy="1503408"/>
          </a:xfrm>
        </p:grpSpPr>
        <p:sp>
          <p:nvSpPr>
            <p:cNvPr id="22" name="Rectangle 21"/>
            <p:cNvSpPr/>
            <p:nvPr/>
          </p:nvSpPr>
          <p:spPr>
            <a:xfrm>
              <a:off x="7878043" y="3576271"/>
              <a:ext cx="4235255" cy="230712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endParaRPr lang="pt-PT" sz="80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endParaRPr>
            </a:p>
          </p:txBody>
        </p:sp>
        <p:sp>
          <p:nvSpPr>
            <p:cNvPr id="126" name="Rounded Rectangle 56">
              <a:extLst>
                <a:ext uri="{FF2B5EF4-FFF2-40B4-BE49-F238E27FC236}">
                  <a16:creationId xmlns:a16="http://schemas.microsoft.com/office/drawing/2014/main" id="{A54032CF-EF57-42D1-A163-50A10DF15F52}"/>
                </a:ext>
              </a:extLst>
            </p:cNvPr>
            <p:cNvSpPr/>
            <p:nvPr/>
          </p:nvSpPr>
          <p:spPr>
            <a:xfrm>
              <a:off x="7812863" y="2843323"/>
              <a:ext cx="4300434" cy="185791"/>
            </a:xfrm>
            <a:prstGeom prst="roundRect">
              <a:avLst>
                <a:gd name="adj" fmla="val 16667"/>
              </a:avLst>
            </a:prstGeom>
            <a:solidFill>
              <a:sysClr val="windowText" lastClr="000000"/>
            </a:solidFill>
            <a:ln w="25400" cap="flat" cmpd="sng" algn="ctr">
              <a:noFill/>
              <a:prstDash val="solid"/>
              <a:miter/>
            </a:ln>
            <a:effectLst/>
          </p:spPr>
          <p:txBody>
            <a:bodyPr vertOverflow="overflow" horzOverflow="overflow" lIns="90000" tIns="45000" rIns="90000" bIns="45000" numCol="1" spcCol="0" anchor="ctr">
              <a:noAutofit/>
            </a:bodyPr>
            <a:lstStyle/>
            <a:p>
              <a:pPr algn="ctr">
                <a:tabLst>
                  <a:tab pos="0" algn="l"/>
                </a:tabLst>
              </a:pPr>
              <a:r>
                <a:rPr lang="en-US" sz="1000" b="1" kern="0" spc="-1" dirty="0">
                  <a:solidFill>
                    <a:srgbClr val="FFFFFF"/>
                  </a:solidFill>
                  <a:latin typeface="Calibri"/>
                  <a:ea typeface="DejaVu Sans"/>
                </a:rPr>
                <a:t>World state Database entries</a:t>
              </a:r>
            </a:p>
          </p:txBody>
        </p:sp>
        <p:sp>
          <p:nvSpPr>
            <p:cNvPr id="167" name="Rectangle 166"/>
            <p:cNvSpPr/>
            <p:nvPr/>
          </p:nvSpPr>
          <p:spPr>
            <a:xfrm>
              <a:off x="7878042" y="3907472"/>
              <a:ext cx="4235255" cy="23071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endParaRPr lang="pt-PT" sz="80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</a:endParaRPr>
            </a:p>
          </p:txBody>
        </p:sp>
        <p:sp>
          <p:nvSpPr>
            <p:cNvPr id="169" name="Rectangle 168"/>
            <p:cNvSpPr/>
            <p:nvPr/>
          </p:nvSpPr>
          <p:spPr>
            <a:xfrm>
              <a:off x="7845361" y="2961736"/>
              <a:ext cx="4448833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>
                <a:lnSpc>
                  <a:spcPct val="150000"/>
                </a:lnSpc>
              </a:pPr>
              <a:r>
                <a:rPr lang="en-US" sz="800" dirty="0">
                  <a:solidFill>
                    <a:schemeClr val="bg1"/>
                  </a:solidFill>
                  <a:latin typeface="Courier New" panose="02070309020205020404" pitchFamily="49" charset="0"/>
                  <a:ea typeface="Calibri" panose="020F0502020204030204" pitchFamily="34" charset="0"/>
                </a:rPr>
                <a:t>...</a:t>
              </a:r>
            </a:p>
            <a:p>
              <a:pPr marR="0">
                <a:lnSpc>
                  <a:spcPct val="150000"/>
                </a:lnSpc>
              </a:pPr>
              <a:r>
                <a:rPr lang="en-US" sz="800" dirty="0">
                  <a:solidFill>
                    <a:schemeClr val="bg1"/>
                  </a:solidFill>
                  <a:latin typeface="Courier New" panose="02070309020205020404" pitchFamily="49" charset="0"/>
                  <a:ea typeface="Calibri" panose="020F0502020204030204" pitchFamily="34" charset="0"/>
                </a:rPr>
                <a:t>{"</a:t>
              </a:r>
              <a:r>
                <a:rPr lang="en-US" sz="800" dirty="0" err="1">
                  <a:solidFill>
                    <a:schemeClr val="bg1"/>
                  </a:solidFill>
                  <a:latin typeface="Courier New" panose="02070309020205020404" pitchFamily="49" charset="0"/>
                  <a:ea typeface="Calibri" panose="020F0502020204030204" pitchFamily="34" charset="0"/>
                </a:rPr>
                <a:t>systemID</a:t>
              </a:r>
              <a:r>
                <a:rPr lang="en-US" sz="800" dirty="0">
                  <a:solidFill>
                    <a:schemeClr val="bg1"/>
                  </a:solidFill>
                  <a:latin typeface="Courier New" panose="02070309020205020404" pitchFamily="49" charset="0"/>
                  <a:ea typeface="Calibri" panose="020F0502020204030204" pitchFamily="34" charset="0"/>
                </a:rPr>
                <a:t>":..., "</a:t>
              </a:r>
              <a:r>
                <a:rPr lang="en-US" sz="800" dirty="0" err="1">
                  <a:solidFill>
                    <a:schemeClr val="bg1"/>
                  </a:solidFill>
                  <a:latin typeface="Courier New" panose="02070309020205020404" pitchFamily="49" charset="0"/>
                  <a:ea typeface="Calibri" panose="020F0502020204030204" pitchFamily="34" charset="0"/>
                </a:rPr>
                <a:t>orchestratorID</a:t>
              </a:r>
              <a:r>
                <a:rPr lang="en-US" sz="800" dirty="0">
                  <a:solidFill>
                    <a:schemeClr val="bg1"/>
                  </a:solidFill>
                  <a:latin typeface="Courier New" panose="02070309020205020404" pitchFamily="49" charset="0"/>
                  <a:ea typeface="Calibri" panose="020F0502020204030204" pitchFamily="34" charset="0"/>
                </a:rPr>
                <a:t>": ..., </a:t>
              </a:r>
              <a:r>
                <a:rPr lang="en-US" sz="800" dirty="0" err="1">
                  <a:solidFill>
                    <a:schemeClr val="bg1"/>
                  </a:solidFill>
                  <a:latin typeface="Courier New" panose="02070309020205020404" pitchFamily="49" charset="0"/>
                  <a:ea typeface="Calibri" panose="020F0502020204030204" pitchFamily="34" charset="0"/>
                </a:rPr>
                <a:t>logRef</a:t>
              </a:r>
              <a:r>
                <a:rPr lang="en-US" sz="800" dirty="0">
                  <a:solidFill>
                    <a:schemeClr val="bg1"/>
                  </a:solidFill>
                  <a:latin typeface="Courier New" panose="02070309020205020404" pitchFamily="49" charset="0"/>
                  <a:ea typeface="Calibri" panose="020F0502020204030204" pitchFamily="34" charset="0"/>
                </a:rPr>
                <a:t>:...}</a:t>
              </a:r>
            </a:p>
            <a:p>
              <a:pPr>
                <a:lnSpc>
                  <a:spcPct val="150000"/>
                </a:lnSpc>
              </a:pPr>
              <a:r>
                <a:rPr lang="en-US" sz="800" dirty="0">
                  <a:solidFill>
                    <a:schemeClr val="bg1"/>
                  </a:solidFill>
                  <a:latin typeface="Courier New" panose="02070309020205020404" pitchFamily="49" charset="0"/>
                  <a:ea typeface="Calibri" panose="020F0502020204030204" pitchFamily="34" charset="0"/>
                </a:rPr>
                <a:t>...</a:t>
              </a:r>
            </a:p>
            <a:p>
              <a:pPr>
                <a:lnSpc>
                  <a:spcPct val="150000"/>
                </a:lnSpc>
              </a:pPr>
              <a:r>
                <a:rPr lang="en-US" sz="800" dirty="0">
                  <a:solidFill>
                    <a:schemeClr val="bg1"/>
                  </a:solidFill>
                  <a:latin typeface="Courier New" panose="02070309020205020404" pitchFamily="49" charset="0"/>
                  <a:ea typeface="Calibri" panose="020F0502020204030204" pitchFamily="34" charset="0"/>
                </a:rPr>
                <a:t>{"</a:t>
              </a:r>
              <a:r>
                <a:rPr lang="en-US" sz="800" dirty="0" err="1">
                  <a:solidFill>
                    <a:schemeClr val="bg1"/>
                  </a:solidFill>
                  <a:latin typeface="Courier New" panose="02070309020205020404" pitchFamily="49" charset="0"/>
                  <a:ea typeface="Calibri" panose="020F0502020204030204" pitchFamily="34" charset="0"/>
                </a:rPr>
                <a:t>systemID</a:t>
              </a:r>
              <a:r>
                <a:rPr lang="en-US" sz="800" dirty="0">
                  <a:solidFill>
                    <a:schemeClr val="bg1"/>
                  </a:solidFill>
                  <a:latin typeface="Courier New" panose="02070309020205020404" pitchFamily="49" charset="0"/>
                  <a:ea typeface="Calibri" panose="020F0502020204030204" pitchFamily="34" charset="0"/>
                </a:rPr>
                <a:t>": “CERT-PT”,..., “</a:t>
              </a:r>
              <a:r>
                <a:rPr lang="en-US" sz="800" dirty="0" err="1">
                  <a:solidFill>
                    <a:schemeClr val="bg1"/>
                  </a:solidFill>
                  <a:latin typeface="Courier New" panose="02070309020205020404" pitchFamily="49" charset="0"/>
                  <a:ea typeface="Calibri" panose="020F0502020204030204" pitchFamily="34" charset="0"/>
                </a:rPr>
                <a:t>CollaborationID</a:t>
              </a:r>
              <a:r>
                <a:rPr lang="en-US" sz="800" dirty="0">
                  <a:solidFill>
                    <a:schemeClr val="bg1"/>
                  </a:solidFill>
                  <a:latin typeface="Courier New" panose="02070309020205020404" pitchFamily="49" charset="0"/>
                  <a:ea typeface="Calibri" panose="020F0502020204030204" pitchFamily="34" charset="0"/>
                </a:rPr>
                <a:t>": “BABEL”, </a:t>
              </a:r>
              <a:r>
                <a:rPr lang="en-US" sz="800" dirty="0" err="1">
                  <a:solidFill>
                    <a:schemeClr val="bg1"/>
                  </a:solidFill>
                  <a:latin typeface="Courier New" panose="02070309020205020404" pitchFamily="49" charset="0"/>
                  <a:ea typeface="Calibri" panose="020F0502020204030204" pitchFamily="34" charset="0"/>
                </a:rPr>
                <a:t>logRef</a:t>
              </a:r>
              <a:r>
                <a:rPr lang="en-US" sz="800" dirty="0">
                  <a:solidFill>
                    <a:schemeClr val="bg1"/>
                  </a:solidFill>
                  <a:latin typeface="Courier New" panose="02070309020205020404" pitchFamily="49" charset="0"/>
                  <a:ea typeface="Calibri" panose="020F0502020204030204" pitchFamily="34" charset="0"/>
                </a:rPr>
                <a:t>:...}</a:t>
              </a:r>
            </a:p>
            <a:p>
              <a:pPr>
                <a:lnSpc>
                  <a:spcPct val="150000"/>
                </a:lnSpc>
              </a:pPr>
              <a:r>
                <a:rPr lang="en-US" sz="800" dirty="0">
                  <a:solidFill>
                    <a:schemeClr val="bg1"/>
                  </a:solidFill>
                  <a:latin typeface="Courier New" panose="02070309020205020404" pitchFamily="49" charset="0"/>
                  <a:ea typeface="Calibri" panose="020F0502020204030204" pitchFamily="34" charset="0"/>
                </a:rPr>
                <a:t>...</a:t>
              </a:r>
              <a:endParaRPr lang="pt-PT" sz="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800" dirty="0">
                  <a:solidFill>
                    <a:schemeClr val="bg1"/>
                  </a:solidFill>
                  <a:latin typeface="Courier New" panose="02070309020205020404" pitchFamily="49" charset="0"/>
                  <a:ea typeface="Calibri" panose="020F0502020204030204" pitchFamily="34" charset="0"/>
                </a:rPr>
                <a:t>{"</a:t>
              </a:r>
              <a:r>
                <a:rPr lang="en-US" sz="800" dirty="0" err="1">
                  <a:solidFill>
                    <a:schemeClr val="bg1"/>
                  </a:solidFill>
                  <a:latin typeface="Courier New" panose="02070309020205020404" pitchFamily="49" charset="0"/>
                  <a:ea typeface="Calibri" panose="020F0502020204030204" pitchFamily="34" charset="0"/>
                </a:rPr>
                <a:t>systemID</a:t>
              </a:r>
              <a:r>
                <a:rPr lang="en-US" sz="800" dirty="0">
                  <a:solidFill>
                    <a:schemeClr val="bg1"/>
                  </a:solidFill>
                  <a:latin typeface="Courier New" panose="02070309020205020404" pitchFamily="49" charset="0"/>
                  <a:ea typeface="Calibri" panose="020F0502020204030204" pitchFamily="34" charset="0"/>
                </a:rPr>
                <a:t>": “CERT-PT”,..., “</a:t>
              </a:r>
              <a:r>
                <a:rPr lang="en-US" sz="800" dirty="0" err="1">
                  <a:solidFill>
                    <a:schemeClr val="bg1"/>
                  </a:solidFill>
                  <a:latin typeface="Courier New" panose="02070309020205020404" pitchFamily="49" charset="0"/>
                  <a:ea typeface="Calibri" panose="020F0502020204030204" pitchFamily="34" charset="0"/>
                </a:rPr>
                <a:t>CollaborationID</a:t>
              </a:r>
              <a:r>
                <a:rPr lang="en-US" sz="800" dirty="0">
                  <a:solidFill>
                    <a:schemeClr val="bg1"/>
                  </a:solidFill>
                  <a:latin typeface="Courier New" panose="02070309020205020404" pitchFamily="49" charset="0"/>
                  <a:ea typeface="Calibri" panose="020F0502020204030204" pitchFamily="34" charset="0"/>
                </a:rPr>
                <a:t>": “BABEL”, </a:t>
              </a:r>
              <a:r>
                <a:rPr lang="en-US" sz="800" dirty="0" err="1">
                  <a:solidFill>
                    <a:schemeClr val="bg1"/>
                  </a:solidFill>
                  <a:latin typeface="Courier New" panose="02070309020205020404" pitchFamily="49" charset="0"/>
                  <a:ea typeface="Calibri" panose="020F0502020204030204" pitchFamily="34" charset="0"/>
                </a:rPr>
                <a:t>logRef</a:t>
              </a:r>
              <a:r>
                <a:rPr lang="en-US" sz="800" dirty="0">
                  <a:solidFill>
                    <a:schemeClr val="bg1"/>
                  </a:solidFill>
                  <a:latin typeface="Courier New" panose="02070309020205020404" pitchFamily="49" charset="0"/>
                  <a:ea typeface="Calibri" panose="020F0502020204030204" pitchFamily="34" charset="0"/>
                </a:rPr>
                <a:t>:...}</a:t>
              </a:r>
            </a:p>
            <a:p>
              <a:pPr>
                <a:lnSpc>
                  <a:spcPct val="150000"/>
                </a:lnSpc>
              </a:pPr>
              <a:r>
                <a:rPr lang="en-US" sz="800" dirty="0">
                  <a:solidFill>
                    <a:schemeClr val="bg1"/>
                  </a:solidFill>
                  <a:latin typeface="Courier New" panose="02070309020205020404" pitchFamily="49" charset="0"/>
                  <a:ea typeface="Calibri" panose="020F0502020204030204" pitchFamily="34" charset="0"/>
                </a:rPr>
                <a:t>...</a:t>
              </a:r>
              <a:endParaRPr lang="pt-PT" sz="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  <p:grpSp>
        <p:nvGrpSpPr>
          <p:cNvPr id="170" name="Group 169"/>
          <p:cNvGrpSpPr/>
          <p:nvPr/>
        </p:nvGrpSpPr>
        <p:grpSpPr>
          <a:xfrm>
            <a:off x="8460639" y="6090240"/>
            <a:ext cx="2374976" cy="211035"/>
            <a:chOff x="8299441" y="6221906"/>
            <a:chExt cx="2374976" cy="211035"/>
          </a:xfrm>
        </p:grpSpPr>
        <p:grpSp>
          <p:nvGrpSpPr>
            <p:cNvPr id="171" name="Group 170"/>
            <p:cNvGrpSpPr/>
            <p:nvPr/>
          </p:nvGrpSpPr>
          <p:grpSpPr>
            <a:xfrm>
              <a:off x="8872916" y="6221906"/>
              <a:ext cx="1801501" cy="201353"/>
              <a:chOff x="10056823" y="6160442"/>
              <a:chExt cx="1801501" cy="324281"/>
            </a:xfrm>
          </p:grpSpPr>
          <p:sp>
            <p:nvSpPr>
              <p:cNvPr id="173" name="Rounded Rectangle 37">
                <a:extLst>
                  <a:ext uri="{FF2B5EF4-FFF2-40B4-BE49-F238E27FC236}">
                    <a16:creationId xmlns:a16="http://schemas.microsoft.com/office/drawing/2014/main" id="{137D3476-3072-437C-A08F-84DA7853CED4}"/>
                  </a:ext>
                </a:extLst>
              </p:cNvPr>
              <p:cNvSpPr/>
              <p:nvPr/>
            </p:nvSpPr>
            <p:spPr>
              <a:xfrm>
                <a:off x="10131154" y="6211524"/>
                <a:ext cx="1727170" cy="273199"/>
              </a:xfrm>
              <a:prstGeom prst="roundRect">
                <a:avLst>
                  <a:gd name="adj" fmla="val 4167"/>
                </a:avLst>
              </a:prstGeom>
              <a:solidFill>
                <a:srgbClr val="D9D9C9"/>
              </a:solidFill>
              <a:ln w="12700" cap="flat" cmpd="sng" algn="ctr">
                <a:solidFill>
                  <a:srgbClr val="546CB2"/>
                </a:solidFill>
                <a:prstDash val="solid"/>
                <a:miter lim="800000"/>
              </a:ln>
              <a:effectLst/>
            </p:spPr>
            <p:txBody>
              <a:bodyPr lIns="90000" tIns="45000" rIns="90000" bIns="45000" anchor="ctr">
                <a:noAutofit/>
              </a:bodyPr>
              <a:lstStyle/>
              <a:p>
                <a:pPr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100" b="1" dirty="0">
                    <a:solidFill>
                      <a:schemeClr val="bg1"/>
                    </a:solidFill>
                    <a:latin typeface="Courier New" panose="02070309020205020404" pitchFamily="49" charset="0"/>
                    <a:ea typeface="Calibri" panose="020F0502020204030204" pitchFamily="34" charset="0"/>
                  </a:rPr>
                  <a:t>Unstructured JSON</a:t>
                </a:r>
                <a:endParaRPr lang="pt-PT" sz="11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</a:endParaRPr>
              </a:p>
            </p:txBody>
          </p:sp>
          <p:sp>
            <p:nvSpPr>
              <p:cNvPr id="174" name="Freeform 63">
                <a:extLst>
                  <a:ext uri="{FF2B5EF4-FFF2-40B4-BE49-F238E27FC236}">
                    <a16:creationId xmlns:a16="http://schemas.microsoft.com/office/drawing/2014/main" id="{3829511D-39B6-403B-BB50-6F5853CE6CB4}"/>
                  </a:ext>
                </a:extLst>
              </p:cNvPr>
              <p:cNvSpPr/>
              <p:nvPr/>
            </p:nvSpPr>
            <p:spPr>
              <a:xfrm>
                <a:off x="10056823" y="6160442"/>
                <a:ext cx="139320" cy="180327"/>
              </a:xfrm>
              <a:custGeom>
                <a:avLst/>
                <a:gdLst/>
                <a:ahLst/>
                <a:cxnLst/>
                <a:rect l="l" t="t" r="r" b="b"/>
                <a:pathLst>
                  <a:path w="957836" h="1222897">
                    <a:moveTo>
                      <a:pt x="483972" y="63309"/>
                    </a:moveTo>
                    <a:cubicBezTo>
                      <a:pt x="337990" y="63309"/>
                      <a:pt x="216193" y="166648"/>
                      <a:pt x="188025" y="304023"/>
                    </a:cubicBezTo>
                    <a:lnTo>
                      <a:pt x="182354" y="360163"/>
                    </a:lnTo>
                    <a:lnTo>
                      <a:pt x="785591" y="360163"/>
                    </a:lnTo>
                    <a:lnTo>
                      <a:pt x="779920" y="304023"/>
                    </a:lnTo>
                    <a:cubicBezTo>
                      <a:pt x="751752" y="166648"/>
                      <a:pt x="629955" y="63309"/>
                      <a:pt x="483972" y="63309"/>
                    </a:cubicBezTo>
                    <a:close/>
                    <a:moveTo>
                      <a:pt x="483972" y="0"/>
                    </a:moveTo>
                    <a:cubicBezTo>
                      <a:pt x="660611" y="0"/>
                      <a:pt x="807986" y="125039"/>
                      <a:pt x="842069" y="291263"/>
                    </a:cubicBezTo>
                    <a:lnTo>
                      <a:pt x="849029" y="360163"/>
                    </a:lnTo>
                    <a:lnTo>
                      <a:pt x="957836" y="360163"/>
                    </a:lnTo>
                    <a:lnTo>
                      <a:pt x="957836" y="1222897"/>
                    </a:lnTo>
                    <a:lnTo>
                      <a:pt x="0" y="1222897"/>
                    </a:lnTo>
                    <a:lnTo>
                      <a:pt x="0" y="360163"/>
                    </a:lnTo>
                    <a:lnTo>
                      <a:pt x="118915" y="360163"/>
                    </a:lnTo>
                    <a:lnTo>
                      <a:pt x="125875" y="291263"/>
                    </a:lnTo>
                    <a:cubicBezTo>
                      <a:pt x="159959" y="125039"/>
                      <a:pt x="307333" y="0"/>
                      <a:pt x="483972" y="0"/>
                    </a:cubicBezTo>
                    <a:close/>
                  </a:path>
                </a:pathLst>
              </a:custGeom>
              <a:solidFill>
                <a:srgbClr val="0070C0"/>
              </a:solidFill>
              <a:ln w="127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sp>
        </p:grpSp>
        <p:sp>
          <p:nvSpPr>
            <p:cNvPr id="172" name="Rounded Rectangle 37">
              <a:extLst>
                <a:ext uri="{FF2B5EF4-FFF2-40B4-BE49-F238E27FC236}">
                  <a16:creationId xmlns:a16="http://schemas.microsoft.com/office/drawing/2014/main" id="{137D3476-3072-437C-A08F-84DA7853CED4}"/>
                </a:ext>
              </a:extLst>
            </p:cNvPr>
            <p:cNvSpPr/>
            <p:nvPr/>
          </p:nvSpPr>
          <p:spPr>
            <a:xfrm>
              <a:off x="8299441" y="6263306"/>
              <a:ext cx="568303" cy="169635"/>
            </a:xfrm>
            <a:prstGeom prst="roundRect">
              <a:avLst>
                <a:gd name="adj" fmla="val 4167"/>
              </a:avLst>
            </a:prstGeom>
            <a:solidFill>
              <a:schemeClr val="accent6"/>
            </a:solidFill>
            <a:ln w="25400" cap="flat" cmpd="sng" algn="ctr">
              <a:noFill/>
              <a:prstDash val="solid"/>
              <a:miter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>
                <a:tabLst>
                  <a:tab pos="0" algn="l"/>
                </a:tabLst>
              </a:pPr>
              <a:r>
                <a:rPr lang="en-US" sz="1000" b="1" kern="0" spc="-1" dirty="0">
                  <a:latin typeface="Calibri"/>
                  <a:ea typeface="DejaVu Sans"/>
                </a:rPr>
                <a:t>Log ref</a:t>
              </a:r>
              <a:endParaRPr lang="pt-PT" sz="1000" b="1" kern="0" spc="-1" dirty="0">
                <a:latin typeface="Calibri"/>
                <a:ea typeface="DejaVu Sans"/>
              </a:endParaRPr>
            </a:p>
          </p:txBody>
        </p:sp>
      </p:grpSp>
      <p:sp>
        <p:nvSpPr>
          <p:cNvPr id="132" name="Rectangle 131"/>
          <p:cNvSpPr/>
          <p:nvPr/>
        </p:nvSpPr>
        <p:spPr>
          <a:xfrm>
            <a:off x="3832881" y="4042572"/>
            <a:ext cx="694010" cy="237681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800" dirty="0">
                <a:solidFill>
                  <a:schemeClr val="bg1"/>
                </a:solidFill>
              </a:rPr>
              <a:t>955e922...</a:t>
            </a:r>
            <a:endParaRPr lang="pt-PT" sz="800" dirty="0"/>
          </a:p>
        </p:txBody>
      </p:sp>
      <p:sp>
        <p:nvSpPr>
          <p:cNvPr id="133" name="Rectangle 132"/>
          <p:cNvSpPr/>
          <p:nvPr/>
        </p:nvSpPr>
        <p:spPr>
          <a:xfrm>
            <a:off x="4897121" y="4042572"/>
            <a:ext cx="694010" cy="237681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800" dirty="0">
                <a:solidFill>
                  <a:schemeClr val="bg1"/>
                </a:solidFill>
              </a:rPr>
              <a:t>b6224af...</a:t>
            </a:r>
            <a:endParaRPr lang="pt-PT" sz="800" dirty="0"/>
          </a:p>
        </p:txBody>
      </p:sp>
      <p:sp>
        <p:nvSpPr>
          <p:cNvPr id="148" name="Rectangle 147"/>
          <p:cNvSpPr/>
          <p:nvPr/>
        </p:nvSpPr>
        <p:spPr>
          <a:xfrm>
            <a:off x="5993070" y="4042572"/>
            <a:ext cx="763411" cy="237681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800" dirty="0">
                <a:solidFill>
                  <a:schemeClr val="bg1"/>
                </a:solidFill>
              </a:rPr>
              <a:t>b32b1219...</a:t>
            </a:r>
            <a:endParaRPr lang="pt-PT" sz="800" dirty="0">
              <a:solidFill>
                <a:schemeClr val="bg1"/>
              </a:solidFill>
            </a:endParaRPr>
          </a:p>
        </p:txBody>
      </p:sp>
      <p:sp>
        <p:nvSpPr>
          <p:cNvPr id="149" name="Rectangle 148"/>
          <p:cNvSpPr/>
          <p:nvPr/>
        </p:nvSpPr>
        <p:spPr>
          <a:xfrm>
            <a:off x="3803362" y="6322237"/>
            <a:ext cx="663157" cy="20958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ae1890...</a:t>
            </a:r>
            <a:endParaRPr lang="pt-PT" sz="800" dirty="0">
              <a:solidFill>
                <a:schemeClr val="bg1"/>
              </a:solidFill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  <p:sp>
        <p:nvSpPr>
          <p:cNvPr id="150" name="Rectangle 149"/>
          <p:cNvSpPr/>
          <p:nvPr/>
        </p:nvSpPr>
        <p:spPr>
          <a:xfrm>
            <a:off x="4946861" y="6322237"/>
            <a:ext cx="663157" cy="20958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1104e6f...</a:t>
            </a:r>
            <a:endParaRPr lang="pt-PT" sz="800" dirty="0">
              <a:solidFill>
                <a:schemeClr val="bg1"/>
              </a:solidFill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  <p:sp>
        <p:nvSpPr>
          <p:cNvPr id="151" name="Rectangle 150"/>
          <p:cNvSpPr/>
          <p:nvPr/>
        </p:nvSpPr>
        <p:spPr>
          <a:xfrm>
            <a:off x="6090360" y="6322237"/>
            <a:ext cx="666121" cy="20958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fe7b2c...</a:t>
            </a:r>
            <a:endParaRPr lang="pt-PT" sz="800" dirty="0">
              <a:solidFill>
                <a:schemeClr val="bg1"/>
              </a:solidFill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  <p:pic>
        <p:nvPicPr>
          <p:cNvPr id="153" name="Picture 152">
            <a:extLst>
              <a:ext uri="{FF2B5EF4-FFF2-40B4-BE49-F238E27FC236}">
                <a16:creationId xmlns:a16="http://schemas.microsoft.com/office/drawing/2014/main" id="{E2B62732-D3AE-FF49-9074-2CE2A2CD944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8113" y="818628"/>
            <a:ext cx="2361340" cy="778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0531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Rectangle 2">
            <a:extLst>
              <a:ext uri="{FF2B5EF4-FFF2-40B4-BE49-F238E27FC236}">
                <a16:creationId xmlns:a16="http://schemas.microsoft.com/office/drawing/2014/main" id="{F794755E-1F61-4C2F-BACF-8B47A519910D}"/>
              </a:ext>
            </a:extLst>
          </p:cNvPr>
          <p:cNvSpPr/>
          <p:nvPr/>
        </p:nvSpPr>
        <p:spPr>
          <a:xfrm>
            <a:off x="1749097" y="2393972"/>
            <a:ext cx="3024218" cy="1197197"/>
          </a:xfrm>
          <a:prstGeom prst="rect">
            <a:avLst/>
          </a:prstGeom>
          <a:solidFill>
            <a:schemeClr val="tx1"/>
          </a:solidFill>
          <a:ln w="6350">
            <a:solidFill>
              <a:schemeClr val="tx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en-US" sz="1000" b="0" strike="noStrike" spc="-1" dirty="0">
              <a:latin typeface="Calibri"/>
            </a:endParaRPr>
          </a:p>
        </p:txBody>
      </p:sp>
      <p:sp>
        <p:nvSpPr>
          <p:cNvPr id="772" name="Rectangle 2">
            <a:extLst>
              <a:ext uri="{FF2B5EF4-FFF2-40B4-BE49-F238E27FC236}">
                <a16:creationId xmlns:a16="http://schemas.microsoft.com/office/drawing/2014/main" id="{F794755E-1F61-4C2F-BACF-8B47A519910D}"/>
              </a:ext>
            </a:extLst>
          </p:cNvPr>
          <p:cNvSpPr/>
          <p:nvPr/>
        </p:nvSpPr>
        <p:spPr>
          <a:xfrm>
            <a:off x="5985555" y="2393288"/>
            <a:ext cx="4779155" cy="1212370"/>
          </a:xfrm>
          <a:prstGeom prst="rect">
            <a:avLst/>
          </a:prstGeom>
          <a:noFill/>
          <a:ln w="6350">
            <a:solidFill>
              <a:schemeClr val="tx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en-US" sz="1000" b="0" strike="noStrike" spc="-1" dirty="0">
              <a:latin typeface="Calibri"/>
            </a:endParaRPr>
          </a:p>
        </p:txBody>
      </p:sp>
      <p:sp>
        <p:nvSpPr>
          <p:cNvPr id="773" name="Rectangle 2">
            <a:extLst>
              <a:ext uri="{FF2B5EF4-FFF2-40B4-BE49-F238E27FC236}">
                <a16:creationId xmlns:a16="http://schemas.microsoft.com/office/drawing/2014/main" id="{F794755E-1F61-4C2F-BACF-8B47A519910D}"/>
              </a:ext>
            </a:extLst>
          </p:cNvPr>
          <p:cNvSpPr/>
          <p:nvPr/>
        </p:nvSpPr>
        <p:spPr>
          <a:xfrm>
            <a:off x="5974814" y="4069682"/>
            <a:ext cx="4779155" cy="1742811"/>
          </a:xfrm>
          <a:prstGeom prst="rect">
            <a:avLst/>
          </a:prstGeom>
          <a:noFill/>
          <a:ln w="6350">
            <a:solidFill>
              <a:schemeClr val="tx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en-US" sz="1000" b="0" strike="noStrike" spc="-1" dirty="0">
              <a:latin typeface="Calibri"/>
            </a:endParaRPr>
          </a:p>
        </p:txBody>
      </p:sp>
      <p:sp>
        <p:nvSpPr>
          <p:cNvPr id="774" name="Rectangle 2">
            <a:extLst>
              <a:ext uri="{FF2B5EF4-FFF2-40B4-BE49-F238E27FC236}">
                <a16:creationId xmlns:a16="http://schemas.microsoft.com/office/drawing/2014/main" id="{F794755E-1F61-4C2F-BACF-8B47A519910D}"/>
              </a:ext>
            </a:extLst>
          </p:cNvPr>
          <p:cNvSpPr/>
          <p:nvPr/>
        </p:nvSpPr>
        <p:spPr>
          <a:xfrm>
            <a:off x="1747639" y="4069683"/>
            <a:ext cx="3025676" cy="1742810"/>
          </a:xfrm>
          <a:prstGeom prst="rect">
            <a:avLst/>
          </a:prstGeom>
          <a:noFill/>
          <a:ln w="6350">
            <a:solidFill>
              <a:schemeClr val="tx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en-US" sz="1000" b="0" strike="noStrike" spc="-1" dirty="0"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Data Protection and Accountability</a:t>
            </a:r>
            <a:br>
              <a:rPr lang="en-US" dirty="0"/>
            </a:br>
            <a:r>
              <a:rPr lang="en-US" dirty="0"/>
              <a:t>Components – Post Audit Log</a:t>
            </a:r>
            <a:endParaRPr lang="pt-PT" dirty="0"/>
          </a:p>
        </p:txBody>
      </p:sp>
      <p:sp>
        <p:nvSpPr>
          <p:cNvPr id="163" name="CustomShape 50">
            <a:extLst>
              <a:ext uri="{FF2B5EF4-FFF2-40B4-BE49-F238E27FC236}">
                <a16:creationId xmlns:a16="http://schemas.microsoft.com/office/drawing/2014/main" id="{BC97370D-2929-440D-AC58-C9D61EB0EF0B}"/>
              </a:ext>
            </a:extLst>
          </p:cNvPr>
          <p:cNvSpPr/>
          <p:nvPr/>
        </p:nvSpPr>
        <p:spPr>
          <a:xfrm>
            <a:off x="1749097" y="2187522"/>
            <a:ext cx="3024219" cy="184112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0">
            <a:noFill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100" b="1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Encryption</a:t>
            </a:r>
            <a:endParaRPr lang="en-US" sz="1100" b="0" strike="noStrike" spc="-1" dirty="0">
              <a:latin typeface="Calibri"/>
            </a:endParaRPr>
          </a:p>
        </p:txBody>
      </p:sp>
      <p:sp>
        <p:nvSpPr>
          <p:cNvPr id="164" name="CustomShape 50">
            <a:extLst>
              <a:ext uri="{FF2B5EF4-FFF2-40B4-BE49-F238E27FC236}">
                <a16:creationId xmlns:a16="http://schemas.microsoft.com/office/drawing/2014/main" id="{BC97370D-2929-440D-AC58-C9D61EB0EF0B}"/>
              </a:ext>
            </a:extLst>
          </p:cNvPr>
          <p:cNvSpPr/>
          <p:nvPr/>
        </p:nvSpPr>
        <p:spPr>
          <a:xfrm>
            <a:off x="1749096" y="3848843"/>
            <a:ext cx="3024219" cy="184112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0">
            <a:noFill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100" b="1" spc="-1" dirty="0">
                <a:solidFill>
                  <a:srgbClr val="FFFFFF"/>
                </a:solidFill>
                <a:latin typeface="Calibri"/>
              </a:rPr>
              <a:t>(</a:t>
            </a:r>
            <a:r>
              <a:rPr lang="en-US" sz="1100" b="1" spc="-1" dirty="0" err="1">
                <a:solidFill>
                  <a:srgbClr val="FFFFFF"/>
                </a:solidFill>
                <a:latin typeface="Calibri"/>
              </a:rPr>
              <a:t>n,k</a:t>
            </a:r>
            <a:r>
              <a:rPr lang="en-US" sz="1100" b="1" spc="-1" dirty="0">
                <a:solidFill>
                  <a:srgbClr val="FFFFFF"/>
                </a:solidFill>
                <a:latin typeface="Calibri"/>
              </a:rPr>
              <a:t>) Key Sharing</a:t>
            </a:r>
            <a:endParaRPr lang="en-US" sz="1100" b="0" strike="noStrike" spc="-1" dirty="0">
              <a:latin typeface="Calibri"/>
            </a:endParaRPr>
          </a:p>
        </p:txBody>
      </p:sp>
      <p:sp>
        <p:nvSpPr>
          <p:cNvPr id="165" name="CustomShape 50">
            <a:extLst>
              <a:ext uri="{FF2B5EF4-FFF2-40B4-BE49-F238E27FC236}">
                <a16:creationId xmlns:a16="http://schemas.microsoft.com/office/drawing/2014/main" id="{BC97370D-2929-440D-AC58-C9D61EB0EF0B}"/>
              </a:ext>
            </a:extLst>
          </p:cNvPr>
          <p:cNvSpPr/>
          <p:nvPr/>
        </p:nvSpPr>
        <p:spPr>
          <a:xfrm>
            <a:off x="5985557" y="3848843"/>
            <a:ext cx="4779151" cy="184112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0">
            <a:noFill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100" b="1" spc="-1" dirty="0" err="1">
                <a:solidFill>
                  <a:srgbClr val="FFFFFF"/>
                </a:solidFill>
                <a:latin typeface="Calibri"/>
              </a:rPr>
              <a:t>Blockchain</a:t>
            </a:r>
            <a:endParaRPr lang="en-US" sz="1100" b="0" strike="noStrike" spc="-1" dirty="0">
              <a:latin typeface="Calibri"/>
            </a:endParaRPr>
          </a:p>
        </p:txBody>
      </p:sp>
      <p:sp>
        <p:nvSpPr>
          <p:cNvPr id="166" name="CustomShape 50">
            <a:extLst>
              <a:ext uri="{FF2B5EF4-FFF2-40B4-BE49-F238E27FC236}">
                <a16:creationId xmlns:a16="http://schemas.microsoft.com/office/drawing/2014/main" id="{BC97370D-2929-440D-AC58-C9D61EB0EF0B}"/>
              </a:ext>
            </a:extLst>
          </p:cNvPr>
          <p:cNvSpPr/>
          <p:nvPr/>
        </p:nvSpPr>
        <p:spPr>
          <a:xfrm>
            <a:off x="5985557" y="2187522"/>
            <a:ext cx="4779157" cy="184112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0">
            <a:noFill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100" b="1" spc="-1" dirty="0">
                <a:solidFill>
                  <a:srgbClr val="FFFFFF"/>
                </a:solidFill>
                <a:latin typeface="Calibri"/>
              </a:rPr>
              <a:t>Off-chain Database</a:t>
            </a:r>
            <a:endParaRPr lang="en-US" sz="1100" b="0" strike="noStrike" spc="-1" dirty="0">
              <a:latin typeface="Calibri"/>
            </a:endParaRPr>
          </a:p>
        </p:txBody>
      </p:sp>
      <p:sp>
        <p:nvSpPr>
          <p:cNvPr id="170" name="Rounded Rectangle 184">
            <a:extLst>
              <a:ext uri="{FF2B5EF4-FFF2-40B4-BE49-F238E27FC236}">
                <a16:creationId xmlns:a16="http://schemas.microsoft.com/office/drawing/2014/main" id="{254F52BB-F2B3-4B4A-A867-95DD8E39DD8D}"/>
              </a:ext>
            </a:extLst>
          </p:cNvPr>
          <p:cNvSpPr/>
          <p:nvPr/>
        </p:nvSpPr>
        <p:spPr>
          <a:xfrm>
            <a:off x="105239" y="2887810"/>
            <a:ext cx="900922" cy="209520"/>
          </a:xfrm>
          <a:prstGeom prst="roundRect">
            <a:avLst>
              <a:gd name="adj" fmla="val 4167"/>
            </a:avLst>
          </a:prstGeom>
          <a:solidFill>
            <a:srgbClr val="83848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Audit Log</a:t>
            </a:r>
            <a:endParaRPr kumimoji="0" lang="en-US" sz="1100" b="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93" name="Group 792"/>
          <p:cNvGrpSpPr/>
          <p:nvPr/>
        </p:nvGrpSpPr>
        <p:grpSpPr>
          <a:xfrm>
            <a:off x="6296297" y="4309384"/>
            <a:ext cx="1776237" cy="1263407"/>
            <a:chOff x="6296297" y="4120004"/>
            <a:chExt cx="1776237" cy="1263407"/>
          </a:xfrm>
        </p:grpSpPr>
        <p:sp>
          <p:nvSpPr>
            <p:cNvPr id="182" name="Rectangle 113">
              <a:extLst>
                <a:ext uri="{FF2B5EF4-FFF2-40B4-BE49-F238E27FC236}">
                  <a16:creationId xmlns:a16="http://schemas.microsoft.com/office/drawing/2014/main" id="{18C187D5-BA64-40FB-BEBE-FCA54015211A}"/>
                </a:ext>
              </a:extLst>
            </p:cNvPr>
            <p:cNvSpPr/>
            <p:nvPr/>
          </p:nvSpPr>
          <p:spPr>
            <a:xfrm>
              <a:off x="6597495" y="4120004"/>
              <a:ext cx="853151" cy="197155"/>
            </a:xfrm>
            <a:prstGeom prst="rect">
              <a:avLst/>
            </a:prstGeom>
            <a:noFill/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000" i="0" u="none" strike="noStrike" kern="0" cap="none" spc="-1" normalizeH="0" baseline="0" noProof="0" dirty="0">
                  <a:ln>
                    <a:noFill/>
                  </a:ln>
                  <a:solidFill>
                    <a:srgbClr val="414244"/>
                  </a:solidFill>
                  <a:effectLst/>
                  <a:uLnTx/>
                  <a:uFillTx/>
                  <a:latin typeface="Calibri"/>
                  <a:ea typeface="DejaVu Sans"/>
                  <a:cs typeface="+mn-cs"/>
                </a:rPr>
                <a:t>peer0.org1</a:t>
              </a:r>
              <a:endPara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184" name="Group 140">
              <a:extLst>
                <a:ext uri="{FF2B5EF4-FFF2-40B4-BE49-F238E27FC236}">
                  <a16:creationId xmlns:a16="http://schemas.microsoft.com/office/drawing/2014/main" id="{8A8CC44C-B01D-44DE-B89A-D38FAE743F1F}"/>
                </a:ext>
              </a:extLst>
            </p:cNvPr>
            <p:cNvGrpSpPr/>
            <p:nvPr/>
          </p:nvGrpSpPr>
          <p:grpSpPr>
            <a:xfrm>
              <a:off x="6864614" y="4314019"/>
              <a:ext cx="318913" cy="386777"/>
              <a:chOff x="9698760" y="3480120"/>
              <a:chExt cx="466920" cy="566280"/>
            </a:xfrm>
          </p:grpSpPr>
          <p:sp>
            <p:nvSpPr>
              <p:cNvPr id="186" name="Rounded Rectangle 126">
                <a:extLst>
                  <a:ext uri="{FF2B5EF4-FFF2-40B4-BE49-F238E27FC236}">
                    <a16:creationId xmlns:a16="http://schemas.microsoft.com/office/drawing/2014/main" id="{D4CAF9B7-3BCC-4AF9-9093-8D7EA6C31B0B}"/>
                  </a:ext>
                </a:extLst>
              </p:cNvPr>
              <p:cNvSpPr/>
              <p:nvPr/>
            </p:nvSpPr>
            <p:spPr>
              <a:xfrm>
                <a:off x="9698760" y="3480120"/>
                <a:ext cx="466920" cy="566280"/>
              </a:xfrm>
              <a:prstGeom prst="roundRect">
                <a:avLst>
                  <a:gd name="adj" fmla="val 16667"/>
                </a:avLst>
              </a:prstGeom>
              <a:noFill/>
              <a:ln w="12700" cap="flat" cmpd="sng" algn="ctr">
                <a:solidFill>
                  <a:srgbClr val="546CB2"/>
                </a:solidFill>
                <a:prstDash val="solid"/>
                <a:miter lim="800000"/>
              </a:ln>
              <a:effectLst/>
            </p:spPr>
          </p:sp>
          <p:grpSp>
            <p:nvGrpSpPr>
              <p:cNvPr id="187" name="Group 92">
                <a:extLst>
                  <a:ext uri="{FF2B5EF4-FFF2-40B4-BE49-F238E27FC236}">
                    <a16:creationId xmlns:a16="http://schemas.microsoft.com/office/drawing/2014/main" id="{2F33F6DA-2610-4735-BE70-5D8E6BA428DE}"/>
                  </a:ext>
                </a:extLst>
              </p:cNvPr>
              <p:cNvGrpSpPr/>
              <p:nvPr/>
            </p:nvGrpSpPr>
            <p:grpSpPr>
              <a:xfrm>
                <a:off x="9802800" y="3702960"/>
                <a:ext cx="241200" cy="275400"/>
                <a:chOff x="9802800" y="3702960"/>
                <a:chExt cx="241200" cy="275400"/>
              </a:xfrm>
            </p:grpSpPr>
            <p:sp>
              <p:nvSpPr>
                <p:cNvPr id="188" name="Rectangle 94">
                  <a:extLst>
                    <a:ext uri="{FF2B5EF4-FFF2-40B4-BE49-F238E27FC236}">
                      <a16:creationId xmlns:a16="http://schemas.microsoft.com/office/drawing/2014/main" id="{1A53C6D5-5A88-46BF-A21B-556121D6A113}"/>
                    </a:ext>
                  </a:extLst>
                </p:cNvPr>
                <p:cNvSpPr/>
                <p:nvPr/>
              </p:nvSpPr>
              <p:spPr>
                <a:xfrm>
                  <a:off x="9802800" y="3702960"/>
                  <a:ext cx="241200" cy="275400"/>
                </a:xfrm>
                <a:prstGeom prst="rect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546CB2"/>
                  </a:solidFill>
                  <a:prstDash val="solid"/>
                  <a:miter lim="800000"/>
                </a:ln>
                <a:effectLst/>
              </p:spPr>
            </p:sp>
            <p:grpSp>
              <p:nvGrpSpPr>
                <p:cNvPr id="189" name="Group 95">
                  <a:extLst>
                    <a:ext uri="{FF2B5EF4-FFF2-40B4-BE49-F238E27FC236}">
                      <a16:creationId xmlns:a16="http://schemas.microsoft.com/office/drawing/2014/main" id="{DB6EE8B3-C661-417B-A881-B0AF027C15F7}"/>
                    </a:ext>
                  </a:extLst>
                </p:cNvPr>
                <p:cNvGrpSpPr/>
                <p:nvPr/>
              </p:nvGrpSpPr>
              <p:grpSpPr>
                <a:xfrm>
                  <a:off x="9836280" y="3804480"/>
                  <a:ext cx="79560" cy="38880"/>
                  <a:chOff x="9836280" y="3804480"/>
                  <a:chExt cx="79560" cy="38880"/>
                </a:xfrm>
              </p:grpSpPr>
              <p:sp>
                <p:nvSpPr>
                  <p:cNvPr id="196" name="Rectangle 102">
                    <a:extLst>
                      <a:ext uri="{FF2B5EF4-FFF2-40B4-BE49-F238E27FC236}">
                        <a16:creationId xmlns:a16="http://schemas.microsoft.com/office/drawing/2014/main" id="{2F57A5D6-48CA-47B0-B38E-FACA62186631}"/>
                      </a:ext>
                    </a:extLst>
                  </p:cNvPr>
                  <p:cNvSpPr/>
                  <p:nvPr/>
                </p:nvSpPr>
                <p:spPr>
                  <a:xfrm rot="2700000">
                    <a:off x="9833760" y="3826800"/>
                    <a:ext cx="30240" cy="576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  <p:sp>
                <p:nvSpPr>
                  <p:cNvPr id="197" name="Rectangle 103">
                    <a:extLst>
                      <a:ext uri="{FF2B5EF4-FFF2-40B4-BE49-F238E27FC236}">
                        <a16:creationId xmlns:a16="http://schemas.microsoft.com/office/drawing/2014/main" id="{86EDBB1C-29BA-408A-9757-668EE5A58230}"/>
                      </a:ext>
                    </a:extLst>
                  </p:cNvPr>
                  <p:cNvSpPr/>
                  <p:nvPr/>
                </p:nvSpPr>
                <p:spPr>
                  <a:xfrm rot="19800000">
                    <a:off x="9852480" y="3820320"/>
                    <a:ext cx="66240" cy="648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</p:grpSp>
            <p:grpSp>
              <p:nvGrpSpPr>
                <p:cNvPr id="190" name="Group 96">
                  <a:extLst>
                    <a:ext uri="{FF2B5EF4-FFF2-40B4-BE49-F238E27FC236}">
                      <a16:creationId xmlns:a16="http://schemas.microsoft.com/office/drawing/2014/main" id="{1F7B4667-04DF-4A93-AC06-A24091394E82}"/>
                    </a:ext>
                  </a:extLst>
                </p:cNvPr>
                <p:cNvGrpSpPr/>
                <p:nvPr/>
              </p:nvGrpSpPr>
              <p:grpSpPr>
                <a:xfrm>
                  <a:off x="9837000" y="3879000"/>
                  <a:ext cx="51480" cy="51480"/>
                  <a:chOff x="9837000" y="3879000"/>
                  <a:chExt cx="51480" cy="51480"/>
                </a:xfrm>
              </p:grpSpPr>
              <p:sp>
                <p:nvSpPr>
                  <p:cNvPr id="194" name="Rectangle 100">
                    <a:extLst>
                      <a:ext uri="{FF2B5EF4-FFF2-40B4-BE49-F238E27FC236}">
                        <a16:creationId xmlns:a16="http://schemas.microsoft.com/office/drawing/2014/main" id="{F3D31E61-CD7C-4C01-AE1E-9606D4B6DDE8}"/>
                      </a:ext>
                    </a:extLst>
                  </p:cNvPr>
                  <p:cNvSpPr/>
                  <p:nvPr/>
                </p:nvSpPr>
                <p:spPr>
                  <a:xfrm rot="18900000">
                    <a:off x="9829440" y="3901320"/>
                    <a:ext cx="66240" cy="648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  <p:sp>
                <p:nvSpPr>
                  <p:cNvPr id="195" name="Rectangle 101">
                    <a:extLst>
                      <a:ext uri="{FF2B5EF4-FFF2-40B4-BE49-F238E27FC236}">
                        <a16:creationId xmlns:a16="http://schemas.microsoft.com/office/drawing/2014/main" id="{C6D65796-6D38-44F4-8178-EA8307E76E32}"/>
                      </a:ext>
                    </a:extLst>
                  </p:cNvPr>
                  <p:cNvSpPr/>
                  <p:nvPr/>
                </p:nvSpPr>
                <p:spPr>
                  <a:xfrm rot="13500000">
                    <a:off x="9833760" y="3901680"/>
                    <a:ext cx="60120" cy="720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</p:grpSp>
            <p:grpSp>
              <p:nvGrpSpPr>
                <p:cNvPr id="191" name="Group 97">
                  <a:extLst>
                    <a:ext uri="{FF2B5EF4-FFF2-40B4-BE49-F238E27FC236}">
                      <a16:creationId xmlns:a16="http://schemas.microsoft.com/office/drawing/2014/main" id="{093FBC69-1879-47B6-871A-2CC98CAF8741}"/>
                    </a:ext>
                  </a:extLst>
                </p:cNvPr>
                <p:cNvGrpSpPr/>
                <p:nvPr/>
              </p:nvGrpSpPr>
              <p:grpSpPr>
                <a:xfrm>
                  <a:off x="9836280" y="3745440"/>
                  <a:ext cx="79560" cy="38880"/>
                  <a:chOff x="9836280" y="3745440"/>
                  <a:chExt cx="79560" cy="38880"/>
                </a:xfrm>
              </p:grpSpPr>
              <p:sp>
                <p:nvSpPr>
                  <p:cNvPr id="192" name="Rectangle 98">
                    <a:extLst>
                      <a:ext uri="{FF2B5EF4-FFF2-40B4-BE49-F238E27FC236}">
                        <a16:creationId xmlns:a16="http://schemas.microsoft.com/office/drawing/2014/main" id="{A03B00A6-932C-4F29-86D3-512B10F6A433}"/>
                      </a:ext>
                    </a:extLst>
                  </p:cNvPr>
                  <p:cNvSpPr/>
                  <p:nvPr/>
                </p:nvSpPr>
                <p:spPr>
                  <a:xfrm rot="2700000">
                    <a:off x="9833760" y="3767400"/>
                    <a:ext cx="30240" cy="576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  <p:sp>
                <p:nvSpPr>
                  <p:cNvPr id="193" name="Rectangle 99">
                    <a:extLst>
                      <a:ext uri="{FF2B5EF4-FFF2-40B4-BE49-F238E27FC236}">
                        <a16:creationId xmlns:a16="http://schemas.microsoft.com/office/drawing/2014/main" id="{160C501B-CCC9-446C-AF41-52ED92B8D981}"/>
                      </a:ext>
                    </a:extLst>
                  </p:cNvPr>
                  <p:cNvSpPr/>
                  <p:nvPr/>
                </p:nvSpPr>
                <p:spPr>
                  <a:xfrm rot="19800000">
                    <a:off x="9852480" y="3761280"/>
                    <a:ext cx="66240" cy="648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</p:grpSp>
          </p:grpSp>
        </p:grpSp>
        <p:sp>
          <p:nvSpPr>
            <p:cNvPr id="199" name="Rectangle 113">
              <a:extLst>
                <a:ext uri="{FF2B5EF4-FFF2-40B4-BE49-F238E27FC236}">
                  <a16:creationId xmlns:a16="http://schemas.microsoft.com/office/drawing/2014/main" id="{2436AE0A-7EE1-4E8A-9F50-0AE8E13250C6}"/>
                </a:ext>
              </a:extLst>
            </p:cNvPr>
            <p:cNvSpPr/>
            <p:nvPr/>
          </p:nvSpPr>
          <p:spPr>
            <a:xfrm>
              <a:off x="7219383" y="4516141"/>
              <a:ext cx="853151" cy="197155"/>
            </a:xfrm>
            <a:prstGeom prst="rect">
              <a:avLst/>
            </a:prstGeom>
            <a:noFill/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000" i="0" u="none" strike="noStrike" kern="0" cap="none" spc="-1" normalizeH="0" baseline="0" noProof="0" dirty="0">
                  <a:ln>
                    <a:noFill/>
                  </a:ln>
                  <a:solidFill>
                    <a:srgbClr val="414244"/>
                  </a:solidFill>
                  <a:effectLst/>
                  <a:uLnTx/>
                  <a:uFillTx/>
                  <a:latin typeface="Calibri"/>
                  <a:ea typeface="DejaVu Sans"/>
                  <a:cs typeface="+mn-cs"/>
                </a:rPr>
                <a:t>peer0.org2</a:t>
              </a:r>
              <a:endPara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201" name="Group 126">
              <a:extLst>
                <a:ext uri="{FF2B5EF4-FFF2-40B4-BE49-F238E27FC236}">
                  <a16:creationId xmlns:a16="http://schemas.microsoft.com/office/drawing/2014/main" id="{76C8C88F-C24A-4378-A795-E42D3C57B5C9}"/>
                </a:ext>
              </a:extLst>
            </p:cNvPr>
            <p:cNvGrpSpPr/>
            <p:nvPr/>
          </p:nvGrpSpPr>
          <p:grpSpPr>
            <a:xfrm>
              <a:off x="7490996" y="4710156"/>
              <a:ext cx="318913" cy="386777"/>
              <a:chOff x="9707400" y="4267800"/>
              <a:chExt cx="466920" cy="566280"/>
            </a:xfrm>
          </p:grpSpPr>
          <p:sp>
            <p:nvSpPr>
              <p:cNvPr id="203" name="Rounded Rectangle 126">
                <a:extLst>
                  <a:ext uri="{FF2B5EF4-FFF2-40B4-BE49-F238E27FC236}">
                    <a16:creationId xmlns:a16="http://schemas.microsoft.com/office/drawing/2014/main" id="{29ABE8AA-9E58-438C-82FD-89F89536C282}"/>
                  </a:ext>
                </a:extLst>
              </p:cNvPr>
              <p:cNvSpPr/>
              <p:nvPr/>
            </p:nvSpPr>
            <p:spPr>
              <a:xfrm>
                <a:off x="9707400" y="4267800"/>
                <a:ext cx="466920" cy="566280"/>
              </a:xfrm>
              <a:prstGeom prst="roundRect">
                <a:avLst>
                  <a:gd name="adj" fmla="val 16667"/>
                </a:avLst>
              </a:prstGeom>
              <a:noFill/>
              <a:ln w="12700" cap="flat" cmpd="sng" algn="ctr">
                <a:solidFill>
                  <a:srgbClr val="546CB2"/>
                </a:solidFill>
                <a:prstDash val="solid"/>
                <a:miter lim="800000"/>
              </a:ln>
              <a:effectLst/>
            </p:spPr>
          </p:sp>
          <p:grpSp>
            <p:nvGrpSpPr>
              <p:cNvPr id="204" name="Group 92">
                <a:extLst>
                  <a:ext uri="{FF2B5EF4-FFF2-40B4-BE49-F238E27FC236}">
                    <a16:creationId xmlns:a16="http://schemas.microsoft.com/office/drawing/2014/main" id="{635A83B2-2E94-4F24-8FE5-17B9CB21FA6F}"/>
                  </a:ext>
                </a:extLst>
              </p:cNvPr>
              <p:cNvGrpSpPr/>
              <p:nvPr/>
            </p:nvGrpSpPr>
            <p:grpSpPr>
              <a:xfrm>
                <a:off x="9811440" y="4490640"/>
                <a:ext cx="241200" cy="275400"/>
                <a:chOff x="9811440" y="4490640"/>
                <a:chExt cx="241200" cy="275400"/>
              </a:xfrm>
            </p:grpSpPr>
            <p:sp>
              <p:nvSpPr>
                <p:cNvPr id="205" name="Rectangle 94">
                  <a:extLst>
                    <a:ext uri="{FF2B5EF4-FFF2-40B4-BE49-F238E27FC236}">
                      <a16:creationId xmlns:a16="http://schemas.microsoft.com/office/drawing/2014/main" id="{AC6064F2-CF12-46E5-9510-6EED3CB7B0F2}"/>
                    </a:ext>
                  </a:extLst>
                </p:cNvPr>
                <p:cNvSpPr/>
                <p:nvPr/>
              </p:nvSpPr>
              <p:spPr>
                <a:xfrm>
                  <a:off x="9811440" y="4490640"/>
                  <a:ext cx="241200" cy="275400"/>
                </a:xfrm>
                <a:prstGeom prst="rect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546CB2"/>
                  </a:solidFill>
                  <a:prstDash val="solid"/>
                  <a:miter lim="800000"/>
                </a:ln>
                <a:effectLst/>
              </p:spPr>
            </p:sp>
            <p:grpSp>
              <p:nvGrpSpPr>
                <p:cNvPr id="206" name="Group 95">
                  <a:extLst>
                    <a:ext uri="{FF2B5EF4-FFF2-40B4-BE49-F238E27FC236}">
                      <a16:creationId xmlns:a16="http://schemas.microsoft.com/office/drawing/2014/main" id="{611D1C73-2010-46D0-858B-412A082BDC32}"/>
                    </a:ext>
                  </a:extLst>
                </p:cNvPr>
                <p:cNvGrpSpPr/>
                <p:nvPr/>
              </p:nvGrpSpPr>
              <p:grpSpPr>
                <a:xfrm>
                  <a:off x="9845280" y="4592160"/>
                  <a:ext cx="79200" cy="38880"/>
                  <a:chOff x="9845280" y="4592160"/>
                  <a:chExt cx="79200" cy="38880"/>
                </a:xfrm>
              </p:grpSpPr>
              <p:sp>
                <p:nvSpPr>
                  <p:cNvPr id="213" name="Rectangle 102">
                    <a:extLst>
                      <a:ext uri="{FF2B5EF4-FFF2-40B4-BE49-F238E27FC236}">
                        <a16:creationId xmlns:a16="http://schemas.microsoft.com/office/drawing/2014/main" id="{6249FD3C-8A06-47F1-95C5-54C36A56322A}"/>
                      </a:ext>
                    </a:extLst>
                  </p:cNvPr>
                  <p:cNvSpPr/>
                  <p:nvPr/>
                </p:nvSpPr>
                <p:spPr>
                  <a:xfrm rot="2700000">
                    <a:off x="9842760" y="4614120"/>
                    <a:ext cx="30240" cy="576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  <p:sp>
                <p:nvSpPr>
                  <p:cNvPr id="214" name="Rectangle 103">
                    <a:extLst>
                      <a:ext uri="{FF2B5EF4-FFF2-40B4-BE49-F238E27FC236}">
                        <a16:creationId xmlns:a16="http://schemas.microsoft.com/office/drawing/2014/main" id="{8DFEFA16-D6E7-441A-9643-4C328BBDA058}"/>
                      </a:ext>
                    </a:extLst>
                  </p:cNvPr>
                  <p:cNvSpPr/>
                  <p:nvPr/>
                </p:nvSpPr>
                <p:spPr>
                  <a:xfrm rot="19800000">
                    <a:off x="9861120" y="4608000"/>
                    <a:ext cx="66240" cy="648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</p:grpSp>
            <p:grpSp>
              <p:nvGrpSpPr>
                <p:cNvPr id="207" name="Group 96">
                  <a:extLst>
                    <a:ext uri="{FF2B5EF4-FFF2-40B4-BE49-F238E27FC236}">
                      <a16:creationId xmlns:a16="http://schemas.microsoft.com/office/drawing/2014/main" id="{FE13DD97-899A-4D9A-BA3B-A89DE9642EEB}"/>
                    </a:ext>
                  </a:extLst>
                </p:cNvPr>
                <p:cNvGrpSpPr/>
                <p:nvPr/>
              </p:nvGrpSpPr>
              <p:grpSpPr>
                <a:xfrm>
                  <a:off x="9845640" y="4666320"/>
                  <a:ext cx="51480" cy="51480"/>
                  <a:chOff x="9845640" y="4666320"/>
                  <a:chExt cx="51480" cy="51480"/>
                </a:xfrm>
              </p:grpSpPr>
              <p:sp>
                <p:nvSpPr>
                  <p:cNvPr id="211" name="Rectangle 100">
                    <a:extLst>
                      <a:ext uri="{FF2B5EF4-FFF2-40B4-BE49-F238E27FC236}">
                        <a16:creationId xmlns:a16="http://schemas.microsoft.com/office/drawing/2014/main" id="{19356A0B-2F24-4C07-B44A-6864C1303CDE}"/>
                      </a:ext>
                    </a:extLst>
                  </p:cNvPr>
                  <p:cNvSpPr/>
                  <p:nvPr/>
                </p:nvSpPr>
                <p:spPr>
                  <a:xfrm rot="18900000">
                    <a:off x="9838080" y="4688640"/>
                    <a:ext cx="66240" cy="648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  <p:sp>
                <p:nvSpPr>
                  <p:cNvPr id="212" name="Rectangle 101">
                    <a:extLst>
                      <a:ext uri="{FF2B5EF4-FFF2-40B4-BE49-F238E27FC236}">
                        <a16:creationId xmlns:a16="http://schemas.microsoft.com/office/drawing/2014/main" id="{029A9F94-D401-46D9-86B6-D1449B5944D2}"/>
                      </a:ext>
                    </a:extLst>
                  </p:cNvPr>
                  <p:cNvSpPr/>
                  <p:nvPr/>
                </p:nvSpPr>
                <p:spPr>
                  <a:xfrm rot="13500000">
                    <a:off x="9842760" y="4689000"/>
                    <a:ext cx="60120" cy="720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</p:grpSp>
            <p:grpSp>
              <p:nvGrpSpPr>
                <p:cNvPr id="208" name="Group 97">
                  <a:extLst>
                    <a:ext uri="{FF2B5EF4-FFF2-40B4-BE49-F238E27FC236}">
                      <a16:creationId xmlns:a16="http://schemas.microsoft.com/office/drawing/2014/main" id="{505903D0-5BB7-4782-9DBE-9A2AD9E38075}"/>
                    </a:ext>
                  </a:extLst>
                </p:cNvPr>
                <p:cNvGrpSpPr/>
                <p:nvPr/>
              </p:nvGrpSpPr>
              <p:grpSpPr>
                <a:xfrm>
                  <a:off x="9845280" y="4533120"/>
                  <a:ext cx="79200" cy="38880"/>
                  <a:chOff x="9845280" y="4533120"/>
                  <a:chExt cx="79200" cy="38880"/>
                </a:xfrm>
              </p:grpSpPr>
              <p:sp>
                <p:nvSpPr>
                  <p:cNvPr id="209" name="Rectangle 98">
                    <a:extLst>
                      <a:ext uri="{FF2B5EF4-FFF2-40B4-BE49-F238E27FC236}">
                        <a16:creationId xmlns:a16="http://schemas.microsoft.com/office/drawing/2014/main" id="{951B1085-A645-4A92-9556-6A78FB6EDADB}"/>
                      </a:ext>
                    </a:extLst>
                  </p:cNvPr>
                  <p:cNvSpPr/>
                  <p:nvPr/>
                </p:nvSpPr>
                <p:spPr>
                  <a:xfrm rot="2700000">
                    <a:off x="9842760" y="4555080"/>
                    <a:ext cx="30240" cy="576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  <p:sp>
                <p:nvSpPr>
                  <p:cNvPr id="210" name="Rectangle 99">
                    <a:extLst>
                      <a:ext uri="{FF2B5EF4-FFF2-40B4-BE49-F238E27FC236}">
                        <a16:creationId xmlns:a16="http://schemas.microsoft.com/office/drawing/2014/main" id="{20A84622-5B98-4096-A898-F1495DFA91B7}"/>
                      </a:ext>
                    </a:extLst>
                  </p:cNvPr>
                  <p:cNvSpPr/>
                  <p:nvPr/>
                </p:nvSpPr>
                <p:spPr>
                  <a:xfrm rot="19800000">
                    <a:off x="9861120" y="4548960"/>
                    <a:ext cx="66240" cy="648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</p:grpSp>
          </p:grpSp>
        </p:grpSp>
        <p:sp>
          <p:nvSpPr>
            <p:cNvPr id="216" name="Rectangle 113">
              <a:extLst>
                <a:ext uri="{FF2B5EF4-FFF2-40B4-BE49-F238E27FC236}">
                  <a16:creationId xmlns:a16="http://schemas.microsoft.com/office/drawing/2014/main" id="{81D5A4EE-CB7B-419B-9D3F-218D93A33163}"/>
                </a:ext>
              </a:extLst>
            </p:cNvPr>
            <p:cNvSpPr/>
            <p:nvPr/>
          </p:nvSpPr>
          <p:spPr>
            <a:xfrm>
              <a:off x="6296297" y="4802619"/>
              <a:ext cx="853151" cy="197155"/>
            </a:xfrm>
            <a:prstGeom prst="rect">
              <a:avLst/>
            </a:prstGeom>
            <a:noFill/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000" i="0" u="none" strike="noStrike" kern="0" cap="none" spc="-1" normalizeH="0" baseline="0" noProof="0" dirty="0">
                  <a:ln>
                    <a:noFill/>
                  </a:ln>
                  <a:solidFill>
                    <a:srgbClr val="414244"/>
                  </a:solidFill>
                  <a:effectLst/>
                  <a:uLnTx/>
                  <a:uFillTx/>
                  <a:latin typeface="Calibri"/>
                  <a:ea typeface="DejaVu Sans"/>
                  <a:cs typeface="+mn-cs"/>
                </a:rPr>
                <a:t>peer0.org3</a:t>
              </a:r>
              <a:endPara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218" name="Group 205">
              <a:extLst>
                <a:ext uri="{FF2B5EF4-FFF2-40B4-BE49-F238E27FC236}">
                  <a16:creationId xmlns:a16="http://schemas.microsoft.com/office/drawing/2014/main" id="{ACB6D0DF-1D70-4E38-AAFE-D5D8F063273D}"/>
                </a:ext>
              </a:extLst>
            </p:cNvPr>
            <p:cNvGrpSpPr/>
            <p:nvPr/>
          </p:nvGrpSpPr>
          <p:grpSpPr>
            <a:xfrm>
              <a:off x="6569877" y="4996634"/>
              <a:ext cx="318913" cy="386777"/>
              <a:chOff x="10696680" y="3481200"/>
              <a:chExt cx="466920" cy="566280"/>
            </a:xfrm>
          </p:grpSpPr>
          <p:sp>
            <p:nvSpPr>
              <p:cNvPr id="220" name="Rounded Rectangle 126">
                <a:extLst>
                  <a:ext uri="{FF2B5EF4-FFF2-40B4-BE49-F238E27FC236}">
                    <a16:creationId xmlns:a16="http://schemas.microsoft.com/office/drawing/2014/main" id="{BC6EEFDE-99AE-4595-A1D4-0F36AD97651F}"/>
                  </a:ext>
                </a:extLst>
              </p:cNvPr>
              <p:cNvSpPr/>
              <p:nvPr/>
            </p:nvSpPr>
            <p:spPr>
              <a:xfrm>
                <a:off x="10696680" y="3481200"/>
                <a:ext cx="466920" cy="566280"/>
              </a:xfrm>
              <a:prstGeom prst="roundRect">
                <a:avLst>
                  <a:gd name="adj" fmla="val 16667"/>
                </a:avLst>
              </a:prstGeom>
              <a:noFill/>
              <a:ln w="12700" cap="flat" cmpd="sng" algn="ctr">
                <a:solidFill>
                  <a:srgbClr val="546CB2"/>
                </a:solidFill>
                <a:prstDash val="solid"/>
                <a:miter lim="800000"/>
              </a:ln>
              <a:effectLst/>
            </p:spPr>
          </p:sp>
          <p:grpSp>
            <p:nvGrpSpPr>
              <p:cNvPr id="221" name="Group 92">
                <a:extLst>
                  <a:ext uri="{FF2B5EF4-FFF2-40B4-BE49-F238E27FC236}">
                    <a16:creationId xmlns:a16="http://schemas.microsoft.com/office/drawing/2014/main" id="{44F5CBCE-688E-48A3-A4A1-5F58E5779DC6}"/>
                  </a:ext>
                </a:extLst>
              </p:cNvPr>
              <p:cNvGrpSpPr/>
              <p:nvPr/>
            </p:nvGrpSpPr>
            <p:grpSpPr>
              <a:xfrm>
                <a:off x="10800720" y="3704040"/>
                <a:ext cx="241200" cy="275400"/>
                <a:chOff x="10800720" y="3704040"/>
                <a:chExt cx="241200" cy="275400"/>
              </a:xfrm>
            </p:grpSpPr>
            <p:sp>
              <p:nvSpPr>
                <p:cNvPr id="222" name="Rectangle 94">
                  <a:extLst>
                    <a:ext uri="{FF2B5EF4-FFF2-40B4-BE49-F238E27FC236}">
                      <a16:creationId xmlns:a16="http://schemas.microsoft.com/office/drawing/2014/main" id="{34DAAE08-404A-4660-9036-D7C19763429E}"/>
                    </a:ext>
                  </a:extLst>
                </p:cNvPr>
                <p:cNvSpPr/>
                <p:nvPr/>
              </p:nvSpPr>
              <p:spPr>
                <a:xfrm>
                  <a:off x="10800720" y="3704040"/>
                  <a:ext cx="241200" cy="275400"/>
                </a:xfrm>
                <a:prstGeom prst="rect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546CB2"/>
                  </a:solidFill>
                  <a:prstDash val="solid"/>
                  <a:miter lim="800000"/>
                </a:ln>
                <a:effectLst/>
              </p:spPr>
            </p:sp>
            <p:grpSp>
              <p:nvGrpSpPr>
                <p:cNvPr id="223" name="Group 95">
                  <a:extLst>
                    <a:ext uri="{FF2B5EF4-FFF2-40B4-BE49-F238E27FC236}">
                      <a16:creationId xmlns:a16="http://schemas.microsoft.com/office/drawing/2014/main" id="{7568FA38-7E5F-4C3E-96CB-3B23716A8A08}"/>
                    </a:ext>
                  </a:extLst>
                </p:cNvPr>
                <p:cNvGrpSpPr/>
                <p:nvPr/>
              </p:nvGrpSpPr>
              <p:grpSpPr>
                <a:xfrm>
                  <a:off x="10834200" y="3805560"/>
                  <a:ext cx="79560" cy="38880"/>
                  <a:chOff x="10834200" y="3805560"/>
                  <a:chExt cx="79560" cy="38880"/>
                </a:xfrm>
              </p:grpSpPr>
              <p:sp>
                <p:nvSpPr>
                  <p:cNvPr id="230" name="Rectangle 102">
                    <a:extLst>
                      <a:ext uri="{FF2B5EF4-FFF2-40B4-BE49-F238E27FC236}">
                        <a16:creationId xmlns:a16="http://schemas.microsoft.com/office/drawing/2014/main" id="{57DB6559-5719-4334-AC68-A6B9DFB917A1}"/>
                      </a:ext>
                    </a:extLst>
                  </p:cNvPr>
                  <p:cNvSpPr/>
                  <p:nvPr/>
                </p:nvSpPr>
                <p:spPr>
                  <a:xfrm rot="2700000">
                    <a:off x="10831680" y="3827520"/>
                    <a:ext cx="30240" cy="576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  <p:sp>
                <p:nvSpPr>
                  <p:cNvPr id="231" name="Rectangle 103">
                    <a:extLst>
                      <a:ext uri="{FF2B5EF4-FFF2-40B4-BE49-F238E27FC236}">
                        <a16:creationId xmlns:a16="http://schemas.microsoft.com/office/drawing/2014/main" id="{DA55B10F-0225-42A9-8DA8-E9475D42FB77}"/>
                      </a:ext>
                    </a:extLst>
                  </p:cNvPr>
                  <p:cNvSpPr/>
                  <p:nvPr/>
                </p:nvSpPr>
                <p:spPr>
                  <a:xfrm rot="19800000">
                    <a:off x="10850400" y="3821400"/>
                    <a:ext cx="66240" cy="648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</p:grpSp>
            <p:grpSp>
              <p:nvGrpSpPr>
                <p:cNvPr id="224" name="Group 96">
                  <a:extLst>
                    <a:ext uri="{FF2B5EF4-FFF2-40B4-BE49-F238E27FC236}">
                      <a16:creationId xmlns:a16="http://schemas.microsoft.com/office/drawing/2014/main" id="{8C761DF6-F6A9-48F2-BD1C-3692E6E2F12E}"/>
                    </a:ext>
                  </a:extLst>
                </p:cNvPr>
                <p:cNvGrpSpPr/>
                <p:nvPr/>
              </p:nvGrpSpPr>
              <p:grpSpPr>
                <a:xfrm>
                  <a:off x="10834920" y="3879720"/>
                  <a:ext cx="51480" cy="51480"/>
                  <a:chOff x="10834920" y="3879720"/>
                  <a:chExt cx="51480" cy="51480"/>
                </a:xfrm>
              </p:grpSpPr>
              <p:sp>
                <p:nvSpPr>
                  <p:cNvPr id="228" name="Rectangle 100">
                    <a:extLst>
                      <a:ext uri="{FF2B5EF4-FFF2-40B4-BE49-F238E27FC236}">
                        <a16:creationId xmlns:a16="http://schemas.microsoft.com/office/drawing/2014/main" id="{A0AFC0E9-082C-4415-96E5-2F3888D2969F}"/>
                      </a:ext>
                    </a:extLst>
                  </p:cNvPr>
                  <p:cNvSpPr/>
                  <p:nvPr/>
                </p:nvSpPr>
                <p:spPr>
                  <a:xfrm rot="18900000">
                    <a:off x="10827360" y="3902040"/>
                    <a:ext cx="66240" cy="648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  <p:sp>
                <p:nvSpPr>
                  <p:cNvPr id="229" name="Rectangle 101">
                    <a:extLst>
                      <a:ext uri="{FF2B5EF4-FFF2-40B4-BE49-F238E27FC236}">
                        <a16:creationId xmlns:a16="http://schemas.microsoft.com/office/drawing/2014/main" id="{26109A62-7979-402F-9B41-2EC52FF3CA57}"/>
                      </a:ext>
                    </a:extLst>
                  </p:cNvPr>
                  <p:cNvSpPr/>
                  <p:nvPr/>
                </p:nvSpPr>
                <p:spPr>
                  <a:xfrm rot="13500000">
                    <a:off x="10831680" y="3902400"/>
                    <a:ext cx="60120" cy="720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</p:grpSp>
            <p:grpSp>
              <p:nvGrpSpPr>
                <p:cNvPr id="225" name="Group 97">
                  <a:extLst>
                    <a:ext uri="{FF2B5EF4-FFF2-40B4-BE49-F238E27FC236}">
                      <a16:creationId xmlns:a16="http://schemas.microsoft.com/office/drawing/2014/main" id="{B4B5EBE3-EE33-427E-AC22-B6132078B7F0}"/>
                    </a:ext>
                  </a:extLst>
                </p:cNvPr>
                <p:cNvGrpSpPr/>
                <p:nvPr/>
              </p:nvGrpSpPr>
              <p:grpSpPr>
                <a:xfrm>
                  <a:off x="10834200" y="3746520"/>
                  <a:ext cx="79560" cy="38880"/>
                  <a:chOff x="10834200" y="3746520"/>
                  <a:chExt cx="79560" cy="38880"/>
                </a:xfrm>
              </p:grpSpPr>
              <p:sp>
                <p:nvSpPr>
                  <p:cNvPr id="226" name="Rectangle 98">
                    <a:extLst>
                      <a:ext uri="{FF2B5EF4-FFF2-40B4-BE49-F238E27FC236}">
                        <a16:creationId xmlns:a16="http://schemas.microsoft.com/office/drawing/2014/main" id="{24932BD0-6615-4F88-8461-9B141F995F3D}"/>
                      </a:ext>
                    </a:extLst>
                  </p:cNvPr>
                  <p:cNvSpPr/>
                  <p:nvPr/>
                </p:nvSpPr>
                <p:spPr>
                  <a:xfrm rot="2700000">
                    <a:off x="10831680" y="3768480"/>
                    <a:ext cx="30240" cy="576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  <p:sp>
                <p:nvSpPr>
                  <p:cNvPr id="227" name="Rectangle 99">
                    <a:extLst>
                      <a:ext uri="{FF2B5EF4-FFF2-40B4-BE49-F238E27FC236}">
                        <a16:creationId xmlns:a16="http://schemas.microsoft.com/office/drawing/2014/main" id="{611B32F3-1824-47CE-9EB9-621A7C15C3FE}"/>
                      </a:ext>
                    </a:extLst>
                  </p:cNvPr>
                  <p:cNvSpPr/>
                  <p:nvPr/>
                </p:nvSpPr>
                <p:spPr>
                  <a:xfrm rot="19800000">
                    <a:off x="10850400" y="3762360"/>
                    <a:ext cx="66240" cy="648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</p:grpSp>
          </p:grpSp>
        </p:grpSp>
      </p:grpSp>
      <p:cxnSp>
        <p:nvCxnSpPr>
          <p:cNvPr id="791" name="Straight Connector 790"/>
          <p:cNvCxnSpPr/>
          <p:nvPr/>
        </p:nvCxnSpPr>
        <p:spPr>
          <a:xfrm flipV="1">
            <a:off x="5985557" y="3724036"/>
            <a:ext cx="4779151" cy="17024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6" name="Straight Connector 795"/>
          <p:cNvCxnSpPr/>
          <p:nvPr/>
        </p:nvCxnSpPr>
        <p:spPr>
          <a:xfrm>
            <a:off x="1719215" y="2071184"/>
            <a:ext cx="9052560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7" name="CustomShape 50">
            <a:extLst>
              <a:ext uri="{FF2B5EF4-FFF2-40B4-BE49-F238E27FC236}">
                <a16:creationId xmlns:a16="http://schemas.microsoft.com/office/drawing/2014/main" id="{BC97370D-2929-440D-AC58-C9D61EB0EF0B}"/>
              </a:ext>
            </a:extLst>
          </p:cNvPr>
          <p:cNvSpPr/>
          <p:nvPr/>
        </p:nvSpPr>
        <p:spPr>
          <a:xfrm>
            <a:off x="4266348" y="1749141"/>
            <a:ext cx="3659305" cy="296514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45000" rIns="0" bIns="45000" anchor="ctr">
            <a:noAutofit/>
          </a:bodyPr>
          <a:lstStyle/>
          <a:p>
            <a:pPr algn="ctr"/>
            <a:r>
              <a:rPr lang="en-US" b="1" kern="0" spc="-1" dirty="0">
                <a:solidFill>
                  <a:schemeClr val="accent6">
                    <a:lumMod val="75000"/>
                  </a:schemeClr>
                </a:solidFill>
                <a:latin typeface="Arial"/>
                <a:ea typeface="DejaVu Sans"/>
              </a:rPr>
              <a:t>Data Privacy and Accountability</a:t>
            </a:r>
          </a:p>
        </p:txBody>
      </p:sp>
      <p:pic>
        <p:nvPicPr>
          <p:cNvPr id="97" name="Picture 96">
            <a:extLst>
              <a:ext uri="{FF2B5EF4-FFF2-40B4-BE49-F238E27FC236}">
                <a16:creationId xmlns:a16="http://schemas.microsoft.com/office/drawing/2014/main" id="{E2B62732-D3AE-FF49-9074-2CE2A2CD944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8113" y="818628"/>
            <a:ext cx="2361340" cy="778795"/>
          </a:xfrm>
          <a:prstGeom prst="rect">
            <a:avLst/>
          </a:prstGeom>
        </p:spPr>
      </p:pic>
      <p:grpSp>
        <p:nvGrpSpPr>
          <p:cNvPr id="99" name="Group 57">
            <a:extLst>
              <a:ext uri="{FF2B5EF4-FFF2-40B4-BE49-F238E27FC236}">
                <a16:creationId xmlns:a16="http://schemas.microsoft.com/office/drawing/2014/main" id="{BDB37B7A-E1A9-43EC-978B-FB6D750AFC85}"/>
              </a:ext>
            </a:extLst>
          </p:cNvPr>
          <p:cNvGrpSpPr/>
          <p:nvPr/>
        </p:nvGrpSpPr>
        <p:grpSpPr>
          <a:xfrm>
            <a:off x="6219112" y="2541345"/>
            <a:ext cx="1665490" cy="1057753"/>
            <a:chOff x="7215480" y="3979081"/>
            <a:chExt cx="1832040" cy="1703519"/>
          </a:xfrm>
        </p:grpSpPr>
        <p:sp>
          <p:nvSpPr>
            <p:cNvPr id="100" name="Freeform 68">
              <a:extLst>
                <a:ext uri="{FF2B5EF4-FFF2-40B4-BE49-F238E27FC236}">
                  <a16:creationId xmlns:a16="http://schemas.microsoft.com/office/drawing/2014/main" id="{475DB8C4-2E18-4F35-9FC2-FAC9DA857EBB}"/>
                </a:ext>
              </a:extLst>
            </p:cNvPr>
            <p:cNvSpPr/>
            <p:nvPr/>
          </p:nvSpPr>
          <p:spPr>
            <a:xfrm>
              <a:off x="7215480" y="4377960"/>
              <a:ext cx="1832040" cy="1304640"/>
            </a:xfrm>
            <a:custGeom>
              <a:avLst/>
              <a:gdLst/>
              <a:ahLst/>
              <a:cxnLst/>
              <a:rect l="l" t="t" r="r" b="b"/>
              <a:pathLst>
                <a:path w="1185334" h="776821">
                  <a:moveTo>
                    <a:pt x="0" y="0"/>
                  </a:moveTo>
                  <a:lnTo>
                    <a:pt x="1185333" y="0"/>
                  </a:lnTo>
                  <a:lnTo>
                    <a:pt x="1185333" y="539750"/>
                  </a:lnTo>
                  <a:lnTo>
                    <a:pt x="1185334" y="539754"/>
                  </a:lnTo>
                  <a:lnTo>
                    <a:pt x="1185333" y="539758"/>
                  </a:lnTo>
                  <a:lnTo>
                    <a:pt x="1185333" y="541866"/>
                  </a:lnTo>
                  <a:lnTo>
                    <a:pt x="1184802" y="541866"/>
                  </a:lnTo>
                  <a:lnTo>
                    <a:pt x="1173293" y="587531"/>
                  </a:lnTo>
                  <a:cubicBezTo>
                    <a:pt x="1118029" y="695558"/>
                    <a:pt x="879073" y="776821"/>
                    <a:pt x="592667" y="776821"/>
                  </a:cubicBezTo>
                  <a:cubicBezTo>
                    <a:pt x="306261" y="776821"/>
                    <a:pt x="67305" y="695558"/>
                    <a:pt x="12041" y="587531"/>
                  </a:cubicBezTo>
                  <a:lnTo>
                    <a:pt x="533" y="541866"/>
                  </a:lnTo>
                  <a:lnTo>
                    <a:pt x="0" y="541866"/>
                  </a:lnTo>
                  <a:lnTo>
                    <a:pt x="0" y="539754"/>
                  </a:lnTo>
                  <a:close/>
                </a:path>
              </a:pathLst>
            </a:custGeom>
            <a:solidFill>
              <a:srgbClr val="546CB2">
                <a:lumMod val="40000"/>
                <a:lumOff val="60000"/>
              </a:srgbClr>
            </a:solidFill>
            <a:ln w="12700" cap="flat" cmpd="sng" algn="ctr">
              <a:solidFill>
                <a:srgbClr val="5D3A75"/>
              </a:solidFill>
              <a:prstDash val="solid"/>
              <a:miter lim="800000"/>
            </a:ln>
            <a:effectLst/>
          </p:spPr>
        </p:sp>
        <p:sp>
          <p:nvSpPr>
            <p:cNvPr id="101" name="Oval 69">
              <a:extLst>
                <a:ext uri="{FF2B5EF4-FFF2-40B4-BE49-F238E27FC236}">
                  <a16:creationId xmlns:a16="http://schemas.microsoft.com/office/drawing/2014/main" id="{B1A7A543-3C23-48AE-BCA7-DA58A8207943}"/>
                </a:ext>
              </a:extLst>
            </p:cNvPr>
            <p:cNvSpPr/>
            <p:nvPr/>
          </p:nvSpPr>
          <p:spPr>
            <a:xfrm>
              <a:off x="7215480" y="3979081"/>
              <a:ext cx="1832040" cy="737640"/>
            </a:xfrm>
            <a:prstGeom prst="ellipse">
              <a:avLst/>
            </a:prstGeom>
            <a:solidFill>
              <a:srgbClr val="546CB2">
                <a:lumMod val="40000"/>
                <a:lumOff val="60000"/>
              </a:srgbClr>
            </a:solidFill>
            <a:ln w="12700" cap="flat" cmpd="sng" algn="ctr">
              <a:solidFill>
                <a:srgbClr val="5D3A75"/>
              </a:solidFill>
              <a:prstDash val="solid"/>
              <a:miter lim="800000"/>
            </a:ln>
            <a:effectLst>
              <a:reflection blurRad="6350" stA="50000" endA="300" endPos="55500" dist="50800" dir="5400000" sy="-100000" algn="bl" rotWithShape="0"/>
            </a:effectLst>
          </p:spPr>
        </p:sp>
      </p:grpSp>
      <p:sp>
        <p:nvSpPr>
          <p:cNvPr id="62" name="Rectangle 2">
            <a:extLst>
              <a:ext uri="{FF2B5EF4-FFF2-40B4-BE49-F238E27FC236}">
                <a16:creationId xmlns:a16="http://schemas.microsoft.com/office/drawing/2014/main" id="{C960A551-2AC4-4CD5-92AE-29F3337932F6}"/>
              </a:ext>
            </a:extLst>
          </p:cNvPr>
          <p:cNvSpPr/>
          <p:nvPr/>
        </p:nvSpPr>
        <p:spPr>
          <a:xfrm>
            <a:off x="1747196" y="4094606"/>
            <a:ext cx="3015496" cy="8256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0" bIns="45000" anchor="ctr">
            <a:no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="1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Splits </a:t>
            </a:r>
            <a:r>
              <a:rPr lang="en-US" sz="1000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decryption keys in </a:t>
            </a:r>
            <a:r>
              <a:rPr lang="en-US" sz="1000" b="1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n key shares</a:t>
            </a:r>
            <a:endParaRPr lang="en-US" sz="1000" spc="-1" dirty="0">
              <a:solidFill>
                <a:schemeClr val="tx1">
                  <a:lumMod val="95000"/>
                </a:schemeClr>
              </a:solidFill>
              <a:latin typeface="Arial"/>
              <a:ea typeface="DejaVu San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Sends </a:t>
            </a:r>
            <a:r>
              <a:rPr lang="en-US" sz="1000" b="1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each chunk </a:t>
            </a:r>
            <a:r>
              <a:rPr lang="en-US" sz="1000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to only </a:t>
            </a:r>
            <a:r>
              <a:rPr lang="en-US" sz="1000" b="1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one</a:t>
            </a:r>
            <a:r>
              <a:rPr lang="en-US" sz="1000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 </a:t>
            </a:r>
            <a:r>
              <a:rPr lang="en-US" sz="1000" spc="-1" dirty="0" err="1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blockchain</a:t>
            </a:r>
            <a:r>
              <a:rPr lang="en-US" sz="1000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 </a:t>
            </a:r>
            <a:r>
              <a:rPr lang="en-US" sz="1000" b="1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peer</a:t>
            </a:r>
            <a:r>
              <a:rPr lang="en-US" sz="1000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Minimum of </a:t>
            </a:r>
            <a:r>
              <a:rPr lang="en-US" sz="1000" b="1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k shares </a:t>
            </a:r>
            <a:r>
              <a:rPr lang="en-US" sz="1000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are necessary for </a:t>
            </a:r>
            <a:r>
              <a:rPr lang="en-US" sz="1000" b="1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recovering</a:t>
            </a:r>
            <a:r>
              <a:rPr lang="en-US" sz="1000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 original </a:t>
            </a:r>
            <a:r>
              <a:rPr lang="en-US" sz="1000" b="1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key</a:t>
            </a:r>
            <a:r>
              <a:rPr lang="en-US" sz="1000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Sends peers list to blockchain</a:t>
            </a:r>
          </a:p>
        </p:txBody>
      </p:sp>
      <p:sp>
        <p:nvSpPr>
          <p:cNvPr id="63" name="Rectangle 2">
            <a:extLst>
              <a:ext uri="{FF2B5EF4-FFF2-40B4-BE49-F238E27FC236}">
                <a16:creationId xmlns:a16="http://schemas.microsoft.com/office/drawing/2014/main" id="{FC0A6C26-CA4B-41FC-8DCC-BC1D4ED3616C}"/>
              </a:ext>
            </a:extLst>
          </p:cNvPr>
          <p:cNvSpPr/>
          <p:nvPr/>
        </p:nvSpPr>
        <p:spPr>
          <a:xfrm>
            <a:off x="8439678" y="2406254"/>
            <a:ext cx="2269836" cy="11678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000" b="1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Stores</a:t>
            </a:r>
            <a:r>
              <a:rPr lang="en-US" sz="1000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 encrypted data.</a:t>
            </a:r>
            <a:endParaRPr lang="en-US" sz="1000" b="0" strike="noStrike" spc="-1" dirty="0">
              <a:solidFill>
                <a:schemeClr val="tx1">
                  <a:lumMod val="95000"/>
                </a:schemeClr>
              </a:solidFill>
              <a:latin typeface="Calibri"/>
            </a:endParaRPr>
          </a:p>
        </p:txBody>
      </p:sp>
      <p:sp>
        <p:nvSpPr>
          <p:cNvPr id="65" name="Rectangle 2">
            <a:extLst>
              <a:ext uri="{FF2B5EF4-FFF2-40B4-BE49-F238E27FC236}">
                <a16:creationId xmlns:a16="http://schemas.microsoft.com/office/drawing/2014/main" id="{67EB9E4B-8DD2-4120-A669-76418579BD74}"/>
              </a:ext>
            </a:extLst>
          </p:cNvPr>
          <p:cNvSpPr/>
          <p:nvPr/>
        </p:nvSpPr>
        <p:spPr>
          <a:xfrm>
            <a:off x="1747197" y="2404339"/>
            <a:ext cx="3026117" cy="5895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000" b="1" strike="noStrike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Encrypts</a:t>
            </a:r>
            <a:r>
              <a:rPr lang="en-US" sz="1000" b="0" strike="noStrike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 data, and generates </a:t>
            </a:r>
            <a:r>
              <a:rPr lang="en-US" sz="1000" b="1" strike="noStrike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decryption key</a:t>
            </a:r>
          </a:p>
          <a:p>
            <a:pPr>
              <a:lnSpc>
                <a:spcPct val="100000"/>
              </a:lnSpc>
            </a:pPr>
            <a:r>
              <a:rPr lang="en-US" sz="1000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Sends </a:t>
            </a:r>
            <a:r>
              <a:rPr lang="en-US" sz="1000" b="1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encrypted data to </a:t>
            </a:r>
            <a:r>
              <a:rPr lang="en-US" sz="1000" b="1" spc="-1" dirty="0" err="1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offchain</a:t>
            </a:r>
            <a:r>
              <a:rPr lang="en-US" sz="1000" b="1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 database</a:t>
            </a:r>
          </a:p>
          <a:p>
            <a:pPr>
              <a:lnSpc>
                <a:spcPct val="100000"/>
              </a:lnSpc>
            </a:pPr>
            <a:r>
              <a:rPr lang="en-US" sz="1000" b="1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Sends log reference </a:t>
            </a:r>
            <a:r>
              <a:rPr lang="en-US" sz="1000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to </a:t>
            </a:r>
            <a:r>
              <a:rPr lang="en-US" sz="1000" b="1" spc="-1" dirty="0" err="1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blockchain</a:t>
            </a:r>
            <a:endParaRPr lang="en-US" sz="1000" b="1" spc="-1" dirty="0">
              <a:solidFill>
                <a:schemeClr val="tx1">
                  <a:lumMod val="95000"/>
                </a:schemeClr>
              </a:solidFill>
              <a:latin typeface="Arial"/>
              <a:ea typeface="DejaVu Sans"/>
            </a:endParaRPr>
          </a:p>
        </p:txBody>
      </p:sp>
      <p:sp>
        <p:nvSpPr>
          <p:cNvPr id="66" name="Rectangle 2">
            <a:extLst>
              <a:ext uri="{FF2B5EF4-FFF2-40B4-BE49-F238E27FC236}">
                <a16:creationId xmlns:a16="http://schemas.microsoft.com/office/drawing/2014/main" id="{201E7AA1-E117-4233-BDCA-6CBB306A6710}"/>
              </a:ext>
            </a:extLst>
          </p:cNvPr>
          <p:cNvSpPr/>
          <p:nvPr/>
        </p:nvSpPr>
        <p:spPr>
          <a:xfrm>
            <a:off x="8151458" y="4047213"/>
            <a:ext cx="2602512" cy="17652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000" b="1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Stores key shares </a:t>
            </a:r>
            <a:r>
              <a:rPr lang="en-US" sz="1000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in separate organizations/peers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Recovering keys entails passing </a:t>
            </a:r>
            <a:r>
              <a:rPr lang="en-US" sz="1000" b="1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access control mechanisms </a:t>
            </a:r>
            <a:r>
              <a:rPr lang="en-US" sz="1000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of </a:t>
            </a:r>
            <a:r>
              <a:rPr lang="en-US" sz="1000" b="1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each organization/peers</a:t>
            </a:r>
          </a:p>
          <a:p>
            <a:endParaRPr lang="en-US" sz="1000" b="1" spc="-1" dirty="0">
              <a:solidFill>
                <a:schemeClr val="tx1">
                  <a:lumMod val="95000"/>
                </a:schemeClr>
              </a:solidFill>
              <a:latin typeface="Arial"/>
              <a:ea typeface="DejaVu Sans"/>
            </a:endParaRPr>
          </a:p>
          <a:p>
            <a:r>
              <a:rPr lang="en-US" sz="1000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Stores </a:t>
            </a:r>
            <a:r>
              <a:rPr lang="en-US" sz="1000" b="1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peers list </a:t>
            </a:r>
            <a:r>
              <a:rPr lang="en-US" sz="1000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with the </a:t>
            </a:r>
            <a:r>
              <a:rPr lang="en-US" sz="1000" b="1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key chunks</a:t>
            </a:r>
            <a:r>
              <a:rPr lang="en-US" sz="1000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 and </a:t>
            </a:r>
          </a:p>
          <a:p>
            <a:pPr>
              <a:lnSpc>
                <a:spcPct val="100000"/>
              </a:lnSpc>
            </a:pPr>
            <a:r>
              <a:rPr lang="en-US" sz="1000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stores </a:t>
            </a:r>
            <a:r>
              <a:rPr lang="en-US" sz="1000" b="1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off-chain references</a:t>
            </a:r>
            <a:r>
              <a:rPr lang="en-US" sz="1000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 of audit logs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000" spc="-1" dirty="0" err="1">
                <a:solidFill>
                  <a:schemeClr val="tx1">
                    <a:lumMod val="95000"/>
                  </a:schemeClr>
                </a:solidFill>
                <a:latin typeface="Arial"/>
              </a:rPr>
              <a:t>Blockchain</a:t>
            </a:r>
            <a:r>
              <a:rPr lang="en-US" sz="1000" spc="-1" dirty="0">
                <a:solidFill>
                  <a:schemeClr val="tx1">
                    <a:lumMod val="95000"/>
                  </a:schemeClr>
                </a:solidFill>
                <a:latin typeface="Arial"/>
              </a:rPr>
              <a:t> </a:t>
            </a:r>
            <a:r>
              <a:rPr lang="en-US" sz="1000" b="1" spc="-1" dirty="0">
                <a:solidFill>
                  <a:schemeClr val="tx1">
                    <a:lumMod val="95000"/>
                  </a:schemeClr>
                </a:solidFill>
                <a:latin typeface="Arial"/>
              </a:rPr>
              <a:t>does not store audit logs</a:t>
            </a:r>
            <a:endParaRPr lang="en-US" sz="1000" b="1" spc="-1" dirty="0">
              <a:solidFill>
                <a:schemeClr val="tx1">
                  <a:lumMod val="95000"/>
                </a:schemeClr>
              </a:solidFill>
              <a:latin typeface="Calibri"/>
            </a:endParaRPr>
          </a:p>
        </p:txBody>
      </p:sp>
      <p:sp>
        <p:nvSpPr>
          <p:cNvPr id="67" name="Right Arrow 770">
            <a:extLst>
              <a:ext uri="{FF2B5EF4-FFF2-40B4-BE49-F238E27FC236}">
                <a16:creationId xmlns:a16="http://schemas.microsoft.com/office/drawing/2014/main" id="{7730FDA5-4D27-4BC4-86BB-08F203F78CD1}"/>
              </a:ext>
            </a:extLst>
          </p:cNvPr>
          <p:cNvSpPr/>
          <p:nvPr/>
        </p:nvSpPr>
        <p:spPr>
          <a:xfrm>
            <a:off x="1174081" y="2878898"/>
            <a:ext cx="402252" cy="227344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200" dirty="0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7E4E1C41-D3F1-49A0-B31F-1A2BB18BBF7F}"/>
              </a:ext>
            </a:extLst>
          </p:cNvPr>
          <p:cNvSpPr/>
          <p:nvPr/>
        </p:nvSpPr>
        <p:spPr>
          <a:xfrm>
            <a:off x="1105219" y="2609034"/>
            <a:ext cx="51276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tabLst>
                <a:tab pos="0" algn="l"/>
              </a:tabLst>
              <a:defRPr/>
            </a:pPr>
            <a:r>
              <a:rPr lang="en-US" sz="1200" kern="0" spc="-1" dirty="0">
                <a:solidFill>
                  <a:srgbClr val="414244"/>
                </a:solidFill>
                <a:latin typeface="Calibri"/>
                <a:ea typeface="DejaVu Sans"/>
              </a:rPr>
              <a:t>POST</a:t>
            </a:r>
            <a:endParaRPr lang="en-US" sz="1200" kern="0" spc="-1" dirty="0">
              <a:solidFill>
                <a:srgbClr val="838487"/>
              </a:solidFill>
              <a:latin typeface="Calibri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5FCEE2E6-9CB2-456C-A519-0EC5BE760A2C}"/>
              </a:ext>
            </a:extLst>
          </p:cNvPr>
          <p:cNvSpPr/>
          <p:nvPr/>
        </p:nvSpPr>
        <p:spPr>
          <a:xfrm>
            <a:off x="11159413" y="6307494"/>
            <a:ext cx="1032588" cy="5505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>
                    <a:lumMod val="85000"/>
                  </a:scheme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3224313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Rectangle 2">
            <a:extLst>
              <a:ext uri="{FF2B5EF4-FFF2-40B4-BE49-F238E27FC236}">
                <a16:creationId xmlns:a16="http://schemas.microsoft.com/office/drawing/2014/main" id="{F794755E-1F61-4C2F-BACF-8B47A519910D}"/>
              </a:ext>
            </a:extLst>
          </p:cNvPr>
          <p:cNvSpPr/>
          <p:nvPr/>
        </p:nvSpPr>
        <p:spPr>
          <a:xfrm>
            <a:off x="1749097" y="2393972"/>
            <a:ext cx="3024218" cy="1197197"/>
          </a:xfrm>
          <a:prstGeom prst="rect">
            <a:avLst/>
          </a:prstGeom>
          <a:solidFill>
            <a:schemeClr val="tx1"/>
          </a:solidFill>
          <a:ln w="6350">
            <a:solidFill>
              <a:schemeClr val="tx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en-US" sz="1000" b="0" strike="noStrike" spc="-1" dirty="0">
              <a:latin typeface="Calibri"/>
            </a:endParaRPr>
          </a:p>
        </p:txBody>
      </p:sp>
      <p:sp>
        <p:nvSpPr>
          <p:cNvPr id="772" name="Rectangle 2">
            <a:extLst>
              <a:ext uri="{FF2B5EF4-FFF2-40B4-BE49-F238E27FC236}">
                <a16:creationId xmlns:a16="http://schemas.microsoft.com/office/drawing/2014/main" id="{F794755E-1F61-4C2F-BACF-8B47A519910D}"/>
              </a:ext>
            </a:extLst>
          </p:cNvPr>
          <p:cNvSpPr/>
          <p:nvPr/>
        </p:nvSpPr>
        <p:spPr>
          <a:xfrm>
            <a:off x="5985555" y="2393288"/>
            <a:ext cx="4779155" cy="1212370"/>
          </a:xfrm>
          <a:prstGeom prst="rect">
            <a:avLst/>
          </a:prstGeom>
          <a:noFill/>
          <a:ln w="6350">
            <a:solidFill>
              <a:schemeClr val="tx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en-US" sz="1000" b="0" strike="noStrike" spc="-1" dirty="0">
              <a:latin typeface="Calibri"/>
            </a:endParaRPr>
          </a:p>
        </p:txBody>
      </p:sp>
      <p:sp>
        <p:nvSpPr>
          <p:cNvPr id="773" name="Rectangle 2">
            <a:extLst>
              <a:ext uri="{FF2B5EF4-FFF2-40B4-BE49-F238E27FC236}">
                <a16:creationId xmlns:a16="http://schemas.microsoft.com/office/drawing/2014/main" id="{F794755E-1F61-4C2F-BACF-8B47A519910D}"/>
              </a:ext>
            </a:extLst>
          </p:cNvPr>
          <p:cNvSpPr/>
          <p:nvPr/>
        </p:nvSpPr>
        <p:spPr>
          <a:xfrm>
            <a:off x="5974814" y="4069682"/>
            <a:ext cx="4779155" cy="1742811"/>
          </a:xfrm>
          <a:prstGeom prst="rect">
            <a:avLst/>
          </a:prstGeom>
          <a:noFill/>
          <a:ln w="6350">
            <a:solidFill>
              <a:schemeClr val="tx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en-US" sz="1000" b="0" strike="noStrike" spc="-1" dirty="0">
              <a:latin typeface="Calibri"/>
            </a:endParaRPr>
          </a:p>
        </p:txBody>
      </p:sp>
      <p:sp>
        <p:nvSpPr>
          <p:cNvPr id="774" name="Rectangle 2">
            <a:extLst>
              <a:ext uri="{FF2B5EF4-FFF2-40B4-BE49-F238E27FC236}">
                <a16:creationId xmlns:a16="http://schemas.microsoft.com/office/drawing/2014/main" id="{F794755E-1F61-4C2F-BACF-8B47A519910D}"/>
              </a:ext>
            </a:extLst>
          </p:cNvPr>
          <p:cNvSpPr/>
          <p:nvPr/>
        </p:nvSpPr>
        <p:spPr>
          <a:xfrm>
            <a:off x="1747639" y="4069683"/>
            <a:ext cx="3025676" cy="1742810"/>
          </a:xfrm>
          <a:prstGeom prst="rect">
            <a:avLst/>
          </a:prstGeom>
          <a:noFill/>
          <a:ln w="6350">
            <a:solidFill>
              <a:schemeClr val="tx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en-US" sz="1000" b="0" strike="noStrike" spc="-1" dirty="0"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Data Protection and Accountability</a:t>
            </a:r>
            <a:br>
              <a:rPr lang="en-US" dirty="0"/>
            </a:br>
            <a:r>
              <a:rPr lang="en-US" dirty="0"/>
              <a:t>Components – Post Audit Log</a:t>
            </a:r>
            <a:endParaRPr lang="pt-PT" dirty="0"/>
          </a:p>
        </p:txBody>
      </p:sp>
      <p:sp>
        <p:nvSpPr>
          <p:cNvPr id="163" name="CustomShape 50">
            <a:extLst>
              <a:ext uri="{FF2B5EF4-FFF2-40B4-BE49-F238E27FC236}">
                <a16:creationId xmlns:a16="http://schemas.microsoft.com/office/drawing/2014/main" id="{BC97370D-2929-440D-AC58-C9D61EB0EF0B}"/>
              </a:ext>
            </a:extLst>
          </p:cNvPr>
          <p:cNvSpPr/>
          <p:nvPr/>
        </p:nvSpPr>
        <p:spPr>
          <a:xfrm>
            <a:off x="1749097" y="2187522"/>
            <a:ext cx="3024219" cy="184112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0">
            <a:noFill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100" b="1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Encryption</a:t>
            </a:r>
            <a:endParaRPr lang="en-US" sz="1100" b="0" strike="noStrike" spc="-1" dirty="0">
              <a:latin typeface="Calibri"/>
            </a:endParaRPr>
          </a:p>
        </p:txBody>
      </p:sp>
      <p:sp>
        <p:nvSpPr>
          <p:cNvPr id="164" name="CustomShape 50">
            <a:extLst>
              <a:ext uri="{FF2B5EF4-FFF2-40B4-BE49-F238E27FC236}">
                <a16:creationId xmlns:a16="http://schemas.microsoft.com/office/drawing/2014/main" id="{BC97370D-2929-440D-AC58-C9D61EB0EF0B}"/>
              </a:ext>
            </a:extLst>
          </p:cNvPr>
          <p:cNvSpPr/>
          <p:nvPr/>
        </p:nvSpPr>
        <p:spPr>
          <a:xfrm>
            <a:off x="1749096" y="3848843"/>
            <a:ext cx="3024219" cy="184112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0">
            <a:noFill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100" b="1" spc="-1" dirty="0">
                <a:solidFill>
                  <a:srgbClr val="FFFFFF"/>
                </a:solidFill>
                <a:latin typeface="Calibri"/>
              </a:rPr>
              <a:t>(</a:t>
            </a:r>
            <a:r>
              <a:rPr lang="en-US" sz="1100" b="1" spc="-1" dirty="0" err="1">
                <a:solidFill>
                  <a:srgbClr val="FFFFFF"/>
                </a:solidFill>
                <a:latin typeface="Calibri"/>
              </a:rPr>
              <a:t>n,k</a:t>
            </a:r>
            <a:r>
              <a:rPr lang="en-US" sz="1100" b="1" spc="-1" dirty="0">
                <a:solidFill>
                  <a:srgbClr val="FFFFFF"/>
                </a:solidFill>
                <a:latin typeface="Calibri"/>
              </a:rPr>
              <a:t>) Key Sharing</a:t>
            </a:r>
            <a:endParaRPr lang="en-US" sz="1100" b="0" strike="noStrike" spc="-1" dirty="0">
              <a:latin typeface="Calibri"/>
            </a:endParaRPr>
          </a:p>
        </p:txBody>
      </p:sp>
      <p:sp>
        <p:nvSpPr>
          <p:cNvPr id="165" name="CustomShape 50">
            <a:extLst>
              <a:ext uri="{FF2B5EF4-FFF2-40B4-BE49-F238E27FC236}">
                <a16:creationId xmlns:a16="http://schemas.microsoft.com/office/drawing/2014/main" id="{BC97370D-2929-440D-AC58-C9D61EB0EF0B}"/>
              </a:ext>
            </a:extLst>
          </p:cNvPr>
          <p:cNvSpPr/>
          <p:nvPr/>
        </p:nvSpPr>
        <p:spPr>
          <a:xfrm>
            <a:off x="5985557" y="3848843"/>
            <a:ext cx="4779151" cy="184112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0">
            <a:noFill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100" b="1" spc="-1" dirty="0" err="1">
                <a:solidFill>
                  <a:srgbClr val="FFFFFF"/>
                </a:solidFill>
                <a:latin typeface="Calibri"/>
              </a:rPr>
              <a:t>Blockchain</a:t>
            </a:r>
            <a:endParaRPr lang="en-US" sz="1100" b="0" strike="noStrike" spc="-1" dirty="0">
              <a:latin typeface="Calibri"/>
            </a:endParaRPr>
          </a:p>
        </p:txBody>
      </p:sp>
      <p:sp>
        <p:nvSpPr>
          <p:cNvPr id="166" name="CustomShape 50">
            <a:extLst>
              <a:ext uri="{FF2B5EF4-FFF2-40B4-BE49-F238E27FC236}">
                <a16:creationId xmlns:a16="http://schemas.microsoft.com/office/drawing/2014/main" id="{BC97370D-2929-440D-AC58-C9D61EB0EF0B}"/>
              </a:ext>
            </a:extLst>
          </p:cNvPr>
          <p:cNvSpPr/>
          <p:nvPr/>
        </p:nvSpPr>
        <p:spPr>
          <a:xfrm>
            <a:off x="5985557" y="2187522"/>
            <a:ext cx="4779157" cy="184112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0">
            <a:noFill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100" b="1" spc="-1" dirty="0">
                <a:solidFill>
                  <a:srgbClr val="FFFFFF"/>
                </a:solidFill>
                <a:latin typeface="Calibri"/>
              </a:rPr>
              <a:t>Off-chain Database</a:t>
            </a:r>
            <a:endParaRPr lang="en-US" sz="1100" b="0" strike="noStrike" spc="-1" dirty="0">
              <a:latin typeface="Calibri"/>
            </a:endParaRPr>
          </a:p>
        </p:txBody>
      </p:sp>
      <p:sp>
        <p:nvSpPr>
          <p:cNvPr id="169" name="Freeform 79">
            <a:extLst>
              <a:ext uri="{FF2B5EF4-FFF2-40B4-BE49-F238E27FC236}">
                <a16:creationId xmlns:a16="http://schemas.microsoft.com/office/drawing/2014/main" id="{8E8A46A5-0796-4169-BDD7-FF3819F025D1}"/>
              </a:ext>
            </a:extLst>
          </p:cNvPr>
          <p:cNvSpPr/>
          <p:nvPr/>
        </p:nvSpPr>
        <p:spPr>
          <a:xfrm>
            <a:off x="3149786" y="3411250"/>
            <a:ext cx="222840" cy="75600"/>
          </a:xfrm>
          <a:custGeom>
            <a:avLst/>
            <a:gdLst/>
            <a:ahLst/>
            <a:cxnLst/>
            <a:rect l="l" t="t" r="r" b="b"/>
            <a:pathLst>
              <a:path w="2427231" h="914400">
                <a:moveTo>
                  <a:pt x="233965" y="366746"/>
                </a:moveTo>
                <a:cubicBezTo>
                  <a:pt x="184008" y="366746"/>
                  <a:pt x="143510" y="407244"/>
                  <a:pt x="143510" y="457201"/>
                </a:cubicBezTo>
                <a:cubicBezTo>
                  <a:pt x="143510" y="507158"/>
                  <a:pt x="184008" y="547656"/>
                  <a:pt x="233965" y="547656"/>
                </a:cubicBezTo>
                <a:cubicBezTo>
                  <a:pt x="283922" y="547656"/>
                  <a:pt x="324420" y="507158"/>
                  <a:pt x="324420" y="457201"/>
                </a:cubicBezTo>
                <a:cubicBezTo>
                  <a:pt x="324420" y="407244"/>
                  <a:pt x="283922" y="366746"/>
                  <a:pt x="233965" y="366746"/>
                </a:cubicBezTo>
                <a:close/>
                <a:moveTo>
                  <a:pt x="457200" y="0"/>
                </a:moveTo>
                <a:cubicBezTo>
                  <a:pt x="615016" y="0"/>
                  <a:pt x="754156" y="79959"/>
                  <a:pt x="836318" y="201575"/>
                </a:cubicBezTo>
                <a:lnTo>
                  <a:pt x="866368" y="256939"/>
                </a:lnTo>
                <a:lnTo>
                  <a:pt x="2226970" y="256939"/>
                </a:lnTo>
                <a:lnTo>
                  <a:pt x="2427231" y="457201"/>
                </a:lnTo>
                <a:lnTo>
                  <a:pt x="2226970" y="657462"/>
                </a:lnTo>
                <a:lnTo>
                  <a:pt x="2106661" y="657462"/>
                </a:lnTo>
                <a:lnTo>
                  <a:pt x="1975716" y="505956"/>
                </a:lnTo>
                <a:lnTo>
                  <a:pt x="1844772" y="657462"/>
                </a:lnTo>
                <a:lnTo>
                  <a:pt x="1773422" y="657462"/>
                </a:lnTo>
                <a:lnTo>
                  <a:pt x="1642477" y="505956"/>
                </a:lnTo>
                <a:lnTo>
                  <a:pt x="1511533" y="657462"/>
                </a:lnTo>
                <a:lnTo>
                  <a:pt x="1414780" y="657462"/>
                </a:lnTo>
                <a:lnTo>
                  <a:pt x="1283835" y="505956"/>
                </a:lnTo>
                <a:lnTo>
                  <a:pt x="1152891" y="657462"/>
                </a:lnTo>
                <a:lnTo>
                  <a:pt x="866368" y="657462"/>
                </a:lnTo>
                <a:lnTo>
                  <a:pt x="836318" y="712825"/>
                </a:lnTo>
                <a:cubicBezTo>
                  <a:pt x="754156" y="834441"/>
                  <a:pt x="615016" y="914400"/>
                  <a:pt x="457200" y="914400"/>
                </a:cubicBezTo>
                <a:cubicBezTo>
                  <a:pt x="204695" y="914400"/>
                  <a:pt x="0" y="709705"/>
                  <a:pt x="0" y="457200"/>
                </a:cubicBezTo>
                <a:cubicBezTo>
                  <a:pt x="0" y="204695"/>
                  <a:pt x="204695" y="0"/>
                  <a:pt x="457200" y="0"/>
                </a:cubicBezTo>
                <a:close/>
              </a:path>
            </a:pathLst>
          </a:custGeom>
          <a:solidFill>
            <a:srgbClr val="0070C0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</p:sp>
      <p:sp>
        <p:nvSpPr>
          <p:cNvPr id="170" name="Rounded Rectangle 184">
            <a:extLst>
              <a:ext uri="{FF2B5EF4-FFF2-40B4-BE49-F238E27FC236}">
                <a16:creationId xmlns:a16="http://schemas.microsoft.com/office/drawing/2014/main" id="{254F52BB-F2B3-4B4A-A867-95DD8E39DD8D}"/>
              </a:ext>
            </a:extLst>
          </p:cNvPr>
          <p:cNvSpPr/>
          <p:nvPr/>
        </p:nvSpPr>
        <p:spPr>
          <a:xfrm>
            <a:off x="105239" y="2887810"/>
            <a:ext cx="900922" cy="209520"/>
          </a:xfrm>
          <a:prstGeom prst="roundRect">
            <a:avLst>
              <a:gd name="adj" fmla="val 4167"/>
            </a:avLst>
          </a:prstGeom>
          <a:solidFill>
            <a:srgbClr val="83848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Audit Log</a:t>
            </a:r>
            <a:endParaRPr kumimoji="0" lang="en-US" sz="1100" b="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93" name="Group 792"/>
          <p:cNvGrpSpPr/>
          <p:nvPr/>
        </p:nvGrpSpPr>
        <p:grpSpPr>
          <a:xfrm>
            <a:off x="6296297" y="4309384"/>
            <a:ext cx="1776237" cy="1263407"/>
            <a:chOff x="6296297" y="4120004"/>
            <a:chExt cx="1776237" cy="1263407"/>
          </a:xfrm>
        </p:grpSpPr>
        <p:sp>
          <p:nvSpPr>
            <p:cNvPr id="182" name="Rectangle 113">
              <a:extLst>
                <a:ext uri="{FF2B5EF4-FFF2-40B4-BE49-F238E27FC236}">
                  <a16:creationId xmlns:a16="http://schemas.microsoft.com/office/drawing/2014/main" id="{18C187D5-BA64-40FB-BEBE-FCA54015211A}"/>
                </a:ext>
              </a:extLst>
            </p:cNvPr>
            <p:cNvSpPr/>
            <p:nvPr/>
          </p:nvSpPr>
          <p:spPr>
            <a:xfrm>
              <a:off x="6597495" y="4120004"/>
              <a:ext cx="853151" cy="197155"/>
            </a:xfrm>
            <a:prstGeom prst="rect">
              <a:avLst/>
            </a:prstGeom>
            <a:noFill/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000" i="0" u="none" strike="noStrike" kern="0" cap="none" spc="-1" normalizeH="0" baseline="0" noProof="0" dirty="0">
                  <a:ln>
                    <a:noFill/>
                  </a:ln>
                  <a:solidFill>
                    <a:srgbClr val="414244"/>
                  </a:solidFill>
                  <a:effectLst/>
                  <a:uLnTx/>
                  <a:uFillTx/>
                  <a:latin typeface="Calibri"/>
                  <a:ea typeface="DejaVu Sans"/>
                  <a:cs typeface="+mn-cs"/>
                </a:rPr>
                <a:t>peer0.org1</a:t>
              </a:r>
              <a:endPara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184" name="Group 140">
              <a:extLst>
                <a:ext uri="{FF2B5EF4-FFF2-40B4-BE49-F238E27FC236}">
                  <a16:creationId xmlns:a16="http://schemas.microsoft.com/office/drawing/2014/main" id="{8A8CC44C-B01D-44DE-B89A-D38FAE743F1F}"/>
                </a:ext>
              </a:extLst>
            </p:cNvPr>
            <p:cNvGrpSpPr/>
            <p:nvPr/>
          </p:nvGrpSpPr>
          <p:grpSpPr>
            <a:xfrm>
              <a:off x="6864614" y="4314019"/>
              <a:ext cx="318913" cy="386777"/>
              <a:chOff x="9698760" y="3480120"/>
              <a:chExt cx="466920" cy="566280"/>
            </a:xfrm>
          </p:grpSpPr>
          <p:sp>
            <p:nvSpPr>
              <p:cNvPr id="186" name="Rounded Rectangle 126">
                <a:extLst>
                  <a:ext uri="{FF2B5EF4-FFF2-40B4-BE49-F238E27FC236}">
                    <a16:creationId xmlns:a16="http://schemas.microsoft.com/office/drawing/2014/main" id="{D4CAF9B7-3BCC-4AF9-9093-8D7EA6C31B0B}"/>
                  </a:ext>
                </a:extLst>
              </p:cNvPr>
              <p:cNvSpPr/>
              <p:nvPr/>
            </p:nvSpPr>
            <p:spPr>
              <a:xfrm>
                <a:off x="9698760" y="3480120"/>
                <a:ext cx="466920" cy="566280"/>
              </a:xfrm>
              <a:prstGeom prst="roundRect">
                <a:avLst>
                  <a:gd name="adj" fmla="val 16667"/>
                </a:avLst>
              </a:prstGeom>
              <a:noFill/>
              <a:ln w="12700" cap="flat" cmpd="sng" algn="ctr">
                <a:solidFill>
                  <a:srgbClr val="546CB2"/>
                </a:solidFill>
                <a:prstDash val="solid"/>
                <a:miter lim="800000"/>
              </a:ln>
              <a:effectLst/>
            </p:spPr>
          </p:sp>
          <p:grpSp>
            <p:nvGrpSpPr>
              <p:cNvPr id="187" name="Group 92">
                <a:extLst>
                  <a:ext uri="{FF2B5EF4-FFF2-40B4-BE49-F238E27FC236}">
                    <a16:creationId xmlns:a16="http://schemas.microsoft.com/office/drawing/2014/main" id="{2F33F6DA-2610-4735-BE70-5D8E6BA428DE}"/>
                  </a:ext>
                </a:extLst>
              </p:cNvPr>
              <p:cNvGrpSpPr/>
              <p:nvPr/>
            </p:nvGrpSpPr>
            <p:grpSpPr>
              <a:xfrm>
                <a:off x="9802800" y="3702960"/>
                <a:ext cx="241200" cy="275400"/>
                <a:chOff x="9802800" y="3702960"/>
                <a:chExt cx="241200" cy="275400"/>
              </a:xfrm>
            </p:grpSpPr>
            <p:sp>
              <p:nvSpPr>
                <p:cNvPr id="188" name="Rectangle 94">
                  <a:extLst>
                    <a:ext uri="{FF2B5EF4-FFF2-40B4-BE49-F238E27FC236}">
                      <a16:creationId xmlns:a16="http://schemas.microsoft.com/office/drawing/2014/main" id="{1A53C6D5-5A88-46BF-A21B-556121D6A113}"/>
                    </a:ext>
                  </a:extLst>
                </p:cNvPr>
                <p:cNvSpPr/>
                <p:nvPr/>
              </p:nvSpPr>
              <p:spPr>
                <a:xfrm>
                  <a:off x="9802800" y="3702960"/>
                  <a:ext cx="241200" cy="275400"/>
                </a:xfrm>
                <a:prstGeom prst="rect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546CB2"/>
                  </a:solidFill>
                  <a:prstDash val="solid"/>
                  <a:miter lim="800000"/>
                </a:ln>
                <a:effectLst/>
              </p:spPr>
            </p:sp>
            <p:grpSp>
              <p:nvGrpSpPr>
                <p:cNvPr id="189" name="Group 95">
                  <a:extLst>
                    <a:ext uri="{FF2B5EF4-FFF2-40B4-BE49-F238E27FC236}">
                      <a16:creationId xmlns:a16="http://schemas.microsoft.com/office/drawing/2014/main" id="{DB6EE8B3-C661-417B-A881-B0AF027C15F7}"/>
                    </a:ext>
                  </a:extLst>
                </p:cNvPr>
                <p:cNvGrpSpPr/>
                <p:nvPr/>
              </p:nvGrpSpPr>
              <p:grpSpPr>
                <a:xfrm>
                  <a:off x="9836280" y="3804480"/>
                  <a:ext cx="79560" cy="38880"/>
                  <a:chOff x="9836280" y="3804480"/>
                  <a:chExt cx="79560" cy="38880"/>
                </a:xfrm>
              </p:grpSpPr>
              <p:sp>
                <p:nvSpPr>
                  <p:cNvPr id="196" name="Rectangle 102">
                    <a:extLst>
                      <a:ext uri="{FF2B5EF4-FFF2-40B4-BE49-F238E27FC236}">
                        <a16:creationId xmlns:a16="http://schemas.microsoft.com/office/drawing/2014/main" id="{2F57A5D6-48CA-47B0-B38E-FACA62186631}"/>
                      </a:ext>
                    </a:extLst>
                  </p:cNvPr>
                  <p:cNvSpPr/>
                  <p:nvPr/>
                </p:nvSpPr>
                <p:spPr>
                  <a:xfrm rot="2700000">
                    <a:off x="9833760" y="3826800"/>
                    <a:ext cx="30240" cy="576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  <p:sp>
                <p:nvSpPr>
                  <p:cNvPr id="197" name="Rectangle 103">
                    <a:extLst>
                      <a:ext uri="{FF2B5EF4-FFF2-40B4-BE49-F238E27FC236}">
                        <a16:creationId xmlns:a16="http://schemas.microsoft.com/office/drawing/2014/main" id="{86EDBB1C-29BA-408A-9757-668EE5A58230}"/>
                      </a:ext>
                    </a:extLst>
                  </p:cNvPr>
                  <p:cNvSpPr/>
                  <p:nvPr/>
                </p:nvSpPr>
                <p:spPr>
                  <a:xfrm rot="19800000">
                    <a:off x="9852480" y="3820320"/>
                    <a:ext cx="66240" cy="648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</p:grpSp>
            <p:grpSp>
              <p:nvGrpSpPr>
                <p:cNvPr id="190" name="Group 96">
                  <a:extLst>
                    <a:ext uri="{FF2B5EF4-FFF2-40B4-BE49-F238E27FC236}">
                      <a16:creationId xmlns:a16="http://schemas.microsoft.com/office/drawing/2014/main" id="{1F7B4667-04DF-4A93-AC06-A24091394E82}"/>
                    </a:ext>
                  </a:extLst>
                </p:cNvPr>
                <p:cNvGrpSpPr/>
                <p:nvPr/>
              </p:nvGrpSpPr>
              <p:grpSpPr>
                <a:xfrm>
                  <a:off x="9837000" y="3879000"/>
                  <a:ext cx="51480" cy="51480"/>
                  <a:chOff x="9837000" y="3879000"/>
                  <a:chExt cx="51480" cy="51480"/>
                </a:xfrm>
              </p:grpSpPr>
              <p:sp>
                <p:nvSpPr>
                  <p:cNvPr id="194" name="Rectangle 100">
                    <a:extLst>
                      <a:ext uri="{FF2B5EF4-FFF2-40B4-BE49-F238E27FC236}">
                        <a16:creationId xmlns:a16="http://schemas.microsoft.com/office/drawing/2014/main" id="{F3D31E61-CD7C-4C01-AE1E-9606D4B6DDE8}"/>
                      </a:ext>
                    </a:extLst>
                  </p:cNvPr>
                  <p:cNvSpPr/>
                  <p:nvPr/>
                </p:nvSpPr>
                <p:spPr>
                  <a:xfrm rot="18900000">
                    <a:off x="9829440" y="3901320"/>
                    <a:ext cx="66240" cy="648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  <p:sp>
                <p:nvSpPr>
                  <p:cNvPr id="195" name="Rectangle 101">
                    <a:extLst>
                      <a:ext uri="{FF2B5EF4-FFF2-40B4-BE49-F238E27FC236}">
                        <a16:creationId xmlns:a16="http://schemas.microsoft.com/office/drawing/2014/main" id="{C6D65796-6D38-44F4-8178-EA8307E76E32}"/>
                      </a:ext>
                    </a:extLst>
                  </p:cNvPr>
                  <p:cNvSpPr/>
                  <p:nvPr/>
                </p:nvSpPr>
                <p:spPr>
                  <a:xfrm rot="13500000">
                    <a:off x="9833760" y="3901680"/>
                    <a:ext cx="60120" cy="720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</p:grpSp>
            <p:grpSp>
              <p:nvGrpSpPr>
                <p:cNvPr id="191" name="Group 97">
                  <a:extLst>
                    <a:ext uri="{FF2B5EF4-FFF2-40B4-BE49-F238E27FC236}">
                      <a16:creationId xmlns:a16="http://schemas.microsoft.com/office/drawing/2014/main" id="{093FBC69-1879-47B6-871A-2CC98CAF8741}"/>
                    </a:ext>
                  </a:extLst>
                </p:cNvPr>
                <p:cNvGrpSpPr/>
                <p:nvPr/>
              </p:nvGrpSpPr>
              <p:grpSpPr>
                <a:xfrm>
                  <a:off x="9836280" y="3745440"/>
                  <a:ext cx="79560" cy="38880"/>
                  <a:chOff x="9836280" y="3745440"/>
                  <a:chExt cx="79560" cy="38880"/>
                </a:xfrm>
              </p:grpSpPr>
              <p:sp>
                <p:nvSpPr>
                  <p:cNvPr id="192" name="Rectangle 98">
                    <a:extLst>
                      <a:ext uri="{FF2B5EF4-FFF2-40B4-BE49-F238E27FC236}">
                        <a16:creationId xmlns:a16="http://schemas.microsoft.com/office/drawing/2014/main" id="{A03B00A6-932C-4F29-86D3-512B10F6A433}"/>
                      </a:ext>
                    </a:extLst>
                  </p:cNvPr>
                  <p:cNvSpPr/>
                  <p:nvPr/>
                </p:nvSpPr>
                <p:spPr>
                  <a:xfrm rot="2700000">
                    <a:off x="9833760" y="3767400"/>
                    <a:ext cx="30240" cy="576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  <p:sp>
                <p:nvSpPr>
                  <p:cNvPr id="193" name="Rectangle 99">
                    <a:extLst>
                      <a:ext uri="{FF2B5EF4-FFF2-40B4-BE49-F238E27FC236}">
                        <a16:creationId xmlns:a16="http://schemas.microsoft.com/office/drawing/2014/main" id="{160C501B-CCC9-446C-AF41-52ED92B8D981}"/>
                      </a:ext>
                    </a:extLst>
                  </p:cNvPr>
                  <p:cNvSpPr/>
                  <p:nvPr/>
                </p:nvSpPr>
                <p:spPr>
                  <a:xfrm rot="19800000">
                    <a:off x="9852480" y="3761280"/>
                    <a:ext cx="66240" cy="648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</p:grpSp>
          </p:grpSp>
        </p:grpSp>
        <p:sp>
          <p:nvSpPr>
            <p:cNvPr id="199" name="Rectangle 113">
              <a:extLst>
                <a:ext uri="{FF2B5EF4-FFF2-40B4-BE49-F238E27FC236}">
                  <a16:creationId xmlns:a16="http://schemas.microsoft.com/office/drawing/2014/main" id="{2436AE0A-7EE1-4E8A-9F50-0AE8E13250C6}"/>
                </a:ext>
              </a:extLst>
            </p:cNvPr>
            <p:cNvSpPr/>
            <p:nvPr/>
          </p:nvSpPr>
          <p:spPr>
            <a:xfrm>
              <a:off x="7219383" y="4516141"/>
              <a:ext cx="853151" cy="197155"/>
            </a:xfrm>
            <a:prstGeom prst="rect">
              <a:avLst/>
            </a:prstGeom>
            <a:noFill/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000" i="0" u="none" strike="noStrike" kern="0" cap="none" spc="-1" normalizeH="0" baseline="0" noProof="0" dirty="0">
                  <a:ln>
                    <a:noFill/>
                  </a:ln>
                  <a:solidFill>
                    <a:srgbClr val="414244"/>
                  </a:solidFill>
                  <a:effectLst/>
                  <a:uLnTx/>
                  <a:uFillTx/>
                  <a:latin typeface="Calibri"/>
                  <a:ea typeface="DejaVu Sans"/>
                  <a:cs typeface="+mn-cs"/>
                </a:rPr>
                <a:t>peer0.org2</a:t>
              </a:r>
              <a:endPara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201" name="Group 126">
              <a:extLst>
                <a:ext uri="{FF2B5EF4-FFF2-40B4-BE49-F238E27FC236}">
                  <a16:creationId xmlns:a16="http://schemas.microsoft.com/office/drawing/2014/main" id="{76C8C88F-C24A-4378-A795-E42D3C57B5C9}"/>
                </a:ext>
              </a:extLst>
            </p:cNvPr>
            <p:cNvGrpSpPr/>
            <p:nvPr/>
          </p:nvGrpSpPr>
          <p:grpSpPr>
            <a:xfrm>
              <a:off x="7490996" y="4710156"/>
              <a:ext cx="318913" cy="386777"/>
              <a:chOff x="9707400" y="4267800"/>
              <a:chExt cx="466920" cy="566280"/>
            </a:xfrm>
          </p:grpSpPr>
          <p:sp>
            <p:nvSpPr>
              <p:cNvPr id="203" name="Rounded Rectangle 126">
                <a:extLst>
                  <a:ext uri="{FF2B5EF4-FFF2-40B4-BE49-F238E27FC236}">
                    <a16:creationId xmlns:a16="http://schemas.microsoft.com/office/drawing/2014/main" id="{29ABE8AA-9E58-438C-82FD-89F89536C282}"/>
                  </a:ext>
                </a:extLst>
              </p:cNvPr>
              <p:cNvSpPr/>
              <p:nvPr/>
            </p:nvSpPr>
            <p:spPr>
              <a:xfrm>
                <a:off x="9707400" y="4267800"/>
                <a:ext cx="466920" cy="566280"/>
              </a:xfrm>
              <a:prstGeom prst="roundRect">
                <a:avLst>
                  <a:gd name="adj" fmla="val 16667"/>
                </a:avLst>
              </a:prstGeom>
              <a:noFill/>
              <a:ln w="12700" cap="flat" cmpd="sng" algn="ctr">
                <a:solidFill>
                  <a:srgbClr val="546CB2"/>
                </a:solidFill>
                <a:prstDash val="solid"/>
                <a:miter lim="800000"/>
              </a:ln>
              <a:effectLst/>
            </p:spPr>
          </p:sp>
          <p:grpSp>
            <p:nvGrpSpPr>
              <p:cNvPr id="204" name="Group 92">
                <a:extLst>
                  <a:ext uri="{FF2B5EF4-FFF2-40B4-BE49-F238E27FC236}">
                    <a16:creationId xmlns:a16="http://schemas.microsoft.com/office/drawing/2014/main" id="{635A83B2-2E94-4F24-8FE5-17B9CB21FA6F}"/>
                  </a:ext>
                </a:extLst>
              </p:cNvPr>
              <p:cNvGrpSpPr/>
              <p:nvPr/>
            </p:nvGrpSpPr>
            <p:grpSpPr>
              <a:xfrm>
                <a:off x="9811440" y="4490640"/>
                <a:ext cx="241200" cy="275400"/>
                <a:chOff x="9811440" y="4490640"/>
                <a:chExt cx="241200" cy="275400"/>
              </a:xfrm>
            </p:grpSpPr>
            <p:sp>
              <p:nvSpPr>
                <p:cNvPr id="205" name="Rectangle 94">
                  <a:extLst>
                    <a:ext uri="{FF2B5EF4-FFF2-40B4-BE49-F238E27FC236}">
                      <a16:creationId xmlns:a16="http://schemas.microsoft.com/office/drawing/2014/main" id="{AC6064F2-CF12-46E5-9510-6EED3CB7B0F2}"/>
                    </a:ext>
                  </a:extLst>
                </p:cNvPr>
                <p:cNvSpPr/>
                <p:nvPr/>
              </p:nvSpPr>
              <p:spPr>
                <a:xfrm>
                  <a:off x="9811440" y="4490640"/>
                  <a:ext cx="241200" cy="275400"/>
                </a:xfrm>
                <a:prstGeom prst="rect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546CB2"/>
                  </a:solidFill>
                  <a:prstDash val="solid"/>
                  <a:miter lim="800000"/>
                </a:ln>
                <a:effectLst/>
              </p:spPr>
            </p:sp>
            <p:grpSp>
              <p:nvGrpSpPr>
                <p:cNvPr id="206" name="Group 95">
                  <a:extLst>
                    <a:ext uri="{FF2B5EF4-FFF2-40B4-BE49-F238E27FC236}">
                      <a16:creationId xmlns:a16="http://schemas.microsoft.com/office/drawing/2014/main" id="{611D1C73-2010-46D0-858B-412A082BDC32}"/>
                    </a:ext>
                  </a:extLst>
                </p:cNvPr>
                <p:cNvGrpSpPr/>
                <p:nvPr/>
              </p:nvGrpSpPr>
              <p:grpSpPr>
                <a:xfrm>
                  <a:off x="9845280" y="4592160"/>
                  <a:ext cx="79200" cy="38880"/>
                  <a:chOff x="9845280" y="4592160"/>
                  <a:chExt cx="79200" cy="38880"/>
                </a:xfrm>
              </p:grpSpPr>
              <p:sp>
                <p:nvSpPr>
                  <p:cNvPr id="213" name="Rectangle 102">
                    <a:extLst>
                      <a:ext uri="{FF2B5EF4-FFF2-40B4-BE49-F238E27FC236}">
                        <a16:creationId xmlns:a16="http://schemas.microsoft.com/office/drawing/2014/main" id="{6249FD3C-8A06-47F1-95C5-54C36A56322A}"/>
                      </a:ext>
                    </a:extLst>
                  </p:cNvPr>
                  <p:cNvSpPr/>
                  <p:nvPr/>
                </p:nvSpPr>
                <p:spPr>
                  <a:xfrm rot="2700000">
                    <a:off x="9842760" y="4614120"/>
                    <a:ext cx="30240" cy="576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  <p:sp>
                <p:nvSpPr>
                  <p:cNvPr id="214" name="Rectangle 103">
                    <a:extLst>
                      <a:ext uri="{FF2B5EF4-FFF2-40B4-BE49-F238E27FC236}">
                        <a16:creationId xmlns:a16="http://schemas.microsoft.com/office/drawing/2014/main" id="{8DFEFA16-D6E7-441A-9643-4C328BBDA058}"/>
                      </a:ext>
                    </a:extLst>
                  </p:cNvPr>
                  <p:cNvSpPr/>
                  <p:nvPr/>
                </p:nvSpPr>
                <p:spPr>
                  <a:xfrm rot="19800000">
                    <a:off x="9861120" y="4608000"/>
                    <a:ext cx="66240" cy="648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</p:grpSp>
            <p:grpSp>
              <p:nvGrpSpPr>
                <p:cNvPr id="207" name="Group 96">
                  <a:extLst>
                    <a:ext uri="{FF2B5EF4-FFF2-40B4-BE49-F238E27FC236}">
                      <a16:creationId xmlns:a16="http://schemas.microsoft.com/office/drawing/2014/main" id="{FE13DD97-899A-4D9A-BA3B-A89DE9642EEB}"/>
                    </a:ext>
                  </a:extLst>
                </p:cNvPr>
                <p:cNvGrpSpPr/>
                <p:nvPr/>
              </p:nvGrpSpPr>
              <p:grpSpPr>
                <a:xfrm>
                  <a:off x="9845640" y="4666320"/>
                  <a:ext cx="51480" cy="51480"/>
                  <a:chOff x="9845640" y="4666320"/>
                  <a:chExt cx="51480" cy="51480"/>
                </a:xfrm>
              </p:grpSpPr>
              <p:sp>
                <p:nvSpPr>
                  <p:cNvPr id="211" name="Rectangle 100">
                    <a:extLst>
                      <a:ext uri="{FF2B5EF4-FFF2-40B4-BE49-F238E27FC236}">
                        <a16:creationId xmlns:a16="http://schemas.microsoft.com/office/drawing/2014/main" id="{19356A0B-2F24-4C07-B44A-6864C1303CDE}"/>
                      </a:ext>
                    </a:extLst>
                  </p:cNvPr>
                  <p:cNvSpPr/>
                  <p:nvPr/>
                </p:nvSpPr>
                <p:spPr>
                  <a:xfrm rot="18900000">
                    <a:off x="9838080" y="4688640"/>
                    <a:ext cx="66240" cy="648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  <p:sp>
                <p:nvSpPr>
                  <p:cNvPr id="212" name="Rectangle 101">
                    <a:extLst>
                      <a:ext uri="{FF2B5EF4-FFF2-40B4-BE49-F238E27FC236}">
                        <a16:creationId xmlns:a16="http://schemas.microsoft.com/office/drawing/2014/main" id="{029A9F94-D401-46D9-86B6-D1449B5944D2}"/>
                      </a:ext>
                    </a:extLst>
                  </p:cNvPr>
                  <p:cNvSpPr/>
                  <p:nvPr/>
                </p:nvSpPr>
                <p:spPr>
                  <a:xfrm rot="13500000">
                    <a:off x="9842760" y="4689000"/>
                    <a:ext cx="60120" cy="720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</p:grpSp>
            <p:grpSp>
              <p:nvGrpSpPr>
                <p:cNvPr id="208" name="Group 97">
                  <a:extLst>
                    <a:ext uri="{FF2B5EF4-FFF2-40B4-BE49-F238E27FC236}">
                      <a16:creationId xmlns:a16="http://schemas.microsoft.com/office/drawing/2014/main" id="{505903D0-5BB7-4782-9DBE-9A2AD9E38075}"/>
                    </a:ext>
                  </a:extLst>
                </p:cNvPr>
                <p:cNvGrpSpPr/>
                <p:nvPr/>
              </p:nvGrpSpPr>
              <p:grpSpPr>
                <a:xfrm>
                  <a:off x="9845280" y="4533120"/>
                  <a:ext cx="79200" cy="38880"/>
                  <a:chOff x="9845280" y="4533120"/>
                  <a:chExt cx="79200" cy="38880"/>
                </a:xfrm>
              </p:grpSpPr>
              <p:sp>
                <p:nvSpPr>
                  <p:cNvPr id="209" name="Rectangle 98">
                    <a:extLst>
                      <a:ext uri="{FF2B5EF4-FFF2-40B4-BE49-F238E27FC236}">
                        <a16:creationId xmlns:a16="http://schemas.microsoft.com/office/drawing/2014/main" id="{951B1085-A645-4A92-9556-6A78FB6EDADB}"/>
                      </a:ext>
                    </a:extLst>
                  </p:cNvPr>
                  <p:cNvSpPr/>
                  <p:nvPr/>
                </p:nvSpPr>
                <p:spPr>
                  <a:xfrm rot="2700000">
                    <a:off x="9842760" y="4555080"/>
                    <a:ext cx="30240" cy="576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  <p:sp>
                <p:nvSpPr>
                  <p:cNvPr id="210" name="Rectangle 99">
                    <a:extLst>
                      <a:ext uri="{FF2B5EF4-FFF2-40B4-BE49-F238E27FC236}">
                        <a16:creationId xmlns:a16="http://schemas.microsoft.com/office/drawing/2014/main" id="{20A84622-5B98-4096-A898-F1495DFA91B7}"/>
                      </a:ext>
                    </a:extLst>
                  </p:cNvPr>
                  <p:cNvSpPr/>
                  <p:nvPr/>
                </p:nvSpPr>
                <p:spPr>
                  <a:xfrm rot="19800000">
                    <a:off x="9861120" y="4548960"/>
                    <a:ext cx="66240" cy="648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</p:grpSp>
          </p:grpSp>
        </p:grpSp>
        <p:sp>
          <p:nvSpPr>
            <p:cNvPr id="216" name="Rectangle 113">
              <a:extLst>
                <a:ext uri="{FF2B5EF4-FFF2-40B4-BE49-F238E27FC236}">
                  <a16:creationId xmlns:a16="http://schemas.microsoft.com/office/drawing/2014/main" id="{81D5A4EE-CB7B-419B-9D3F-218D93A33163}"/>
                </a:ext>
              </a:extLst>
            </p:cNvPr>
            <p:cNvSpPr/>
            <p:nvPr/>
          </p:nvSpPr>
          <p:spPr>
            <a:xfrm>
              <a:off x="6296297" y="4802619"/>
              <a:ext cx="853151" cy="197155"/>
            </a:xfrm>
            <a:prstGeom prst="rect">
              <a:avLst/>
            </a:prstGeom>
            <a:noFill/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000" i="0" u="none" strike="noStrike" kern="0" cap="none" spc="-1" normalizeH="0" baseline="0" noProof="0" dirty="0">
                  <a:ln>
                    <a:noFill/>
                  </a:ln>
                  <a:solidFill>
                    <a:srgbClr val="414244"/>
                  </a:solidFill>
                  <a:effectLst/>
                  <a:uLnTx/>
                  <a:uFillTx/>
                  <a:latin typeface="Calibri"/>
                  <a:ea typeface="DejaVu Sans"/>
                  <a:cs typeface="+mn-cs"/>
                </a:rPr>
                <a:t>peer0.org3</a:t>
              </a:r>
              <a:endPara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218" name="Group 205">
              <a:extLst>
                <a:ext uri="{FF2B5EF4-FFF2-40B4-BE49-F238E27FC236}">
                  <a16:creationId xmlns:a16="http://schemas.microsoft.com/office/drawing/2014/main" id="{ACB6D0DF-1D70-4E38-AAFE-D5D8F063273D}"/>
                </a:ext>
              </a:extLst>
            </p:cNvPr>
            <p:cNvGrpSpPr/>
            <p:nvPr/>
          </p:nvGrpSpPr>
          <p:grpSpPr>
            <a:xfrm>
              <a:off x="6569877" y="4996634"/>
              <a:ext cx="318913" cy="386777"/>
              <a:chOff x="10696680" y="3481200"/>
              <a:chExt cx="466920" cy="566280"/>
            </a:xfrm>
          </p:grpSpPr>
          <p:sp>
            <p:nvSpPr>
              <p:cNvPr id="220" name="Rounded Rectangle 126">
                <a:extLst>
                  <a:ext uri="{FF2B5EF4-FFF2-40B4-BE49-F238E27FC236}">
                    <a16:creationId xmlns:a16="http://schemas.microsoft.com/office/drawing/2014/main" id="{BC6EEFDE-99AE-4595-A1D4-0F36AD97651F}"/>
                  </a:ext>
                </a:extLst>
              </p:cNvPr>
              <p:cNvSpPr/>
              <p:nvPr/>
            </p:nvSpPr>
            <p:spPr>
              <a:xfrm>
                <a:off x="10696680" y="3481200"/>
                <a:ext cx="466920" cy="566280"/>
              </a:xfrm>
              <a:prstGeom prst="roundRect">
                <a:avLst>
                  <a:gd name="adj" fmla="val 16667"/>
                </a:avLst>
              </a:prstGeom>
              <a:noFill/>
              <a:ln w="12700" cap="flat" cmpd="sng" algn="ctr">
                <a:solidFill>
                  <a:srgbClr val="546CB2"/>
                </a:solidFill>
                <a:prstDash val="solid"/>
                <a:miter lim="800000"/>
              </a:ln>
              <a:effectLst/>
            </p:spPr>
          </p:sp>
          <p:grpSp>
            <p:nvGrpSpPr>
              <p:cNvPr id="221" name="Group 92">
                <a:extLst>
                  <a:ext uri="{FF2B5EF4-FFF2-40B4-BE49-F238E27FC236}">
                    <a16:creationId xmlns:a16="http://schemas.microsoft.com/office/drawing/2014/main" id="{44F5CBCE-688E-48A3-A4A1-5F58E5779DC6}"/>
                  </a:ext>
                </a:extLst>
              </p:cNvPr>
              <p:cNvGrpSpPr/>
              <p:nvPr/>
            </p:nvGrpSpPr>
            <p:grpSpPr>
              <a:xfrm>
                <a:off x="10800720" y="3704040"/>
                <a:ext cx="241200" cy="275400"/>
                <a:chOff x="10800720" y="3704040"/>
                <a:chExt cx="241200" cy="275400"/>
              </a:xfrm>
            </p:grpSpPr>
            <p:sp>
              <p:nvSpPr>
                <p:cNvPr id="222" name="Rectangle 94">
                  <a:extLst>
                    <a:ext uri="{FF2B5EF4-FFF2-40B4-BE49-F238E27FC236}">
                      <a16:creationId xmlns:a16="http://schemas.microsoft.com/office/drawing/2014/main" id="{34DAAE08-404A-4660-9036-D7C19763429E}"/>
                    </a:ext>
                  </a:extLst>
                </p:cNvPr>
                <p:cNvSpPr/>
                <p:nvPr/>
              </p:nvSpPr>
              <p:spPr>
                <a:xfrm>
                  <a:off x="10800720" y="3704040"/>
                  <a:ext cx="241200" cy="275400"/>
                </a:xfrm>
                <a:prstGeom prst="rect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546CB2"/>
                  </a:solidFill>
                  <a:prstDash val="solid"/>
                  <a:miter lim="800000"/>
                </a:ln>
                <a:effectLst/>
              </p:spPr>
            </p:sp>
            <p:grpSp>
              <p:nvGrpSpPr>
                <p:cNvPr id="223" name="Group 95">
                  <a:extLst>
                    <a:ext uri="{FF2B5EF4-FFF2-40B4-BE49-F238E27FC236}">
                      <a16:creationId xmlns:a16="http://schemas.microsoft.com/office/drawing/2014/main" id="{7568FA38-7E5F-4C3E-96CB-3B23716A8A08}"/>
                    </a:ext>
                  </a:extLst>
                </p:cNvPr>
                <p:cNvGrpSpPr/>
                <p:nvPr/>
              </p:nvGrpSpPr>
              <p:grpSpPr>
                <a:xfrm>
                  <a:off x="10834200" y="3805560"/>
                  <a:ext cx="79560" cy="38880"/>
                  <a:chOff x="10834200" y="3805560"/>
                  <a:chExt cx="79560" cy="38880"/>
                </a:xfrm>
              </p:grpSpPr>
              <p:sp>
                <p:nvSpPr>
                  <p:cNvPr id="230" name="Rectangle 102">
                    <a:extLst>
                      <a:ext uri="{FF2B5EF4-FFF2-40B4-BE49-F238E27FC236}">
                        <a16:creationId xmlns:a16="http://schemas.microsoft.com/office/drawing/2014/main" id="{57DB6559-5719-4334-AC68-A6B9DFB917A1}"/>
                      </a:ext>
                    </a:extLst>
                  </p:cNvPr>
                  <p:cNvSpPr/>
                  <p:nvPr/>
                </p:nvSpPr>
                <p:spPr>
                  <a:xfrm rot="2700000">
                    <a:off x="10831680" y="3827520"/>
                    <a:ext cx="30240" cy="576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  <p:sp>
                <p:nvSpPr>
                  <p:cNvPr id="231" name="Rectangle 103">
                    <a:extLst>
                      <a:ext uri="{FF2B5EF4-FFF2-40B4-BE49-F238E27FC236}">
                        <a16:creationId xmlns:a16="http://schemas.microsoft.com/office/drawing/2014/main" id="{DA55B10F-0225-42A9-8DA8-E9475D42FB77}"/>
                      </a:ext>
                    </a:extLst>
                  </p:cNvPr>
                  <p:cNvSpPr/>
                  <p:nvPr/>
                </p:nvSpPr>
                <p:spPr>
                  <a:xfrm rot="19800000">
                    <a:off x="10850400" y="3821400"/>
                    <a:ext cx="66240" cy="648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</p:grpSp>
            <p:grpSp>
              <p:nvGrpSpPr>
                <p:cNvPr id="224" name="Group 96">
                  <a:extLst>
                    <a:ext uri="{FF2B5EF4-FFF2-40B4-BE49-F238E27FC236}">
                      <a16:creationId xmlns:a16="http://schemas.microsoft.com/office/drawing/2014/main" id="{8C761DF6-F6A9-48F2-BD1C-3692E6E2F12E}"/>
                    </a:ext>
                  </a:extLst>
                </p:cNvPr>
                <p:cNvGrpSpPr/>
                <p:nvPr/>
              </p:nvGrpSpPr>
              <p:grpSpPr>
                <a:xfrm>
                  <a:off x="10834920" y="3879720"/>
                  <a:ext cx="51480" cy="51480"/>
                  <a:chOff x="10834920" y="3879720"/>
                  <a:chExt cx="51480" cy="51480"/>
                </a:xfrm>
              </p:grpSpPr>
              <p:sp>
                <p:nvSpPr>
                  <p:cNvPr id="228" name="Rectangle 100">
                    <a:extLst>
                      <a:ext uri="{FF2B5EF4-FFF2-40B4-BE49-F238E27FC236}">
                        <a16:creationId xmlns:a16="http://schemas.microsoft.com/office/drawing/2014/main" id="{A0AFC0E9-082C-4415-96E5-2F3888D2969F}"/>
                      </a:ext>
                    </a:extLst>
                  </p:cNvPr>
                  <p:cNvSpPr/>
                  <p:nvPr/>
                </p:nvSpPr>
                <p:spPr>
                  <a:xfrm rot="18900000">
                    <a:off x="10827360" y="3902040"/>
                    <a:ext cx="66240" cy="648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  <p:sp>
                <p:nvSpPr>
                  <p:cNvPr id="229" name="Rectangle 101">
                    <a:extLst>
                      <a:ext uri="{FF2B5EF4-FFF2-40B4-BE49-F238E27FC236}">
                        <a16:creationId xmlns:a16="http://schemas.microsoft.com/office/drawing/2014/main" id="{26109A62-7979-402F-9B41-2EC52FF3CA57}"/>
                      </a:ext>
                    </a:extLst>
                  </p:cNvPr>
                  <p:cNvSpPr/>
                  <p:nvPr/>
                </p:nvSpPr>
                <p:spPr>
                  <a:xfrm rot="13500000">
                    <a:off x="10831680" y="3902400"/>
                    <a:ext cx="60120" cy="720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</p:grpSp>
            <p:grpSp>
              <p:nvGrpSpPr>
                <p:cNvPr id="225" name="Group 97">
                  <a:extLst>
                    <a:ext uri="{FF2B5EF4-FFF2-40B4-BE49-F238E27FC236}">
                      <a16:creationId xmlns:a16="http://schemas.microsoft.com/office/drawing/2014/main" id="{B4B5EBE3-EE33-427E-AC22-B6132078B7F0}"/>
                    </a:ext>
                  </a:extLst>
                </p:cNvPr>
                <p:cNvGrpSpPr/>
                <p:nvPr/>
              </p:nvGrpSpPr>
              <p:grpSpPr>
                <a:xfrm>
                  <a:off x="10834200" y="3746520"/>
                  <a:ext cx="79560" cy="38880"/>
                  <a:chOff x="10834200" y="3746520"/>
                  <a:chExt cx="79560" cy="38880"/>
                </a:xfrm>
              </p:grpSpPr>
              <p:sp>
                <p:nvSpPr>
                  <p:cNvPr id="226" name="Rectangle 98">
                    <a:extLst>
                      <a:ext uri="{FF2B5EF4-FFF2-40B4-BE49-F238E27FC236}">
                        <a16:creationId xmlns:a16="http://schemas.microsoft.com/office/drawing/2014/main" id="{24932BD0-6615-4F88-8461-9B141F995F3D}"/>
                      </a:ext>
                    </a:extLst>
                  </p:cNvPr>
                  <p:cNvSpPr/>
                  <p:nvPr/>
                </p:nvSpPr>
                <p:spPr>
                  <a:xfrm rot="2700000">
                    <a:off x="10831680" y="3768480"/>
                    <a:ext cx="30240" cy="576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  <p:sp>
                <p:nvSpPr>
                  <p:cNvPr id="227" name="Rectangle 99">
                    <a:extLst>
                      <a:ext uri="{FF2B5EF4-FFF2-40B4-BE49-F238E27FC236}">
                        <a16:creationId xmlns:a16="http://schemas.microsoft.com/office/drawing/2014/main" id="{611B32F3-1824-47CE-9EB9-621A7C15C3FE}"/>
                      </a:ext>
                    </a:extLst>
                  </p:cNvPr>
                  <p:cNvSpPr/>
                  <p:nvPr/>
                </p:nvSpPr>
                <p:spPr>
                  <a:xfrm rot="19800000">
                    <a:off x="10850400" y="3762360"/>
                    <a:ext cx="66240" cy="648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</p:grpSp>
          </p:grpSp>
        </p:grpSp>
      </p:grpSp>
      <p:sp>
        <p:nvSpPr>
          <p:cNvPr id="771" name="Right Arrow 770"/>
          <p:cNvSpPr/>
          <p:nvPr/>
        </p:nvSpPr>
        <p:spPr>
          <a:xfrm>
            <a:off x="1174081" y="2878898"/>
            <a:ext cx="402252" cy="227344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200" dirty="0"/>
          </a:p>
        </p:txBody>
      </p:sp>
      <p:cxnSp>
        <p:nvCxnSpPr>
          <p:cNvPr id="791" name="Straight Connector 790"/>
          <p:cNvCxnSpPr/>
          <p:nvPr/>
        </p:nvCxnSpPr>
        <p:spPr>
          <a:xfrm flipV="1">
            <a:off x="5985557" y="3724036"/>
            <a:ext cx="4779151" cy="17024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6" name="Straight Connector 795"/>
          <p:cNvCxnSpPr/>
          <p:nvPr/>
        </p:nvCxnSpPr>
        <p:spPr>
          <a:xfrm>
            <a:off x="1719215" y="2071184"/>
            <a:ext cx="9052560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7" name="CustomShape 50">
            <a:extLst>
              <a:ext uri="{FF2B5EF4-FFF2-40B4-BE49-F238E27FC236}">
                <a16:creationId xmlns:a16="http://schemas.microsoft.com/office/drawing/2014/main" id="{BC97370D-2929-440D-AC58-C9D61EB0EF0B}"/>
              </a:ext>
            </a:extLst>
          </p:cNvPr>
          <p:cNvSpPr/>
          <p:nvPr/>
        </p:nvSpPr>
        <p:spPr>
          <a:xfrm>
            <a:off x="4266348" y="1749141"/>
            <a:ext cx="3659305" cy="296514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45000" rIns="0" bIns="45000" anchor="ctr">
            <a:noAutofit/>
          </a:bodyPr>
          <a:lstStyle/>
          <a:p>
            <a:pPr algn="ctr"/>
            <a:r>
              <a:rPr lang="en-US" b="1" kern="0" spc="-1" dirty="0">
                <a:solidFill>
                  <a:schemeClr val="accent6">
                    <a:lumMod val="75000"/>
                  </a:schemeClr>
                </a:solidFill>
                <a:latin typeface="Arial"/>
                <a:ea typeface="DejaVu Sans"/>
              </a:rPr>
              <a:t>Data Privacy and Accountability</a:t>
            </a:r>
          </a:p>
        </p:txBody>
      </p:sp>
      <p:pic>
        <p:nvPicPr>
          <p:cNvPr id="97" name="Picture 96">
            <a:extLst>
              <a:ext uri="{FF2B5EF4-FFF2-40B4-BE49-F238E27FC236}">
                <a16:creationId xmlns:a16="http://schemas.microsoft.com/office/drawing/2014/main" id="{E2B62732-D3AE-FF49-9074-2CE2A2CD944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8113" y="818628"/>
            <a:ext cx="2361340" cy="778795"/>
          </a:xfrm>
          <a:prstGeom prst="rect">
            <a:avLst/>
          </a:prstGeom>
        </p:spPr>
      </p:pic>
      <p:sp>
        <p:nvSpPr>
          <p:cNvPr id="98" name="Rectangle 2">
            <a:extLst>
              <a:ext uri="{FF2B5EF4-FFF2-40B4-BE49-F238E27FC236}">
                <a16:creationId xmlns:a16="http://schemas.microsoft.com/office/drawing/2014/main" id="{F794755E-1F61-4C2F-BACF-8B47A519910D}"/>
              </a:ext>
            </a:extLst>
          </p:cNvPr>
          <p:cNvSpPr/>
          <p:nvPr/>
        </p:nvSpPr>
        <p:spPr>
          <a:xfrm>
            <a:off x="1747197" y="2404339"/>
            <a:ext cx="3026117" cy="5895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0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Encrypts</a:t>
            </a:r>
            <a:r>
              <a:rPr lang="en-US" sz="1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data, generates </a:t>
            </a:r>
            <a:r>
              <a:rPr lang="en-US" sz="10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decryption key</a:t>
            </a:r>
            <a:r>
              <a:rPr lang="en-US" sz="100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and </a:t>
            </a:r>
            <a:r>
              <a:rPr lang="en-US" sz="10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ref</a:t>
            </a:r>
          </a:p>
          <a:p>
            <a:pPr>
              <a:lnSpc>
                <a:spcPct val="100000"/>
              </a:lnSpc>
            </a:pPr>
            <a:r>
              <a:rPr lang="en-US" sz="1000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Sends </a:t>
            </a:r>
            <a:r>
              <a:rPr lang="en-US" sz="1000" b="1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encrypted data to </a:t>
            </a:r>
            <a:r>
              <a:rPr lang="en-US" sz="1000" b="1" spc="-1" dirty="0" err="1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offchain</a:t>
            </a:r>
            <a:r>
              <a:rPr lang="en-US" sz="1000" b="1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 database</a:t>
            </a:r>
          </a:p>
          <a:p>
            <a:pPr>
              <a:lnSpc>
                <a:spcPct val="100000"/>
              </a:lnSpc>
            </a:pPr>
            <a:r>
              <a:rPr lang="en-US" sz="1000" b="1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Sends log reference </a:t>
            </a:r>
            <a:r>
              <a:rPr lang="en-US" sz="1000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to </a:t>
            </a:r>
            <a:r>
              <a:rPr lang="en-US" sz="1000" b="1" spc="-1" dirty="0" err="1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blockchain</a:t>
            </a:r>
            <a:endParaRPr lang="en-US" sz="1000" b="1" spc="-1" dirty="0">
              <a:solidFill>
                <a:schemeClr val="tx1">
                  <a:lumMod val="95000"/>
                </a:schemeClr>
              </a:solidFill>
              <a:latin typeface="Arial"/>
              <a:ea typeface="DejaVu Sans"/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3900237" y="3306900"/>
            <a:ext cx="732222" cy="2055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Log Ref</a:t>
            </a:r>
            <a:endParaRPr lang="pt-PT" sz="1000" dirty="0"/>
          </a:p>
        </p:txBody>
      </p:sp>
      <p:grpSp>
        <p:nvGrpSpPr>
          <p:cNvPr id="101" name="Group 57">
            <a:extLst>
              <a:ext uri="{FF2B5EF4-FFF2-40B4-BE49-F238E27FC236}">
                <a16:creationId xmlns:a16="http://schemas.microsoft.com/office/drawing/2014/main" id="{BDB37B7A-E1A9-43EC-978B-FB6D750AFC85}"/>
              </a:ext>
            </a:extLst>
          </p:cNvPr>
          <p:cNvGrpSpPr/>
          <p:nvPr/>
        </p:nvGrpSpPr>
        <p:grpSpPr>
          <a:xfrm>
            <a:off x="6219112" y="2541345"/>
            <a:ext cx="1665490" cy="1057753"/>
            <a:chOff x="7215480" y="3979081"/>
            <a:chExt cx="1832040" cy="1703519"/>
          </a:xfrm>
        </p:grpSpPr>
        <p:sp>
          <p:nvSpPr>
            <p:cNvPr id="102" name="Freeform 68">
              <a:extLst>
                <a:ext uri="{FF2B5EF4-FFF2-40B4-BE49-F238E27FC236}">
                  <a16:creationId xmlns:a16="http://schemas.microsoft.com/office/drawing/2014/main" id="{475DB8C4-2E18-4F35-9FC2-FAC9DA857EBB}"/>
                </a:ext>
              </a:extLst>
            </p:cNvPr>
            <p:cNvSpPr/>
            <p:nvPr/>
          </p:nvSpPr>
          <p:spPr>
            <a:xfrm>
              <a:off x="7215480" y="4377960"/>
              <a:ext cx="1832040" cy="1304640"/>
            </a:xfrm>
            <a:custGeom>
              <a:avLst/>
              <a:gdLst/>
              <a:ahLst/>
              <a:cxnLst/>
              <a:rect l="l" t="t" r="r" b="b"/>
              <a:pathLst>
                <a:path w="1185334" h="776821">
                  <a:moveTo>
                    <a:pt x="0" y="0"/>
                  </a:moveTo>
                  <a:lnTo>
                    <a:pt x="1185333" y="0"/>
                  </a:lnTo>
                  <a:lnTo>
                    <a:pt x="1185333" y="539750"/>
                  </a:lnTo>
                  <a:lnTo>
                    <a:pt x="1185334" y="539754"/>
                  </a:lnTo>
                  <a:lnTo>
                    <a:pt x="1185333" y="539758"/>
                  </a:lnTo>
                  <a:lnTo>
                    <a:pt x="1185333" y="541866"/>
                  </a:lnTo>
                  <a:lnTo>
                    <a:pt x="1184802" y="541866"/>
                  </a:lnTo>
                  <a:lnTo>
                    <a:pt x="1173293" y="587531"/>
                  </a:lnTo>
                  <a:cubicBezTo>
                    <a:pt x="1118029" y="695558"/>
                    <a:pt x="879073" y="776821"/>
                    <a:pt x="592667" y="776821"/>
                  </a:cubicBezTo>
                  <a:cubicBezTo>
                    <a:pt x="306261" y="776821"/>
                    <a:pt x="67305" y="695558"/>
                    <a:pt x="12041" y="587531"/>
                  </a:cubicBezTo>
                  <a:lnTo>
                    <a:pt x="533" y="541866"/>
                  </a:lnTo>
                  <a:lnTo>
                    <a:pt x="0" y="541866"/>
                  </a:lnTo>
                  <a:lnTo>
                    <a:pt x="0" y="539754"/>
                  </a:lnTo>
                  <a:close/>
                </a:path>
              </a:pathLst>
            </a:custGeom>
            <a:solidFill>
              <a:srgbClr val="546CB2">
                <a:lumMod val="40000"/>
                <a:lumOff val="60000"/>
              </a:srgbClr>
            </a:solidFill>
            <a:ln w="12700" cap="flat" cmpd="sng" algn="ctr">
              <a:solidFill>
                <a:srgbClr val="5D3A75"/>
              </a:solidFill>
              <a:prstDash val="solid"/>
              <a:miter lim="800000"/>
            </a:ln>
            <a:effectLst/>
          </p:spPr>
        </p:sp>
        <p:sp>
          <p:nvSpPr>
            <p:cNvPr id="103" name="Oval 69">
              <a:extLst>
                <a:ext uri="{FF2B5EF4-FFF2-40B4-BE49-F238E27FC236}">
                  <a16:creationId xmlns:a16="http://schemas.microsoft.com/office/drawing/2014/main" id="{B1A7A543-3C23-48AE-BCA7-DA58A8207943}"/>
                </a:ext>
              </a:extLst>
            </p:cNvPr>
            <p:cNvSpPr/>
            <p:nvPr/>
          </p:nvSpPr>
          <p:spPr>
            <a:xfrm>
              <a:off x="7215480" y="3979081"/>
              <a:ext cx="1832040" cy="737640"/>
            </a:xfrm>
            <a:prstGeom prst="ellipse">
              <a:avLst/>
            </a:prstGeom>
            <a:solidFill>
              <a:srgbClr val="546CB2">
                <a:lumMod val="40000"/>
                <a:lumOff val="60000"/>
              </a:srgbClr>
            </a:solidFill>
            <a:ln w="12700" cap="flat" cmpd="sng" algn="ctr">
              <a:solidFill>
                <a:srgbClr val="5D3A75"/>
              </a:solidFill>
              <a:prstDash val="solid"/>
              <a:miter lim="800000"/>
            </a:ln>
            <a:effectLst>
              <a:reflection blurRad="6350" stA="50000" endA="300" endPos="55500" dist="50800" dir="5400000" sy="-100000" algn="bl" rotWithShape="0"/>
            </a:effectLst>
          </p:spPr>
        </p:sp>
      </p:grpSp>
      <p:sp>
        <p:nvSpPr>
          <p:cNvPr id="70" name="Rectangle 2">
            <a:extLst>
              <a:ext uri="{FF2B5EF4-FFF2-40B4-BE49-F238E27FC236}">
                <a16:creationId xmlns:a16="http://schemas.microsoft.com/office/drawing/2014/main" id="{AD1BC49C-9D9F-4F3D-BC2E-A421341E48EE}"/>
              </a:ext>
            </a:extLst>
          </p:cNvPr>
          <p:cNvSpPr/>
          <p:nvPr/>
        </p:nvSpPr>
        <p:spPr>
          <a:xfrm>
            <a:off x="1747196" y="4094606"/>
            <a:ext cx="3015496" cy="8256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0" bIns="45000" anchor="ctr">
            <a:no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="1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Splits </a:t>
            </a:r>
            <a:r>
              <a:rPr lang="en-US" sz="1000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decryption keys in </a:t>
            </a:r>
            <a:r>
              <a:rPr lang="en-US" sz="1000" b="1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n key shares</a:t>
            </a:r>
            <a:endParaRPr lang="en-US" sz="1000" spc="-1" dirty="0">
              <a:solidFill>
                <a:schemeClr val="tx1">
                  <a:lumMod val="95000"/>
                </a:schemeClr>
              </a:solidFill>
              <a:latin typeface="Arial"/>
              <a:ea typeface="DejaVu San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Sends </a:t>
            </a:r>
            <a:r>
              <a:rPr lang="en-US" sz="1000" b="1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each chunk </a:t>
            </a:r>
            <a:r>
              <a:rPr lang="en-US" sz="1000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to only </a:t>
            </a:r>
            <a:r>
              <a:rPr lang="en-US" sz="1000" b="1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one</a:t>
            </a:r>
            <a:r>
              <a:rPr lang="en-US" sz="1000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 </a:t>
            </a:r>
            <a:r>
              <a:rPr lang="en-US" sz="1000" spc="-1" dirty="0" err="1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blockchain</a:t>
            </a:r>
            <a:r>
              <a:rPr lang="en-US" sz="1000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 </a:t>
            </a:r>
            <a:r>
              <a:rPr lang="en-US" sz="1000" b="1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peer</a:t>
            </a:r>
            <a:r>
              <a:rPr lang="en-US" sz="1000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Minimum of </a:t>
            </a:r>
            <a:r>
              <a:rPr lang="en-US" sz="1000" b="1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k shares </a:t>
            </a:r>
            <a:r>
              <a:rPr lang="en-US" sz="1000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are necessary for </a:t>
            </a:r>
            <a:r>
              <a:rPr lang="en-US" sz="1000" b="1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recovering</a:t>
            </a:r>
            <a:r>
              <a:rPr lang="en-US" sz="1000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 original </a:t>
            </a:r>
            <a:r>
              <a:rPr lang="en-US" sz="1000" b="1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key</a:t>
            </a:r>
            <a:r>
              <a:rPr lang="en-US" sz="1000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Sends peers list to blockchain</a:t>
            </a:r>
          </a:p>
        </p:txBody>
      </p:sp>
      <p:sp>
        <p:nvSpPr>
          <p:cNvPr id="71" name="Rectangle 2">
            <a:extLst>
              <a:ext uri="{FF2B5EF4-FFF2-40B4-BE49-F238E27FC236}">
                <a16:creationId xmlns:a16="http://schemas.microsoft.com/office/drawing/2014/main" id="{EDFEB4ED-B1B8-4278-B7E8-D2327C73AE96}"/>
              </a:ext>
            </a:extLst>
          </p:cNvPr>
          <p:cNvSpPr/>
          <p:nvPr/>
        </p:nvSpPr>
        <p:spPr>
          <a:xfrm>
            <a:off x="8439678" y="2406254"/>
            <a:ext cx="2269836" cy="11678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000" b="1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Stores</a:t>
            </a:r>
            <a:r>
              <a:rPr lang="en-US" sz="1000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 encrypted data.</a:t>
            </a:r>
            <a:endParaRPr lang="en-US" sz="1000" b="0" strike="noStrike" spc="-1" dirty="0">
              <a:solidFill>
                <a:schemeClr val="tx1">
                  <a:lumMod val="95000"/>
                </a:schemeClr>
              </a:solidFill>
              <a:latin typeface="Calibri"/>
            </a:endParaRPr>
          </a:p>
        </p:txBody>
      </p:sp>
      <p:sp>
        <p:nvSpPr>
          <p:cNvPr id="73" name="Rectangle 2">
            <a:extLst>
              <a:ext uri="{FF2B5EF4-FFF2-40B4-BE49-F238E27FC236}">
                <a16:creationId xmlns:a16="http://schemas.microsoft.com/office/drawing/2014/main" id="{A0473DCD-9E06-46E2-98AD-648573C61070}"/>
              </a:ext>
            </a:extLst>
          </p:cNvPr>
          <p:cNvSpPr/>
          <p:nvPr/>
        </p:nvSpPr>
        <p:spPr>
          <a:xfrm>
            <a:off x="8151458" y="4047213"/>
            <a:ext cx="2602512" cy="17652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000" b="1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Stores key shares </a:t>
            </a:r>
            <a:r>
              <a:rPr lang="en-US" sz="1000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in separate organizations/peers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Recovering keys entails passing </a:t>
            </a:r>
            <a:r>
              <a:rPr lang="en-US" sz="1000" b="1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access control mechanisms </a:t>
            </a:r>
            <a:r>
              <a:rPr lang="en-US" sz="1000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of </a:t>
            </a:r>
            <a:r>
              <a:rPr lang="en-US" sz="1000" b="1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each organization/peers</a:t>
            </a:r>
          </a:p>
          <a:p>
            <a:endParaRPr lang="en-US" sz="1000" b="1" spc="-1" dirty="0">
              <a:solidFill>
                <a:schemeClr val="tx1">
                  <a:lumMod val="95000"/>
                </a:schemeClr>
              </a:solidFill>
              <a:latin typeface="Arial"/>
              <a:ea typeface="DejaVu Sans"/>
            </a:endParaRPr>
          </a:p>
          <a:p>
            <a:r>
              <a:rPr lang="en-US" sz="1000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Stores </a:t>
            </a:r>
            <a:r>
              <a:rPr lang="en-US" sz="1000" b="1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peers list </a:t>
            </a:r>
            <a:r>
              <a:rPr lang="en-US" sz="1000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with the </a:t>
            </a:r>
            <a:r>
              <a:rPr lang="en-US" sz="1000" b="1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key chunks</a:t>
            </a:r>
            <a:r>
              <a:rPr lang="en-US" sz="1000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 and </a:t>
            </a:r>
          </a:p>
          <a:p>
            <a:pPr>
              <a:lnSpc>
                <a:spcPct val="100000"/>
              </a:lnSpc>
            </a:pPr>
            <a:r>
              <a:rPr lang="en-US" sz="1000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stores </a:t>
            </a:r>
            <a:r>
              <a:rPr lang="en-US" sz="1000" b="1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off-chain references</a:t>
            </a:r>
            <a:r>
              <a:rPr lang="en-US" sz="1000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 of audit logs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000" spc="-1" dirty="0" err="1">
                <a:solidFill>
                  <a:schemeClr val="tx1">
                    <a:lumMod val="95000"/>
                  </a:schemeClr>
                </a:solidFill>
                <a:latin typeface="Arial"/>
              </a:rPr>
              <a:t>Blockchain</a:t>
            </a:r>
            <a:r>
              <a:rPr lang="en-US" sz="1000" spc="-1" dirty="0">
                <a:solidFill>
                  <a:schemeClr val="tx1">
                    <a:lumMod val="95000"/>
                  </a:schemeClr>
                </a:solidFill>
                <a:latin typeface="Arial"/>
              </a:rPr>
              <a:t> </a:t>
            </a:r>
            <a:r>
              <a:rPr lang="en-US" sz="1000" b="1" spc="-1" dirty="0">
                <a:solidFill>
                  <a:schemeClr val="tx1">
                    <a:lumMod val="95000"/>
                  </a:schemeClr>
                </a:solidFill>
                <a:latin typeface="Arial"/>
              </a:rPr>
              <a:t>does not store audit logs</a:t>
            </a:r>
            <a:endParaRPr lang="en-US" sz="1000" b="1" spc="-1" dirty="0">
              <a:solidFill>
                <a:schemeClr val="tx1">
                  <a:lumMod val="95000"/>
                </a:schemeClr>
              </a:solidFill>
              <a:latin typeface="Calibri"/>
            </a:endParaRP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306F913D-AB87-4A45-AC03-6B1A53510DDC}"/>
              </a:ext>
            </a:extLst>
          </p:cNvPr>
          <p:cNvGrpSpPr/>
          <p:nvPr/>
        </p:nvGrpSpPr>
        <p:grpSpPr>
          <a:xfrm>
            <a:off x="2756181" y="3034300"/>
            <a:ext cx="1010050" cy="255960"/>
            <a:chOff x="3688304" y="1917208"/>
            <a:chExt cx="1010050" cy="255960"/>
          </a:xfrm>
        </p:grpSpPr>
        <p:sp>
          <p:nvSpPr>
            <p:cNvPr id="75" name="Rounded Rectangle 184">
              <a:extLst>
                <a:ext uri="{FF2B5EF4-FFF2-40B4-BE49-F238E27FC236}">
                  <a16:creationId xmlns:a16="http://schemas.microsoft.com/office/drawing/2014/main" id="{3D781BB8-8C3E-4CEE-A313-E9D52668DDB3}"/>
                </a:ext>
              </a:extLst>
            </p:cNvPr>
            <p:cNvSpPr/>
            <p:nvPr/>
          </p:nvSpPr>
          <p:spPr>
            <a:xfrm>
              <a:off x="3769676" y="1963648"/>
              <a:ext cx="928678" cy="209520"/>
            </a:xfrm>
            <a:prstGeom prst="roundRect">
              <a:avLst>
                <a:gd name="adj" fmla="val 4167"/>
              </a:avLst>
            </a:prstGeom>
            <a:solidFill>
              <a:srgbClr val="838487"/>
            </a:solidFill>
            <a:ln w="28575" cap="flat" cmpd="sng" algn="ctr">
              <a:solidFill>
                <a:srgbClr val="546CB2"/>
              </a:solidFill>
              <a:prstDash val="solid"/>
              <a:miter lim="800000"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-1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DejaVu Sans"/>
                  <a:cs typeface="+mn-cs"/>
                </a:rPr>
                <a:t>Audit Log</a:t>
              </a:r>
              <a:endParaRPr kumimoji="0" lang="en-US" sz="1100" b="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" name="Freeform 63">
              <a:extLst>
                <a:ext uri="{FF2B5EF4-FFF2-40B4-BE49-F238E27FC236}">
                  <a16:creationId xmlns:a16="http://schemas.microsoft.com/office/drawing/2014/main" id="{23C52381-B822-4C89-AC88-02E6BFBDB6AB}"/>
                </a:ext>
              </a:extLst>
            </p:cNvPr>
            <p:cNvSpPr/>
            <p:nvPr/>
          </p:nvSpPr>
          <p:spPr>
            <a:xfrm>
              <a:off x="3688304" y="1917208"/>
              <a:ext cx="139320" cy="198360"/>
            </a:xfrm>
            <a:custGeom>
              <a:avLst/>
              <a:gdLst/>
              <a:ahLst/>
              <a:cxnLst/>
              <a:rect l="l" t="t" r="r" b="b"/>
              <a:pathLst>
                <a:path w="957836" h="1222897">
                  <a:moveTo>
                    <a:pt x="483972" y="63309"/>
                  </a:moveTo>
                  <a:cubicBezTo>
                    <a:pt x="337990" y="63309"/>
                    <a:pt x="216193" y="166648"/>
                    <a:pt x="188025" y="304023"/>
                  </a:cubicBezTo>
                  <a:lnTo>
                    <a:pt x="182354" y="360163"/>
                  </a:lnTo>
                  <a:lnTo>
                    <a:pt x="785591" y="360163"/>
                  </a:lnTo>
                  <a:lnTo>
                    <a:pt x="779920" y="304023"/>
                  </a:lnTo>
                  <a:cubicBezTo>
                    <a:pt x="751752" y="166648"/>
                    <a:pt x="629955" y="63309"/>
                    <a:pt x="483972" y="63309"/>
                  </a:cubicBezTo>
                  <a:close/>
                  <a:moveTo>
                    <a:pt x="483972" y="0"/>
                  </a:moveTo>
                  <a:cubicBezTo>
                    <a:pt x="660611" y="0"/>
                    <a:pt x="807986" y="125039"/>
                    <a:pt x="842069" y="291263"/>
                  </a:cubicBezTo>
                  <a:lnTo>
                    <a:pt x="849029" y="360163"/>
                  </a:lnTo>
                  <a:lnTo>
                    <a:pt x="957836" y="360163"/>
                  </a:lnTo>
                  <a:lnTo>
                    <a:pt x="957836" y="1222897"/>
                  </a:lnTo>
                  <a:lnTo>
                    <a:pt x="0" y="1222897"/>
                  </a:lnTo>
                  <a:lnTo>
                    <a:pt x="0" y="360163"/>
                  </a:lnTo>
                  <a:lnTo>
                    <a:pt x="118915" y="360163"/>
                  </a:lnTo>
                  <a:lnTo>
                    <a:pt x="125875" y="291263"/>
                  </a:lnTo>
                  <a:cubicBezTo>
                    <a:pt x="159959" y="125039"/>
                    <a:pt x="307333" y="0"/>
                    <a:pt x="483972" y="0"/>
                  </a:cubicBezTo>
                  <a:close/>
                </a:path>
              </a:pathLst>
            </a:custGeom>
            <a:solidFill>
              <a:srgbClr val="0070C0"/>
            </a:solidFill>
            <a:ln w="127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sp>
      </p:grpSp>
      <p:sp>
        <p:nvSpPr>
          <p:cNvPr id="77" name="Rectangle 76">
            <a:extLst>
              <a:ext uri="{FF2B5EF4-FFF2-40B4-BE49-F238E27FC236}">
                <a16:creationId xmlns:a16="http://schemas.microsoft.com/office/drawing/2014/main" id="{FE7FD176-C73C-48AA-8EC3-170CE894C9C7}"/>
              </a:ext>
            </a:extLst>
          </p:cNvPr>
          <p:cNvSpPr/>
          <p:nvPr/>
        </p:nvSpPr>
        <p:spPr>
          <a:xfrm>
            <a:off x="1105219" y="2609034"/>
            <a:ext cx="51276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tabLst>
                <a:tab pos="0" algn="l"/>
              </a:tabLst>
              <a:defRPr/>
            </a:pPr>
            <a:r>
              <a:rPr lang="en-US" sz="1200" kern="0" spc="-1" dirty="0">
                <a:solidFill>
                  <a:srgbClr val="414244"/>
                </a:solidFill>
                <a:latin typeface="Calibri"/>
                <a:ea typeface="DejaVu Sans"/>
              </a:rPr>
              <a:t>POST</a:t>
            </a:r>
            <a:endParaRPr lang="en-US" sz="1200" kern="0" spc="-1" dirty="0">
              <a:solidFill>
                <a:srgbClr val="838487"/>
              </a:solidFill>
              <a:latin typeface="Calibri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4BA80C35-855A-4758-BE10-1CE43DEC2E29}"/>
              </a:ext>
            </a:extLst>
          </p:cNvPr>
          <p:cNvSpPr/>
          <p:nvPr/>
        </p:nvSpPr>
        <p:spPr>
          <a:xfrm>
            <a:off x="11159413" y="6307494"/>
            <a:ext cx="1032588" cy="5505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>
                    <a:lumMod val="85000"/>
                  </a:scheme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4017000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Rectangle 2">
            <a:extLst>
              <a:ext uri="{FF2B5EF4-FFF2-40B4-BE49-F238E27FC236}">
                <a16:creationId xmlns:a16="http://schemas.microsoft.com/office/drawing/2014/main" id="{F794755E-1F61-4C2F-BACF-8B47A519910D}"/>
              </a:ext>
            </a:extLst>
          </p:cNvPr>
          <p:cNvSpPr/>
          <p:nvPr/>
        </p:nvSpPr>
        <p:spPr>
          <a:xfrm>
            <a:off x="1749097" y="2393972"/>
            <a:ext cx="3024218" cy="1197197"/>
          </a:xfrm>
          <a:prstGeom prst="rect">
            <a:avLst/>
          </a:prstGeom>
          <a:solidFill>
            <a:schemeClr val="tx1"/>
          </a:solidFill>
          <a:ln w="6350">
            <a:solidFill>
              <a:schemeClr val="tx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en-US" sz="1000" b="0" strike="noStrike" spc="-1" dirty="0">
              <a:latin typeface="Calibri"/>
            </a:endParaRPr>
          </a:p>
        </p:txBody>
      </p:sp>
      <p:sp>
        <p:nvSpPr>
          <p:cNvPr id="772" name="Rectangle 2">
            <a:extLst>
              <a:ext uri="{FF2B5EF4-FFF2-40B4-BE49-F238E27FC236}">
                <a16:creationId xmlns:a16="http://schemas.microsoft.com/office/drawing/2014/main" id="{F794755E-1F61-4C2F-BACF-8B47A519910D}"/>
              </a:ext>
            </a:extLst>
          </p:cNvPr>
          <p:cNvSpPr/>
          <p:nvPr/>
        </p:nvSpPr>
        <p:spPr>
          <a:xfrm>
            <a:off x="5985555" y="2393288"/>
            <a:ext cx="4779155" cy="1212370"/>
          </a:xfrm>
          <a:prstGeom prst="rect">
            <a:avLst/>
          </a:prstGeom>
          <a:noFill/>
          <a:ln w="6350">
            <a:solidFill>
              <a:schemeClr val="tx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en-US" sz="1000" b="0" strike="noStrike" spc="-1" dirty="0">
              <a:latin typeface="Calibri"/>
            </a:endParaRPr>
          </a:p>
        </p:txBody>
      </p:sp>
      <p:sp>
        <p:nvSpPr>
          <p:cNvPr id="773" name="Rectangle 2">
            <a:extLst>
              <a:ext uri="{FF2B5EF4-FFF2-40B4-BE49-F238E27FC236}">
                <a16:creationId xmlns:a16="http://schemas.microsoft.com/office/drawing/2014/main" id="{F794755E-1F61-4C2F-BACF-8B47A519910D}"/>
              </a:ext>
            </a:extLst>
          </p:cNvPr>
          <p:cNvSpPr/>
          <p:nvPr/>
        </p:nvSpPr>
        <p:spPr>
          <a:xfrm>
            <a:off x="5974814" y="4069682"/>
            <a:ext cx="4779155" cy="1742811"/>
          </a:xfrm>
          <a:prstGeom prst="rect">
            <a:avLst/>
          </a:prstGeom>
          <a:noFill/>
          <a:ln w="6350">
            <a:solidFill>
              <a:schemeClr val="tx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en-US" sz="1000" b="0" strike="noStrike" spc="-1" dirty="0">
              <a:latin typeface="Calibri"/>
            </a:endParaRPr>
          </a:p>
        </p:txBody>
      </p:sp>
      <p:sp>
        <p:nvSpPr>
          <p:cNvPr id="774" name="Rectangle 2">
            <a:extLst>
              <a:ext uri="{FF2B5EF4-FFF2-40B4-BE49-F238E27FC236}">
                <a16:creationId xmlns:a16="http://schemas.microsoft.com/office/drawing/2014/main" id="{F794755E-1F61-4C2F-BACF-8B47A519910D}"/>
              </a:ext>
            </a:extLst>
          </p:cNvPr>
          <p:cNvSpPr/>
          <p:nvPr/>
        </p:nvSpPr>
        <p:spPr>
          <a:xfrm>
            <a:off x="1747639" y="4069683"/>
            <a:ext cx="3025676" cy="1742810"/>
          </a:xfrm>
          <a:prstGeom prst="rect">
            <a:avLst/>
          </a:prstGeom>
          <a:noFill/>
          <a:ln w="6350">
            <a:solidFill>
              <a:schemeClr val="tx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en-US" sz="1000" b="0" strike="noStrike" spc="-1" dirty="0">
              <a:latin typeface="Calibri"/>
            </a:endParaRPr>
          </a:p>
        </p:txBody>
      </p:sp>
      <p:sp>
        <p:nvSpPr>
          <p:cNvPr id="760" name="Rectangle 2">
            <a:extLst>
              <a:ext uri="{FF2B5EF4-FFF2-40B4-BE49-F238E27FC236}">
                <a16:creationId xmlns:a16="http://schemas.microsoft.com/office/drawing/2014/main" id="{F794755E-1F61-4C2F-BACF-8B47A519910D}"/>
              </a:ext>
            </a:extLst>
          </p:cNvPr>
          <p:cNvSpPr/>
          <p:nvPr/>
        </p:nvSpPr>
        <p:spPr>
          <a:xfrm>
            <a:off x="1747196" y="4094606"/>
            <a:ext cx="3015496" cy="8256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0" bIns="45000" anchor="ctr">
            <a:no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="1" spc="-1" dirty="0">
                <a:solidFill>
                  <a:srgbClr val="000000"/>
                </a:solidFill>
                <a:latin typeface="Arial"/>
                <a:ea typeface="DejaVu Sans"/>
              </a:rPr>
              <a:t>Splits </a:t>
            </a:r>
            <a:r>
              <a:rPr lang="en-US" sz="1000" spc="-1" dirty="0">
                <a:solidFill>
                  <a:srgbClr val="000000"/>
                </a:solidFill>
                <a:latin typeface="Arial"/>
                <a:ea typeface="DejaVu Sans"/>
              </a:rPr>
              <a:t>decryption keys in </a:t>
            </a:r>
            <a:r>
              <a:rPr lang="en-US" sz="1000" b="1" spc="-1" dirty="0">
                <a:solidFill>
                  <a:srgbClr val="000000"/>
                </a:solidFill>
                <a:latin typeface="Arial"/>
                <a:ea typeface="DejaVu Sans"/>
              </a:rPr>
              <a:t>n key shares</a:t>
            </a:r>
            <a:endParaRPr lang="en-US" sz="1000" spc="-1" dirty="0">
              <a:solidFill>
                <a:srgbClr val="000000"/>
              </a:solidFill>
              <a:latin typeface="Arial"/>
              <a:ea typeface="DejaVu San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Sends </a:t>
            </a:r>
            <a:r>
              <a:rPr lang="en-US" sz="1000" b="1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each chunk </a:t>
            </a:r>
            <a:r>
              <a:rPr lang="en-US" sz="1000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to only </a:t>
            </a:r>
            <a:r>
              <a:rPr lang="en-US" sz="1000" b="1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one</a:t>
            </a:r>
            <a:r>
              <a:rPr lang="en-US" sz="1000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 </a:t>
            </a:r>
            <a:r>
              <a:rPr lang="en-US" sz="1000" spc="-1" dirty="0" err="1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blockchain</a:t>
            </a:r>
            <a:r>
              <a:rPr lang="en-US" sz="1000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 </a:t>
            </a:r>
            <a:r>
              <a:rPr lang="en-US" sz="1000" b="1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peer</a:t>
            </a:r>
            <a:r>
              <a:rPr lang="en-US" sz="1000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Minimum of </a:t>
            </a:r>
            <a:r>
              <a:rPr lang="en-US" sz="1000" b="1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k shares </a:t>
            </a:r>
            <a:r>
              <a:rPr lang="en-US" sz="1000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are necessary for </a:t>
            </a:r>
            <a:r>
              <a:rPr lang="en-US" sz="1000" b="1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recovering</a:t>
            </a:r>
            <a:r>
              <a:rPr lang="en-US" sz="1000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 original </a:t>
            </a:r>
            <a:r>
              <a:rPr lang="en-US" sz="1000" b="1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key</a:t>
            </a:r>
            <a:r>
              <a:rPr lang="en-US" sz="1000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Sends peers list to blockchain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Data Protection and Accountability</a:t>
            </a:r>
            <a:br>
              <a:rPr lang="en-US" dirty="0"/>
            </a:br>
            <a:r>
              <a:rPr lang="en-US" dirty="0"/>
              <a:t>Components – Post Audit Log</a:t>
            </a:r>
            <a:endParaRPr lang="pt-PT" dirty="0"/>
          </a:p>
        </p:txBody>
      </p:sp>
      <p:sp>
        <p:nvSpPr>
          <p:cNvPr id="163" name="CustomShape 50">
            <a:extLst>
              <a:ext uri="{FF2B5EF4-FFF2-40B4-BE49-F238E27FC236}">
                <a16:creationId xmlns:a16="http://schemas.microsoft.com/office/drawing/2014/main" id="{BC97370D-2929-440D-AC58-C9D61EB0EF0B}"/>
              </a:ext>
            </a:extLst>
          </p:cNvPr>
          <p:cNvSpPr/>
          <p:nvPr/>
        </p:nvSpPr>
        <p:spPr>
          <a:xfrm>
            <a:off x="1749097" y="2187522"/>
            <a:ext cx="3024219" cy="184112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0">
            <a:noFill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100" b="1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Encryption</a:t>
            </a:r>
            <a:endParaRPr lang="en-US" sz="1100" b="0" strike="noStrike" spc="-1" dirty="0">
              <a:latin typeface="Calibri"/>
            </a:endParaRPr>
          </a:p>
        </p:txBody>
      </p:sp>
      <p:sp>
        <p:nvSpPr>
          <p:cNvPr id="164" name="CustomShape 50">
            <a:extLst>
              <a:ext uri="{FF2B5EF4-FFF2-40B4-BE49-F238E27FC236}">
                <a16:creationId xmlns:a16="http://schemas.microsoft.com/office/drawing/2014/main" id="{BC97370D-2929-440D-AC58-C9D61EB0EF0B}"/>
              </a:ext>
            </a:extLst>
          </p:cNvPr>
          <p:cNvSpPr/>
          <p:nvPr/>
        </p:nvSpPr>
        <p:spPr>
          <a:xfrm>
            <a:off x="1749096" y="3848843"/>
            <a:ext cx="3024219" cy="184112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0">
            <a:noFill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100" b="1" spc="-1" dirty="0">
                <a:solidFill>
                  <a:srgbClr val="FFFFFF"/>
                </a:solidFill>
                <a:latin typeface="Calibri"/>
              </a:rPr>
              <a:t>(</a:t>
            </a:r>
            <a:r>
              <a:rPr lang="en-US" sz="1100" b="1" spc="-1" dirty="0" err="1">
                <a:solidFill>
                  <a:srgbClr val="FFFFFF"/>
                </a:solidFill>
                <a:latin typeface="Calibri"/>
              </a:rPr>
              <a:t>n,k</a:t>
            </a:r>
            <a:r>
              <a:rPr lang="en-US" sz="1100" b="1" spc="-1" dirty="0">
                <a:solidFill>
                  <a:srgbClr val="FFFFFF"/>
                </a:solidFill>
                <a:latin typeface="Calibri"/>
              </a:rPr>
              <a:t>) Key Sharing</a:t>
            </a:r>
            <a:endParaRPr lang="en-US" sz="1100" b="0" strike="noStrike" spc="-1" dirty="0">
              <a:latin typeface="Calibri"/>
            </a:endParaRPr>
          </a:p>
        </p:txBody>
      </p:sp>
      <p:sp>
        <p:nvSpPr>
          <p:cNvPr id="165" name="CustomShape 50">
            <a:extLst>
              <a:ext uri="{FF2B5EF4-FFF2-40B4-BE49-F238E27FC236}">
                <a16:creationId xmlns:a16="http://schemas.microsoft.com/office/drawing/2014/main" id="{BC97370D-2929-440D-AC58-C9D61EB0EF0B}"/>
              </a:ext>
            </a:extLst>
          </p:cNvPr>
          <p:cNvSpPr/>
          <p:nvPr/>
        </p:nvSpPr>
        <p:spPr>
          <a:xfrm>
            <a:off x="5985557" y="3848843"/>
            <a:ext cx="4779151" cy="184112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0">
            <a:noFill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100" b="1" spc="-1" dirty="0" err="1">
                <a:solidFill>
                  <a:srgbClr val="FFFFFF"/>
                </a:solidFill>
                <a:latin typeface="Calibri"/>
              </a:rPr>
              <a:t>Blockchain</a:t>
            </a:r>
            <a:endParaRPr lang="en-US" sz="1100" b="0" strike="noStrike" spc="-1" dirty="0">
              <a:latin typeface="Calibri"/>
            </a:endParaRPr>
          </a:p>
        </p:txBody>
      </p:sp>
      <p:sp>
        <p:nvSpPr>
          <p:cNvPr id="166" name="CustomShape 50">
            <a:extLst>
              <a:ext uri="{FF2B5EF4-FFF2-40B4-BE49-F238E27FC236}">
                <a16:creationId xmlns:a16="http://schemas.microsoft.com/office/drawing/2014/main" id="{BC97370D-2929-440D-AC58-C9D61EB0EF0B}"/>
              </a:ext>
            </a:extLst>
          </p:cNvPr>
          <p:cNvSpPr/>
          <p:nvPr/>
        </p:nvSpPr>
        <p:spPr>
          <a:xfrm>
            <a:off x="5985557" y="2187522"/>
            <a:ext cx="4779157" cy="184112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0">
            <a:noFill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100" b="1" spc="-1" dirty="0">
                <a:solidFill>
                  <a:srgbClr val="FFFFFF"/>
                </a:solidFill>
                <a:latin typeface="Calibri"/>
              </a:rPr>
              <a:t>Off-chain Database</a:t>
            </a:r>
            <a:endParaRPr lang="en-US" sz="1100" b="0" strike="noStrike" spc="-1" dirty="0">
              <a:latin typeface="Calibri"/>
            </a:endParaRPr>
          </a:p>
        </p:txBody>
      </p:sp>
      <p:sp>
        <p:nvSpPr>
          <p:cNvPr id="169" name="Freeform 79">
            <a:extLst>
              <a:ext uri="{FF2B5EF4-FFF2-40B4-BE49-F238E27FC236}">
                <a16:creationId xmlns:a16="http://schemas.microsoft.com/office/drawing/2014/main" id="{8E8A46A5-0796-4169-BDD7-FF3819F025D1}"/>
              </a:ext>
            </a:extLst>
          </p:cNvPr>
          <p:cNvSpPr/>
          <p:nvPr/>
        </p:nvSpPr>
        <p:spPr>
          <a:xfrm>
            <a:off x="3149786" y="3411250"/>
            <a:ext cx="222840" cy="75600"/>
          </a:xfrm>
          <a:custGeom>
            <a:avLst/>
            <a:gdLst/>
            <a:ahLst/>
            <a:cxnLst/>
            <a:rect l="l" t="t" r="r" b="b"/>
            <a:pathLst>
              <a:path w="2427231" h="914400">
                <a:moveTo>
                  <a:pt x="233965" y="366746"/>
                </a:moveTo>
                <a:cubicBezTo>
                  <a:pt x="184008" y="366746"/>
                  <a:pt x="143510" y="407244"/>
                  <a:pt x="143510" y="457201"/>
                </a:cubicBezTo>
                <a:cubicBezTo>
                  <a:pt x="143510" y="507158"/>
                  <a:pt x="184008" y="547656"/>
                  <a:pt x="233965" y="547656"/>
                </a:cubicBezTo>
                <a:cubicBezTo>
                  <a:pt x="283922" y="547656"/>
                  <a:pt x="324420" y="507158"/>
                  <a:pt x="324420" y="457201"/>
                </a:cubicBezTo>
                <a:cubicBezTo>
                  <a:pt x="324420" y="407244"/>
                  <a:pt x="283922" y="366746"/>
                  <a:pt x="233965" y="366746"/>
                </a:cubicBezTo>
                <a:close/>
                <a:moveTo>
                  <a:pt x="457200" y="0"/>
                </a:moveTo>
                <a:cubicBezTo>
                  <a:pt x="615016" y="0"/>
                  <a:pt x="754156" y="79959"/>
                  <a:pt x="836318" y="201575"/>
                </a:cubicBezTo>
                <a:lnTo>
                  <a:pt x="866368" y="256939"/>
                </a:lnTo>
                <a:lnTo>
                  <a:pt x="2226970" y="256939"/>
                </a:lnTo>
                <a:lnTo>
                  <a:pt x="2427231" y="457201"/>
                </a:lnTo>
                <a:lnTo>
                  <a:pt x="2226970" y="657462"/>
                </a:lnTo>
                <a:lnTo>
                  <a:pt x="2106661" y="657462"/>
                </a:lnTo>
                <a:lnTo>
                  <a:pt x="1975716" y="505956"/>
                </a:lnTo>
                <a:lnTo>
                  <a:pt x="1844772" y="657462"/>
                </a:lnTo>
                <a:lnTo>
                  <a:pt x="1773422" y="657462"/>
                </a:lnTo>
                <a:lnTo>
                  <a:pt x="1642477" y="505956"/>
                </a:lnTo>
                <a:lnTo>
                  <a:pt x="1511533" y="657462"/>
                </a:lnTo>
                <a:lnTo>
                  <a:pt x="1414780" y="657462"/>
                </a:lnTo>
                <a:lnTo>
                  <a:pt x="1283835" y="505956"/>
                </a:lnTo>
                <a:lnTo>
                  <a:pt x="1152891" y="657462"/>
                </a:lnTo>
                <a:lnTo>
                  <a:pt x="866368" y="657462"/>
                </a:lnTo>
                <a:lnTo>
                  <a:pt x="836318" y="712825"/>
                </a:lnTo>
                <a:cubicBezTo>
                  <a:pt x="754156" y="834441"/>
                  <a:pt x="615016" y="914400"/>
                  <a:pt x="457200" y="914400"/>
                </a:cubicBezTo>
                <a:cubicBezTo>
                  <a:pt x="204695" y="914400"/>
                  <a:pt x="0" y="709705"/>
                  <a:pt x="0" y="457200"/>
                </a:cubicBezTo>
                <a:cubicBezTo>
                  <a:pt x="0" y="204695"/>
                  <a:pt x="204695" y="0"/>
                  <a:pt x="457200" y="0"/>
                </a:cubicBezTo>
                <a:close/>
              </a:path>
            </a:pathLst>
          </a:custGeom>
          <a:solidFill>
            <a:srgbClr val="0070C0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</p:sp>
      <p:sp>
        <p:nvSpPr>
          <p:cNvPr id="170" name="Rounded Rectangle 184">
            <a:extLst>
              <a:ext uri="{FF2B5EF4-FFF2-40B4-BE49-F238E27FC236}">
                <a16:creationId xmlns:a16="http://schemas.microsoft.com/office/drawing/2014/main" id="{254F52BB-F2B3-4B4A-A867-95DD8E39DD8D}"/>
              </a:ext>
            </a:extLst>
          </p:cNvPr>
          <p:cNvSpPr/>
          <p:nvPr/>
        </p:nvSpPr>
        <p:spPr>
          <a:xfrm>
            <a:off x="105239" y="2887810"/>
            <a:ext cx="900922" cy="209520"/>
          </a:xfrm>
          <a:prstGeom prst="roundRect">
            <a:avLst>
              <a:gd name="adj" fmla="val 4167"/>
            </a:avLst>
          </a:prstGeom>
          <a:solidFill>
            <a:srgbClr val="83848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Audit Log</a:t>
            </a:r>
            <a:endParaRPr kumimoji="0" lang="en-US" sz="1100" b="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93" name="Group 792"/>
          <p:cNvGrpSpPr/>
          <p:nvPr/>
        </p:nvGrpSpPr>
        <p:grpSpPr>
          <a:xfrm>
            <a:off x="6296297" y="4309384"/>
            <a:ext cx="1776237" cy="1263407"/>
            <a:chOff x="6296297" y="4120004"/>
            <a:chExt cx="1776237" cy="1263407"/>
          </a:xfrm>
        </p:grpSpPr>
        <p:sp>
          <p:nvSpPr>
            <p:cNvPr id="182" name="Rectangle 113">
              <a:extLst>
                <a:ext uri="{FF2B5EF4-FFF2-40B4-BE49-F238E27FC236}">
                  <a16:creationId xmlns:a16="http://schemas.microsoft.com/office/drawing/2014/main" id="{18C187D5-BA64-40FB-BEBE-FCA54015211A}"/>
                </a:ext>
              </a:extLst>
            </p:cNvPr>
            <p:cNvSpPr/>
            <p:nvPr/>
          </p:nvSpPr>
          <p:spPr>
            <a:xfrm>
              <a:off x="6597495" y="4120004"/>
              <a:ext cx="853151" cy="197155"/>
            </a:xfrm>
            <a:prstGeom prst="rect">
              <a:avLst/>
            </a:prstGeom>
            <a:noFill/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000" i="0" u="none" strike="noStrike" kern="0" cap="none" spc="-1" normalizeH="0" baseline="0" noProof="0" dirty="0">
                  <a:ln>
                    <a:noFill/>
                  </a:ln>
                  <a:solidFill>
                    <a:srgbClr val="414244"/>
                  </a:solidFill>
                  <a:effectLst/>
                  <a:uLnTx/>
                  <a:uFillTx/>
                  <a:latin typeface="Calibri"/>
                  <a:ea typeface="DejaVu Sans"/>
                  <a:cs typeface="+mn-cs"/>
                </a:rPr>
                <a:t>peer0.org1</a:t>
              </a:r>
              <a:endPara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184" name="Group 140">
              <a:extLst>
                <a:ext uri="{FF2B5EF4-FFF2-40B4-BE49-F238E27FC236}">
                  <a16:creationId xmlns:a16="http://schemas.microsoft.com/office/drawing/2014/main" id="{8A8CC44C-B01D-44DE-B89A-D38FAE743F1F}"/>
                </a:ext>
              </a:extLst>
            </p:cNvPr>
            <p:cNvGrpSpPr/>
            <p:nvPr/>
          </p:nvGrpSpPr>
          <p:grpSpPr>
            <a:xfrm>
              <a:off x="6864614" y="4314019"/>
              <a:ext cx="318913" cy="386777"/>
              <a:chOff x="9698760" y="3480120"/>
              <a:chExt cx="466920" cy="566280"/>
            </a:xfrm>
          </p:grpSpPr>
          <p:sp>
            <p:nvSpPr>
              <p:cNvPr id="186" name="Rounded Rectangle 126">
                <a:extLst>
                  <a:ext uri="{FF2B5EF4-FFF2-40B4-BE49-F238E27FC236}">
                    <a16:creationId xmlns:a16="http://schemas.microsoft.com/office/drawing/2014/main" id="{D4CAF9B7-3BCC-4AF9-9093-8D7EA6C31B0B}"/>
                  </a:ext>
                </a:extLst>
              </p:cNvPr>
              <p:cNvSpPr/>
              <p:nvPr/>
            </p:nvSpPr>
            <p:spPr>
              <a:xfrm>
                <a:off x="9698760" y="3480120"/>
                <a:ext cx="466920" cy="566280"/>
              </a:xfrm>
              <a:prstGeom prst="roundRect">
                <a:avLst>
                  <a:gd name="adj" fmla="val 16667"/>
                </a:avLst>
              </a:prstGeom>
              <a:noFill/>
              <a:ln w="12700" cap="flat" cmpd="sng" algn="ctr">
                <a:solidFill>
                  <a:srgbClr val="546CB2"/>
                </a:solidFill>
                <a:prstDash val="solid"/>
                <a:miter lim="800000"/>
              </a:ln>
              <a:effectLst/>
            </p:spPr>
          </p:sp>
          <p:grpSp>
            <p:nvGrpSpPr>
              <p:cNvPr id="187" name="Group 92">
                <a:extLst>
                  <a:ext uri="{FF2B5EF4-FFF2-40B4-BE49-F238E27FC236}">
                    <a16:creationId xmlns:a16="http://schemas.microsoft.com/office/drawing/2014/main" id="{2F33F6DA-2610-4735-BE70-5D8E6BA428DE}"/>
                  </a:ext>
                </a:extLst>
              </p:cNvPr>
              <p:cNvGrpSpPr/>
              <p:nvPr/>
            </p:nvGrpSpPr>
            <p:grpSpPr>
              <a:xfrm>
                <a:off x="9802800" y="3702960"/>
                <a:ext cx="241200" cy="275400"/>
                <a:chOff x="9802800" y="3702960"/>
                <a:chExt cx="241200" cy="275400"/>
              </a:xfrm>
            </p:grpSpPr>
            <p:sp>
              <p:nvSpPr>
                <p:cNvPr id="188" name="Rectangle 94">
                  <a:extLst>
                    <a:ext uri="{FF2B5EF4-FFF2-40B4-BE49-F238E27FC236}">
                      <a16:creationId xmlns:a16="http://schemas.microsoft.com/office/drawing/2014/main" id="{1A53C6D5-5A88-46BF-A21B-556121D6A113}"/>
                    </a:ext>
                  </a:extLst>
                </p:cNvPr>
                <p:cNvSpPr/>
                <p:nvPr/>
              </p:nvSpPr>
              <p:spPr>
                <a:xfrm>
                  <a:off x="9802800" y="3702960"/>
                  <a:ext cx="241200" cy="275400"/>
                </a:xfrm>
                <a:prstGeom prst="rect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546CB2"/>
                  </a:solidFill>
                  <a:prstDash val="solid"/>
                  <a:miter lim="800000"/>
                </a:ln>
                <a:effectLst/>
              </p:spPr>
            </p:sp>
            <p:grpSp>
              <p:nvGrpSpPr>
                <p:cNvPr id="189" name="Group 95">
                  <a:extLst>
                    <a:ext uri="{FF2B5EF4-FFF2-40B4-BE49-F238E27FC236}">
                      <a16:creationId xmlns:a16="http://schemas.microsoft.com/office/drawing/2014/main" id="{DB6EE8B3-C661-417B-A881-B0AF027C15F7}"/>
                    </a:ext>
                  </a:extLst>
                </p:cNvPr>
                <p:cNvGrpSpPr/>
                <p:nvPr/>
              </p:nvGrpSpPr>
              <p:grpSpPr>
                <a:xfrm>
                  <a:off x="9836280" y="3804480"/>
                  <a:ext cx="79560" cy="38880"/>
                  <a:chOff x="9836280" y="3804480"/>
                  <a:chExt cx="79560" cy="38880"/>
                </a:xfrm>
              </p:grpSpPr>
              <p:sp>
                <p:nvSpPr>
                  <p:cNvPr id="196" name="Rectangle 102">
                    <a:extLst>
                      <a:ext uri="{FF2B5EF4-FFF2-40B4-BE49-F238E27FC236}">
                        <a16:creationId xmlns:a16="http://schemas.microsoft.com/office/drawing/2014/main" id="{2F57A5D6-48CA-47B0-B38E-FACA62186631}"/>
                      </a:ext>
                    </a:extLst>
                  </p:cNvPr>
                  <p:cNvSpPr/>
                  <p:nvPr/>
                </p:nvSpPr>
                <p:spPr>
                  <a:xfrm rot="2700000">
                    <a:off x="9833760" y="3826800"/>
                    <a:ext cx="30240" cy="576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  <p:sp>
                <p:nvSpPr>
                  <p:cNvPr id="197" name="Rectangle 103">
                    <a:extLst>
                      <a:ext uri="{FF2B5EF4-FFF2-40B4-BE49-F238E27FC236}">
                        <a16:creationId xmlns:a16="http://schemas.microsoft.com/office/drawing/2014/main" id="{86EDBB1C-29BA-408A-9757-668EE5A58230}"/>
                      </a:ext>
                    </a:extLst>
                  </p:cNvPr>
                  <p:cNvSpPr/>
                  <p:nvPr/>
                </p:nvSpPr>
                <p:spPr>
                  <a:xfrm rot="19800000">
                    <a:off x="9852480" y="3820320"/>
                    <a:ext cx="66240" cy="648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</p:grpSp>
            <p:grpSp>
              <p:nvGrpSpPr>
                <p:cNvPr id="190" name="Group 96">
                  <a:extLst>
                    <a:ext uri="{FF2B5EF4-FFF2-40B4-BE49-F238E27FC236}">
                      <a16:creationId xmlns:a16="http://schemas.microsoft.com/office/drawing/2014/main" id="{1F7B4667-04DF-4A93-AC06-A24091394E82}"/>
                    </a:ext>
                  </a:extLst>
                </p:cNvPr>
                <p:cNvGrpSpPr/>
                <p:nvPr/>
              </p:nvGrpSpPr>
              <p:grpSpPr>
                <a:xfrm>
                  <a:off x="9837000" y="3879000"/>
                  <a:ext cx="51480" cy="51480"/>
                  <a:chOff x="9837000" y="3879000"/>
                  <a:chExt cx="51480" cy="51480"/>
                </a:xfrm>
              </p:grpSpPr>
              <p:sp>
                <p:nvSpPr>
                  <p:cNvPr id="194" name="Rectangle 100">
                    <a:extLst>
                      <a:ext uri="{FF2B5EF4-FFF2-40B4-BE49-F238E27FC236}">
                        <a16:creationId xmlns:a16="http://schemas.microsoft.com/office/drawing/2014/main" id="{F3D31E61-CD7C-4C01-AE1E-9606D4B6DDE8}"/>
                      </a:ext>
                    </a:extLst>
                  </p:cNvPr>
                  <p:cNvSpPr/>
                  <p:nvPr/>
                </p:nvSpPr>
                <p:spPr>
                  <a:xfrm rot="18900000">
                    <a:off x="9829440" y="3901320"/>
                    <a:ext cx="66240" cy="648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  <p:sp>
                <p:nvSpPr>
                  <p:cNvPr id="195" name="Rectangle 101">
                    <a:extLst>
                      <a:ext uri="{FF2B5EF4-FFF2-40B4-BE49-F238E27FC236}">
                        <a16:creationId xmlns:a16="http://schemas.microsoft.com/office/drawing/2014/main" id="{C6D65796-6D38-44F4-8178-EA8307E76E32}"/>
                      </a:ext>
                    </a:extLst>
                  </p:cNvPr>
                  <p:cNvSpPr/>
                  <p:nvPr/>
                </p:nvSpPr>
                <p:spPr>
                  <a:xfrm rot="13500000">
                    <a:off x="9833760" y="3901680"/>
                    <a:ext cx="60120" cy="720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</p:grpSp>
            <p:grpSp>
              <p:nvGrpSpPr>
                <p:cNvPr id="191" name="Group 97">
                  <a:extLst>
                    <a:ext uri="{FF2B5EF4-FFF2-40B4-BE49-F238E27FC236}">
                      <a16:creationId xmlns:a16="http://schemas.microsoft.com/office/drawing/2014/main" id="{093FBC69-1879-47B6-871A-2CC98CAF8741}"/>
                    </a:ext>
                  </a:extLst>
                </p:cNvPr>
                <p:cNvGrpSpPr/>
                <p:nvPr/>
              </p:nvGrpSpPr>
              <p:grpSpPr>
                <a:xfrm>
                  <a:off x="9836280" y="3745440"/>
                  <a:ext cx="79560" cy="38880"/>
                  <a:chOff x="9836280" y="3745440"/>
                  <a:chExt cx="79560" cy="38880"/>
                </a:xfrm>
              </p:grpSpPr>
              <p:sp>
                <p:nvSpPr>
                  <p:cNvPr id="192" name="Rectangle 98">
                    <a:extLst>
                      <a:ext uri="{FF2B5EF4-FFF2-40B4-BE49-F238E27FC236}">
                        <a16:creationId xmlns:a16="http://schemas.microsoft.com/office/drawing/2014/main" id="{A03B00A6-932C-4F29-86D3-512B10F6A433}"/>
                      </a:ext>
                    </a:extLst>
                  </p:cNvPr>
                  <p:cNvSpPr/>
                  <p:nvPr/>
                </p:nvSpPr>
                <p:spPr>
                  <a:xfrm rot="2700000">
                    <a:off x="9833760" y="3767400"/>
                    <a:ext cx="30240" cy="576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  <p:sp>
                <p:nvSpPr>
                  <p:cNvPr id="193" name="Rectangle 99">
                    <a:extLst>
                      <a:ext uri="{FF2B5EF4-FFF2-40B4-BE49-F238E27FC236}">
                        <a16:creationId xmlns:a16="http://schemas.microsoft.com/office/drawing/2014/main" id="{160C501B-CCC9-446C-AF41-52ED92B8D981}"/>
                      </a:ext>
                    </a:extLst>
                  </p:cNvPr>
                  <p:cNvSpPr/>
                  <p:nvPr/>
                </p:nvSpPr>
                <p:spPr>
                  <a:xfrm rot="19800000">
                    <a:off x="9852480" y="3761280"/>
                    <a:ext cx="66240" cy="648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</p:grpSp>
          </p:grpSp>
        </p:grpSp>
        <p:sp>
          <p:nvSpPr>
            <p:cNvPr id="199" name="Rectangle 113">
              <a:extLst>
                <a:ext uri="{FF2B5EF4-FFF2-40B4-BE49-F238E27FC236}">
                  <a16:creationId xmlns:a16="http://schemas.microsoft.com/office/drawing/2014/main" id="{2436AE0A-7EE1-4E8A-9F50-0AE8E13250C6}"/>
                </a:ext>
              </a:extLst>
            </p:cNvPr>
            <p:cNvSpPr/>
            <p:nvPr/>
          </p:nvSpPr>
          <p:spPr>
            <a:xfrm>
              <a:off x="7219383" y="4516141"/>
              <a:ext cx="853151" cy="197155"/>
            </a:xfrm>
            <a:prstGeom prst="rect">
              <a:avLst/>
            </a:prstGeom>
            <a:noFill/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000" i="0" u="none" strike="noStrike" kern="0" cap="none" spc="-1" normalizeH="0" baseline="0" noProof="0" dirty="0">
                  <a:ln>
                    <a:noFill/>
                  </a:ln>
                  <a:solidFill>
                    <a:srgbClr val="414244"/>
                  </a:solidFill>
                  <a:effectLst/>
                  <a:uLnTx/>
                  <a:uFillTx/>
                  <a:latin typeface="Calibri"/>
                  <a:ea typeface="DejaVu Sans"/>
                  <a:cs typeface="+mn-cs"/>
                </a:rPr>
                <a:t>peer0.org2</a:t>
              </a:r>
              <a:endPara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201" name="Group 126">
              <a:extLst>
                <a:ext uri="{FF2B5EF4-FFF2-40B4-BE49-F238E27FC236}">
                  <a16:creationId xmlns:a16="http://schemas.microsoft.com/office/drawing/2014/main" id="{76C8C88F-C24A-4378-A795-E42D3C57B5C9}"/>
                </a:ext>
              </a:extLst>
            </p:cNvPr>
            <p:cNvGrpSpPr/>
            <p:nvPr/>
          </p:nvGrpSpPr>
          <p:grpSpPr>
            <a:xfrm>
              <a:off x="7490996" y="4710156"/>
              <a:ext cx="318913" cy="386777"/>
              <a:chOff x="9707400" y="4267800"/>
              <a:chExt cx="466920" cy="566280"/>
            </a:xfrm>
          </p:grpSpPr>
          <p:sp>
            <p:nvSpPr>
              <p:cNvPr id="203" name="Rounded Rectangle 126">
                <a:extLst>
                  <a:ext uri="{FF2B5EF4-FFF2-40B4-BE49-F238E27FC236}">
                    <a16:creationId xmlns:a16="http://schemas.microsoft.com/office/drawing/2014/main" id="{29ABE8AA-9E58-438C-82FD-89F89536C282}"/>
                  </a:ext>
                </a:extLst>
              </p:cNvPr>
              <p:cNvSpPr/>
              <p:nvPr/>
            </p:nvSpPr>
            <p:spPr>
              <a:xfrm>
                <a:off x="9707400" y="4267800"/>
                <a:ext cx="466920" cy="566280"/>
              </a:xfrm>
              <a:prstGeom prst="roundRect">
                <a:avLst>
                  <a:gd name="adj" fmla="val 16667"/>
                </a:avLst>
              </a:prstGeom>
              <a:noFill/>
              <a:ln w="12700" cap="flat" cmpd="sng" algn="ctr">
                <a:solidFill>
                  <a:srgbClr val="546CB2"/>
                </a:solidFill>
                <a:prstDash val="solid"/>
                <a:miter lim="800000"/>
              </a:ln>
              <a:effectLst/>
            </p:spPr>
          </p:sp>
          <p:grpSp>
            <p:nvGrpSpPr>
              <p:cNvPr id="204" name="Group 92">
                <a:extLst>
                  <a:ext uri="{FF2B5EF4-FFF2-40B4-BE49-F238E27FC236}">
                    <a16:creationId xmlns:a16="http://schemas.microsoft.com/office/drawing/2014/main" id="{635A83B2-2E94-4F24-8FE5-17B9CB21FA6F}"/>
                  </a:ext>
                </a:extLst>
              </p:cNvPr>
              <p:cNvGrpSpPr/>
              <p:nvPr/>
            </p:nvGrpSpPr>
            <p:grpSpPr>
              <a:xfrm>
                <a:off x="9811440" y="4490640"/>
                <a:ext cx="241200" cy="275400"/>
                <a:chOff x="9811440" y="4490640"/>
                <a:chExt cx="241200" cy="275400"/>
              </a:xfrm>
            </p:grpSpPr>
            <p:sp>
              <p:nvSpPr>
                <p:cNvPr id="205" name="Rectangle 94">
                  <a:extLst>
                    <a:ext uri="{FF2B5EF4-FFF2-40B4-BE49-F238E27FC236}">
                      <a16:creationId xmlns:a16="http://schemas.microsoft.com/office/drawing/2014/main" id="{AC6064F2-CF12-46E5-9510-6EED3CB7B0F2}"/>
                    </a:ext>
                  </a:extLst>
                </p:cNvPr>
                <p:cNvSpPr/>
                <p:nvPr/>
              </p:nvSpPr>
              <p:spPr>
                <a:xfrm>
                  <a:off x="9811440" y="4490640"/>
                  <a:ext cx="241200" cy="275400"/>
                </a:xfrm>
                <a:prstGeom prst="rect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546CB2"/>
                  </a:solidFill>
                  <a:prstDash val="solid"/>
                  <a:miter lim="800000"/>
                </a:ln>
                <a:effectLst/>
              </p:spPr>
            </p:sp>
            <p:grpSp>
              <p:nvGrpSpPr>
                <p:cNvPr id="206" name="Group 95">
                  <a:extLst>
                    <a:ext uri="{FF2B5EF4-FFF2-40B4-BE49-F238E27FC236}">
                      <a16:creationId xmlns:a16="http://schemas.microsoft.com/office/drawing/2014/main" id="{611D1C73-2010-46D0-858B-412A082BDC32}"/>
                    </a:ext>
                  </a:extLst>
                </p:cNvPr>
                <p:cNvGrpSpPr/>
                <p:nvPr/>
              </p:nvGrpSpPr>
              <p:grpSpPr>
                <a:xfrm>
                  <a:off x="9845280" y="4592160"/>
                  <a:ext cx="79200" cy="38880"/>
                  <a:chOff x="9845280" y="4592160"/>
                  <a:chExt cx="79200" cy="38880"/>
                </a:xfrm>
              </p:grpSpPr>
              <p:sp>
                <p:nvSpPr>
                  <p:cNvPr id="213" name="Rectangle 102">
                    <a:extLst>
                      <a:ext uri="{FF2B5EF4-FFF2-40B4-BE49-F238E27FC236}">
                        <a16:creationId xmlns:a16="http://schemas.microsoft.com/office/drawing/2014/main" id="{6249FD3C-8A06-47F1-95C5-54C36A56322A}"/>
                      </a:ext>
                    </a:extLst>
                  </p:cNvPr>
                  <p:cNvSpPr/>
                  <p:nvPr/>
                </p:nvSpPr>
                <p:spPr>
                  <a:xfrm rot="2700000">
                    <a:off x="9842760" y="4614120"/>
                    <a:ext cx="30240" cy="576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  <p:sp>
                <p:nvSpPr>
                  <p:cNvPr id="214" name="Rectangle 103">
                    <a:extLst>
                      <a:ext uri="{FF2B5EF4-FFF2-40B4-BE49-F238E27FC236}">
                        <a16:creationId xmlns:a16="http://schemas.microsoft.com/office/drawing/2014/main" id="{8DFEFA16-D6E7-441A-9643-4C328BBDA058}"/>
                      </a:ext>
                    </a:extLst>
                  </p:cNvPr>
                  <p:cNvSpPr/>
                  <p:nvPr/>
                </p:nvSpPr>
                <p:spPr>
                  <a:xfrm rot="19800000">
                    <a:off x="9861120" y="4608000"/>
                    <a:ext cx="66240" cy="648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</p:grpSp>
            <p:grpSp>
              <p:nvGrpSpPr>
                <p:cNvPr id="207" name="Group 96">
                  <a:extLst>
                    <a:ext uri="{FF2B5EF4-FFF2-40B4-BE49-F238E27FC236}">
                      <a16:creationId xmlns:a16="http://schemas.microsoft.com/office/drawing/2014/main" id="{FE13DD97-899A-4D9A-BA3B-A89DE9642EEB}"/>
                    </a:ext>
                  </a:extLst>
                </p:cNvPr>
                <p:cNvGrpSpPr/>
                <p:nvPr/>
              </p:nvGrpSpPr>
              <p:grpSpPr>
                <a:xfrm>
                  <a:off x="9845640" y="4666320"/>
                  <a:ext cx="51480" cy="51480"/>
                  <a:chOff x="9845640" y="4666320"/>
                  <a:chExt cx="51480" cy="51480"/>
                </a:xfrm>
              </p:grpSpPr>
              <p:sp>
                <p:nvSpPr>
                  <p:cNvPr id="211" name="Rectangle 100">
                    <a:extLst>
                      <a:ext uri="{FF2B5EF4-FFF2-40B4-BE49-F238E27FC236}">
                        <a16:creationId xmlns:a16="http://schemas.microsoft.com/office/drawing/2014/main" id="{19356A0B-2F24-4C07-B44A-6864C1303CDE}"/>
                      </a:ext>
                    </a:extLst>
                  </p:cNvPr>
                  <p:cNvSpPr/>
                  <p:nvPr/>
                </p:nvSpPr>
                <p:spPr>
                  <a:xfrm rot="18900000">
                    <a:off x="9838080" y="4688640"/>
                    <a:ext cx="66240" cy="648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  <p:sp>
                <p:nvSpPr>
                  <p:cNvPr id="212" name="Rectangle 101">
                    <a:extLst>
                      <a:ext uri="{FF2B5EF4-FFF2-40B4-BE49-F238E27FC236}">
                        <a16:creationId xmlns:a16="http://schemas.microsoft.com/office/drawing/2014/main" id="{029A9F94-D401-46D9-86B6-D1449B5944D2}"/>
                      </a:ext>
                    </a:extLst>
                  </p:cNvPr>
                  <p:cNvSpPr/>
                  <p:nvPr/>
                </p:nvSpPr>
                <p:spPr>
                  <a:xfrm rot="13500000">
                    <a:off x="9842760" y="4689000"/>
                    <a:ext cx="60120" cy="720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</p:grpSp>
            <p:grpSp>
              <p:nvGrpSpPr>
                <p:cNvPr id="208" name="Group 97">
                  <a:extLst>
                    <a:ext uri="{FF2B5EF4-FFF2-40B4-BE49-F238E27FC236}">
                      <a16:creationId xmlns:a16="http://schemas.microsoft.com/office/drawing/2014/main" id="{505903D0-5BB7-4782-9DBE-9A2AD9E38075}"/>
                    </a:ext>
                  </a:extLst>
                </p:cNvPr>
                <p:cNvGrpSpPr/>
                <p:nvPr/>
              </p:nvGrpSpPr>
              <p:grpSpPr>
                <a:xfrm>
                  <a:off x="9845280" y="4533120"/>
                  <a:ext cx="79200" cy="38880"/>
                  <a:chOff x="9845280" y="4533120"/>
                  <a:chExt cx="79200" cy="38880"/>
                </a:xfrm>
              </p:grpSpPr>
              <p:sp>
                <p:nvSpPr>
                  <p:cNvPr id="209" name="Rectangle 98">
                    <a:extLst>
                      <a:ext uri="{FF2B5EF4-FFF2-40B4-BE49-F238E27FC236}">
                        <a16:creationId xmlns:a16="http://schemas.microsoft.com/office/drawing/2014/main" id="{951B1085-A645-4A92-9556-6A78FB6EDADB}"/>
                      </a:ext>
                    </a:extLst>
                  </p:cNvPr>
                  <p:cNvSpPr/>
                  <p:nvPr/>
                </p:nvSpPr>
                <p:spPr>
                  <a:xfrm rot="2700000">
                    <a:off x="9842760" y="4555080"/>
                    <a:ext cx="30240" cy="576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  <p:sp>
                <p:nvSpPr>
                  <p:cNvPr id="210" name="Rectangle 99">
                    <a:extLst>
                      <a:ext uri="{FF2B5EF4-FFF2-40B4-BE49-F238E27FC236}">
                        <a16:creationId xmlns:a16="http://schemas.microsoft.com/office/drawing/2014/main" id="{20A84622-5B98-4096-A898-F1495DFA91B7}"/>
                      </a:ext>
                    </a:extLst>
                  </p:cNvPr>
                  <p:cNvSpPr/>
                  <p:nvPr/>
                </p:nvSpPr>
                <p:spPr>
                  <a:xfrm rot="19800000">
                    <a:off x="9861120" y="4548960"/>
                    <a:ext cx="66240" cy="648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</p:grpSp>
          </p:grpSp>
        </p:grpSp>
        <p:sp>
          <p:nvSpPr>
            <p:cNvPr id="216" name="Rectangle 113">
              <a:extLst>
                <a:ext uri="{FF2B5EF4-FFF2-40B4-BE49-F238E27FC236}">
                  <a16:creationId xmlns:a16="http://schemas.microsoft.com/office/drawing/2014/main" id="{81D5A4EE-CB7B-419B-9D3F-218D93A33163}"/>
                </a:ext>
              </a:extLst>
            </p:cNvPr>
            <p:cNvSpPr/>
            <p:nvPr/>
          </p:nvSpPr>
          <p:spPr>
            <a:xfrm>
              <a:off x="6296297" y="4802619"/>
              <a:ext cx="853151" cy="197155"/>
            </a:xfrm>
            <a:prstGeom prst="rect">
              <a:avLst/>
            </a:prstGeom>
            <a:noFill/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000" i="0" u="none" strike="noStrike" kern="0" cap="none" spc="-1" normalizeH="0" baseline="0" noProof="0" dirty="0">
                  <a:ln>
                    <a:noFill/>
                  </a:ln>
                  <a:solidFill>
                    <a:srgbClr val="414244"/>
                  </a:solidFill>
                  <a:effectLst/>
                  <a:uLnTx/>
                  <a:uFillTx/>
                  <a:latin typeface="Calibri"/>
                  <a:ea typeface="DejaVu Sans"/>
                  <a:cs typeface="+mn-cs"/>
                </a:rPr>
                <a:t>peer0.org3</a:t>
              </a:r>
              <a:endPara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218" name="Group 205">
              <a:extLst>
                <a:ext uri="{FF2B5EF4-FFF2-40B4-BE49-F238E27FC236}">
                  <a16:creationId xmlns:a16="http://schemas.microsoft.com/office/drawing/2014/main" id="{ACB6D0DF-1D70-4E38-AAFE-D5D8F063273D}"/>
                </a:ext>
              </a:extLst>
            </p:cNvPr>
            <p:cNvGrpSpPr/>
            <p:nvPr/>
          </p:nvGrpSpPr>
          <p:grpSpPr>
            <a:xfrm>
              <a:off x="6569877" y="4996634"/>
              <a:ext cx="318913" cy="386777"/>
              <a:chOff x="10696680" y="3481200"/>
              <a:chExt cx="466920" cy="566280"/>
            </a:xfrm>
          </p:grpSpPr>
          <p:sp>
            <p:nvSpPr>
              <p:cNvPr id="220" name="Rounded Rectangle 126">
                <a:extLst>
                  <a:ext uri="{FF2B5EF4-FFF2-40B4-BE49-F238E27FC236}">
                    <a16:creationId xmlns:a16="http://schemas.microsoft.com/office/drawing/2014/main" id="{BC6EEFDE-99AE-4595-A1D4-0F36AD97651F}"/>
                  </a:ext>
                </a:extLst>
              </p:cNvPr>
              <p:cNvSpPr/>
              <p:nvPr/>
            </p:nvSpPr>
            <p:spPr>
              <a:xfrm>
                <a:off x="10696680" y="3481200"/>
                <a:ext cx="466920" cy="566280"/>
              </a:xfrm>
              <a:prstGeom prst="roundRect">
                <a:avLst>
                  <a:gd name="adj" fmla="val 16667"/>
                </a:avLst>
              </a:prstGeom>
              <a:noFill/>
              <a:ln w="12700" cap="flat" cmpd="sng" algn="ctr">
                <a:solidFill>
                  <a:srgbClr val="546CB2"/>
                </a:solidFill>
                <a:prstDash val="solid"/>
                <a:miter lim="800000"/>
              </a:ln>
              <a:effectLst/>
            </p:spPr>
          </p:sp>
          <p:grpSp>
            <p:nvGrpSpPr>
              <p:cNvPr id="221" name="Group 92">
                <a:extLst>
                  <a:ext uri="{FF2B5EF4-FFF2-40B4-BE49-F238E27FC236}">
                    <a16:creationId xmlns:a16="http://schemas.microsoft.com/office/drawing/2014/main" id="{44F5CBCE-688E-48A3-A4A1-5F58E5779DC6}"/>
                  </a:ext>
                </a:extLst>
              </p:cNvPr>
              <p:cNvGrpSpPr/>
              <p:nvPr/>
            </p:nvGrpSpPr>
            <p:grpSpPr>
              <a:xfrm>
                <a:off x="10800720" y="3704040"/>
                <a:ext cx="241200" cy="275400"/>
                <a:chOff x="10800720" y="3704040"/>
                <a:chExt cx="241200" cy="275400"/>
              </a:xfrm>
            </p:grpSpPr>
            <p:sp>
              <p:nvSpPr>
                <p:cNvPr id="222" name="Rectangle 94">
                  <a:extLst>
                    <a:ext uri="{FF2B5EF4-FFF2-40B4-BE49-F238E27FC236}">
                      <a16:creationId xmlns:a16="http://schemas.microsoft.com/office/drawing/2014/main" id="{34DAAE08-404A-4660-9036-D7C19763429E}"/>
                    </a:ext>
                  </a:extLst>
                </p:cNvPr>
                <p:cNvSpPr/>
                <p:nvPr/>
              </p:nvSpPr>
              <p:spPr>
                <a:xfrm>
                  <a:off x="10800720" y="3704040"/>
                  <a:ext cx="241200" cy="275400"/>
                </a:xfrm>
                <a:prstGeom prst="rect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546CB2"/>
                  </a:solidFill>
                  <a:prstDash val="solid"/>
                  <a:miter lim="800000"/>
                </a:ln>
                <a:effectLst/>
              </p:spPr>
            </p:sp>
            <p:grpSp>
              <p:nvGrpSpPr>
                <p:cNvPr id="223" name="Group 95">
                  <a:extLst>
                    <a:ext uri="{FF2B5EF4-FFF2-40B4-BE49-F238E27FC236}">
                      <a16:creationId xmlns:a16="http://schemas.microsoft.com/office/drawing/2014/main" id="{7568FA38-7E5F-4C3E-96CB-3B23716A8A08}"/>
                    </a:ext>
                  </a:extLst>
                </p:cNvPr>
                <p:cNvGrpSpPr/>
                <p:nvPr/>
              </p:nvGrpSpPr>
              <p:grpSpPr>
                <a:xfrm>
                  <a:off x="10834200" y="3805560"/>
                  <a:ext cx="79560" cy="38880"/>
                  <a:chOff x="10834200" y="3805560"/>
                  <a:chExt cx="79560" cy="38880"/>
                </a:xfrm>
              </p:grpSpPr>
              <p:sp>
                <p:nvSpPr>
                  <p:cNvPr id="230" name="Rectangle 102">
                    <a:extLst>
                      <a:ext uri="{FF2B5EF4-FFF2-40B4-BE49-F238E27FC236}">
                        <a16:creationId xmlns:a16="http://schemas.microsoft.com/office/drawing/2014/main" id="{57DB6559-5719-4334-AC68-A6B9DFB917A1}"/>
                      </a:ext>
                    </a:extLst>
                  </p:cNvPr>
                  <p:cNvSpPr/>
                  <p:nvPr/>
                </p:nvSpPr>
                <p:spPr>
                  <a:xfrm rot="2700000">
                    <a:off x="10831680" y="3827520"/>
                    <a:ext cx="30240" cy="576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  <p:sp>
                <p:nvSpPr>
                  <p:cNvPr id="231" name="Rectangle 103">
                    <a:extLst>
                      <a:ext uri="{FF2B5EF4-FFF2-40B4-BE49-F238E27FC236}">
                        <a16:creationId xmlns:a16="http://schemas.microsoft.com/office/drawing/2014/main" id="{DA55B10F-0225-42A9-8DA8-E9475D42FB77}"/>
                      </a:ext>
                    </a:extLst>
                  </p:cNvPr>
                  <p:cNvSpPr/>
                  <p:nvPr/>
                </p:nvSpPr>
                <p:spPr>
                  <a:xfrm rot="19800000">
                    <a:off x="10850400" y="3821400"/>
                    <a:ext cx="66240" cy="648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</p:grpSp>
            <p:grpSp>
              <p:nvGrpSpPr>
                <p:cNvPr id="224" name="Group 96">
                  <a:extLst>
                    <a:ext uri="{FF2B5EF4-FFF2-40B4-BE49-F238E27FC236}">
                      <a16:creationId xmlns:a16="http://schemas.microsoft.com/office/drawing/2014/main" id="{8C761DF6-F6A9-48F2-BD1C-3692E6E2F12E}"/>
                    </a:ext>
                  </a:extLst>
                </p:cNvPr>
                <p:cNvGrpSpPr/>
                <p:nvPr/>
              </p:nvGrpSpPr>
              <p:grpSpPr>
                <a:xfrm>
                  <a:off x="10834920" y="3879720"/>
                  <a:ext cx="51480" cy="51480"/>
                  <a:chOff x="10834920" y="3879720"/>
                  <a:chExt cx="51480" cy="51480"/>
                </a:xfrm>
              </p:grpSpPr>
              <p:sp>
                <p:nvSpPr>
                  <p:cNvPr id="228" name="Rectangle 100">
                    <a:extLst>
                      <a:ext uri="{FF2B5EF4-FFF2-40B4-BE49-F238E27FC236}">
                        <a16:creationId xmlns:a16="http://schemas.microsoft.com/office/drawing/2014/main" id="{A0AFC0E9-082C-4415-96E5-2F3888D2969F}"/>
                      </a:ext>
                    </a:extLst>
                  </p:cNvPr>
                  <p:cNvSpPr/>
                  <p:nvPr/>
                </p:nvSpPr>
                <p:spPr>
                  <a:xfrm rot="18900000">
                    <a:off x="10827360" y="3902040"/>
                    <a:ext cx="66240" cy="648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  <p:sp>
                <p:nvSpPr>
                  <p:cNvPr id="229" name="Rectangle 101">
                    <a:extLst>
                      <a:ext uri="{FF2B5EF4-FFF2-40B4-BE49-F238E27FC236}">
                        <a16:creationId xmlns:a16="http://schemas.microsoft.com/office/drawing/2014/main" id="{26109A62-7979-402F-9B41-2EC52FF3CA57}"/>
                      </a:ext>
                    </a:extLst>
                  </p:cNvPr>
                  <p:cNvSpPr/>
                  <p:nvPr/>
                </p:nvSpPr>
                <p:spPr>
                  <a:xfrm rot="13500000">
                    <a:off x="10831680" y="3902400"/>
                    <a:ext cx="60120" cy="720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</p:grpSp>
            <p:grpSp>
              <p:nvGrpSpPr>
                <p:cNvPr id="225" name="Group 97">
                  <a:extLst>
                    <a:ext uri="{FF2B5EF4-FFF2-40B4-BE49-F238E27FC236}">
                      <a16:creationId xmlns:a16="http://schemas.microsoft.com/office/drawing/2014/main" id="{B4B5EBE3-EE33-427E-AC22-B6132078B7F0}"/>
                    </a:ext>
                  </a:extLst>
                </p:cNvPr>
                <p:cNvGrpSpPr/>
                <p:nvPr/>
              </p:nvGrpSpPr>
              <p:grpSpPr>
                <a:xfrm>
                  <a:off x="10834200" y="3746520"/>
                  <a:ext cx="79560" cy="38880"/>
                  <a:chOff x="10834200" y="3746520"/>
                  <a:chExt cx="79560" cy="38880"/>
                </a:xfrm>
              </p:grpSpPr>
              <p:sp>
                <p:nvSpPr>
                  <p:cNvPr id="226" name="Rectangle 98">
                    <a:extLst>
                      <a:ext uri="{FF2B5EF4-FFF2-40B4-BE49-F238E27FC236}">
                        <a16:creationId xmlns:a16="http://schemas.microsoft.com/office/drawing/2014/main" id="{24932BD0-6615-4F88-8461-9B141F995F3D}"/>
                      </a:ext>
                    </a:extLst>
                  </p:cNvPr>
                  <p:cNvSpPr/>
                  <p:nvPr/>
                </p:nvSpPr>
                <p:spPr>
                  <a:xfrm rot="2700000">
                    <a:off x="10831680" y="3768480"/>
                    <a:ext cx="30240" cy="576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  <p:sp>
                <p:nvSpPr>
                  <p:cNvPr id="227" name="Rectangle 99">
                    <a:extLst>
                      <a:ext uri="{FF2B5EF4-FFF2-40B4-BE49-F238E27FC236}">
                        <a16:creationId xmlns:a16="http://schemas.microsoft.com/office/drawing/2014/main" id="{611B32F3-1824-47CE-9EB9-621A7C15C3FE}"/>
                      </a:ext>
                    </a:extLst>
                  </p:cNvPr>
                  <p:cNvSpPr/>
                  <p:nvPr/>
                </p:nvSpPr>
                <p:spPr>
                  <a:xfrm rot="19800000">
                    <a:off x="10850400" y="3762360"/>
                    <a:ext cx="66240" cy="648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</p:grpSp>
          </p:grpSp>
        </p:grpSp>
      </p:grpSp>
      <p:sp>
        <p:nvSpPr>
          <p:cNvPr id="758" name="Rectangle 2">
            <a:extLst>
              <a:ext uri="{FF2B5EF4-FFF2-40B4-BE49-F238E27FC236}">
                <a16:creationId xmlns:a16="http://schemas.microsoft.com/office/drawing/2014/main" id="{F794755E-1F61-4C2F-BACF-8B47A519910D}"/>
              </a:ext>
            </a:extLst>
          </p:cNvPr>
          <p:cNvSpPr/>
          <p:nvPr/>
        </p:nvSpPr>
        <p:spPr>
          <a:xfrm>
            <a:off x="8439678" y="2406254"/>
            <a:ext cx="2269836" cy="11678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000" b="1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Stores</a:t>
            </a:r>
            <a:r>
              <a:rPr lang="en-US" sz="1000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 encrypted data.</a:t>
            </a:r>
            <a:endParaRPr lang="en-US" sz="1000" b="0" strike="noStrike" spc="-1" dirty="0">
              <a:solidFill>
                <a:schemeClr val="tx1">
                  <a:lumMod val="95000"/>
                </a:schemeClr>
              </a:solidFill>
              <a:latin typeface="Calibri"/>
            </a:endParaRPr>
          </a:p>
        </p:txBody>
      </p:sp>
      <p:sp>
        <p:nvSpPr>
          <p:cNvPr id="763" name="Right Arrow 762"/>
          <p:cNvSpPr/>
          <p:nvPr/>
        </p:nvSpPr>
        <p:spPr>
          <a:xfrm rot="5400000">
            <a:off x="3162906" y="3614335"/>
            <a:ext cx="196600" cy="227344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792" name="Group 791"/>
          <p:cNvGrpSpPr/>
          <p:nvPr/>
        </p:nvGrpSpPr>
        <p:grpSpPr>
          <a:xfrm>
            <a:off x="2835654" y="5086008"/>
            <a:ext cx="783862" cy="556447"/>
            <a:chOff x="2906077" y="4369592"/>
            <a:chExt cx="783862" cy="556447"/>
          </a:xfrm>
        </p:grpSpPr>
        <p:grpSp>
          <p:nvGrpSpPr>
            <p:cNvPr id="174" name="Group 173"/>
            <p:cNvGrpSpPr/>
            <p:nvPr/>
          </p:nvGrpSpPr>
          <p:grpSpPr>
            <a:xfrm>
              <a:off x="3467099" y="4419239"/>
              <a:ext cx="222840" cy="413846"/>
              <a:chOff x="6718231" y="4780728"/>
              <a:chExt cx="222840" cy="413846"/>
            </a:xfrm>
          </p:grpSpPr>
          <p:sp>
            <p:nvSpPr>
              <p:cNvPr id="175" name="Freeform 79">
                <a:extLst>
                  <a:ext uri="{FF2B5EF4-FFF2-40B4-BE49-F238E27FC236}">
                    <a16:creationId xmlns:a16="http://schemas.microsoft.com/office/drawing/2014/main" id="{BCB5557E-6146-47AA-8C62-54D5877EA1B1}"/>
                  </a:ext>
                </a:extLst>
              </p:cNvPr>
              <p:cNvSpPr/>
              <p:nvPr/>
            </p:nvSpPr>
            <p:spPr>
              <a:xfrm>
                <a:off x="6718231" y="4780728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7F4F9F">
                  <a:lumMod val="40000"/>
                  <a:lumOff val="60000"/>
                </a:srgbClr>
              </a:solidFill>
              <a:ln w="12700" cap="flat" cmpd="sng" algn="ctr">
                <a:solidFill>
                  <a:srgbClr val="CCB6DB"/>
                </a:solidFill>
                <a:prstDash val="solid"/>
                <a:miter lim="800000"/>
              </a:ln>
              <a:effectLst/>
            </p:spPr>
          </p:sp>
          <p:sp>
            <p:nvSpPr>
              <p:cNvPr id="176" name="Freeform 79">
                <a:extLst>
                  <a:ext uri="{FF2B5EF4-FFF2-40B4-BE49-F238E27FC236}">
                    <a16:creationId xmlns:a16="http://schemas.microsoft.com/office/drawing/2014/main" id="{E9A43C2E-E1CC-4687-AC9A-0BDF40A37111}"/>
                  </a:ext>
                </a:extLst>
              </p:cNvPr>
              <p:cNvSpPr/>
              <p:nvPr/>
            </p:nvSpPr>
            <p:spPr>
              <a:xfrm>
                <a:off x="6718231" y="5118974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7F4F9F">
                  <a:lumMod val="50000"/>
                </a:srgbClr>
              </a:solidFill>
              <a:ln w="12700" cap="flat" cmpd="sng" algn="ctr">
                <a:solidFill>
                  <a:srgbClr val="3F274F"/>
                </a:solidFill>
                <a:prstDash val="solid"/>
                <a:miter lim="800000"/>
              </a:ln>
              <a:effectLst/>
            </p:spPr>
          </p:sp>
          <p:sp>
            <p:nvSpPr>
              <p:cNvPr id="177" name="Freeform 79">
                <a:extLst>
                  <a:ext uri="{FF2B5EF4-FFF2-40B4-BE49-F238E27FC236}">
                    <a16:creationId xmlns:a16="http://schemas.microsoft.com/office/drawing/2014/main" id="{7BFD9FAB-CEEA-4BD7-9491-C8733ECF668B}"/>
                  </a:ext>
                </a:extLst>
              </p:cNvPr>
              <p:cNvSpPr/>
              <p:nvPr/>
            </p:nvSpPr>
            <p:spPr>
              <a:xfrm>
                <a:off x="6718231" y="4949851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546CB2">
                  <a:lumMod val="60000"/>
                  <a:lumOff val="40000"/>
                </a:srgbClr>
              </a:solidFill>
              <a:ln w="12700" cap="flat" cmpd="sng" algn="ctr">
                <a:solidFill>
                  <a:srgbClr val="98A7D1"/>
                </a:solidFill>
                <a:prstDash val="solid"/>
                <a:miter lim="800000"/>
              </a:ln>
              <a:effectLst/>
            </p:spPr>
          </p:sp>
        </p:grpSp>
        <p:sp>
          <p:nvSpPr>
            <p:cNvPr id="762" name="Left Brace 761"/>
            <p:cNvSpPr/>
            <p:nvPr/>
          </p:nvSpPr>
          <p:spPr>
            <a:xfrm>
              <a:off x="3198362" y="4369592"/>
              <a:ext cx="199292" cy="556447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775" name="Freeform 79">
              <a:extLst>
                <a:ext uri="{FF2B5EF4-FFF2-40B4-BE49-F238E27FC236}">
                  <a16:creationId xmlns:a16="http://schemas.microsoft.com/office/drawing/2014/main" id="{8E8A46A5-0796-4169-BDD7-FF3819F025D1}"/>
                </a:ext>
              </a:extLst>
            </p:cNvPr>
            <p:cNvSpPr/>
            <p:nvPr/>
          </p:nvSpPr>
          <p:spPr>
            <a:xfrm>
              <a:off x="2906077" y="4614211"/>
              <a:ext cx="222840" cy="75600"/>
            </a:xfrm>
            <a:custGeom>
              <a:avLst/>
              <a:gdLst/>
              <a:ahLst/>
              <a:cxnLst/>
              <a:rect l="l" t="t" r="r" b="b"/>
              <a:pathLst>
                <a:path w="2427231" h="914400">
                  <a:moveTo>
                    <a:pt x="233965" y="366746"/>
                  </a:moveTo>
                  <a:cubicBezTo>
                    <a:pt x="184008" y="366746"/>
                    <a:pt x="143510" y="407244"/>
                    <a:pt x="143510" y="457201"/>
                  </a:cubicBezTo>
                  <a:cubicBezTo>
                    <a:pt x="143510" y="507158"/>
                    <a:pt x="184008" y="547656"/>
                    <a:pt x="233965" y="547656"/>
                  </a:cubicBezTo>
                  <a:cubicBezTo>
                    <a:pt x="283922" y="547656"/>
                    <a:pt x="324420" y="507158"/>
                    <a:pt x="324420" y="457201"/>
                  </a:cubicBezTo>
                  <a:cubicBezTo>
                    <a:pt x="324420" y="407244"/>
                    <a:pt x="283922" y="366746"/>
                    <a:pt x="233965" y="366746"/>
                  </a:cubicBezTo>
                  <a:close/>
                  <a:moveTo>
                    <a:pt x="457200" y="0"/>
                  </a:moveTo>
                  <a:cubicBezTo>
                    <a:pt x="615016" y="0"/>
                    <a:pt x="754156" y="79959"/>
                    <a:pt x="836318" y="201575"/>
                  </a:cubicBezTo>
                  <a:lnTo>
                    <a:pt x="866368" y="256939"/>
                  </a:lnTo>
                  <a:lnTo>
                    <a:pt x="2226970" y="256939"/>
                  </a:lnTo>
                  <a:lnTo>
                    <a:pt x="2427231" y="457201"/>
                  </a:lnTo>
                  <a:lnTo>
                    <a:pt x="2226970" y="657462"/>
                  </a:lnTo>
                  <a:lnTo>
                    <a:pt x="2106661" y="657462"/>
                  </a:lnTo>
                  <a:lnTo>
                    <a:pt x="1975716" y="505956"/>
                  </a:lnTo>
                  <a:lnTo>
                    <a:pt x="1844772" y="657462"/>
                  </a:lnTo>
                  <a:lnTo>
                    <a:pt x="1773422" y="657462"/>
                  </a:lnTo>
                  <a:lnTo>
                    <a:pt x="1642477" y="505956"/>
                  </a:lnTo>
                  <a:lnTo>
                    <a:pt x="1511533" y="657462"/>
                  </a:lnTo>
                  <a:lnTo>
                    <a:pt x="1414780" y="657462"/>
                  </a:lnTo>
                  <a:lnTo>
                    <a:pt x="1283835" y="505956"/>
                  </a:lnTo>
                  <a:lnTo>
                    <a:pt x="1152891" y="657462"/>
                  </a:lnTo>
                  <a:lnTo>
                    <a:pt x="866368" y="657462"/>
                  </a:lnTo>
                  <a:lnTo>
                    <a:pt x="836318" y="712825"/>
                  </a:lnTo>
                  <a:cubicBezTo>
                    <a:pt x="754156" y="834441"/>
                    <a:pt x="615016" y="914400"/>
                    <a:pt x="457200" y="914400"/>
                  </a:cubicBezTo>
                  <a:cubicBezTo>
                    <a:pt x="204695" y="914400"/>
                    <a:pt x="0" y="709705"/>
                    <a:pt x="0" y="457200"/>
                  </a:cubicBezTo>
                  <a:cubicBezTo>
                    <a:pt x="0" y="204695"/>
                    <a:pt x="204695" y="0"/>
                    <a:pt x="457200" y="0"/>
                  </a:cubicBezTo>
                  <a:close/>
                </a:path>
              </a:pathLst>
            </a:custGeom>
            <a:solidFill>
              <a:srgbClr val="0070C0"/>
            </a:solidFill>
            <a:ln w="127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sp>
      </p:grpSp>
      <p:cxnSp>
        <p:nvCxnSpPr>
          <p:cNvPr id="791" name="Straight Connector 790"/>
          <p:cNvCxnSpPr/>
          <p:nvPr/>
        </p:nvCxnSpPr>
        <p:spPr>
          <a:xfrm flipV="1">
            <a:off x="5985557" y="3724036"/>
            <a:ext cx="4779151" cy="17024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6" name="Straight Connector 795"/>
          <p:cNvCxnSpPr/>
          <p:nvPr/>
        </p:nvCxnSpPr>
        <p:spPr>
          <a:xfrm>
            <a:off x="1719215" y="2071184"/>
            <a:ext cx="9052560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7" name="CustomShape 50">
            <a:extLst>
              <a:ext uri="{FF2B5EF4-FFF2-40B4-BE49-F238E27FC236}">
                <a16:creationId xmlns:a16="http://schemas.microsoft.com/office/drawing/2014/main" id="{BC97370D-2929-440D-AC58-C9D61EB0EF0B}"/>
              </a:ext>
            </a:extLst>
          </p:cNvPr>
          <p:cNvSpPr/>
          <p:nvPr/>
        </p:nvSpPr>
        <p:spPr>
          <a:xfrm>
            <a:off x="4266348" y="1749141"/>
            <a:ext cx="3659305" cy="296514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45000" rIns="0" bIns="45000" anchor="ctr">
            <a:noAutofit/>
          </a:bodyPr>
          <a:lstStyle/>
          <a:p>
            <a:pPr algn="ctr"/>
            <a:r>
              <a:rPr lang="en-US" b="1" kern="0" spc="-1" dirty="0">
                <a:solidFill>
                  <a:schemeClr val="accent6">
                    <a:lumMod val="75000"/>
                  </a:schemeClr>
                </a:solidFill>
                <a:latin typeface="Arial"/>
                <a:ea typeface="DejaVu Sans"/>
              </a:rPr>
              <a:t>Data Privacy and Accountability</a:t>
            </a:r>
          </a:p>
        </p:txBody>
      </p:sp>
      <p:pic>
        <p:nvPicPr>
          <p:cNvPr id="97" name="Picture 96">
            <a:extLst>
              <a:ext uri="{FF2B5EF4-FFF2-40B4-BE49-F238E27FC236}">
                <a16:creationId xmlns:a16="http://schemas.microsoft.com/office/drawing/2014/main" id="{E2B62732-D3AE-FF49-9074-2CE2A2CD944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8113" y="818628"/>
            <a:ext cx="2361340" cy="778795"/>
          </a:xfrm>
          <a:prstGeom prst="rect">
            <a:avLst/>
          </a:prstGeom>
        </p:spPr>
      </p:pic>
      <p:sp>
        <p:nvSpPr>
          <p:cNvPr id="96" name="Rectangle 95"/>
          <p:cNvSpPr/>
          <p:nvPr/>
        </p:nvSpPr>
        <p:spPr>
          <a:xfrm>
            <a:off x="3900237" y="3306900"/>
            <a:ext cx="732222" cy="2055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Log Ref</a:t>
            </a:r>
            <a:endParaRPr lang="pt-PT" sz="1000" dirty="0"/>
          </a:p>
        </p:txBody>
      </p:sp>
      <p:grpSp>
        <p:nvGrpSpPr>
          <p:cNvPr id="103" name="Group 57">
            <a:extLst>
              <a:ext uri="{FF2B5EF4-FFF2-40B4-BE49-F238E27FC236}">
                <a16:creationId xmlns:a16="http://schemas.microsoft.com/office/drawing/2014/main" id="{BDB37B7A-E1A9-43EC-978B-FB6D750AFC85}"/>
              </a:ext>
            </a:extLst>
          </p:cNvPr>
          <p:cNvGrpSpPr/>
          <p:nvPr/>
        </p:nvGrpSpPr>
        <p:grpSpPr>
          <a:xfrm>
            <a:off x="6219112" y="2541345"/>
            <a:ext cx="1665490" cy="1057753"/>
            <a:chOff x="7215480" y="3979081"/>
            <a:chExt cx="1832040" cy="1703519"/>
          </a:xfrm>
        </p:grpSpPr>
        <p:sp>
          <p:nvSpPr>
            <p:cNvPr id="107" name="Freeform 68">
              <a:extLst>
                <a:ext uri="{FF2B5EF4-FFF2-40B4-BE49-F238E27FC236}">
                  <a16:creationId xmlns:a16="http://schemas.microsoft.com/office/drawing/2014/main" id="{475DB8C4-2E18-4F35-9FC2-FAC9DA857EBB}"/>
                </a:ext>
              </a:extLst>
            </p:cNvPr>
            <p:cNvSpPr/>
            <p:nvPr/>
          </p:nvSpPr>
          <p:spPr>
            <a:xfrm>
              <a:off x="7215480" y="4377960"/>
              <a:ext cx="1832040" cy="1304640"/>
            </a:xfrm>
            <a:custGeom>
              <a:avLst/>
              <a:gdLst/>
              <a:ahLst/>
              <a:cxnLst/>
              <a:rect l="l" t="t" r="r" b="b"/>
              <a:pathLst>
                <a:path w="1185334" h="776821">
                  <a:moveTo>
                    <a:pt x="0" y="0"/>
                  </a:moveTo>
                  <a:lnTo>
                    <a:pt x="1185333" y="0"/>
                  </a:lnTo>
                  <a:lnTo>
                    <a:pt x="1185333" y="539750"/>
                  </a:lnTo>
                  <a:lnTo>
                    <a:pt x="1185334" y="539754"/>
                  </a:lnTo>
                  <a:lnTo>
                    <a:pt x="1185333" y="539758"/>
                  </a:lnTo>
                  <a:lnTo>
                    <a:pt x="1185333" y="541866"/>
                  </a:lnTo>
                  <a:lnTo>
                    <a:pt x="1184802" y="541866"/>
                  </a:lnTo>
                  <a:lnTo>
                    <a:pt x="1173293" y="587531"/>
                  </a:lnTo>
                  <a:cubicBezTo>
                    <a:pt x="1118029" y="695558"/>
                    <a:pt x="879073" y="776821"/>
                    <a:pt x="592667" y="776821"/>
                  </a:cubicBezTo>
                  <a:cubicBezTo>
                    <a:pt x="306261" y="776821"/>
                    <a:pt x="67305" y="695558"/>
                    <a:pt x="12041" y="587531"/>
                  </a:cubicBezTo>
                  <a:lnTo>
                    <a:pt x="533" y="541866"/>
                  </a:lnTo>
                  <a:lnTo>
                    <a:pt x="0" y="541866"/>
                  </a:lnTo>
                  <a:lnTo>
                    <a:pt x="0" y="539754"/>
                  </a:lnTo>
                  <a:close/>
                </a:path>
              </a:pathLst>
            </a:custGeom>
            <a:solidFill>
              <a:srgbClr val="546CB2">
                <a:lumMod val="40000"/>
                <a:lumOff val="60000"/>
              </a:srgbClr>
            </a:solidFill>
            <a:ln w="12700" cap="flat" cmpd="sng" algn="ctr">
              <a:solidFill>
                <a:srgbClr val="5D3A75"/>
              </a:solidFill>
              <a:prstDash val="solid"/>
              <a:miter lim="800000"/>
            </a:ln>
            <a:effectLst/>
          </p:spPr>
        </p:sp>
        <p:sp>
          <p:nvSpPr>
            <p:cNvPr id="108" name="Oval 69">
              <a:extLst>
                <a:ext uri="{FF2B5EF4-FFF2-40B4-BE49-F238E27FC236}">
                  <a16:creationId xmlns:a16="http://schemas.microsoft.com/office/drawing/2014/main" id="{B1A7A543-3C23-48AE-BCA7-DA58A8207943}"/>
                </a:ext>
              </a:extLst>
            </p:cNvPr>
            <p:cNvSpPr/>
            <p:nvPr/>
          </p:nvSpPr>
          <p:spPr>
            <a:xfrm>
              <a:off x="7215480" y="3979081"/>
              <a:ext cx="1832040" cy="737640"/>
            </a:xfrm>
            <a:prstGeom prst="ellipse">
              <a:avLst/>
            </a:prstGeom>
            <a:solidFill>
              <a:srgbClr val="546CB2">
                <a:lumMod val="40000"/>
                <a:lumOff val="60000"/>
              </a:srgbClr>
            </a:solidFill>
            <a:ln w="12700" cap="flat" cmpd="sng" algn="ctr">
              <a:solidFill>
                <a:srgbClr val="5D3A75"/>
              </a:solidFill>
              <a:prstDash val="solid"/>
              <a:miter lim="800000"/>
            </a:ln>
            <a:effectLst>
              <a:reflection blurRad="6350" stA="50000" endA="300" endPos="55500" dist="50800" dir="5400000" sy="-100000" algn="bl" rotWithShape="0"/>
            </a:effectLst>
          </p:spPr>
        </p:sp>
      </p:grpSp>
      <p:sp>
        <p:nvSpPr>
          <p:cNvPr id="113" name="Right Arrow 112"/>
          <p:cNvSpPr/>
          <p:nvPr/>
        </p:nvSpPr>
        <p:spPr>
          <a:xfrm>
            <a:off x="1174081" y="2878898"/>
            <a:ext cx="402252" cy="227344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200" dirty="0"/>
          </a:p>
        </p:txBody>
      </p:sp>
      <p:sp>
        <p:nvSpPr>
          <p:cNvPr id="114" name="Rectangle 2">
            <a:extLst>
              <a:ext uri="{FF2B5EF4-FFF2-40B4-BE49-F238E27FC236}">
                <a16:creationId xmlns:a16="http://schemas.microsoft.com/office/drawing/2014/main" id="{F794755E-1F61-4C2F-BACF-8B47A519910D}"/>
              </a:ext>
            </a:extLst>
          </p:cNvPr>
          <p:cNvSpPr/>
          <p:nvPr/>
        </p:nvSpPr>
        <p:spPr>
          <a:xfrm>
            <a:off x="1747197" y="2404339"/>
            <a:ext cx="3026117" cy="5895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000" b="1" spc="-1" dirty="0">
                <a:solidFill>
                  <a:srgbClr val="000000"/>
                </a:solidFill>
                <a:latin typeface="Arial"/>
                <a:ea typeface="DejaVu Sans"/>
              </a:rPr>
              <a:t>Encrypts</a:t>
            </a:r>
            <a:r>
              <a:rPr lang="en-US" sz="1000" spc="-1" dirty="0">
                <a:solidFill>
                  <a:srgbClr val="000000"/>
                </a:solidFill>
                <a:latin typeface="Arial"/>
                <a:ea typeface="DejaVu Sans"/>
              </a:rPr>
              <a:t> data, generates </a:t>
            </a:r>
            <a:r>
              <a:rPr lang="en-US" sz="1000" b="1" spc="-1" dirty="0">
                <a:solidFill>
                  <a:srgbClr val="000000"/>
                </a:solidFill>
                <a:latin typeface="Arial"/>
                <a:ea typeface="DejaVu Sans"/>
              </a:rPr>
              <a:t>decryption key</a:t>
            </a:r>
            <a:r>
              <a:rPr lang="en-US" sz="1000" spc="-1" dirty="0">
                <a:solidFill>
                  <a:srgbClr val="000000"/>
                </a:solidFill>
                <a:latin typeface="Arial"/>
                <a:ea typeface="DejaVu Sans"/>
              </a:rPr>
              <a:t> and </a:t>
            </a:r>
            <a:r>
              <a:rPr lang="en-US" sz="1000" b="1" spc="-1" dirty="0">
                <a:solidFill>
                  <a:srgbClr val="000000"/>
                </a:solidFill>
                <a:latin typeface="Arial"/>
                <a:ea typeface="DejaVu Sans"/>
              </a:rPr>
              <a:t>ref</a:t>
            </a:r>
          </a:p>
          <a:p>
            <a:pPr>
              <a:lnSpc>
                <a:spcPct val="100000"/>
              </a:lnSpc>
            </a:pPr>
            <a:r>
              <a:rPr lang="en-US" sz="1000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Sends </a:t>
            </a:r>
            <a:r>
              <a:rPr lang="en-US" sz="1000" b="1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encrypted data to </a:t>
            </a:r>
            <a:r>
              <a:rPr lang="en-US" sz="1000" b="1" spc="-1" dirty="0" err="1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offchain</a:t>
            </a:r>
            <a:r>
              <a:rPr lang="en-US" sz="1000" b="1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 database</a:t>
            </a:r>
          </a:p>
          <a:p>
            <a:pPr>
              <a:lnSpc>
                <a:spcPct val="100000"/>
              </a:lnSpc>
            </a:pPr>
            <a:r>
              <a:rPr lang="en-US" sz="1000" b="1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Sends log reference </a:t>
            </a:r>
            <a:r>
              <a:rPr lang="en-US" sz="1000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to </a:t>
            </a:r>
            <a:r>
              <a:rPr lang="en-US" sz="1000" b="1" spc="-1" dirty="0" err="1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blockchain</a:t>
            </a:r>
            <a:endParaRPr lang="en-US" sz="1000" b="1" spc="-1" dirty="0">
              <a:solidFill>
                <a:schemeClr val="tx1">
                  <a:lumMod val="95000"/>
                </a:schemeClr>
              </a:solidFill>
              <a:latin typeface="Arial"/>
              <a:ea typeface="DejaVu Sans"/>
            </a:endParaRPr>
          </a:p>
        </p:txBody>
      </p:sp>
      <p:sp>
        <p:nvSpPr>
          <p:cNvPr id="81" name="Rectangle 2">
            <a:extLst>
              <a:ext uri="{FF2B5EF4-FFF2-40B4-BE49-F238E27FC236}">
                <a16:creationId xmlns:a16="http://schemas.microsoft.com/office/drawing/2014/main" id="{20887444-AB49-487B-AF01-999AFF3135F9}"/>
              </a:ext>
            </a:extLst>
          </p:cNvPr>
          <p:cNvSpPr/>
          <p:nvPr/>
        </p:nvSpPr>
        <p:spPr>
          <a:xfrm>
            <a:off x="8151458" y="4047213"/>
            <a:ext cx="2602512" cy="17652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000" b="1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Stores key shares </a:t>
            </a:r>
            <a:r>
              <a:rPr lang="en-US" sz="1000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in separate organizations/peers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Recovering keys entails passing </a:t>
            </a:r>
            <a:r>
              <a:rPr lang="en-US" sz="1000" b="1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access control mechanisms </a:t>
            </a:r>
            <a:r>
              <a:rPr lang="en-US" sz="1000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of </a:t>
            </a:r>
            <a:r>
              <a:rPr lang="en-US" sz="1000" b="1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each organization/peers</a:t>
            </a:r>
          </a:p>
          <a:p>
            <a:endParaRPr lang="en-US" sz="1000" b="1" spc="-1" dirty="0">
              <a:solidFill>
                <a:schemeClr val="tx1">
                  <a:lumMod val="95000"/>
                </a:schemeClr>
              </a:solidFill>
              <a:latin typeface="Arial"/>
              <a:ea typeface="DejaVu Sans"/>
            </a:endParaRPr>
          </a:p>
          <a:p>
            <a:r>
              <a:rPr lang="en-US" sz="1000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Stores </a:t>
            </a:r>
            <a:r>
              <a:rPr lang="en-US" sz="1000" b="1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peers list </a:t>
            </a:r>
            <a:r>
              <a:rPr lang="en-US" sz="1000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with the </a:t>
            </a:r>
            <a:r>
              <a:rPr lang="en-US" sz="1000" b="1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key chunks</a:t>
            </a:r>
            <a:r>
              <a:rPr lang="en-US" sz="1000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 and </a:t>
            </a:r>
          </a:p>
          <a:p>
            <a:pPr>
              <a:lnSpc>
                <a:spcPct val="100000"/>
              </a:lnSpc>
            </a:pPr>
            <a:r>
              <a:rPr lang="en-US" sz="1000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stores </a:t>
            </a:r>
            <a:r>
              <a:rPr lang="en-US" sz="1000" b="1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off-chain references</a:t>
            </a:r>
            <a:r>
              <a:rPr lang="en-US" sz="1000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 of audit logs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000" spc="-1" dirty="0" err="1">
                <a:solidFill>
                  <a:schemeClr val="tx1">
                    <a:lumMod val="95000"/>
                  </a:schemeClr>
                </a:solidFill>
                <a:latin typeface="Arial"/>
              </a:rPr>
              <a:t>Blockchain</a:t>
            </a:r>
            <a:r>
              <a:rPr lang="en-US" sz="1000" spc="-1" dirty="0">
                <a:solidFill>
                  <a:schemeClr val="tx1">
                    <a:lumMod val="95000"/>
                  </a:schemeClr>
                </a:solidFill>
                <a:latin typeface="Arial"/>
              </a:rPr>
              <a:t> </a:t>
            </a:r>
            <a:r>
              <a:rPr lang="en-US" sz="1000" b="1" spc="-1" dirty="0">
                <a:solidFill>
                  <a:schemeClr val="tx1">
                    <a:lumMod val="95000"/>
                  </a:schemeClr>
                </a:solidFill>
                <a:latin typeface="Arial"/>
              </a:rPr>
              <a:t>does not store audit logs</a:t>
            </a:r>
            <a:endParaRPr lang="en-US" sz="1000" b="1" spc="-1" dirty="0">
              <a:solidFill>
                <a:schemeClr val="tx1">
                  <a:lumMod val="95000"/>
                </a:schemeClr>
              </a:solidFill>
              <a:latin typeface="Calibri"/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6DF58E03-D2B2-44FE-A7BF-CA8A4DD50876}"/>
              </a:ext>
            </a:extLst>
          </p:cNvPr>
          <p:cNvGrpSpPr/>
          <p:nvPr/>
        </p:nvGrpSpPr>
        <p:grpSpPr>
          <a:xfrm>
            <a:off x="2756181" y="3034300"/>
            <a:ext cx="1010050" cy="255960"/>
            <a:chOff x="3688304" y="1917208"/>
            <a:chExt cx="1010050" cy="255960"/>
          </a:xfrm>
        </p:grpSpPr>
        <p:sp>
          <p:nvSpPr>
            <p:cNvPr id="83" name="Rounded Rectangle 184">
              <a:extLst>
                <a:ext uri="{FF2B5EF4-FFF2-40B4-BE49-F238E27FC236}">
                  <a16:creationId xmlns:a16="http://schemas.microsoft.com/office/drawing/2014/main" id="{FBA19F74-3A43-4FDE-8464-6B377DEFA54A}"/>
                </a:ext>
              </a:extLst>
            </p:cNvPr>
            <p:cNvSpPr/>
            <p:nvPr/>
          </p:nvSpPr>
          <p:spPr>
            <a:xfrm>
              <a:off x="3769676" y="1963648"/>
              <a:ext cx="928678" cy="209520"/>
            </a:xfrm>
            <a:prstGeom prst="roundRect">
              <a:avLst>
                <a:gd name="adj" fmla="val 4167"/>
              </a:avLst>
            </a:prstGeom>
            <a:solidFill>
              <a:srgbClr val="838487"/>
            </a:solidFill>
            <a:ln w="28575" cap="flat" cmpd="sng" algn="ctr">
              <a:solidFill>
                <a:srgbClr val="546CB2"/>
              </a:solidFill>
              <a:prstDash val="solid"/>
              <a:miter lim="800000"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-1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DejaVu Sans"/>
                  <a:cs typeface="+mn-cs"/>
                </a:rPr>
                <a:t>Audit Log</a:t>
              </a:r>
              <a:endParaRPr kumimoji="0" lang="en-US" sz="1100" b="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Freeform 63">
              <a:extLst>
                <a:ext uri="{FF2B5EF4-FFF2-40B4-BE49-F238E27FC236}">
                  <a16:creationId xmlns:a16="http://schemas.microsoft.com/office/drawing/2014/main" id="{FBA97EBC-DDC7-4681-BBFE-41BEA2C80CF6}"/>
                </a:ext>
              </a:extLst>
            </p:cNvPr>
            <p:cNvSpPr/>
            <p:nvPr/>
          </p:nvSpPr>
          <p:spPr>
            <a:xfrm>
              <a:off x="3688304" y="1917208"/>
              <a:ext cx="139320" cy="198360"/>
            </a:xfrm>
            <a:custGeom>
              <a:avLst/>
              <a:gdLst/>
              <a:ahLst/>
              <a:cxnLst/>
              <a:rect l="l" t="t" r="r" b="b"/>
              <a:pathLst>
                <a:path w="957836" h="1222897">
                  <a:moveTo>
                    <a:pt x="483972" y="63309"/>
                  </a:moveTo>
                  <a:cubicBezTo>
                    <a:pt x="337990" y="63309"/>
                    <a:pt x="216193" y="166648"/>
                    <a:pt x="188025" y="304023"/>
                  </a:cubicBezTo>
                  <a:lnTo>
                    <a:pt x="182354" y="360163"/>
                  </a:lnTo>
                  <a:lnTo>
                    <a:pt x="785591" y="360163"/>
                  </a:lnTo>
                  <a:lnTo>
                    <a:pt x="779920" y="304023"/>
                  </a:lnTo>
                  <a:cubicBezTo>
                    <a:pt x="751752" y="166648"/>
                    <a:pt x="629955" y="63309"/>
                    <a:pt x="483972" y="63309"/>
                  </a:cubicBezTo>
                  <a:close/>
                  <a:moveTo>
                    <a:pt x="483972" y="0"/>
                  </a:moveTo>
                  <a:cubicBezTo>
                    <a:pt x="660611" y="0"/>
                    <a:pt x="807986" y="125039"/>
                    <a:pt x="842069" y="291263"/>
                  </a:cubicBezTo>
                  <a:lnTo>
                    <a:pt x="849029" y="360163"/>
                  </a:lnTo>
                  <a:lnTo>
                    <a:pt x="957836" y="360163"/>
                  </a:lnTo>
                  <a:lnTo>
                    <a:pt x="957836" y="1222897"/>
                  </a:lnTo>
                  <a:lnTo>
                    <a:pt x="0" y="1222897"/>
                  </a:lnTo>
                  <a:lnTo>
                    <a:pt x="0" y="360163"/>
                  </a:lnTo>
                  <a:lnTo>
                    <a:pt x="118915" y="360163"/>
                  </a:lnTo>
                  <a:lnTo>
                    <a:pt x="125875" y="291263"/>
                  </a:lnTo>
                  <a:cubicBezTo>
                    <a:pt x="159959" y="125039"/>
                    <a:pt x="307333" y="0"/>
                    <a:pt x="483972" y="0"/>
                  </a:cubicBezTo>
                  <a:close/>
                </a:path>
              </a:pathLst>
            </a:custGeom>
            <a:solidFill>
              <a:srgbClr val="0070C0"/>
            </a:solidFill>
            <a:ln w="127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sp>
      </p:grpSp>
      <p:sp>
        <p:nvSpPr>
          <p:cNvPr id="85" name="Rectangle 84">
            <a:extLst>
              <a:ext uri="{FF2B5EF4-FFF2-40B4-BE49-F238E27FC236}">
                <a16:creationId xmlns:a16="http://schemas.microsoft.com/office/drawing/2014/main" id="{B4710C9B-12A2-470D-BA98-6E2767E8F66F}"/>
              </a:ext>
            </a:extLst>
          </p:cNvPr>
          <p:cNvSpPr/>
          <p:nvPr/>
        </p:nvSpPr>
        <p:spPr>
          <a:xfrm>
            <a:off x="1105219" y="2609034"/>
            <a:ext cx="51276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tabLst>
                <a:tab pos="0" algn="l"/>
              </a:tabLst>
              <a:defRPr/>
            </a:pPr>
            <a:r>
              <a:rPr lang="en-US" sz="1200" kern="0" spc="-1" dirty="0">
                <a:solidFill>
                  <a:srgbClr val="414244"/>
                </a:solidFill>
                <a:latin typeface="Calibri"/>
                <a:ea typeface="DejaVu Sans"/>
              </a:rPr>
              <a:t>POST</a:t>
            </a:r>
            <a:endParaRPr lang="en-US" sz="1200" kern="0" spc="-1" dirty="0">
              <a:solidFill>
                <a:srgbClr val="838487"/>
              </a:solidFill>
              <a:latin typeface="Calibri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8C0A3DB0-4B53-424A-851C-A3670F7112D2}"/>
              </a:ext>
            </a:extLst>
          </p:cNvPr>
          <p:cNvSpPr/>
          <p:nvPr/>
        </p:nvSpPr>
        <p:spPr>
          <a:xfrm>
            <a:off x="11159413" y="6307494"/>
            <a:ext cx="1032588" cy="5505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>
                    <a:lumMod val="85000"/>
                  </a:scheme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1411641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Rectangle 2">
            <a:extLst>
              <a:ext uri="{FF2B5EF4-FFF2-40B4-BE49-F238E27FC236}">
                <a16:creationId xmlns:a16="http://schemas.microsoft.com/office/drawing/2014/main" id="{F794755E-1F61-4C2F-BACF-8B47A519910D}"/>
              </a:ext>
            </a:extLst>
          </p:cNvPr>
          <p:cNvSpPr/>
          <p:nvPr/>
        </p:nvSpPr>
        <p:spPr>
          <a:xfrm>
            <a:off x="1749097" y="2393972"/>
            <a:ext cx="3024218" cy="1197197"/>
          </a:xfrm>
          <a:prstGeom prst="rect">
            <a:avLst/>
          </a:prstGeom>
          <a:solidFill>
            <a:schemeClr val="tx1"/>
          </a:solidFill>
          <a:ln w="6350">
            <a:solidFill>
              <a:schemeClr val="tx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en-US" sz="1000" b="0" strike="noStrike" spc="-1" dirty="0">
              <a:latin typeface="Calibri"/>
            </a:endParaRPr>
          </a:p>
        </p:txBody>
      </p:sp>
      <p:sp>
        <p:nvSpPr>
          <p:cNvPr id="772" name="Rectangle 2">
            <a:extLst>
              <a:ext uri="{FF2B5EF4-FFF2-40B4-BE49-F238E27FC236}">
                <a16:creationId xmlns:a16="http://schemas.microsoft.com/office/drawing/2014/main" id="{F794755E-1F61-4C2F-BACF-8B47A519910D}"/>
              </a:ext>
            </a:extLst>
          </p:cNvPr>
          <p:cNvSpPr/>
          <p:nvPr/>
        </p:nvSpPr>
        <p:spPr>
          <a:xfrm>
            <a:off x="5985555" y="2393288"/>
            <a:ext cx="4779155" cy="1212370"/>
          </a:xfrm>
          <a:prstGeom prst="rect">
            <a:avLst/>
          </a:prstGeom>
          <a:noFill/>
          <a:ln w="6350">
            <a:solidFill>
              <a:schemeClr val="tx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en-US" sz="1000" b="0" strike="noStrike" spc="-1" dirty="0">
              <a:latin typeface="Calibri"/>
            </a:endParaRPr>
          </a:p>
        </p:txBody>
      </p:sp>
      <p:sp>
        <p:nvSpPr>
          <p:cNvPr id="773" name="Rectangle 2">
            <a:extLst>
              <a:ext uri="{FF2B5EF4-FFF2-40B4-BE49-F238E27FC236}">
                <a16:creationId xmlns:a16="http://schemas.microsoft.com/office/drawing/2014/main" id="{F794755E-1F61-4C2F-BACF-8B47A519910D}"/>
              </a:ext>
            </a:extLst>
          </p:cNvPr>
          <p:cNvSpPr/>
          <p:nvPr/>
        </p:nvSpPr>
        <p:spPr>
          <a:xfrm>
            <a:off x="5974814" y="4069682"/>
            <a:ext cx="4779155" cy="1742811"/>
          </a:xfrm>
          <a:prstGeom prst="rect">
            <a:avLst/>
          </a:prstGeom>
          <a:noFill/>
          <a:ln w="6350">
            <a:solidFill>
              <a:schemeClr val="tx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en-US" sz="1000" b="0" strike="noStrike" spc="-1" dirty="0">
              <a:latin typeface="Calibri"/>
            </a:endParaRPr>
          </a:p>
        </p:txBody>
      </p:sp>
      <p:sp>
        <p:nvSpPr>
          <p:cNvPr id="774" name="Rectangle 2">
            <a:extLst>
              <a:ext uri="{FF2B5EF4-FFF2-40B4-BE49-F238E27FC236}">
                <a16:creationId xmlns:a16="http://schemas.microsoft.com/office/drawing/2014/main" id="{F794755E-1F61-4C2F-BACF-8B47A519910D}"/>
              </a:ext>
            </a:extLst>
          </p:cNvPr>
          <p:cNvSpPr/>
          <p:nvPr/>
        </p:nvSpPr>
        <p:spPr>
          <a:xfrm>
            <a:off x="1747639" y="4069683"/>
            <a:ext cx="3025676" cy="1742810"/>
          </a:xfrm>
          <a:prstGeom prst="rect">
            <a:avLst/>
          </a:prstGeom>
          <a:noFill/>
          <a:ln w="6350">
            <a:solidFill>
              <a:schemeClr val="tx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en-US" sz="1000" b="0" strike="noStrike" spc="-1" dirty="0">
              <a:latin typeface="Calibri"/>
            </a:endParaRPr>
          </a:p>
        </p:txBody>
      </p:sp>
      <p:sp>
        <p:nvSpPr>
          <p:cNvPr id="760" name="Rectangle 2">
            <a:extLst>
              <a:ext uri="{FF2B5EF4-FFF2-40B4-BE49-F238E27FC236}">
                <a16:creationId xmlns:a16="http://schemas.microsoft.com/office/drawing/2014/main" id="{F794755E-1F61-4C2F-BACF-8B47A519910D}"/>
              </a:ext>
            </a:extLst>
          </p:cNvPr>
          <p:cNvSpPr/>
          <p:nvPr/>
        </p:nvSpPr>
        <p:spPr>
          <a:xfrm>
            <a:off x="1747196" y="4094606"/>
            <a:ext cx="3015496" cy="8256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0" bIns="45000" anchor="ctr">
            <a:no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="1" spc="-1" dirty="0">
                <a:solidFill>
                  <a:srgbClr val="000000"/>
                </a:solidFill>
                <a:latin typeface="Arial"/>
                <a:ea typeface="DejaVu Sans"/>
              </a:rPr>
              <a:t>Splits </a:t>
            </a:r>
            <a:r>
              <a:rPr lang="en-US" sz="1000" spc="-1" dirty="0">
                <a:solidFill>
                  <a:srgbClr val="000000"/>
                </a:solidFill>
                <a:latin typeface="Arial"/>
                <a:ea typeface="DejaVu Sans"/>
              </a:rPr>
              <a:t>decryption keys in </a:t>
            </a:r>
            <a:r>
              <a:rPr lang="en-US" sz="1000" b="1" spc="-1" dirty="0">
                <a:solidFill>
                  <a:srgbClr val="000000"/>
                </a:solidFill>
                <a:latin typeface="Arial"/>
                <a:ea typeface="DejaVu Sans"/>
              </a:rPr>
              <a:t>n key shares</a:t>
            </a:r>
            <a:endParaRPr lang="en-US" sz="1000" spc="-1" dirty="0">
              <a:solidFill>
                <a:srgbClr val="000000"/>
              </a:solidFill>
              <a:latin typeface="Arial"/>
              <a:ea typeface="DejaVu San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spc="-1" dirty="0">
                <a:solidFill>
                  <a:srgbClr val="000000"/>
                </a:solidFill>
                <a:latin typeface="Arial"/>
                <a:ea typeface="DejaVu Sans"/>
              </a:rPr>
              <a:t>Sends </a:t>
            </a:r>
            <a:r>
              <a:rPr lang="en-US" sz="1000" b="1" spc="-1" dirty="0">
                <a:solidFill>
                  <a:srgbClr val="000000"/>
                </a:solidFill>
                <a:latin typeface="Arial"/>
                <a:ea typeface="DejaVu Sans"/>
              </a:rPr>
              <a:t>each chunk </a:t>
            </a:r>
            <a:r>
              <a:rPr lang="en-US" sz="1000" spc="-1" dirty="0">
                <a:solidFill>
                  <a:srgbClr val="000000"/>
                </a:solidFill>
                <a:latin typeface="Arial"/>
                <a:ea typeface="DejaVu Sans"/>
              </a:rPr>
              <a:t>to only </a:t>
            </a:r>
            <a:r>
              <a:rPr lang="en-US" sz="1000" b="1" spc="-1" dirty="0">
                <a:solidFill>
                  <a:srgbClr val="000000"/>
                </a:solidFill>
                <a:latin typeface="Arial"/>
                <a:ea typeface="DejaVu Sans"/>
              </a:rPr>
              <a:t>one</a:t>
            </a:r>
            <a:r>
              <a:rPr lang="en-US" sz="1000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000" spc="-1" dirty="0" err="1">
                <a:solidFill>
                  <a:srgbClr val="000000"/>
                </a:solidFill>
                <a:latin typeface="Arial"/>
                <a:ea typeface="DejaVu Sans"/>
              </a:rPr>
              <a:t>blockchain</a:t>
            </a:r>
            <a:r>
              <a:rPr lang="en-US" sz="1000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000" b="1" spc="-1" dirty="0">
                <a:solidFill>
                  <a:srgbClr val="000000"/>
                </a:solidFill>
                <a:latin typeface="Arial"/>
                <a:ea typeface="DejaVu Sans"/>
              </a:rPr>
              <a:t>peer</a:t>
            </a:r>
            <a:r>
              <a:rPr lang="en-US" sz="1000" spc="-1" dirty="0">
                <a:solidFill>
                  <a:srgbClr val="000000"/>
                </a:solidFill>
                <a:latin typeface="Arial"/>
                <a:ea typeface="DejaVu Sans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spc="-1" dirty="0">
                <a:solidFill>
                  <a:srgbClr val="000000"/>
                </a:solidFill>
                <a:latin typeface="Arial"/>
                <a:ea typeface="DejaVu Sans"/>
              </a:rPr>
              <a:t>Minimum of </a:t>
            </a:r>
            <a:r>
              <a:rPr lang="en-US" sz="1000" b="1" spc="-1" dirty="0">
                <a:solidFill>
                  <a:srgbClr val="000000"/>
                </a:solidFill>
                <a:latin typeface="Arial"/>
                <a:ea typeface="DejaVu Sans"/>
              </a:rPr>
              <a:t>k shares </a:t>
            </a:r>
            <a:r>
              <a:rPr lang="en-US" sz="1000" spc="-1" dirty="0">
                <a:solidFill>
                  <a:srgbClr val="000000"/>
                </a:solidFill>
                <a:latin typeface="Arial"/>
                <a:ea typeface="DejaVu Sans"/>
              </a:rPr>
              <a:t>are necessary for </a:t>
            </a:r>
            <a:r>
              <a:rPr lang="en-US" sz="1000" b="1" spc="-1" dirty="0">
                <a:solidFill>
                  <a:srgbClr val="000000"/>
                </a:solidFill>
                <a:latin typeface="Arial"/>
                <a:ea typeface="DejaVu Sans"/>
              </a:rPr>
              <a:t>recovering</a:t>
            </a:r>
            <a:r>
              <a:rPr lang="en-US" sz="1000" spc="-1" dirty="0">
                <a:solidFill>
                  <a:srgbClr val="000000"/>
                </a:solidFill>
                <a:latin typeface="Arial"/>
                <a:ea typeface="DejaVu Sans"/>
              </a:rPr>
              <a:t> original </a:t>
            </a:r>
            <a:r>
              <a:rPr lang="en-US" sz="1000" b="1" spc="-1" dirty="0">
                <a:solidFill>
                  <a:srgbClr val="000000"/>
                </a:solidFill>
                <a:latin typeface="Arial"/>
                <a:ea typeface="DejaVu Sans"/>
              </a:rPr>
              <a:t>key</a:t>
            </a:r>
            <a:r>
              <a:rPr lang="en-US" sz="1000" spc="-1" dirty="0">
                <a:solidFill>
                  <a:srgbClr val="000000"/>
                </a:solidFill>
                <a:latin typeface="Arial"/>
                <a:ea typeface="DejaVu Sans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Sends peers list to blockchain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Data Protection and Accountability</a:t>
            </a:r>
            <a:br>
              <a:rPr lang="en-US" dirty="0"/>
            </a:br>
            <a:r>
              <a:rPr lang="en-US" dirty="0"/>
              <a:t>Components – Post Audit Log</a:t>
            </a:r>
            <a:endParaRPr lang="pt-PT" dirty="0"/>
          </a:p>
        </p:txBody>
      </p:sp>
      <p:sp>
        <p:nvSpPr>
          <p:cNvPr id="163" name="CustomShape 50">
            <a:extLst>
              <a:ext uri="{FF2B5EF4-FFF2-40B4-BE49-F238E27FC236}">
                <a16:creationId xmlns:a16="http://schemas.microsoft.com/office/drawing/2014/main" id="{BC97370D-2929-440D-AC58-C9D61EB0EF0B}"/>
              </a:ext>
            </a:extLst>
          </p:cNvPr>
          <p:cNvSpPr/>
          <p:nvPr/>
        </p:nvSpPr>
        <p:spPr>
          <a:xfrm>
            <a:off x="1749097" y="2187522"/>
            <a:ext cx="3024219" cy="184112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0">
            <a:noFill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100" b="1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Encryption</a:t>
            </a:r>
            <a:endParaRPr lang="en-US" sz="1100" b="0" strike="noStrike" spc="-1" dirty="0">
              <a:latin typeface="Calibri"/>
            </a:endParaRPr>
          </a:p>
        </p:txBody>
      </p:sp>
      <p:sp>
        <p:nvSpPr>
          <p:cNvPr id="164" name="CustomShape 50">
            <a:extLst>
              <a:ext uri="{FF2B5EF4-FFF2-40B4-BE49-F238E27FC236}">
                <a16:creationId xmlns:a16="http://schemas.microsoft.com/office/drawing/2014/main" id="{BC97370D-2929-440D-AC58-C9D61EB0EF0B}"/>
              </a:ext>
            </a:extLst>
          </p:cNvPr>
          <p:cNvSpPr/>
          <p:nvPr/>
        </p:nvSpPr>
        <p:spPr>
          <a:xfrm>
            <a:off x="1749096" y="3848843"/>
            <a:ext cx="3024219" cy="184112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0">
            <a:noFill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100" b="1" spc="-1" dirty="0">
                <a:solidFill>
                  <a:srgbClr val="FFFFFF"/>
                </a:solidFill>
                <a:latin typeface="Calibri"/>
              </a:rPr>
              <a:t>(</a:t>
            </a:r>
            <a:r>
              <a:rPr lang="en-US" sz="1100" b="1" spc="-1" dirty="0" err="1">
                <a:solidFill>
                  <a:srgbClr val="FFFFFF"/>
                </a:solidFill>
                <a:latin typeface="Calibri"/>
              </a:rPr>
              <a:t>n,k</a:t>
            </a:r>
            <a:r>
              <a:rPr lang="en-US" sz="1100" b="1" spc="-1" dirty="0">
                <a:solidFill>
                  <a:srgbClr val="FFFFFF"/>
                </a:solidFill>
                <a:latin typeface="Calibri"/>
              </a:rPr>
              <a:t>) Key Sharing</a:t>
            </a:r>
            <a:endParaRPr lang="en-US" sz="1100" b="0" strike="noStrike" spc="-1" dirty="0">
              <a:latin typeface="Calibri"/>
            </a:endParaRPr>
          </a:p>
        </p:txBody>
      </p:sp>
      <p:sp>
        <p:nvSpPr>
          <p:cNvPr id="165" name="CustomShape 50">
            <a:extLst>
              <a:ext uri="{FF2B5EF4-FFF2-40B4-BE49-F238E27FC236}">
                <a16:creationId xmlns:a16="http://schemas.microsoft.com/office/drawing/2014/main" id="{BC97370D-2929-440D-AC58-C9D61EB0EF0B}"/>
              </a:ext>
            </a:extLst>
          </p:cNvPr>
          <p:cNvSpPr/>
          <p:nvPr/>
        </p:nvSpPr>
        <p:spPr>
          <a:xfrm>
            <a:off x="5985557" y="3848843"/>
            <a:ext cx="4779151" cy="184112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0">
            <a:noFill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100" b="1" spc="-1" dirty="0" err="1">
                <a:solidFill>
                  <a:srgbClr val="FFFFFF"/>
                </a:solidFill>
                <a:latin typeface="Calibri"/>
              </a:rPr>
              <a:t>Blockchain</a:t>
            </a:r>
            <a:endParaRPr lang="en-US" sz="1100" b="0" strike="noStrike" spc="-1" dirty="0">
              <a:latin typeface="Calibri"/>
            </a:endParaRPr>
          </a:p>
        </p:txBody>
      </p:sp>
      <p:sp>
        <p:nvSpPr>
          <p:cNvPr id="166" name="CustomShape 50">
            <a:extLst>
              <a:ext uri="{FF2B5EF4-FFF2-40B4-BE49-F238E27FC236}">
                <a16:creationId xmlns:a16="http://schemas.microsoft.com/office/drawing/2014/main" id="{BC97370D-2929-440D-AC58-C9D61EB0EF0B}"/>
              </a:ext>
            </a:extLst>
          </p:cNvPr>
          <p:cNvSpPr/>
          <p:nvPr/>
        </p:nvSpPr>
        <p:spPr>
          <a:xfrm>
            <a:off x="5985557" y="2187522"/>
            <a:ext cx="4779157" cy="184112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0">
            <a:noFill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100" b="1" spc="-1" dirty="0">
                <a:solidFill>
                  <a:srgbClr val="FFFFFF"/>
                </a:solidFill>
                <a:latin typeface="Calibri"/>
              </a:rPr>
              <a:t>Off-chain Database</a:t>
            </a:r>
            <a:endParaRPr lang="en-US" sz="1100" b="0" strike="noStrike" spc="-1" dirty="0">
              <a:latin typeface="Calibri"/>
            </a:endParaRPr>
          </a:p>
        </p:txBody>
      </p:sp>
      <p:sp>
        <p:nvSpPr>
          <p:cNvPr id="169" name="Freeform 79">
            <a:extLst>
              <a:ext uri="{FF2B5EF4-FFF2-40B4-BE49-F238E27FC236}">
                <a16:creationId xmlns:a16="http://schemas.microsoft.com/office/drawing/2014/main" id="{8E8A46A5-0796-4169-BDD7-FF3819F025D1}"/>
              </a:ext>
            </a:extLst>
          </p:cNvPr>
          <p:cNvSpPr/>
          <p:nvPr/>
        </p:nvSpPr>
        <p:spPr>
          <a:xfrm>
            <a:off x="3149786" y="3411250"/>
            <a:ext cx="222840" cy="75600"/>
          </a:xfrm>
          <a:custGeom>
            <a:avLst/>
            <a:gdLst/>
            <a:ahLst/>
            <a:cxnLst/>
            <a:rect l="l" t="t" r="r" b="b"/>
            <a:pathLst>
              <a:path w="2427231" h="914400">
                <a:moveTo>
                  <a:pt x="233965" y="366746"/>
                </a:moveTo>
                <a:cubicBezTo>
                  <a:pt x="184008" y="366746"/>
                  <a:pt x="143510" y="407244"/>
                  <a:pt x="143510" y="457201"/>
                </a:cubicBezTo>
                <a:cubicBezTo>
                  <a:pt x="143510" y="507158"/>
                  <a:pt x="184008" y="547656"/>
                  <a:pt x="233965" y="547656"/>
                </a:cubicBezTo>
                <a:cubicBezTo>
                  <a:pt x="283922" y="547656"/>
                  <a:pt x="324420" y="507158"/>
                  <a:pt x="324420" y="457201"/>
                </a:cubicBezTo>
                <a:cubicBezTo>
                  <a:pt x="324420" y="407244"/>
                  <a:pt x="283922" y="366746"/>
                  <a:pt x="233965" y="366746"/>
                </a:cubicBezTo>
                <a:close/>
                <a:moveTo>
                  <a:pt x="457200" y="0"/>
                </a:moveTo>
                <a:cubicBezTo>
                  <a:pt x="615016" y="0"/>
                  <a:pt x="754156" y="79959"/>
                  <a:pt x="836318" y="201575"/>
                </a:cubicBezTo>
                <a:lnTo>
                  <a:pt x="866368" y="256939"/>
                </a:lnTo>
                <a:lnTo>
                  <a:pt x="2226970" y="256939"/>
                </a:lnTo>
                <a:lnTo>
                  <a:pt x="2427231" y="457201"/>
                </a:lnTo>
                <a:lnTo>
                  <a:pt x="2226970" y="657462"/>
                </a:lnTo>
                <a:lnTo>
                  <a:pt x="2106661" y="657462"/>
                </a:lnTo>
                <a:lnTo>
                  <a:pt x="1975716" y="505956"/>
                </a:lnTo>
                <a:lnTo>
                  <a:pt x="1844772" y="657462"/>
                </a:lnTo>
                <a:lnTo>
                  <a:pt x="1773422" y="657462"/>
                </a:lnTo>
                <a:lnTo>
                  <a:pt x="1642477" y="505956"/>
                </a:lnTo>
                <a:lnTo>
                  <a:pt x="1511533" y="657462"/>
                </a:lnTo>
                <a:lnTo>
                  <a:pt x="1414780" y="657462"/>
                </a:lnTo>
                <a:lnTo>
                  <a:pt x="1283835" y="505956"/>
                </a:lnTo>
                <a:lnTo>
                  <a:pt x="1152891" y="657462"/>
                </a:lnTo>
                <a:lnTo>
                  <a:pt x="866368" y="657462"/>
                </a:lnTo>
                <a:lnTo>
                  <a:pt x="836318" y="712825"/>
                </a:lnTo>
                <a:cubicBezTo>
                  <a:pt x="754156" y="834441"/>
                  <a:pt x="615016" y="914400"/>
                  <a:pt x="457200" y="914400"/>
                </a:cubicBezTo>
                <a:cubicBezTo>
                  <a:pt x="204695" y="914400"/>
                  <a:pt x="0" y="709705"/>
                  <a:pt x="0" y="457200"/>
                </a:cubicBezTo>
                <a:cubicBezTo>
                  <a:pt x="0" y="204695"/>
                  <a:pt x="204695" y="0"/>
                  <a:pt x="457200" y="0"/>
                </a:cubicBezTo>
                <a:close/>
              </a:path>
            </a:pathLst>
          </a:custGeom>
          <a:solidFill>
            <a:srgbClr val="0070C0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</p:sp>
      <p:sp>
        <p:nvSpPr>
          <p:cNvPr id="170" name="Rounded Rectangle 184">
            <a:extLst>
              <a:ext uri="{FF2B5EF4-FFF2-40B4-BE49-F238E27FC236}">
                <a16:creationId xmlns:a16="http://schemas.microsoft.com/office/drawing/2014/main" id="{254F52BB-F2B3-4B4A-A867-95DD8E39DD8D}"/>
              </a:ext>
            </a:extLst>
          </p:cNvPr>
          <p:cNvSpPr/>
          <p:nvPr/>
        </p:nvSpPr>
        <p:spPr>
          <a:xfrm>
            <a:off x="105239" y="2887810"/>
            <a:ext cx="900922" cy="209520"/>
          </a:xfrm>
          <a:prstGeom prst="roundRect">
            <a:avLst>
              <a:gd name="adj" fmla="val 4167"/>
            </a:avLst>
          </a:prstGeom>
          <a:solidFill>
            <a:srgbClr val="83848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Audit Log</a:t>
            </a:r>
            <a:endParaRPr kumimoji="0" lang="en-US" sz="1100" b="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93" name="Group 792"/>
          <p:cNvGrpSpPr/>
          <p:nvPr/>
        </p:nvGrpSpPr>
        <p:grpSpPr>
          <a:xfrm>
            <a:off x="6296297" y="4309384"/>
            <a:ext cx="1776237" cy="1263407"/>
            <a:chOff x="6296297" y="4120004"/>
            <a:chExt cx="1776237" cy="1263407"/>
          </a:xfrm>
        </p:grpSpPr>
        <p:sp>
          <p:nvSpPr>
            <p:cNvPr id="182" name="Rectangle 113">
              <a:extLst>
                <a:ext uri="{FF2B5EF4-FFF2-40B4-BE49-F238E27FC236}">
                  <a16:creationId xmlns:a16="http://schemas.microsoft.com/office/drawing/2014/main" id="{18C187D5-BA64-40FB-BEBE-FCA54015211A}"/>
                </a:ext>
              </a:extLst>
            </p:cNvPr>
            <p:cNvSpPr/>
            <p:nvPr/>
          </p:nvSpPr>
          <p:spPr>
            <a:xfrm>
              <a:off x="6597495" y="4120004"/>
              <a:ext cx="853151" cy="197155"/>
            </a:xfrm>
            <a:prstGeom prst="rect">
              <a:avLst/>
            </a:prstGeom>
            <a:noFill/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000" i="0" u="none" strike="noStrike" kern="0" cap="none" spc="-1" normalizeH="0" baseline="0" noProof="0" dirty="0">
                  <a:ln>
                    <a:noFill/>
                  </a:ln>
                  <a:solidFill>
                    <a:srgbClr val="414244"/>
                  </a:solidFill>
                  <a:effectLst/>
                  <a:uLnTx/>
                  <a:uFillTx/>
                  <a:latin typeface="Calibri"/>
                  <a:ea typeface="DejaVu Sans"/>
                  <a:cs typeface="+mn-cs"/>
                </a:rPr>
                <a:t>peer0.org1</a:t>
              </a:r>
              <a:endPara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183" name="Group 182"/>
            <p:cNvGrpSpPr/>
            <p:nvPr/>
          </p:nvGrpSpPr>
          <p:grpSpPr>
            <a:xfrm>
              <a:off x="6864614" y="4314019"/>
              <a:ext cx="318913" cy="386777"/>
              <a:chOff x="7395464" y="3062136"/>
              <a:chExt cx="466920" cy="566280"/>
            </a:xfrm>
          </p:grpSpPr>
          <p:grpSp>
            <p:nvGrpSpPr>
              <p:cNvPr id="184" name="Group 140">
                <a:extLst>
                  <a:ext uri="{FF2B5EF4-FFF2-40B4-BE49-F238E27FC236}">
                    <a16:creationId xmlns:a16="http://schemas.microsoft.com/office/drawing/2014/main" id="{8A8CC44C-B01D-44DE-B89A-D38FAE743F1F}"/>
                  </a:ext>
                </a:extLst>
              </p:cNvPr>
              <p:cNvGrpSpPr/>
              <p:nvPr/>
            </p:nvGrpSpPr>
            <p:grpSpPr>
              <a:xfrm>
                <a:off x="7395464" y="3062136"/>
                <a:ext cx="466920" cy="566280"/>
                <a:chOff x="9698760" y="3480120"/>
                <a:chExt cx="466920" cy="566280"/>
              </a:xfrm>
            </p:grpSpPr>
            <p:sp>
              <p:nvSpPr>
                <p:cNvPr id="186" name="Rounded Rectangle 126">
                  <a:extLst>
                    <a:ext uri="{FF2B5EF4-FFF2-40B4-BE49-F238E27FC236}">
                      <a16:creationId xmlns:a16="http://schemas.microsoft.com/office/drawing/2014/main" id="{D4CAF9B7-3BCC-4AF9-9093-8D7EA6C31B0B}"/>
                    </a:ext>
                  </a:extLst>
                </p:cNvPr>
                <p:cNvSpPr/>
                <p:nvPr/>
              </p:nvSpPr>
              <p:spPr>
                <a:xfrm>
                  <a:off x="9698760" y="3480120"/>
                  <a:ext cx="466920" cy="566280"/>
                </a:xfrm>
                <a:prstGeom prst="roundRect">
                  <a:avLst>
                    <a:gd name="adj" fmla="val 16667"/>
                  </a:avLst>
                </a:prstGeom>
                <a:noFill/>
                <a:ln w="12700" cap="flat" cmpd="sng" algn="ctr">
                  <a:solidFill>
                    <a:srgbClr val="546CB2"/>
                  </a:solidFill>
                  <a:prstDash val="solid"/>
                  <a:miter lim="800000"/>
                </a:ln>
                <a:effectLst/>
              </p:spPr>
            </p:sp>
            <p:grpSp>
              <p:nvGrpSpPr>
                <p:cNvPr id="187" name="Group 92">
                  <a:extLst>
                    <a:ext uri="{FF2B5EF4-FFF2-40B4-BE49-F238E27FC236}">
                      <a16:creationId xmlns:a16="http://schemas.microsoft.com/office/drawing/2014/main" id="{2F33F6DA-2610-4735-BE70-5D8E6BA428DE}"/>
                    </a:ext>
                  </a:extLst>
                </p:cNvPr>
                <p:cNvGrpSpPr/>
                <p:nvPr/>
              </p:nvGrpSpPr>
              <p:grpSpPr>
                <a:xfrm>
                  <a:off x="9802800" y="3702960"/>
                  <a:ext cx="241200" cy="275400"/>
                  <a:chOff x="9802800" y="3702960"/>
                  <a:chExt cx="241200" cy="275400"/>
                </a:xfrm>
              </p:grpSpPr>
              <p:sp>
                <p:nvSpPr>
                  <p:cNvPr id="188" name="Rectangle 94">
                    <a:extLst>
                      <a:ext uri="{FF2B5EF4-FFF2-40B4-BE49-F238E27FC236}">
                        <a16:creationId xmlns:a16="http://schemas.microsoft.com/office/drawing/2014/main" id="{1A53C6D5-5A88-46BF-A21B-556121D6A113}"/>
                      </a:ext>
                    </a:extLst>
                  </p:cNvPr>
                  <p:cNvSpPr/>
                  <p:nvPr/>
                </p:nvSpPr>
                <p:spPr>
                  <a:xfrm>
                    <a:off x="9802800" y="3702960"/>
                    <a:ext cx="241200" cy="27540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  <p:grpSp>
                <p:nvGrpSpPr>
                  <p:cNvPr id="189" name="Group 95">
                    <a:extLst>
                      <a:ext uri="{FF2B5EF4-FFF2-40B4-BE49-F238E27FC236}">
                        <a16:creationId xmlns:a16="http://schemas.microsoft.com/office/drawing/2014/main" id="{DB6EE8B3-C661-417B-A881-B0AF027C15F7}"/>
                      </a:ext>
                    </a:extLst>
                  </p:cNvPr>
                  <p:cNvGrpSpPr/>
                  <p:nvPr/>
                </p:nvGrpSpPr>
                <p:grpSpPr>
                  <a:xfrm>
                    <a:off x="9836280" y="3804480"/>
                    <a:ext cx="79560" cy="38880"/>
                    <a:chOff x="9836280" y="3804480"/>
                    <a:chExt cx="79560" cy="38880"/>
                  </a:xfrm>
                </p:grpSpPr>
                <p:sp>
                  <p:nvSpPr>
                    <p:cNvPr id="196" name="Rectangle 102">
                      <a:extLst>
                        <a:ext uri="{FF2B5EF4-FFF2-40B4-BE49-F238E27FC236}">
                          <a16:creationId xmlns:a16="http://schemas.microsoft.com/office/drawing/2014/main" id="{2F57A5D6-48CA-47B0-B38E-FACA62186631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9833760" y="382680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97" name="Rectangle 103">
                      <a:extLst>
                        <a:ext uri="{FF2B5EF4-FFF2-40B4-BE49-F238E27FC236}">
                          <a16:creationId xmlns:a16="http://schemas.microsoft.com/office/drawing/2014/main" id="{86EDBB1C-29BA-408A-9757-668EE5A58230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9852480" y="382032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190" name="Group 96">
                    <a:extLst>
                      <a:ext uri="{FF2B5EF4-FFF2-40B4-BE49-F238E27FC236}">
                        <a16:creationId xmlns:a16="http://schemas.microsoft.com/office/drawing/2014/main" id="{1F7B4667-04DF-4A93-AC06-A24091394E82}"/>
                      </a:ext>
                    </a:extLst>
                  </p:cNvPr>
                  <p:cNvGrpSpPr/>
                  <p:nvPr/>
                </p:nvGrpSpPr>
                <p:grpSpPr>
                  <a:xfrm>
                    <a:off x="9837000" y="3879000"/>
                    <a:ext cx="51480" cy="51480"/>
                    <a:chOff x="9837000" y="3879000"/>
                    <a:chExt cx="51480" cy="51480"/>
                  </a:xfrm>
                </p:grpSpPr>
                <p:sp>
                  <p:nvSpPr>
                    <p:cNvPr id="194" name="Rectangle 100">
                      <a:extLst>
                        <a:ext uri="{FF2B5EF4-FFF2-40B4-BE49-F238E27FC236}">
                          <a16:creationId xmlns:a16="http://schemas.microsoft.com/office/drawing/2014/main" id="{F3D31E61-CD7C-4C01-AE1E-9606D4B6DDE8}"/>
                        </a:ext>
                      </a:extLst>
                    </p:cNvPr>
                    <p:cNvSpPr/>
                    <p:nvPr/>
                  </p:nvSpPr>
                  <p:spPr>
                    <a:xfrm rot="18900000">
                      <a:off x="9829440" y="390132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95" name="Rectangle 101">
                      <a:extLst>
                        <a:ext uri="{FF2B5EF4-FFF2-40B4-BE49-F238E27FC236}">
                          <a16:creationId xmlns:a16="http://schemas.microsoft.com/office/drawing/2014/main" id="{C6D65796-6D38-44F4-8178-EA8307E76E32}"/>
                        </a:ext>
                      </a:extLst>
                    </p:cNvPr>
                    <p:cNvSpPr/>
                    <p:nvPr/>
                  </p:nvSpPr>
                  <p:spPr>
                    <a:xfrm rot="13500000">
                      <a:off x="9833760" y="3901680"/>
                      <a:ext cx="60120" cy="720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191" name="Group 97">
                    <a:extLst>
                      <a:ext uri="{FF2B5EF4-FFF2-40B4-BE49-F238E27FC236}">
                        <a16:creationId xmlns:a16="http://schemas.microsoft.com/office/drawing/2014/main" id="{093FBC69-1879-47B6-871A-2CC98CAF8741}"/>
                      </a:ext>
                    </a:extLst>
                  </p:cNvPr>
                  <p:cNvGrpSpPr/>
                  <p:nvPr/>
                </p:nvGrpSpPr>
                <p:grpSpPr>
                  <a:xfrm>
                    <a:off x="9836280" y="3745440"/>
                    <a:ext cx="79560" cy="38880"/>
                    <a:chOff x="9836280" y="3745440"/>
                    <a:chExt cx="79560" cy="38880"/>
                  </a:xfrm>
                </p:grpSpPr>
                <p:sp>
                  <p:nvSpPr>
                    <p:cNvPr id="192" name="Rectangle 98">
                      <a:extLst>
                        <a:ext uri="{FF2B5EF4-FFF2-40B4-BE49-F238E27FC236}">
                          <a16:creationId xmlns:a16="http://schemas.microsoft.com/office/drawing/2014/main" id="{A03B00A6-932C-4F29-86D3-512B10F6A433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9833760" y="376740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93" name="Rectangle 99">
                      <a:extLst>
                        <a:ext uri="{FF2B5EF4-FFF2-40B4-BE49-F238E27FC236}">
                          <a16:creationId xmlns:a16="http://schemas.microsoft.com/office/drawing/2014/main" id="{160C501B-CCC9-446C-AF41-52ED92B8D981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9852480" y="376128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</p:grpSp>
          </p:grpSp>
          <p:sp>
            <p:nvSpPr>
              <p:cNvPr id="185" name="Freeform 79">
                <a:extLst>
                  <a:ext uri="{FF2B5EF4-FFF2-40B4-BE49-F238E27FC236}">
                    <a16:creationId xmlns:a16="http://schemas.microsoft.com/office/drawing/2014/main" id="{43C903C9-1086-4E35-936F-BE44BA5A2634}"/>
                  </a:ext>
                </a:extLst>
              </p:cNvPr>
              <p:cNvSpPr/>
              <p:nvPr/>
            </p:nvSpPr>
            <p:spPr>
              <a:xfrm>
                <a:off x="7509700" y="3136078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7F4F9F">
                  <a:lumMod val="40000"/>
                  <a:lumOff val="60000"/>
                </a:srgbClr>
              </a:solidFill>
              <a:ln w="12700" cap="flat" cmpd="sng" algn="ctr">
                <a:solidFill>
                  <a:srgbClr val="CCB6DB"/>
                </a:solidFill>
                <a:prstDash val="solid"/>
                <a:miter lim="800000"/>
              </a:ln>
              <a:effectLst/>
            </p:spPr>
          </p:sp>
        </p:grpSp>
        <p:sp>
          <p:nvSpPr>
            <p:cNvPr id="199" name="Rectangle 113">
              <a:extLst>
                <a:ext uri="{FF2B5EF4-FFF2-40B4-BE49-F238E27FC236}">
                  <a16:creationId xmlns:a16="http://schemas.microsoft.com/office/drawing/2014/main" id="{2436AE0A-7EE1-4E8A-9F50-0AE8E13250C6}"/>
                </a:ext>
              </a:extLst>
            </p:cNvPr>
            <p:cNvSpPr/>
            <p:nvPr/>
          </p:nvSpPr>
          <p:spPr>
            <a:xfrm>
              <a:off x="7219383" y="4516141"/>
              <a:ext cx="853151" cy="197155"/>
            </a:xfrm>
            <a:prstGeom prst="rect">
              <a:avLst/>
            </a:prstGeom>
            <a:noFill/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000" i="0" u="none" strike="noStrike" kern="0" cap="none" spc="-1" normalizeH="0" baseline="0" noProof="0" dirty="0">
                  <a:ln>
                    <a:noFill/>
                  </a:ln>
                  <a:solidFill>
                    <a:srgbClr val="414244"/>
                  </a:solidFill>
                  <a:effectLst/>
                  <a:uLnTx/>
                  <a:uFillTx/>
                  <a:latin typeface="Calibri"/>
                  <a:ea typeface="DejaVu Sans"/>
                  <a:cs typeface="+mn-cs"/>
                </a:rPr>
                <a:t>peer0.org2</a:t>
              </a:r>
              <a:endPara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200" name="Group 199"/>
            <p:cNvGrpSpPr/>
            <p:nvPr/>
          </p:nvGrpSpPr>
          <p:grpSpPr>
            <a:xfrm>
              <a:off x="7490996" y="4710156"/>
              <a:ext cx="318913" cy="386777"/>
              <a:chOff x="8102943" y="3741075"/>
              <a:chExt cx="466920" cy="566280"/>
            </a:xfrm>
          </p:grpSpPr>
          <p:grpSp>
            <p:nvGrpSpPr>
              <p:cNvPr id="201" name="Group 126">
                <a:extLst>
                  <a:ext uri="{FF2B5EF4-FFF2-40B4-BE49-F238E27FC236}">
                    <a16:creationId xmlns:a16="http://schemas.microsoft.com/office/drawing/2014/main" id="{76C8C88F-C24A-4378-A795-E42D3C57B5C9}"/>
                  </a:ext>
                </a:extLst>
              </p:cNvPr>
              <p:cNvGrpSpPr/>
              <p:nvPr/>
            </p:nvGrpSpPr>
            <p:grpSpPr>
              <a:xfrm>
                <a:off x="8102943" y="3741075"/>
                <a:ext cx="466920" cy="566280"/>
                <a:chOff x="9707400" y="4267800"/>
                <a:chExt cx="466920" cy="566280"/>
              </a:xfrm>
            </p:grpSpPr>
            <p:sp>
              <p:nvSpPr>
                <p:cNvPr id="203" name="Rounded Rectangle 126">
                  <a:extLst>
                    <a:ext uri="{FF2B5EF4-FFF2-40B4-BE49-F238E27FC236}">
                      <a16:creationId xmlns:a16="http://schemas.microsoft.com/office/drawing/2014/main" id="{29ABE8AA-9E58-438C-82FD-89F89536C282}"/>
                    </a:ext>
                  </a:extLst>
                </p:cNvPr>
                <p:cNvSpPr/>
                <p:nvPr/>
              </p:nvSpPr>
              <p:spPr>
                <a:xfrm>
                  <a:off x="9707400" y="4267800"/>
                  <a:ext cx="466920" cy="566280"/>
                </a:xfrm>
                <a:prstGeom prst="roundRect">
                  <a:avLst>
                    <a:gd name="adj" fmla="val 16667"/>
                  </a:avLst>
                </a:prstGeom>
                <a:noFill/>
                <a:ln w="12700" cap="flat" cmpd="sng" algn="ctr">
                  <a:solidFill>
                    <a:srgbClr val="546CB2"/>
                  </a:solidFill>
                  <a:prstDash val="solid"/>
                  <a:miter lim="800000"/>
                </a:ln>
                <a:effectLst/>
              </p:spPr>
            </p:sp>
            <p:grpSp>
              <p:nvGrpSpPr>
                <p:cNvPr id="204" name="Group 92">
                  <a:extLst>
                    <a:ext uri="{FF2B5EF4-FFF2-40B4-BE49-F238E27FC236}">
                      <a16:creationId xmlns:a16="http://schemas.microsoft.com/office/drawing/2014/main" id="{635A83B2-2E94-4F24-8FE5-17B9CB21FA6F}"/>
                    </a:ext>
                  </a:extLst>
                </p:cNvPr>
                <p:cNvGrpSpPr/>
                <p:nvPr/>
              </p:nvGrpSpPr>
              <p:grpSpPr>
                <a:xfrm>
                  <a:off x="9811440" y="4490640"/>
                  <a:ext cx="241200" cy="275400"/>
                  <a:chOff x="9811440" y="4490640"/>
                  <a:chExt cx="241200" cy="275400"/>
                </a:xfrm>
              </p:grpSpPr>
              <p:sp>
                <p:nvSpPr>
                  <p:cNvPr id="205" name="Rectangle 94">
                    <a:extLst>
                      <a:ext uri="{FF2B5EF4-FFF2-40B4-BE49-F238E27FC236}">
                        <a16:creationId xmlns:a16="http://schemas.microsoft.com/office/drawing/2014/main" id="{AC6064F2-CF12-46E5-9510-6EED3CB7B0F2}"/>
                      </a:ext>
                    </a:extLst>
                  </p:cNvPr>
                  <p:cNvSpPr/>
                  <p:nvPr/>
                </p:nvSpPr>
                <p:spPr>
                  <a:xfrm>
                    <a:off x="9811440" y="4490640"/>
                    <a:ext cx="241200" cy="27540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  <p:grpSp>
                <p:nvGrpSpPr>
                  <p:cNvPr id="206" name="Group 95">
                    <a:extLst>
                      <a:ext uri="{FF2B5EF4-FFF2-40B4-BE49-F238E27FC236}">
                        <a16:creationId xmlns:a16="http://schemas.microsoft.com/office/drawing/2014/main" id="{611D1C73-2010-46D0-858B-412A082BDC32}"/>
                      </a:ext>
                    </a:extLst>
                  </p:cNvPr>
                  <p:cNvGrpSpPr/>
                  <p:nvPr/>
                </p:nvGrpSpPr>
                <p:grpSpPr>
                  <a:xfrm>
                    <a:off x="9845280" y="4592160"/>
                    <a:ext cx="79200" cy="38880"/>
                    <a:chOff x="9845280" y="4592160"/>
                    <a:chExt cx="79200" cy="38880"/>
                  </a:xfrm>
                </p:grpSpPr>
                <p:sp>
                  <p:nvSpPr>
                    <p:cNvPr id="213" name="Rectangle 102">
                      <a:extLst>
                        <a:ext uri="{FF2B5EF4-FFF2-40B4-BE49-F238E27FC236}">
                          <a16:creationId xmlns:a16="http://schemas.microsoft.com/office/drawing/2014/main" id="{6249FD3C-8A06-47F1-95C5-54C36A56322A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9842760" y="461412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214" name="Rectangle 103">
                      <a:extLst>
                        <a:ext uri="{FF2B5EF4-FFF2-40B4-BE49-F238E27FC236}">
                          <a16:creationId xmlns:a16="http://schemas.microsoft.com/office/drawing/2014/main" id="{8DFEFA16-D6E7-441A-9643-4C328BBDA058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9861120" y="460800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207" name="Group 96">
                    <a:extLst>
                      <a:ext uri="{FF2B5EF4-FFF2-40B4-BE49-F238E27FC236}">
                        <a16:creationId xmlns:a16="http://schemas.microsoft.com/office/drawing/2014/main" id="{FE13DD97-899A-4D9A-BA3B-A89DE9642EEB}"/>
                      </a:ext>
                    </a:extLst>
                  </p:cNvPr>
                  <p:cNvGrpSpPr/>
                  <p:nvPr/>
                </p:nvGrpSpPr>
                <p:grpSpPr>
                  <a:xfrm>
                    <a:off x="9845640" y="4666320"/>
                    <a:ext cx="51480" cy="51480"/>
                    <a:chOff x="9845640" y="4666320"/>
                    <a:chExt cx="51480" cy="51480"/>
                  </a:xfrm>
                </p:grpSpPr>
                <p:sp>
                  <p:nvSpPr>
                    <p:cNvPr id="211" name="Rectangle 100">
                      <a:extLst>
                        <a:ext uri="{FF2B5EF4-FFF2-40B4-BE49-F238E27FC236}">
                          <a16:creationId xmlns:a16="http://schemas.microsoft.com/office/drawing/2014/main" id="{19356A0B-2F24-4C07-B44A-6864C1303CDE}"/>
                        </a:ext>
                      </a:extLst>
                    </p:cNvPr>
                    <p:cNvSpPr/>
                    <p:nvPr/>
                  </p:nvSpPr>
                  <p:spPr>
                    <a:xfrm rot="18900000">
                      <a:off x="9838080" y="468864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212" name="Rectangle 101">
                      <a:extLst>
                        <a:ext uri="{FF2B5EF4-FFF2-40B4-BE49-F238E27FC236}">
                          <a16:creationId xmlns:a16="http://schemas.microsoft.com/office/drawing/2014/main" id="{029A9F94-D401-46D9-86B6-D1449B5944D2}"/>
                        </a:ext>
                      </a:extLst>
                    </p:cNvPr>
                    <p:cNvSpPr/>
                    <p:nvPr/>
                  </p:nvSpPr>
                  <p:spPr>
                    <a:xfrm rot="13500000">
                      <a:off x="9842760" y="4689000"/>
                      <a:ext cx="60120" cy="720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208" name="Group 97">
                    <a:extLst>
                      <a:ext uri="{FF2B5EF4-FFF2-40B4-BE49-F238E27FC236}">
                        <a16:creationId xmlns:a16="http://schemas.microsoft.com/office/drawing/2014/main" id="{505903D0-5BB7-4782-9DBE-9A2AD9E38075}"/>
                      </a:ext>
                    </a:extLst>
                  </p:cNvPr>
                  <p:cNvGrpSpPr/>
                  <p:nvPr/>
                </p:nvGrpSpPr>
                <p:grpSpPr>
                  <a:xfrm>
                    <a:off x="9845280" y="4533120"/>
                    <a:ext cx="79200" cy="38880"/>
                    <a:chOff x="9845280" y="4533120"/>
                    <a:chExt cx="79200" cy="38880"/>
                  </a:xfrm>
                </p:grpSpPr>
                <p:sp>
                  <p:nvSpPr>
                    <p:cNvPr id="209" name="Rectangle 98">
                      <a:extLst>
                        <a:ext uri="{FF2B5EF4-FFF2-40B4-BE49-F238E27FC236}">
                          <a16:creationId xmlns:a16="http://schemas.microsoft.com/office/drawing/2014/main" id="{951B1085-A645-4A92-9556-6A78FB6EDADB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9842760" y="455508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210" name="Rectangle 99">
                      <a:extLst>
                        <a:ext uri="{FF2B5EF4-FFF2-40B4-BE49-F238E27FC236}">
                          <a16:creationId xmlns:a16="http://schemas.microsoft.com/office/drawing/2014/main" id="{20A84622-5B98-4096-A898-F1495DFA91B7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9861120" y="454896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</p:grpSp>
          </p:grpSp>
          <p:sp>
            <p:nvSpPr>
              <p:cNvPr id="202" name="Freeform 79">
                <a:extLst>
                  <a:ext uri="{FF2B5EF4-FFF2-40B4-BE49-F238E27FC236}">
                    <a16:creationId xmlns:a16="http://schemas.microsoft.com/office/drawing/2014/main" id="{7EEF8F24-2D47-45C6-AEC1-F87F0BB02EFA}"/>
                  </a:ext>
                </a:extLst>
              </p:cNvPr>
              <p:cNvSpPr/>
              <p:nvPr/>
            </p:nvSpPr>
            <p:spPr>
              <a:xfrm>
                <a:off x="8221341" y="3819067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546CB2">
                  <a:lumMod val="60000"/>
                  <a:lumOff val="40000"/>
                </a:srgbClr>
              </a:solidFill>
              <a:ln w="12700" cap="flat" cmpd="sng" algn="ctr">
                <a:solidFill>
                  <a:srgbClr val="98A7D1"/>
                </a:solidFill>
                <a:prstDash val="solid"/>
                <a:miter lim="800000"/>
              </a:ln>
              <a:effectLst/>
            </p:spPr>
          </p:sp>
        </p:grpSp>
        <p:sp>
          <p:nvSpPr>
            <p:cNvPr id="216" name="Rectangle 113">
              <a:extLst>
                <a:ext uri="{FF2B5EF4-FFF2-40B4-BE49-F238E27FC236}">
                  <a16:creationId xmlns:a16="http://schemas.microsoft.com/office/drawing/2014/main" id="{81D5A4EE-CB7B-419B-9D3F-218D93A33163}"/>
                </a:ext>
              </a:extLst>
            </p:cNvPr>
            <p:cNvSpPr/>
            <p:nvPr/>
          </p:nvSpPr>
          <p:spPr>
            <a:xfrm>
              <a:off x="6296297" y="4802619"/>
              <a:ext cx="853151" cy="197155"/>
            </a:xfrm>
            <a:prstGeom prst="rect">
              <a:avLst/>
            </a:prstGeom>
            <a:noFill/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000" i="0" u="none" strike="noStrike" kern="0" cap="none" spc="-1" normalizeH="0" baseline="0" noProof="0" dirty="0">
                  <a:ln>
                    <a:noFill/>
                  </a:ln>
                  <a:solidFill>
                    <a:srgbClr val="414244"/>
                  </a:solidFill>
                  <a:effectLst/>
                  <a:uLnTx/>
                  <a:uFillTx/>
                  <a:latin typeface="Calibri"/>
                  <a:ea typeface="DejaVu Sans"/>
                  <a:cs typeface="+mn-cs"/>
                </a:rPr>
                <a:t>peer0.org3</a:t>
              </a:r>
              <a:endPara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217" name="Group 216"/>
            <p:cNvGrpSpPr/>
            <p:nvPr/>
          </p:nvGrpSpPr>
          <p:grpSpPr>
            <a:xfrm>
              <a:off x="6569877" y="4996634"/>
              <a:ext cx="318913" cy="386777"/>
              <a:chOff x="8683326" y="4400213"/>
              <a:chExt cx="466920" cy="566280"/>
            </a:xfrm>
          </p:grpSpPr>
          <p:grpSp>
            <p:nvGrpSpPr>
              <p:cNvPr id="218" name="Group 205">
                <a:extLst>
                  <a:ext uri="{FF2B5EF4-FFF2-40B4-BE49-F238E27FC236}">
                    <a16:creationId xmlns:a16="http://schemas.microsoft.com/office/drawing/2014/main" id="{ACB6D0DF-1D70-4E38-AAFE-D5D8F063273D}"/>
                  </a:ext>
                </a:extLst>
              </p:cNvPr>
              <p:cNvGrpSpPr/>
              <p:nvPr/>
            </p:nvGrpSpPr>
            <p:grpSpPr>
              <a:xfrm>
                <a:off x="8683326" y="4400213"/>
                <a:ext cx="466920" cy="566280"/>
                <a:chOff x="10696680" y="3481200"/>
                <a:chExt cx="466920" cy="566280"/>
              </a:xfrm>
            </p:grpSpPr>
            <p:sp>
              <p:nvSpPr>
                <p:cNvPr id="220" name="Rounded Rectangle 126">
                  <a:extLst>
                    <a:ext uri="{FF2B5EF4-FFF2-40B4-BE49-F238E27FC236}">
                      <a16:creationId xmlns:a16="http://schemas.microsoft.com/office/drawing/2014/main" id="{BC6EEFDE-99AE-4595-A1D4-0F36AD97651F}"/>
                    </a:ext>
                  </a:extLst>
                </p:cNvPr>
                <p:cNvSpPr/>
                <p:nvPr/>
              </p:nvSpPr>
              <p:spPr>
                <a:xfrm>
                  <a:off x="10696680" y="3481200"/>
                  <a:ext cx="466920" cy="566280"/>
                </a:xfrm>
                <a:prstGeom prst="roundRect">
                  <a:avLst>
                    <a:gd name="adj" fmla="val 16667"/>
                  </a:avLst>
                </a:prstGeom>
                <a:noFill/>
                <a:ln w="12700" cap="flat" cmpd="sng" algn="ctr">
                  <a:solidFill>
                    <a:srgbClr val="546CB2"/>
                  </a:solidFill>
                  <a:prstDash val="solid"/>
                  <a:miter lim="800000"/>
                </a:ln>
                <a:effectLst/>
              </p:spPr>
            </p:sp>
            <p:grpSp>
              <p:nvGrpSpPr>
                <p:cNvPr id="221" name="Group 92">
                  <a:extLst>
                    <a:ext uri="{FF2B5EF4-FFF2-40B4-BE49-F238E27FC236}">
                      <a16:creationId xmlns:a16="http://schemas.microsoft.com/office/drawing/2014/main" id="{44F5CBCE-688E-48A3-A4A1-5F58E5779DC6}"/>
                    </a:ext>
                  </a:extLst>
                </p:cNvPr>
                <p:cNvGrpSpPr/>
                <p:nvPr/>
              </p:nvGrpSpPr>
              <p:grpSpPr>
                <a:xfrm>
                  <a:off x="10800720" y="3704040"/>
                  <a:ext cx="241200" cy="275400"/>
                  <a:chOff x="10800720" y="3704040"/>
                  <a:chExt cx="241200" cy="275400"/>
                </a:xfrm>
              </p:grpSpPr>
              <p:sp>
                <p:nvSpPr>
                  <p:cNvPr id="222" name="Rectangle 94">
                    <a:extLst>
                      <a:ext uri="{FF2B5EF4-FFF2-40B4-BE49-F238E27FC236}">
                        <a16:creationId xmlns:a16="http://schemas.microsoft.com/office/drawing/2014/main" id="{34DAAE08-404A-4660-9036-D7C19763429E}"/>
                      </a:ext>
                    </a:extLst>
                  </p:cNvPr>
                  <p:cNvSpPr/>
                  <p:nvPr/>
                </p:nvSpPr>
                <p:spPr>
                  <a:xfrm>
                    <a:off x="10800720" y="3704040"/>
                    <a:ext cx="241200" cy="27540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  <p:grpSp>
                <p:nvGrpSpPr>
                  <p:cNvPr id="223" name="Group 95">
                    <a:extLst>
                      <a:ext uri="{FF2B5EF4-FFF2-40B4-BE49-F238E27FC236}">
                        <a16:creationId xmlns:a16="http://schemas.microsoft.com/office/drawing/2014/main" id="{7568FA38-7E5F-4C3E-96CB-3B23716A8A08}"/>
                      </a:ext>
                    </a:extLst>
                  </p:cNvPr>
                  <p:cNvGrpSpPr/>
                  <p:nvPr/>
                </p:nvGrpSpPr>
                <p:grpSpPr>
                  <a:xfrm>
                    <a:off x="10834200" y="3805560"/>
                    <a:ext cx="79560" cy="38880"/>
                    <a:chOff x="10834200" y="3805560"/>
                    <a:chExt cx="79560" cy="38880"/>
                  </a:xfrm>
                </p:grpSpPr>
                <p:sp>
                  <p:nvSpPr>
                    <p:cNvPr id="230" name="Rectangle 102">
                      <a:extLst>
                        <a:ext uri="{FF2B5EF4-FFF2-40B4-BE49-F238E27FC236}">
                          <a16:creationId xmlns:a16="http://schemas.microsoft.com/office/drawing/2014/main" id="{57DB6559-5719-4334-AC68-A6B9DFB917A1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10831680" y="382752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231" name="Rectangle 103">
                      <a:extLst>
                        <a:ext uri="{FF2B5EF4-FFF2-40B4-BE49-F238E27FC236}">
                          <a16:creationId xmlns:a16="http://schemas.microsoft.com/office/drawing/2014/main" id="{DA55B10F-0225-42A9-8DA8-E9475D42FB77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10850400" y="382140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224" name="Group 96">
                    <a:extLst>
                      <a:ext uri="{FF2B5EF4-FFF2-40B4-BE49-F238E27FC236}">
                        <a16:creationId xmlns:a16="http://schemas.microsoft.com/office/drawing/2014/main" id="{8C761DF6-F6A9-48F2-BD1C-3692E6E2F12E}"/>
                      </a:ext>
                    </a:extLst>
                  </p:cNvPr>
                  <p:cNvGrpSpPr/>
                  <p:nvPr/>
                </p:nvGrpSpPr>
                <p:grpSpPr>
                  <a:xfrm>
                    <a:off x="10834920" y="3879720"/>
                    <a:ext cx="51480" cy="51480"/>
                    <a:chOff x="10834920" y="3879720"/>
                    <a:chExt cx="51480" cy="51480"/>
                  </a:xfrm>
                </p:grpSpPr>
                <p:sp>
                  <p:nvSpPr>
                    <p:cNvPr id="228" name="Rectangle 100">
                      <a:extLst>
                        <a:ext uri="{FF2B5EF4-FFF2-40B4-BE49-F238E27FC236}">
                          <a16:creationId xmlns:a16="http://schemas.microsoft.com/office/drawing/2014/main" id="{A0AFC0E9-082C-4415-96E5-2F3888D2969F}"/>
                        </a:ext>
                      </a:extLst>
                    </p:cNvPr>
                    <p:cNvSpPr/>
                    <p:nvPr/>
                  </p:nvSpPr>
                  <p:spPr>
                    <a:xfrm rot="18900000">
                      <a:off x="10827360" y="390204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229" name="Rectangle 101">
                      <a:extLst>
                        <a:ext uri="{FF2B5EF4-FFF2-40B4-BE49-F238E27FC236}">
                          <a16:creationId xmlns:a16="http://schemas.microsoft.com/office/drawing/2014/main" id="{26109A62-7979-402F-9B41-2EC52FF3CA57}"/>
                        </a:ext>
                      </a:extLst>
                    </p:cNvPr>
                    <p:cNvSpPr/>
                    <p:nvPr/>
                  </p:nvSpPr>
                  <p:spPr>
                    <a:xfrm rot="13500000">
                      <a:off x="10831680" y="3902400"/>
                      <a:ext cx="60120" cy="720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225" name="Group 97">
                    <a:extLst>
                      <a:ext uri="{FF2B5EF4-FFF2-40B4-BE49-F238E27FC236}">
                        <a16:creationId xmlns:a16="http://schemas.microsoft.com/office/drawing/2014/main" id="{B4B5EBE3-EE33-427E-AC22-B6132078B7F0}"/>
                      </a:ext>
                    </a:extLst>
                  </p:cNvPr>
                  <p:cNvGrpSpPr/>
                  <p:nvPr/>
                </p:nvGrpSpPr>
                <p:grpSpPr>
                  <a:xfrm>
                    <a:off x="10834200" y="3746520"/>
                    <a:ext cx="79560" cy="38880"/>
                    <a:chOff x="10834200" y="3746520"/>
                    <a:chExt cx="79560" cy="38880"/>
                  </a:xfrm>
                </p:grpSpPr>
                <p:sp>
                  <p:nvSpPr>
                    <p:cNvPr id="226" name="Rectangle 98">
                      <a:extLst>
                        <a:ext uri="{FF2B5EF4-FFF2-40B4-BE49-F238E27FC236}">
                          <a16:creationId xmlns:a16="http://schemas.microsoft.com/office/drawing/2014/main" id="{24932BD0-6615-4F88-8461-9B141F995F3D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10831680" y="376848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227" name="Rectangle 99">
                      <a:extLst>
                        <a:ext uri="{FF2B5EF4-FFF2-40B4-BE49-F238E27FC236}">
                          <a16:creationId xmlns:a16="http://schemas.microsoft.com/office/drawing/2014/main" id="{611B32F3-1824-47CE-9EB9-621A7C15C3FE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10850400" y="376236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</p:grpSp>
          </p:grpSp>
          <p:sp>
            <p:nvSpPr>
              <p:cNvPr id="219" name="Freeform 79">
                <a:extLst>
                  <a:ext uri="{FF2B5EF4-FFF2-40B4-BE49-F238E27FC236}">
                    <a16:creationId xmlns:a16="http://schemas.microsoft.com/office/drawing/2014/main" id="{A1806FC7-2F09-4580-8CC3-0CC4F7A5874D}"/>
                  </a:ext>
                </a:extLst>
              </p:cNvPr>
              <p:cNvSpPr/>
              <p:nvPr/>
            </p:nvSpPr>
            <p:spPr>
              <a:xfrm>
                <a:off x="8789726" y="4475972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7F4F9F">
                  <a:lumMod val="50000"/>
                </a:srgbClr>
              </a:solidFill>
              <a:ln w="12700" cap="flat" cmpd="sng" algn="ctr">
                <a:solidFill>
                  <a:srgbClr val="3F274F"/>
                </a:solidFill>
                <a:prstDash val="solid"/>
                <a:miter lim="800000"/>
              </a:ln>
              <a:effectLst/>
            </p:spPr>
          </p:sp>
        </p:grpSp>
      </p:grpSp>
      <p:sp>
        <p:nvSpPr>
          <p:cNvPr id="758" name="Rectangle 2">
            <a:extLst>
              <a:ext uri="{FF2B5EF4-FFF2-40B4-BE49-F238E27FC236}">
                <a16:creationId xmlns:a16="http://schemas.microsoft.com/office/drawing/2014/main" id="{F794755E-1F61-4C2F-BACF-8B47A519910D}"/>
              </a:ext>
            </a:extLst>
          </p:cNvPr>
          <p:cNvSpPr/>
          <p:nvPr/>
        </p:nvSpPr>
        <p:spPr>
          <a:xfrm>
            <a:off x="8439678" y="2406254"/>
            <a:ext cx="2269836" cy="11678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000" b="1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Stores</a:t>
            </a:r>
            <a:r>
              <a:rPr lang="en-US" sz="1000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 encrypted data.</a:t>
            </a:r>
            <a:endParaRPr lang="en-US" sz="1000" b="0" strike="noStrike" spc="-1" dirty="0">
              <a:solidFill>
                <a:schemeClr val="tx1">
                  <a:lumMod val="95000"/>
                </a:schemeClr>
              </a:solidFill>
              <a:latin typeface="Calibri"/>
            </a:endParaRPr>
          </a:p>
        </p:txBody>
      </p:sp>
      <p:sp>
        <p:nvSpPr>
          <p:cNvPr id="759" name="Rectangle 2">
            <a:extLst>
              <a:ext uri="{FF2B5EF4-FFF2-40B4-BE49-F238E27FC236}">
                <a16:creationId xmlns:a16="http://schemas.microsoft.com/office/drawing/2014/main" id="{F794755E-1F61-4C2F-BACF-8B47A519910D}"/>
              </a:ext>
            </a:extLst>
          </p:cNvPr>
          <p:cNvSpPr/>
          <p:nvPr/>
        </p:nvSpPr>
        <p:spPr>
          <a:xfrm>
            <a:off x="8151458" y="4047213"/>
            <a:ext cx="2602512" cy="17652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000" b="1" spc="-1" dirty="0">
                <a:solidFill>
                  <a:srgbClr val="000000"/>
                </a:solidFill>
                <a:latin typeface="Arial"/>
                <a:ea typeface="DejaVu Sans"/>
              </a:rPr>
              <a:t>Stores key shares </a:t>
            </a:r>
            <a:r>
              <a:rPr lang="en-US" sz="1000" spc="-1" dirty="0">
                <a:solidFill>
                  <a:srgbClr val="000000"/>
                </a:solidFill>
                <a:latin typeface="Arial"/>
                <a:ea typeface="DejaVu Sans"/>
              </a:rPr>
              <a:t>in separate organizations/peers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spc="-1" dirty="0">
                <a:solidFill>
                  <a:srgbClr val="000000"/>
                </a:solidFill>
                <a:latin typeface="Arial"/>
                <a:ea typeface="DejaVu Sans"/>
              </a:rPr>
              <a:t>Recovering keys entails passing </a:t>
            </a:r>
            <a:r>
              <a:rPr lang="en-US" sz="1000" b="1" spc="-1" dirty="0">
                <a:solidFill>
                  <a:srgbClr val="000000"/>
                </a:solidFill>
                <a:latin typeface="Arial"/>
                <a:ea typeface="DejaVu Sans"/>
              </a:rPr>
              <a:t>access control mechanisms </a:t>
            </a:r>
            <a:r>
              <a:rPr lang="en-US" sz="1000" spc="-1" dirty="0">
                <a:solidFill>
                  <a:srgbClr val="000000"/>
                </a:solidFill>
                <a:latin typeface="Arial"/>
                <a:ea typeface="DejaVu Sans"/>
              </a:rPr>
              <a:t>of </a:t>
            </a:r>
            <a:r>
              <a:rPr lang="en-US" sz="1000" b="1" spc="-1" dirty="0">
                <a:solidFill>
                  <a:srgbClr val="000000"/>
                </a:solidFill>
                <a:latin typeface="Arial"/>
                <a:ea typeface="DejaVu Sans"/>
              </a:rPr>
              <a:t>each organization/peers</a:t>
            </a:r>
          </a:p>
          <a:p>
            <a:endParaRPr lang="en-US" sz="1000" b="1" spc="-1" dirty="0">
              <a:solidFill>
                <a:schemeClr val="tx1">
                  <a:lumMod val="95000"/>
                </a:schemeClr>
              </a:solidFill>
              <a:latin typeface="Arial"/>
              <a:ea typeface="DejaVu Sans"/>
            </a:endParaRPr>
          </a:p>
          <a:p>
            <a:r>
              <a:rPr lang="en-US" sz="1000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Stores </a:t>
            </a:r>
            <a:r>
              <a:rPr lang="en-US" sz="1000" b="1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peers list </a:t>
            </a:r>
            <a:r>
              <a:rPr lang="en-US" sz="1000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with the </a:t>
            </a:r>
            <a:r>
              <a:rPr lang="en-US" sz="1000" b="1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key chunks</a:t>
            </a:r>
            <a:r>
              <a:rPr lang="en-US" sz="1000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 and </a:t>
            </a:r>
          </a:p>
          <a:p>
            <a:pPr>
              <a:lnSpc>
                <a:spcPct val="100000"/>
              </a:lnSpc>
            </a:pPr>
            <a:r>
              <a:rPr lang="en-US" sz="1000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stores </a:t>
            </a:r>
            <a:r>
              <a:rPr lang="en-US" sz="1000" b="1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off-chain references</a:t>
            </a:r>
            <a:r>
              <a:rPr lang="en-US" sz="1000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 of audit logs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000" spc="-1" dirty="0" err="1">
                <a:solidFill>
                  <a:schemeClr val="tx1">
                    <a:lumMod val="95000"/>
                  </a:schemeClr>
                </a:solidFill>
                <a:latin typeface="Arial"/>
              </a:rPr>
              <a:t>Blockchain</a:t>
            </a:r>
            <a:r>
              <a:rPr lang="en-US" sz="1000" spc="-1" dirty="0">
                <a:solidFill>
                  <a:schemeClr val="tx1">
                    <a:lumMod val="95000"/>
                  </a:schemeClr>
                </a:solidFill>
                <a:latin typeface="Arial"/>
              </a:rPr>
              <a:t> </a:t>
            </a:r>
            <a:r>
              <a:rPr lang="en-US" sz="1000" b="1" spc="-1" dirty="0">
                <a:solidFill>
                  <a:schemeClr val="tx1">
                    <a:lumMod val="95000"/>
                  </a:schemeClr>
                </a:solidFill>
                <a:latin typeface="Arial"/>
              </a:rPr>
              <a:t>does not store audit logs</a:t>
            </a:r>
            <a:endParaRPr lang="en-US" sz="1000" b="1" spc="-1" dirty="0">
              <a:solidFill>
                <a:schemeClr val="tx1">
                  <a:lumMod val="95000"/>
                </a:schemeClr>
              </a:solidFill>
              <a:latin typeface="Calibri"/>
            </a:endParaRPr>
          </a:p>
        </p:txBody>
      </p:sp>
      <p:sp>
        <p:nvSpPr>
          <p:cNvPr id="763" name="Right Arrow 762"/>
          <p:cNvSpPr/>
          <p:nvPr/>
        </p:nvSpPr>
        <p:spPr>
          <a:xfrm rot="5400000">
            <a:off x="3162906" y="3614335"/>
            <a:ext cx="196600" cy="227344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766" name="Straight Arrow Connector 765"/>
          <p:cNvCxnSpPr>
            <a:stCxn id="178" idx="7"/>
            <a:endCxn id="186" idx="1"/>
          </p:cNvCxnSpPr>
          <p:nvPr/>
        </p:nvCxnSpPr>
        <p:spPr>
          <a:xfrm flipV="1">
            <a:off x="3680415" y="4696788"/>
            <a:ext cx="3184199" cy="4613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8" name="Straight Arrow Connector 767"/>
          <p:cNvCxnSpPr>
            <a:stCxn id="179" idx="0"/>
            <a:endCxn id="203" idx="1"/>
          </p:cNvCxnSpPr>
          <p:nvPr/>
        </p:nvCxnSpPr>
        <p:spPr>
          <a:xfrm flipV="1">
            <a:off x="3665103" y="5092925"/>
            <a:ext cx="3825893" cy="2279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0" name="Straight Arrow Connector 769"/>
          <p:cNvCxnSpPr>
            <a:stCxn id="180" idx="6"/>
            <a:endCxn id="220" idx="1"/>
          </p:cNvCxnSpPr>
          <p:nvPr/>
        </p:nvCxnSpPr>
        <p:spPr>
          <a:xfrm flipV="1">
            <a:off x="3686757" y="5379403"/>
            <a:ext cx="2883120" cy="1322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92" name="Group 791"/>
          <p:cNvGrpSpPr/>
          <p:nvPr/>
        </p:nvGrpSpPr>
        <p:grpSpPr>
          <a:xfrm>
            <a:off x="2835654" y="5086008"/>
            <a:ext cx="851103" cy="556447"/>
            <a:chOff x="2906077" y="4369592"/>
            <a:chExt cx="851103" cy="556447"/>
          </a:xfrm>
        </p:grpSpPr>
        <p:grpSp>
          <p:nvGrpSpPr>
            <p:cNvPr id="174" name="Group 173"/>
            <p:cNvGrpSpPr/>
            <p:nvPr/>
          </p:nvGrpSpPr>
          <p:grpSpPr>
            <a:xfrm>
              <a:off x="3467099" y="4419239"/>
              <a:ext cx="290081" cy="413846"/>
              <a:chOff x="6718231" y="4780728"/>
              <a:chExt cx="290081" cy="413846"/>
            </a:xfrm>
          </p:grpSpPr>
          <p:sp>
            <p:nvSpPr>
              <p:cNvPr id="175" name="Freeform 79">
                <a:extLst>
                  <a:ext uri="{FF2B5EF4-FFF2-40B4-BE49-F238E27FC236}">
                    <a16:creationId xmlns:a16="http://schemas.microsoft.com/office/drawing/2014/main" id="{BCB5557E-6146-47AA-8C62-54D5877EA1B1}"/>
                  </a:ext>
                </a:extLst>
              </p:cNvPr>
              <p:cNvSpPr/>
              <p:nvPr/>
            </p:nvSpPr>
            <p:spPr>
              <a:xfrm>
                <a:off x="6718231" y="4780728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7F4F9F">
                  <a:lumMod val="40000"/>
                  <a:lumOff val="60000"/>
                </a:srgbClr>
              </a:solidFill>
              <a:ln w="12700" cap="flat" cmpd="sng" algn="ctr">
                <a:solidFill>
                  <a:srgbClr val="CCB6DB"/>
                </a:solidFill>
                <a:prstDash val="solid"/>
                <a:miter lim="800000"/>
              </a:ln>
              <a:effectLst/>
            </p:spPr>
          </p:sp>
          <p:sp>
            <p:nvSpPr>
              <p:cNvPr id="176" name="Freeform 79">
                <a:extLst>
                  <a:ext uri="{FF2B5EF4-FFF2-40B4-BE49-F238E27FC236}">
                    <a16:creationId xmlns:a16="http://schemas.microsoft.com/office/drawing/2014/main" id="{E9A43C2E-E1CC-4687-AC9A-0BDF40A37111}"/>
                  </a:ext>
                </a:extLst>
              </p:cNvPr>
              <p:cNvSpPr/>
              <p:nvPr/>
            </p:nvSpPr>
            <p:spPr>
              <a:xfrm>
                <a:off x="6718231" y="5118974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7F4F9F">
                  <a:lumMod val="50000"/>
                </a:srgbClr>
              </a:solidFill>
              <a:ln w="12700" cap="flat" cmpd="sng" algn="ctr">
                <a:solidFill>
                  <a:srgbClr val="3F274F"/>
                </a:solidFill>
                <a:prstDash val="solid"/>
                <a:miter lim="800000"/>
              </a:ln>
              <a:effectLst/>
            </p:spPr>
          </p:sp>
          <p:sp>
            <p:nvSpPr>
              <p:cNvPr id="177" name="Freeform 79">
                <a:extLst>
                  <a:ext uri="{FF2B5EF4-FFF2-40B4-BE49-F238E27FC236}">
                    <a16:creationId xmlns:a16="http://schemas.microsoft.com/office/drawing/2014/main" id="{7BFD9FAB-CEEA-4BD7-9491-C8733ECF668B}"/>
                  </a:ext>
                </a:extLst>
              </p:cNvPr>
              <p:cNvSpPr/>
              <p:nvPr/>
            </p:nvSpPr>
            <p:spPr>
              <a:xfrm>
                <a:off x="6718231" y="4949851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546CB2">
                  <a:lumMod val="60000"/>
                  <a:lumOff val="40000"/>
                </a:srgbClr>
              </a:solidFill>
              <a:ln w="12700" cap="flat" cmpd="sng" algn="ctr">
                <a:solidFill>
                  <a:srgbClr val="98A7D1"/>
                </a:solidFill>
                <a:prstDash val="solid"/>
                <a:miter lim="800000"/>
              </a:ln>
              <a:effectLst/>
            </p:spPr>
          </p:sp>
          <p:sp>
            <p:nvSpPr>
              <p:cNvPr id="178" name="Oval 177"/>
              <p:cNvSpPr>
                <a:spLocks noChangeAspect="1"/>
              </p:cNvSpPr>
              <p:nvPr/>
            </p:nvSpPr>
            <p:spPr>
              <a:xfrm>
                <a:off x="6965004" y="4796874"/>
                <a:ext cx="43308" cy="433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179" name="Oval 178"/>
              <p:cNvSpPr>
                <a:spLocks noChangeAspect="1"/>
              </p:cNvSpPr>
              <p:nvPr/>
            </p:nvSpPr>
            <p:spPr>
              <a:xfrm>
                <a:off x="6965004" y="4965997"/>
                <a:ext cx="43308" cy="433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180" name="Oval 179"/>
              <p:cNvSpPr>
                <a:spLocks noChangeAspect="1"/>
              </p:cNvSpPr>
              <p:nvPr/>
            </p:nvSpPr>
            <p:spPr>
              <a:xfrm>
                <a:off x="6965004" y="5135120"/>
                <a:ext cx="43308" cy="433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  <p:sp>
          <p:nvSpPr>
            <p:cNvPr id="762" name="Left Brace 761"/>
            <p:cNvSpPr/>
            <p:nvPr/>
          </p:nvSpPr>
          <p:spPr>
            <a:xfrm>
              <a:off x="3198362" y="4369592"/>
              <a:ext cx="199292" cy="556447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775" name="Freeform 79">
              <a:extLst>
                <a:ext uri="{FF2B5EF4-FFF2-40B4-BE49-F238E27FC236}">
                  <a16:creationId xmlns:a16="http://schemas.microsoft.com/office/drawing/2014/main" id="{8E8A46A5-0796-4169-BDD7-FF3819F025D1}"/>
                </a:ext>
              </a:extLst>
            </p:cNvPr>
            <p:cNvSpPr/>
            <p:nvPr/>
          </p:nvSpPr>
          <p:spPr>
            <a:xfrm>
              <a:off x="2906077" y="4614211"/>
              <a:ext cx="222840" cy="75600"/>
            </a:xfrm>
            <a:custGeom>
              <a:avLst/>
              <a:gdLst/>
              <a:ahLst/>
              <a:cxnLst/>
              <a:rect l="l" t="t" r="r" b="b"/>
              <a:pathLst>
                <a:path w="2427231" h="914400">
                  <a:moveTo>
                    <a:pt x="233965" y="366746"/>
                  </a:moveTo>
                  <a:cubicBezTo>
                    <a:pt x="184008" y="366746"/>
                    <a:pt x="143510" y="407244"/>
                    <a:pt x="143510" y="457201"/>
                  </a:cubicBezTo>
                  <a:cubicBezTo>
                    <a:pt x="143510" y="507158"/>
                    <a:pt x="184008" y="547656"/>
                    <a:pt x="233965" y="547656"/>
                  </a:cubicBezTo>
                  <a:cubicBezTo>
                    <a:pt x="283922" y="547656"/>
                    <a:pt x="324420" y="507158"/>
                    <a:pt x="324420" y="457201"/>
                  </a:cubicBezTo>
                  <a:cubicBezTo>
                    <a:pt x="324420" y="407244"/>
                    <a:pt x="283922" y="366746"/>
                    <a:pt x="233965" y="366746"/>
                  </a:cubicBezTo>
                  <a:close/>
                  <a:moveTo>
                    <a:pt x="457200" y="0"/>
                  </a:moveTo>
                  <a:cubicBezTo>
                    <a:pt x="615016" y="0"/>
                    <a:pt x="754156" y="79959"/>
                    <a:pt x="836318" y="201575"/>
                  </a:cubicBezTo>
                  <a:lnTo>
                    <a:pt x="866368" y="256939"/>
                  </a:lnTo>
                  <a:lnTo>
                    <a:pt x="2226970" y="256939"/>
                  </a:lnTo>
                  <a:lnTo>
                    <a:pt x="2427231" y="457201"/>
                  </a:lnTo>
                  <a:lnTo>
                    <a:pt x="2226970" y="657462"/>
                  </a:lnTo>
                  <a:lnTo>
                    <a:pt x="2106661" y="657462"/>
                  </a:lnTo>
                  <a:lnTo>
                    <a:pt x="1975716" y="505956"/>
                  </a:lnTo>
                  <a:lnTo>
                    <a:pt x="1844772" y="657462"/>
                  </a:lnTo>
                  <a:lnTo>
                    <a:pt x="1773422" y="657462"/>
                  </a:lnTo>
                  <a:lnTo>
                    <a:pt x="1642477" y="505956"/>
                  </a:lnTo>
                  <a:lnTo>
                    <a:pt x="1511533" y="657462"/>
                  </a:lnTo>
                  <a:lnTo>
                    <a:pt x="1414780" y="657462"/>
                  </a:lnTo>
                  <a:lnTo>
                    <a:pt x="1283835" y="505956"/>
                  </a:lnTo>
                  <a:lnTo>
                    <a:pt x="1152891" y="657462"/>
                  </a:lnTo>
                  <a:lnTo>
                    <a:pt x="866368" y="657462"/>
                  </a:lnTo>
                  <a:lnTo>
                    <a:pt x="836318" y="712825"/>
                  </a:lnTo>
                  <a:cubicBezTo>
                    <a:pt x="754156" y="834441"/>
                    <a:pt x="615016" y="914400"/>
                    <a:pt x="457200" y="914400"/>
                  </a:cubicBezTo>
                  <a:cubicBezTo>
                    <a:pt x="204695" y="914400"/>
                    <a:pt x="0" y="709705"/>
                    <a:pt x="0" y="457200"/>
                  </a:cubicBezTo>
                  <a:cubicBezTo>
                    <a:pt x="0" y="204695"/>
                    <a:pt x="204695" y="0"/>
                    <a:pt x="457200" y="0"/>
                  </a:cubicBezTo>
                  <a:close/>
                </a:path>
              </a:pathLst>
            </a:custGeom>
            <a:solidFill>
              <a:srgbClr val="0070C0"/>
            </a:solidFill>
            <a:ln w="127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sp>
      </p:grpSp>
      <p:cxnSp>
        <p:nvCxnSpPr>
          <p:cNvPr id="791" name="Straight Connector 790"/>
          <p:cNvCxnSpPr/>
          <p:nvPr/>
        </p:nvCxnSpPr>
        <p:spPr>
          <a:xfrm flipV="1">
            <a:off x="5985557" y="3724036"/>
            <a:ext cx="4779151" cy="17024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6" name="Straight Connector 795"/>
          <p:cNvCxnSpPr/>
          <p:nvPr/>
        </p:nvCxnSpPr>
        <p:spPr>
          <a:xfrm>
            <a:off x="1719215" y="2071184"/>
            <a:ext cx="9052560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7" name="CustomShape 50">
            <a:extLst>
              <a:ext uri="{FF2B5EF4-FFF2-40B4-BE49-F238E27FC236}">
                <a16:creationId xmlns:a16="http://schemas.microsoft.com/office/drawing/2014/main" id="{BC97370D-2929-440D-AC58-C9D61EB0EF0B}"/>
              </a:ext>
            </a:extLst>
          </p:cNvPr>
          <p:cNvSpPr/>
          <p:nvPr/>
        </p:nvSpPr>
        <p:spPr>
          <a:xfrm>
            <a:off x="4266348" y="1749141"/>
            <a:ext cx="3659305" cy="296514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45000" rIns="0" bIns="45000" anchor="ctr">
            <a:noAutofit/>
          </a:bodyPr>
          <a:lstStyle/>
          <a:p>
            <a:pPr algn="ctr"/>
            <a:r>
              <a:rPr lang="en-US" b="1" kern="0" spc="-1" dirty="0">
                <a:solidFill>
                  <a:schemeClr val="accent6">
                    <a:lumMod val="75000"/>
                  </a:schemeClr>
                </a:solidFill>
                <a:latin typeface="Arial"/>
                <a:ea typeface="DejaVu Sans"/>
              </a:rPr>
              <a:t>Data Privacy and Accountability</a:t>
            </a:r>
          </a:p>
        </p:txBody>
      </p:sp>
      <p:pic>
        <p:nvPicPr>
          <p:cNvPr id="97" name="Picture 96">
            <a:extLst>
              <a:ext uri="{FF2B5EF4-FFF2-40B4-BE49-F238E27FC236}">
                <a16:creationId xmlns:a16="http://schemas.microsoft.com/office/drawing/2014/main" id="{E2B62732-D3AE-FF49-9074-2CE2A2CD944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8113" y="818628"/>
            <a:ext cx="2361340" cy="778795"/>
          </a:xfrm>
          <a:prstGeom prst="rect">
            <a:avLst/>
          </a:prstGeom>
        </p:spPr>
      </p:pic>
      <p:sp>
        <p:nvSpPr>
          <p:cNvPr id="96" name="Rectangle 95"/>
          <p:cNvSpPr/>
          <p:nvPr/>
        </p:nvSpPr>
        <p:spPr>
          <a:xfrm>
            <a:off x="3900237" y="3306900"/>
            <a:ext cx="732222" cy="2055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Log Ref</a:t>
            </a:r>
            <a:endParaRPr lang="pt-PT" sz="1000" dirty="0"/>
          </a:p>
        </p:txBody>
      </p:sp>
      <p:sp>
        <p:nvSpPr>
          <p:cNvPr id="99" name="Rectangle 2">
            <a:extLst>
              <a:ext uri="{FF2B5EF4-FFF2-40B4-BE49-F238E27FC236}">
                <a16:creationId xmlns:a16="http://schemas.microsoft.com/office/drawing/2014/main" id="{F794755E-1F61-4C2F-BACF-8B47A519910D}"/>
              </a:ext>
            </a:extLst>
          </p:cNvPr>
          <p:cNvSpPr/>
          <p:nvPr/>
        </p:nvSpPr>
        <p:spPr>
          <a:xfrm>
            <a:off x="1747197" y="2404339"/>
            <a:ext cx="3026117" cy="5895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000" b="1" spc="-1" dirty="0">
                <a:solidFill>
                  <a:srgbClr val="000000"/>
                </a:solidFill>
                <a:latin typeface="Arial"/>
                <a:ea typeface="DejaVu Sans"/>
              </a:rPr>
              <a:t>Encrypts</a:t>
            </a:r>
            <a:r>
              <a:rPr lang="en-US" sz="1000" spc="-1" dirty="0">
                <a:solidFill>
                  <a:srgbClr val="000000"/>
                </a:solidFill>
                <a:latin typeface="Arial"/>
                <a:ea typeface="DejaVu Sans"/>
              </a:rPr>
              <a:t> data, generates </a:t>
            </a:r>
            <a:r>
              <a:rPr lang="en-US" sz="1000" b="1" spc="-1" dirty="0">
                <a:solidFill>
                  <a:srgbClr val="000000"/>
                </a:solidFill>
                <a:latin typeface="Arial"/>
                <a:ea typeface="DejaVu Sans"/>
              </a:rPr>
              <a:t>decryption key</a:t>
            </a:r>
            <a:r>
              <a:rPr lang="en-US" sz="1000" spc="-1" dirty="0">
                <a:solidFill>
                  <a:srgbClr val="000000"/>
                </a:solidFill>
                <a:latin typeface="Arial"/>
                <a:ea typeface="DejaVu Sans"/>
              </a:rPr>
              <a:t> and </a:t>
            </a:r>
            <a:r>
              <a:rPr lang="en-US" sz="1000" b="1" spc="-1" dirty="0">
                <a:solidFill>
                  <a:srgbClr val="000000"/>
                </a:solidFill>
                <a:latin typeface="Arial"/>
                <a:ea typeface="DejaVu Sans"/>
              </a:rPr>
              <a:t>ref</a:t>
            </a:r>
          </a:p>
          <a:p>
            <a:pPr>
              <a:lnSpc>
                <a:spcPct val="100000"/>
              </a:lnSpc>
            </a:pPr>
            <a:r>
              <a:rPr lang="en-US" sz="1000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Sends </a:t>
            </a:r>
            <a:r>
              <a:rPr lang="en-US" sz="1000" b="1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encrypted data to </a:t>
            </a:r>
            <a:r>
              <a:rPr lang="en-US" sz="1000" b="1" spc="-1" dirty="0" err="1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offchain</a:t>
            </a:r>
            <a:r>
              <a:rPr lang="en-US" sz="1000" b="1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 database</a:t>
            </a:r>
          </a:p>
          <a:p>
            <a:pPr>
              <a:lnSpc>
                <a:spcPct val="100000"/>
              </a:lnSpc>
            </a:pPr>
            <a:r>
              <a:rPr lang="en-US" sz="1000" b="1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Sends log reference </a:t>
            </a:r>
            <a:r>
              <a:rPr lang="en-US" sz="1000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to </a:t>
            </a:r>
            <a:r>
              <a:rPr lang="en-US" sz="1000" b="1" spc="-1" dirty="0" err="1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blockchain</a:t>
            </a:r>
            <a:endParaRPr lang="en-US" sz="1000" b="1" spc="-1" dirty="0">
              <a:solidFill>
                <a:schemeClr val="tx1">
                  <a:lumMod val="95000"/>
                </a:schemeClr>
              </a:solidFill>
              <a:latin typeface="Arial"/>
              <a:ea typeface="DejaVu Sans"/>
            </a:endParaRPr>
          </a:p>
        </p:txBody>
      </p:sp>
      <p:grpSp>
        <p:nvGrpSpPr>
          <p:cNvPr id="104" name="Group 57">
            <a:extLst>
              <a:ext uri="{FF2B5EF4-FFF2-40B4-BE49-F238E27FC236}">
                <a16:creationId xmlns:a16="http://schemas.microsoft.com/office/drawing/2014/main" id="{BDB37B7A-E1A9-43EC-978B-FB6D750AFC85}"/>
              </a:ext>
            </a:extLst>
          </p:cNvPr>
          <p:cNvGrpSpPr/>
          <p:nvPr/>
        </p:nvGrpSpPr>
        <p:grpSpPr>
          <a:xfrm>
            <a:off x="6219112" y="2541345"/>
            <a:ext cx="1665490" cy="1057753"/>
            <a:chOff x="7215480" y="3979081"/>
            <a:chExt cx="1832040" cy="1703519"/>
          </a:xfrm>
        </p:grpSpPr>
        <p:sp>
          <p:nvSpPr>
            <p:cNvPr id="108" name="Freeform 68">
              <a:extLst>
                <a:ext uri="{FF2B5EF4-FFF2-40B4-BE49-F238E27FC236}">
                  <a16:creationId xmlns:a16="http://schemas.microsoft.com/office/drawing/2014/main" id="{475DB8C4-2E18-4F35-9FC2-FAC9DA857EBB}"/>
                </a:ext>
              </a:extLst>
            </p:cNvPr>
            <p:cNvSpPr/>
            <p:nvPr/>
          </p:nvSpPr>
          <p:spPr>
            <a:xfrm>
              <a:off x="7215480" y="4377960"/>
              <a:ext cx="1832040" cy="1304640"/>
            </a:xfrm>
            <a:custGeom>
              <a:avLst/>
              <a:gdLst/>
              <a:ahLst/>
              <a:cxnLst/>
              <a:rect l="l" t="t" r="r" b="b"/>
              <a:pathLst>
                <a:path w="1185334" h="776821">
                  <a:moveTo>
                    <a:pt x="0" y="0"/>
                  </a:moveTo>
                  <a:lnTo>
                    <a:pt x="1185333" y="0"/>
                  </a:lnTo>
                  <a:lnTo>
                    <a:pt x="1185333" y="539750"/>
                  </a:lnTo>
                  <a:lnTo>
                    <a:pt x="1185334" y="539754"/>
                  </a:lnTo>
                  <a:lnTo>
                    <a:pt x="1185333" y="539758"/>
                  </a:lnTo>
                  <a:lnTo>
                    <a:pt x="1185333" y="541866"/>
                  </a:lnTo>
                  <a:lnTo>
                    <a:pt x="1184802" y="541866"/>
                  </a:lnTo>
                  <a:lnTo>
                    <a:pt x="1173293" y="587531"/>
                  </a:lnTo>
                  <a:cubicBezTo>
                    <a:pt x="1118029" y="695558"/>
                    <a:pt x="879073" y="776821"/>
                    <a:pt x="592667" y="776821"/>
                  </a:cubicBezTo>
                  <a:cubicBezTo>
                    <a:pt x="306261" y="776821"/>
                    <a:pt x="67305" y="695558"/>
                    <a:pt x="12041" y="587531"/>
                  </a:cubicBezTo>
                  <a:lnTo>
                    <a:pt x="533" y="541866"/>
                  </a:lnTo>
                  <a:lnTo>
                    <a:pt x="0" y="541866"/>
                  </a:lnTo>
                  <a:lnTo>
                    <a:pt x="0" y="539754"/>
                  </a:lnTo>
                  <a:close/>
                </a:path>
              </a:pathLst>
            </a:custGeom>
            <a:solidFill>
              <a:srgbClr val="546CB2">
                <a:lumMod val="40000"/>
                <a:lumOff val="60000"/>
              </a:srgbClr>
            </a:solidFill>
            <a:ln w="12700" cap="flat" cmpd="sng" algn="ctr">
              <a:solidFill>
                <a:srgbClr val="5D3A75"/>
              </a:solidFill>
              <a:prstDash val="solid"/>
              <a:miter lim="800000"/>
            </a:ln>
            <a:effectLst/>
          </p:spPr>
        </p:sp>
        <p:sp>
          <p:nvSpPr>
            <p:cNvPr id="109" name="Oval 69">
              <a:extLst>
                <a:ext uri="{FF2B5EF4-FFF2-40B4-BE49-F238E27FC236}">
                  <a16:creationId xmlns:a16="http://schemas.microsoft.com/office/drawing/2014/main" id="{B1A7A543-3C23-48AE-BCA7-DA58A8207943}"/>
                </a:ext>
              </a:extLst>
            </p:cNvPr>
            <p:cNvSpPr/>
            <p:nvPr/>
          </p:nvSpPr>
          <p:spPr>
            <a:xfrm>
              <a:off x="7215480" y="3979081"/>
              <a:ext cx="1832040" cy="737640"/>
            </a:xfrm>
            <a:prstGeom prst="ellipse">
              <a:avLst/>
            </a:prstGeom>
            <a:solidFill>
              <a:srgbClr val="546CB2">
                <a:lumMod val="40000"/>
                <a:lumOff val="60000"/>
              </a:srgbClr>
            </a:solidFill>
            <a:ln w="12700" cap="flat" cmpd="sng" algn="ctr">
              <a:solidFill>
                <a:srgbClr val="5D3A75"/>
              </a:solidFill>
              <a:prstDash val="solid"/>
              <a:miter lim="800000"/>
            </a:ln>
            <a:effectLst>
              <a:reflection blurRad="6350" stA="50000" endA="300" endPos="55500" dist="50800" dir="5400000" sy="-100000" algn="bl" rotWithShape="0"/>
            </a:effectLst>
          </p:spPr>
        </p:sp>
      </p:grpSp>
      <p:sp>
        <p:nvSpPr>
          <p:cNvPr id="112" name="Right Arrow 111"/>
          <p:cNvSpPr/>
          <p:nvPr/>
        </p:nvSpPr>
        <p:spPr>
          <a:xfrm>
            <a:off x="1174081" y="2878898"/>
            <a:ext cx="402252" cy="227344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200" dirty="0"/>
          </a:p>
        </p:txBody>
      </p:sp>
      <p:sp>
        <p:nvSpPr>
          <p:cNvPr id="113" name="Rectangle 112"/>
          <p:cNvSpPr/>
          <p:nvPr/>
        </p:nvSpPr>
        <p:spPr>
          <a:xfrm>
            <a:off x="3900237" y="5556079"/>
            <a:ext cx="732222" cy="2055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Peers List</a:t>
            </a:r>
            <a:endParaRPr lang="pt-PT" sz="1000" dirty="0"/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0C262CDA-00F3-418D-9212-01AD85459D0E}"/>
              </a:ext>
            </a:extLst>
          </p:cNvPr>
          <p:cNvGrpSpPr/>
          <p:nvPr/>
        </p:nvGrpSpPr>
        <p:grpSpPr>
          <a:xfrm>
            <a:off x="2756181" y="3034300"/>
            <a:ext cx="1010050" cy="255960"/>
            <a:chOff x="3688304" y="1917208"/>
            <a:chExt cx="1010050" cy="255960"/>
          </a:xfrm>
        </p:grpSpPr>
        <p:sp>
          <p:nvSpPr>
            <p:cNvPr id="95" name="Rounded Rectangle 184">
              <a:extLst>
                <a:ext uri="{FF2B5EF4-FFF2-40B4-BE49-F238E27FC236}">
                  <a16:creationId xmlns:a16="http://schemas.microsoft.com/office/drawing/2014/main" id="{DED0F70A-C591-4493-B7B6-BD02A14114B5}"/>
                </a:ext>
              </a:extLst>
            </p:cNvPr>
            <p:cNvSpPr/>
            <p:nvPr/>
          </p:nvSpPr>
          <p:spPr>
            <a:xfrm>
              <a:off x="3769676" y="1963648"/>
              <a:ext cx="928678" cy="209520"/>
            </a:xfrm>
            <a:prstGeom prst="roundRect">
              <a:avLst>
                <a:gd name="adj" fmla="val 4167"/>
              </a:avLst>
            </a:prstGeom>
            <a:solidFill>
              <a:srgbClr val="838487"/>
            </a:solidFill>
            <a:ln w="28575" cap="flat" cmpd="sng" algn="ctr">
              <a:solidFill>
                <a:srgbClr val="546CB2"/>
              </a:solidFill>
              <a:prstDash val="solid"/>
              <a:miter lim="800000"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-1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DejaVu Sans"/>
                  <a:cs typeface="+mn-cs"/>
                </a:rPr>
                <a:t>Audit Log</a:t>
              </a:r>
              <a:endParaRPr kumimoji="0" lang="en-US" sz="1100" b="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8" name="Freeform 63">
              <a:extLst>
                <a:ext uri="{FF2B5EF4-FFF2-40B4-BE49-F238E27FC236}">
                  <a16:creationId xmlns:a16="http://schemas.microsoft.com/office/drawing/2014/main" id="{92E078C7-33D6-4DA6-BB11-744241820728}"/>
                </a:ext>
              </a:extLst>
            </p:cNvPr>
            <p:cNvSpPr/>
            <p:nvPr/>
          </p:nvSpPr>
          <p:spPr>
            <a:xfrm>
              <a:off x="3688304" y="1917208"/>
              <a:ext cx="139320" cy="198360"/>
            </a:xfrm>
            <a:custGeom>
              <a:avLst/>
              <a:gdLst/>
              <a:ahLst/>
              <a:cxnLst/>
              <a:rect l="l" t="t" r="r" b="b"/>
              <a:pathLst>
                <a:path w="957836" h="1222897">
                  <a:moveTo>
                    <a:pt x="483972" y="63309"/>
                  </a:moveTo>
                  <a:cubicBezTo>
                    <a:pt x="337990" y="63309"/>
                    <a:pt x="216193" y="166648"/>
                    <a:pt x="188025" y="304023"/>
                  </a:cubicBezTo>
                  <a:lnTo>
                    <a:pt x="182354" y="360163"/>
                  </a:lnTo>
                  <a:lnTo>
                    <a:pt x="785591" y="360163"/>
                  </a:lnTo>
                  <a:lnTo>
                    <a:pt x="779920" y="304023"/>
                  </a:lnTo>
                  <a:cubicBezTo>
                    <a:pt x="751752" y="166648"/>
                    <a:pt x="629955" y="63309"/>
                    <a:pt x="483972" y="63309"/>
                  </a:cubicBezTo>
                  <a:close/>
                  <a:moveTo>
                    <a:pt x="483972" y="0"/>
                  </a:moveTo>
                  <a:cubicBezTo>
                    <a:pt x="660611" y="0"/>
                    <a:pt x="807986" y="125039"/>
                    <a:pt x="842069" y="291263"/>
                  </a:cubicBezTo>
                  <a:lnTo>
                    <a:pt x="849029" y="360163"/>
                  </a:lnTo>
                  <a:lnTo>
                    <a:pt x="957836" y="360163"/>
                  </a:lnTo>
                  <a:lnTo>
                    <a:pt x="957836" y="1222897"/>
                  </a:lnTo>
                  <a:lnTo>
                    <a:pt x="0" y="1222897"/>
                  </a:lnTo>
                  <a:lnTo>
                    <a:pt x="0" y="360163"/>
                  </a:lnTo>
                  <a:lnTo>
                    <a:pt x="118915" y="360163"/>
                  </a:lnTo>
                  <a:lnTo>
                    <a:pt x="125875" y="291263"/>
                  </a:lnTo>
                  <a:cubicBezTo>
                    <a:pt x="159959" y="125039"/>
                    <a:pt x="307333" y="0"/>
                    <a:pt x="483972" y="0"/>
                  </a:cubicBezTo>
                  <a:close/>
                </a:path>
              </a:pathLst>
            </a:custGeom>
            <a:solidFill>
              <a:srgbClr val="0070C0"/>
            </a:solidFill>
            <a:ln w="127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sp>
      </p:grpSp>
      <p:sp>
        <p:nvSpPr>
          <p:cNvPr id="101" name="Rectangle 100">
            <a:extLst>
              <a:ext uri="{FF2B5EF4-FFF2-40B4-BE49-F238E27FC236}">
                <a16:creationId xmlns:a16="http://schemas.microsoft.com/office/drawing/2014/main" id="{42CF0A45-F047-4572-8F65-777A2E8DB08A}"/>
              </a:ext>
            </a:extLst>
          </p:cNvPr>
          <p:cNvSpPr/>
          <p:nvPr/>
        </p:nvSpPr>
        <p:spPr>
          <a:xfrm>
            <a:off x="1105219" y="2609034"/>
            <a:ext cx="51276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tabLst>
                <a:tab pos="0" algn="l"/>
              </a:tabLst>
              <a:defRPr/>
            </a:pPr>
            <a:r>
              <a:rPr lang="en-US" sz="1200" kern="0" spc="-1" dirty="0">
                <a:solidFill>
                  <a:srgbClr val="414244"/>
                </a:solidFill>
                <a:latin typeface="Calibri"/>
                <a:ea typeface="DejaVu Sans"/>
              </a:rPr>
              <a:t>POST</a:t>
            </a:r>
            <a:endParaRPr lang="en-US" sz="1200" kern="0" spc="-1" dirty="0">
              <a:solidFill>
                <a:srgbClr val="838487"/>
              </a:solidFill>
              <a:latin typeface="Calibri"/>
            </a:endParaRP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F5CEECDA-64B3-416B-B156-348A602945D6}"/>
              </a:ext>
            </a:extLst>
          </p:cNvPr>
          <p:cNvSpPr/>
          <p:nvPr/>
        </p:nvSpPr>
        <p:spPr>
          <a:xfrm>
            <a:off x="11159413" y="6307494"/>
            <a:ext cx="1032588" cy="5505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>
                    <a:lumMod val="85000"/>
                  </a:scheme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868673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Rectangle 2">
            <a:extLst>
              <a:ext uri="{FF2B5EF4-FFF2-40B4-BE49-F238E27FC236}">
                <a16:creationId xmlns:a16="http://schemas.microsoft.com/office/drawing/2014/main" id="{F794755E-1F61-4C2F-BACF-8B47A519910D}"/>
              </a:ext>
            </a:extLst>
          </p:cNvPr>
          <p:cNvSpPr/>
          <p:nvPr/>
        </p:nvSpPr>
        <p:spPr>
          <a:xfrm>
            <a:off x="1749097" y="2393972"/>
            <a:ext cx="3024218" cy="1197197"/>
          </a:xfrm>
          <a:prstGeom prst="rect">
            <a:avLst/>
          </a:prstGeom>
          <a:solidFill>
            <a:schemeClr val="tx1"/>
          </a:solidFill>
          <a:ln w="6350">
            <a:solidFill>
              <a:schemeClr val="tx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en-US" sz="1000" b="0" strike="noStrike" spc="-1" dirty="0">
              <a:latin typeface="Calibri"/>
            </a:endParaRPr>
          </a:p>
        </p:txBody>
      </p:sp>
      <p:sp>
        <p:nvSpPr>
          <p:cNvPr id="772" name="Rectangle 2">
            <a:extLst>
              <a:ext uri="{FF2B5EF4-FFF2-40B4-BE49-F238E27FC236}">
                <a16:creationId xmlns:a16="http://schemas.microsoft.com/office/drawing/2014/main" id="{F794755E-1F61-4C2F-BACF-8B47A519910D}"/>
              </a:ext>
            </a:extLst>
          </p:cNvPr>
          <p:cNvSpPr/>
          <p:nvPr/>
        </p:nvSpPr>
        <p:spPr>
          <a:xfrm>
            <a:off x="5985555" y="2393288"/>
            <a:ext cx="4779155" cy="1212370"/>
          </a:xfrm>
          <a:prstGeom prst="rect">
            <a:avLst/>
          </a:prstGeom>
          <a:noFill/>
          <a:ln w="6350">
            <a:solidFill>
              <a:schemeClr val="tx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en-US" sz="1000" b="0" strike="noStrike" spc="-1" dirty="0">
              <a:latin typeface="Calibri"/>
            </a:endParaRPr>
          </a:p>
        </p:txBody>
      </p:sp>
      <p:sp>
        <p:nvSpPr>
          <p:cNvPr id="773" name="Rectangle 2">
            <a:extLst>
              <a:ext uri="{FF2B5EF4-FFF2-40B4-BE49-F238E27FC236}">
                <a16:creationId xmlns:a16="http://schemas.microsoft.com/office/drawing/2014/main" id="{F794755E-1F61-4C2F-BACF-8B47A519910D}"/>
              </a:ext>
            </a:extLst>
          </p:cNvPr>
          <p:cNvSpPr/>
          <p:nvPr/>
        </p:nvSpPr>
        <p:spPr>
          <a:xfrm>
            <a:off x="5974814" y="4069682"/>
            <a:ext cx="4779155" cy="1742811"/>
          </a:xfrm>
          <a:prstGeom prst="rect">
            <a:avLst/>
          </a:prstGeom>
          <a:noFill/>
          <a:ln w="6350">
            <a:solidFill>
              <a:schemeClr val="tx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en-US" sz="1000" b="0" strike="noStrike" spc="-1" dirty="0">
              <a:latin typeface="Calibri"/>
            </a:endParaRPr>
          </a:p>
        </p:txBody>
      </p:sp>
      <p:sp>
        <p:nvSpPr>
          <p:cNvPr id="774" name="Rectangle 2">
            <a:extLst>
              <a:ext uri="{FF2B5EF4-FFF2-40B4-BE49-F238E27FC236}">
                <a16:creationId xmlns:a16="http://schemas.microsoft.com/office/drawing/2014/main" id="{F794755E-1F61-4C2F-BACF-8B47A519910D}"/>
              </a:ext>
            </a:extLst>
          </p:cNvPr>
          <p:cNvSpPr/>
          <p:nvPr/>
        </p:nvSpPr>
        <p:spPr>
          <a:xfrm>
            <a:off x="1747639" y="4069683"/>
            <a:ext cx="3025676" cy="1742810"/>
          </a:xfrm>
          <a:prstGeom prst="rect">
            <a:avLst/>
          </a:prstGeom>
          <a:noFill/>
          <a:ln w="6350">
            <a:solidFill>
              <a:schemeClr val="tx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en-US" sz="1000" b="0" strike="noStrike" spc="-1" dirty="0"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Data Protection and Accountability</a:t>
            </a:r>
            <a:br>
              <a:rPr lang="en-US" dirty="0"/>
            </a:br>
            <a:r>
              <a:rPr lang="en-US" dirty="0"/>
              <a:t>Components – Post Audit Log</a:t>
            </a:r>
            <a:endParaRPr lang="pt-PT" dirty="0"/>
          </a:p>
        </p:txBody>
      </p:sp>
      <p:sp>
        <p:nvSpPr>
          <p:cNvPr id="163" name="CustomShape 50">
            <a:extLst>
              <a:ext uri="{FF2B5EF4-FFF2-40B4-BE49-F238E27FC236}">
                <a16:creationId xmlns:a16="http://schemas.microsoft.com/office/drawing/2014/main" id="{BC97370D-2929-440D-AC58-C9D61EB0EF0B}"/>
              </a:ext>
            </a:extLst>
          </p:cNvPr>
          <p:cNvSpPr/>
          <p:nvPr/>
        </p:nvSpPr>
        <p:spPr>
          <a:xfrm>
            <a:off x="1749097" y="2187522"/>
            <a:ext cx="3024219" cy="184112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0">
            <a:noFill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100" b="1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Encryption</a:t>
            </a:r>
            <a:endParaRPr lang="en-US" sz="1100" b="0" strike="noStrike" spc="-1" dirty="0">
              <a:latin typeface="Calibri"/>
            </a:endParaRPr>
          </a:p>
        </p:txBody>
      </p:sp>
      <p:sp>
        <p:nvSpPr>
          <p:cNvPr id="164" name="CustomShape 50">
            <a:extLst>
              <a:ext uri="{FF2B5EF4-FFF2-40B4-BE49-F238E27FC236}">
                <a16:creationId xmlns:a16="http://schemas.microsoft.com/office/drawing/2014/main" id="{BC97370D-2929-440D-AC58-C9D61EB0EF0B}"/>
              </a:ext>
            </a:extLst>
          </p:cNvPr>
          <p:cNvSpPr/>
          <p:nvPr/>
        </p:nvSpPr>
        <p:spPr>
          <a:xfrm>
            <a:off x="1749096" y="3848843"/>
            <a:ext cx="3024219" cy="184112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0">
            <a:noFill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100" b="1" spc="-1" dirty="0">
                <a:solidFill>
                  <a:srgbClr val="FFFFFF"/>
                </a:solidFill>
                <a:latin typeface="Calibri"/>
              </a:rPr>
              <a:t>(</a:t>
            </a:r>
            <a:r>
              <a:rPr lang="en-US" sz="1100" b="1" spc="-1" dirty="0" err="1">
                <a:solidFill>
                  <a:srgbClr val="FFFFFF"/>
                </a:solidFill>
                <a:latin typeface="Calibri"/>
              </a:rPr>
              <a:t>n,k</a:t>
            </a:r>
            <a:r>
              <a:rPr lang="en-US" sz="1100" b="1" spc="-1" dirty="0">
                <a:solidFill>
                  <a:srgbClr val="FFFFFF"/>
                </a:solidFill>
                <a:latin typeface="Calibri"/>
              </a:rPr>
              <a:t>) Key Sharing</a:t>
            </a:r>
            <a:endParaRPr lang="en-US" sz="1100" b="0" strike="noStrike" spc="-1" dirty="0">
              <a:latin typeface="Calibri"/>
            </a:endParaRPr>
          </a:p>
        </p:txBody>
      </p:sp>
      <p:sp>
        <p:nvSpPr>
          <p:cNvPr id="165" name="CustomShape 50">
            <a:extLst>
              <a:ext uri="{FF2B5EF4-FFF2-40B4-BE49-F238E27FC236}">
                <a16:creationId xmlns:a16="http://schemas.microsoft.com/office/drawing/2014/main" id="{BC97370D-2929-440D-AC58-C9D61EB0EF0B}"/>
              </a:ext>
            </a:extLst>
          </p:cNvPr>
          <p:cNvSpPr/>
          <p:nvPr/>
        </p:nvSpPr>
        <p:spPr>
          <a:xfrm>
            <a:off x="5985557" y="3848843"/>
            <a:ext cx="4779151" cy="184112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0">
            <a:noFill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100" b="1" spc="-1" dirty="0" err="1">
                <a:solidFill>
                  <a:srgbClr val="FFFFFF"/>
                </a:solidFill>
                <a:latin typeface="Calibri"/>
              </a:rPr>
              <a:t>Blockchain</a:t>
            </a:r>
            <a:endParaRPr lang="en-US" sz="1100" b="0" strike="noStrike" spc="-1" dirty="0">
              <a:latin typeface="Calibri"/>
            </a:endParaRPr>
          </a:p>
        </p:txBody>
      </p:sp>
      <p:sp>
        <p:nvSpPr>
          <p:cNvPr id="166" name="CustomShape 50">
            <a:extLst>
              <a:ext uri="{FF2B5EF4-FFF2-40B4-BE49-F238E27FC236}">
                <a16:creationId xmlns:a16="http://schemas.microsoft.com/office/drawing/2014/main" id="{BC97370D-2929-440D-AC58-C9D61EB0EF0B}"/>
              </a:ext>
            </a:extLst>
          </p:cNvPr>
          <p:cNvSpPr/>
          <p:nvPr/>
        </p:nvSpPr>
        <p:spPr>
          <a:xfrm>
            <a:off x="5985557" y="2187522"/>
            <a:ext cx="4779157" cy="184112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0">
            <a:noFill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100" b="1" spc="-1" dirty="0">
                <a:solidFill>
                  <a:srgbClr val="FFFFFF"/>
                </a:solidFill>
                <a:latin typeface="Calibri"/>
              </a:rPr>
              <a:t>Off-chain Database</a:t>
            </a:r>
            <a:endParaRPr lang="en-US" sz="1100" b="0" strike="noStrike" spc="-1" dirty="0">
              <a:latin typeface="Calibri"/>
            </a:endParaRPr>
          </a:p>
        </p:txBody>
      </p:sp>
      <p:sp>
        <p:nvSpPr>
          <p:cNvPr id="169" name="Freeform 79">
            <a:extLst>
              <a:ext uri="{FF2B5EF4-FFF2-40B4-BE49-F238E27FC236}">
                <a16:creationId xmlns:a16="http://schemas.microsoft.com/office/drawing/2014/main" id="{8E8A46A5-0796-4169-BDD7-FF3819F025D1}"/>
              </a:ext>
            </a:extLst>
          </p:cNvPr>
          <p:cNvSpPr/>
          <p:nvPr/>
        </p:nvSpPr>
        <p:spPr>
          <a:xfrm>
            <a:off x="3149786" y="3411250"/>
            <a:ext cx="222840" cy="75600"/>
          </a:xfrm>
          <a:custGeom>
            <a:avLst/>
            <a:gdLst/>
            <a:ahLst/>
            <a:cxnLst/>
            <a:rect l="l" t="t" r="r" b="b"/>
            <a:pathLst>
              <a:path w="2427231" h="914400">
                <a:moveTo>
                  <a:pt x="233965" y="366746"/>
                </a:moveTo>
                <a:cubicBezTo>
                  <a:pt x="184008" y="366746"/>
                  <a:pt x="143510" y="407244"/>
                  <a:pt x="143510" y="457201"/>
                </a:cubicBezTo>
                <a:cubicBezTo>
                  <a:pt x="143510" y="507158"/>
                  <a:pt x="184008" y="547656"/>
                  <a:pt x="233965" y="547656"/>
                </a:cubicBezTo>
                <a:cubicBezTo>
                  <a:pt x="283922" y="547656"/>
                  <a:pt x="324420" y="507158"/>
                  <a:pt x="324420" y="457201"/>
                </a:cubicBezTo>
                <a:cubicBezTo>
                  <a:pt x="324420" y="407244"/>
                  <a:pt x="283922" y="366746"/>
                  <a:pt x="233965" y="366746"/>
                </a:cubicBezTo>
                <a:close/>
                <a:moveTo>
                  <a:pt x="457200" y="0"/>
                </a:moveTo>
                <a:cubicBezTo>
                  <a:pt x="615016" y="0"/>
                  <a:pt x="754156" y="79959"/>
                  <a:pt x="836318" y="201575"/>
                </a:cubicBezTo>
                <a:lnTo>
                  <a:pt x="866368" y="256939"/>
                </a:lnTo>
                <a:lnTo>
                  <a:pt x="2226970" y="256939"/>
                </a:lnTo>
                <a:lnTo>
                  <a:pt x="2427231" y="457201"/>
                </a:lnTo>
                <a:lnTo>
                  <a:pt x="2226970" y="657462"/>
                </a:lnTo>
                <a:lnTo>
                  <a:pt x="2106661" y="657462"/>
                </a:lnTo>
                <a:lnTo>
                  <a:pt x="1975716" y="505956"/>
                </a:lnTo>
                <a:lnTo>
                  <a:pt x="1844772" y="657462"/>
                </a:lnTo>
                <a:lnTo>
                  <a:pt x="1773422" y="657462"/>
                </a:lnTo>
                <a:lnTo>
                  <a:pt x="1642477" y="505956"/>
                </a:lnTo>
                <a:lnTo>
                  <a:pt x="1511533" y="657462"/>
                </a:lnTo>
                <a:lnTo>
                  <a:pt x="1414780" y="657462"/>
                </a:lnTo>
                <a:lnTo>
                  <a:pt x="1283835" y="505956"/>
                </a:lnTo>
                <a:lnTo>
                  <a:pt x="1152891" y="657462"/>
                </a:lnTo>
                <a:lnTo>
                  <a:pt x="866368" y="657462"/>
                </a:lnTo>
                <a:lnTo>
                  <a:pt x="836318" y="712825"/>
                </a:lnTo>
                <a:cubicBezTo>
                  <a:pt x="754156" y="834441"/>
                  <a:pt x="615016" y="914400"/>
                  <a:pt x="457200" y="914400"/>
                </a:cubicBezTo>
                <a:cubicBezTo>
                  <a:pt x="204695" y="914400"/>
                  <a:pt x="0" y="709705"/>
                  <a:pt x="0" y="457200"/>
                </a:cubicBezTo>
                <a:cubicBezTo>
                  <a:pt x="0" y="204695"/>
                  <a:pt x="204695" y="0"/>
                  <a:pt x="457200" y="0"/>
                </a:cubicBezTo>
                <a:close/>
              </a:path>
            </a:pathLst>
          </a:custGeom>
          <a:solidFill>
            <a:srgbClr val="0070C0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</p:sp>
      <p:sp>
        <p:nvSpPr>
          <p:cNvPr id="170" name="Rounded Rectangle 184">
            <a:extLst>
              <a:ext uri="{FF2B5EF4-FFF2-40B4-BE49-F238E27FC236}">
                <a16:creationId xmlns:a16="http://schemas.microsoft.com/office/drawing/2014/main" id="{254F52BB-F2B3-4B4A-A867-95DD8E39DD8D}"/>
              </a:ext>
            </a:extLst>
          </p:cNvPr>
          <p:cNvSpPr/>
          <p:nvPr/>
        </p:nvSpPr>
        <p:spPr>
          <a:xfrm>
            <a:off x="105239" y="2887810"/>
            <a:ext cx="900922" cy="209520"/>
          </a:xfrm>
          <a:prstGeom prst="roundRect">
            <a:avLst>
              <a:gd name="adj" fmla="val 4167"/>
            </a:avLst>
          </a:prstGeom>
          <a:solidFill>
            <a:srgbClr val="83848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Audit Log</a:t>
            </a:r>
            <a:endParaRPr kumimoji="0" lang="en-US" sz="1100" b="0" i="0" u="none" strike="noStrike" kern="0" cap="none" spc="-1" normalizeH="0" baseline="0" noProof="0" dirty="0">
              <a:ln>
                <a:noFill/>
              </a:ln>
              <a:solidFill>
                <a:srgbClr val="8384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93" name="Group 792"/>
          <p:cNvGrpSpPr/>
          <p:nvPr/>
        </p:nvGrpSpPr>
        <p:grpSpPr>
          <a:xfrm>
            <a:off x="6296297" y="4309384"/>
            <a:ext cx="1776237" cy="1263407"/>
            <a:chOff x="6296297" y="4120004"/>
            <a:chExt cx="1776237" cy="1263407"/>
          </a:xfrm>
        </p:grpSpPr>
        <p:sp>
          <p:nvSpPr>
            <p:cNvPr id="182" name="Rectangle 113">
              <a:extLst>
                <a:ext uri="{FF2B5EF4-FFF2-40B4-BE49-F238E27FC236}">
                  <a16:creationId xmlns:a16="http://schemas.microsoft.com/office/drawing/2014/main" id="{18C187D5-BA64-40FB-BEBE-FCA54015211A}"/>
                </a:ext>
              </a:extLst>
            </p:cNvPr>
            <p:cNvSpPr/>
            <p:nvPr/>
          </p:nvSpPr>
          <p:spPr>
            <a:xfrm>
              <a:off x="6597495" y="4120004"/>
              <a:ext cx="853151" cy="197155"/>
            </a:xfrm>
            <a:prstGeom prst="rect">
              <a:avLst/>
            </a:prstGeom>
            <a:noFill/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000" i="0" u="none" strike="noStrike" kern="0" cap="none" spc="-1" normalizeH="0" baseline="0" noProof="0" dirty="0">
                  <a:ln>
                    <a:noFill/>
                  </a:ln>
                  <a:solidFill>
                    <a:srgbClr val="414244"/>
                  </a:solidFill>
                  <a:effectLst/>
                  <a:uLnTx/>
                  <a:uFillTx/>
                  <a:latin typeface="Calibri"/>
                  <a:ea typeface="DejaVu Sans"/>
                  <a:cs typeface="+mn-cs"/>
                </a:rPr>
                <a:t>peer0.org1</a:t>
              </a:r>
              <a:endPara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183" name="Group 182"/>
            <p:cNvGrpSpPr/>
            <p:nvPr/>
          </p:nvGrpSpPr>
          <p:grpSpPr>
            <a:xfrm>
              <a:off x="6864614" y="4314019"/>
              <a:ext cx="318913" cy="386777"/>
              <a:chOff x="7395464" y="3062136"/>
              <a:chExt cx="466920" cy="566280"/>
            </a:xfrm>
          </p:grpSpPr>
          <p:grpSp>
            <p:nvGrpSpPr>
              <p:cNvPr id="184" name="Group 140">
                <a:extLst>
                  <a:ext uri="{FF2B5EF4-FFF2-40B4-BE49-F238E27FC236}">
                    <a16:creationId xmlns:a16="http://schemas.microsoft.com/office/drawing/2014/main" id="{8A8CC44C-B01D-44DE-B89A-D38FAE743F1F}"/>
                  </a:ext>
                </a:extLst>
              </p:cNvPr>
              <p:cNvGrpSpPr/>
              <p:nvPr/>
            </p:nvGrpSpPr>
            <p:grpSpPr>
              <a:xfrm>
                <a:off x="7395464" y="3062136"/>
                <a:ext cx="466920" cy="566280"/>
                <a:chOff x="9698760" y="3480120"/>
                <a:chExt cx="466920" cy="566280"/>
              </a:xfrm>
            </p:grpSpPr>
            <p:sp>
              <p:nvSpPr>
                <p:cNvPr id="186" name="Rounded Rectangle 126">
                  <a:extLst>
                    <a:ext uri="{FF2B5EF4-FFF2-40B4-BE49-F238E27FC236}">
                      <a16:creationId xmlns:a16="http://schemas.microsoft.com/office/drawing/2014/main" id="{D4CAF9B7-3BCC-4AF9-9093-8D7EA6C31B0B}"/>
                    </a:ext>
                  </a:extLst>
                </p:cNvPr>
                <p:cNvSpPr/>
                <p:nvPr/>
              </p:nvSpPr>
              <p:spPr>
                <a:xfrm>
                  <a:off x="9698760" y="3480120"/>
                  <a:ext cx="466920" cy="566280"/>
                </a:xfrm>
                <a:prstGeom prst="roundRect">
                  <a:avLst>
                    <a:gd name="adj" fmla="val 16667"/>
                  </a:avLst>
                </a:prstGeom>
                <a:noFill/>
                <a:ln w="12700" cap="flat" cmpd="sng" algn="ctr">
                  <a:solidFill>
                    <a:srgbClr val="546CB2"/>
                  </a:solidFill>
                  <a:prstDash val="solid"/>
                  <a:miter lim="800000"/>
                </a:ln>
                <a:effectLst/>
              </p:spPr>
            </p:sp>
            <p:grpSp>
              <p:nvGrpSpPr>
                <p:cNvPr id="187" name="Group 92">
                  <a:extLst>
                    <a:ext uri="{FF2B5EF4-FFF2-40B4-BE49-F238E27FC236}">
                      <a16:creationId xmlns:a16="http://schemas.microsoft.com/office/drawing/2014/main" id="{2F33F6DA-2610-4735-BE70-5D8E6BA428DE}"/>
                    </a:ext>
                  </a:extLst>
                </p:cNvPr>
                <p:cNvGrpSpPr/>
                <p:nvPr/>
              </p:nvGrpSpPr>
              <p:grpSpPr>
                <a:xfrm>
                  <a:off x="9802800" y="3702960"/>
                  <a:ext cx="241200" cy="275400"/>
                  <a:chOff x="9802800" y="3702960"/>
                  <a:chExt cx="241200" cy="275400"/>
                </a:xfrm>
              </p:grpSpPr>
              <p:sp>
                <p:nvSpPr>
                  <p:cNvPr id="188" name="Rectangle 94">
                    <a:extLst>
                      <a:ext uri="{FF2B5EF4-FFF2-40B4-BE49-F238E27FC236}">
                        <a16:creationId xmlns:a16="http://schemas.microsoft.com/office/drawing/2014/main" id="{1A53C6D5-5A88-46BF-A21B-556121D6A113}"/>
                      </a:ext>
                    </a:extLst>
                  </p:cNvPr>
                  <p:cNvSpPr/>
                  <p:nvPr/>
                </p:nvSpPr>
                <p:spPr>
                  <a:xfrm>
                    <a:off x="9802800" y="3702960"/>
                    <a:ext cx="241200" cy="27540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  <p:grpSp>
                <p:nvGrpSpPr>
                  <p:cNvPr id="189" name="Group 95">
                    <a:extLst>
                      <a:ext uri="{FF2B5EF4-FFF2-40B4-BE49-F238E27FC236}">
                        <a16:creationId xmlns:a16="http://schemas.microsoft.com/office/drawing/2014/main" id="{DB6EE8B3-C661-417B-A881-B0AF027C15F7}"/>
                      </a:ext>
                    </a:extLst>
                  </p:cNvPr>
                  <p:cNvGrpSpPr/>
                  <p:nvPr/>
                </p:nvGrpSpPr>
                <p:grpSpPr>
                  <a:xfrm>
                    <a:off x="9836280" y="3804480"/>
                    <a:ext cx="79560" cy="38880"/>
                    <a:chOff x="9836280" y="3804480"/>
                    <a:chExt cx="79560" cy="38880"/>
                  </a:xfrm>
                </p:grpSpPr>
                <p:sp>
                  <p:nvSpPr>
                    <p:cNvPr id="196" name="Rectangle 102">
                      <a:extLst>
                        <a:ext uri="{FF2B5EF4-FFF2-40B4-BE49-F238E27FC236}">
                          <a16:creationId xmlns:a16="http://schemas.microsoft.com/office/drawing/2014/main" id="{2F57A5D6-48CA-47B0-B38E-FACA62186631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9833760" y="382680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97" name="Rectangle 103">
                      <a:extLst>
                        <a:ext uri="{FF2B5EF4-FFF2-40B4-BE49-F238E27FC236}">
                          <a16:creationId xmlns:a16="http://schemas.microsoft.com/office/drawing/2014/main" id="{86EDBB1C-29BA-408A-9757-668EE5A58230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9852480" y="382032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190" name="Group 96">
                    <a:extLst>
                      <a:ext uri="{FF2B5EF4-FFF2-40B4-BE49-F238E27FC236}">
                        <a16:creationId xmlns:a16="http://schemas.microsoft.com/office/drawing/2014/main" id="{1F7B4667-04DF-4A93-AC06-A24091394E82}"/>
                      </a:ext>
                    </a:extLst>
                  </p:cNvPr>
                  <p:cNvGrpSpPr/>
                  <p:nvPr/>
                </p:nvGrpSpPr>
                <p:grpSpPr>
                  <a:xfrm>
                    <a:off x="9837000" y="3879000"/>
                    <a:ext cx="51480" cy="51480"/>
                    <a:chOff x="9837000" y="3879000"/>
                    <a:chExt cx="51480" cy="51480"/>
                  </a:xfrm>
                </p:grpSpPr>
                <p:sp>
                  <p:nvSpPr>
                    <p:cNvPr id="194" name="Rectangle 100">
                      <a:extLst>
                        <a:ext uri="{FF2B5EF4-FFF2-40B4-BE49-F238E27FC236}">
                          <a16:creationId xmlns:a16="http://schemas.microsoft.com/office/drawing/2014/main" id="{F3D31E61-CD7C-4C01-AE1E-9606D4B6DDE8}"/>
                        </a:ext>
                      </a:extLst>
                    </p:cNvPr>
                    <p:cNvSpPr/>
                    <p:nvPr/>
                  </p:nvSpPr>
                  <p:spPr>
                    <a:xfrm rot="18900000">
                      <a:off x="9829440" y="390132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95" name="Rectangle 101">
                      <a:extLst>
                        <a:ext uri="{FF2B5EF4-FFF2-40B4-BE49-F238E27FC236}">
                          <a16:creationId xmlns:a16="http://schemas.microsoft.com/office/drawing/2014/main" id="{C6D65796-6D38-44F4-8178-EA8307E76E32}"/>
                        </a:ext>
                      </a:extLst>
                    </p:cNvPr>
                    <p:cNvSpPr/>
                    <p:nvPr/>
                  </p:nvSpPr>
                  <p:spPr>
                    <a:xfrm rot="13500000">
                      <a:off x="9833760" y="3901680"/>
                      <a:ext cx="60120" cy="720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191" name="Group 97">
                    <a:extLst>
                      <a:ext uri="{FF2B5EF4-FFF2-40B4-BE49-F238E27FC236}">
                        <a16:creationId xmlns:a16="http://schemas.microsoft.com/office/drawing/2014/main" id="{093FBC69-1879-47B6-871A-2CC98CAF8741}"/>
                      </a:ext>
                    </a:extLst>
                  </p:cNvPr>
                  <p:cNvGrpSpPr/>
                  <p:nvPr/>
                </p:nvGrpSpPr>
                <p:grpSpPr>
                  <a:xfrm>
                    <a:off x="9836280" y="3745440"/>
                    <a:ext cx="79560" cy="38880"/>
                    <a:chOff x="9836280" y="3745440"/>
                    <a:chExt cx="79560" cy="38880"/>
                  </a:xfrm>
                </p:grpSpPr>
                <p:sp>
                  <p:nvSpPr>
                    <p:cNvPr id="192" name="Rectangle 98">
                      <a:extLst>
                        <a:ext uri="{FF2B5EF4-FFF2-40B4-BE49-F238E27FC236}">
                          <a16:creationId xmlns:a16="http://schemas.microsoft.com/office/drawing/2014/main" id="{A03B00A6-932C-4F29-86D3-512B10F6A433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9833760" y="376740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193" name="Rectangle 99">
                      <a:extLst>
                        <a:ext uri="{FF2B5EF4-FFF2-40B4-BE49-F238E27FC236}">
                          <a16:creationId xmlns:a16="http://schemas.microsoft.com/office/drawing/2014/main" id="{160C501B-CCC9-446C-AF41-52ED92B8D981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9852480" y="376128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</p:grpSp>
          </p:grpSp>
          <p:sp>
            <p:nvSpPr>
              <p:cNvPr id="185" name="Freeform 79">
                <a:extLst>
                  <a:ext uri="{FF2B5EF4-FFF2-40B4-BE49-F238E27FC236}">
                    <a16:creationId xmlns:a16="http://schemas.microsoft.com/office/drawing/2014/main" id="{43C903C9-1086-4E35-936F-BE44BA5A2634}"/>
                  </a:ext>
                </a:extLst>
              </p:cNvPr>
              <p:cNvSpPr/>
              <p:nvPr/>
            </p:nvSpPr>
            <p:spPr>
              <a:xfrm>
                <a:off x="7509700" y="3136078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7F4F9F">
                  <a:lumMod val="40000"/>
                  <a:lumOff val="60000"/>
                </a:srgbClr>
              </a:solidFill>
              <a:ln w="12700" cap="flat" cmpd="sng" algn="ctr">
                <a:solidFill>
                  <a:srgbClr val="CCB6DB"/>
                </a:solidFill>
                <a:prstDash val="solid"/>
                <a:miter lim="800000"/>
              </a:ln>
              <a:effectLst/>
            </p:spPr>
          </p:sp>
        </p:grpSp>
        <p:sp>
          <p:nvSpPr>
            <p:cNvPr id="199" name="Rectangle 113">
              <a:extLst>
                <a:ext uri="{FF2B5EF4-FFF2-40B4-BE49-F238E27FC236}">
                  <a16:creationId xmlns:a16="http://schemas.microsoft.com/office/drawing/2014/main" id="{2436AE0A-7EE1-4E8A-9F50-0AE8E13250C6}"/>
                </a:ext>
              </a:extLst>
            </p:cNvPr>
            <p:cNvSpPr/>
            <p:nvPr/>
          </p:nvSpPr>
          <p:spPr>
            <a:xfrm>
              <a:off x="7219383" y="4516141"/>
              <a:ext cx="853151" cy="197155"/>
            </a:xfrm>
            <a:prstGeom prst="rect">
              <a:avLst/>
            </a:prstGeom>
            <a:noFill/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000" i="0" u="none" strike="noStrike" kern="0" cap="none" spc="-1" normalizeH="0" baseline="0" noProof="0" dirty="0">
                  <a:ln>
                    <a:noFill/>
                  </a:ln>
                  <a:solidFill>
                    <a:srgbClr val="414244"/>
                  </a:solidFill>
                  <a:effectLst/>
                  <a:uLnTx/>
                  <a:uFillTx/>
                  <a:latin typeface="Calibri"/>
                  <a:ea typeface="DejaVu Sans"/>
                  <a:cs typeface="+mn-cs"/>
                </a:rPr>
                <a:t>peer0.org2</a:t>
              </a:r>
              <a:endPara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200" name="Group 199"/>
            <p:cNvGrpSpPr/>
            <p:nvPr/>
          </p:nvGrpSpPr>
          <p:grpSpPr>
            <a:xfrm>
              <a:off x="7490996" y="4710156"/>
              <a:ext cx="318913" cy="386777"/>
              <a:chOff x="8102943" y="3741075"/>
              <a:chExt cx="466920" cy="566280"/>
            </a:xfrm>
          </p:grpSpPr>
          <p:grpSp>
            <p:nvGrpSpPr>
              <p:cNvPr id="201" name="Group 126">
                <a:extLst>
                  <a:ext uri="{FF2B5EF4-FFF2-40B4-BE49-F238E27FC236}">
                    <a16:creationId xmlns:a16="http://schemas.microsoft.com/office/drawing/2014/main" id="{76C8C88F-C24A-4378-A795-E42D3C57B5C9}"/>
                  </a:ext>
                </a:extLst>
              </p:cNvPr>
              <p:cNvGrpSpPr/>
              <p:nvPr/>
            </p:nvGrpSpPr>
            <p:grpSpPr>
              <a:xfrm>
                <a:off x="8102943" y="3741075"/>
                <a:ext cx="466920" cy="566280"/>
                <a:chOff x="9707400" y="4267800"/>
                <a:chExt cx="466920" cy="566280"/>
              </a:xfrm>
            </p:grpSpPr>
            <p:sp>
              <p:nvSpPr>
                <p:cNvPr id="203" name="Rounded Rectangle 126">
                  <a:extLst>
                    <a:ext uri="{FF2B5EF4-FFF2-40B4-BE49-F238E27FC236}">
                      <a16:creationId xmlns:a16="http://schemas.microsoft.com/office/drawing/2014/main" id="{29ABE8AA-9E58-438C-82FD-89F89536C282}"/>
                    </a:ext>
                  </a:extLst>
                </p:cNvPr>
                <p:cNvSpPr/>
                <p:nvPr/>
              </p:nvSpPr>
              <p:spPr>
                <a:xfrm>
                  <a:off x="9707400" y="4267800"/>
                  <a:ext cx="466920" cy="566280"/>
                </a:xfrm>
                <a:prstGeom prst="roundRect">
                  <a:avLst>
                    <a:gd name="adj" fmla="val 16667"/>
                  </a:avLst>
                </a:prstGeom>
                <a:noFill/>
                <a:ln w="12700" cap="flat" cmpd="sng" algn="ctr">
                  <a:solidFill>
                    <a:srgbClr val="546CB2"/>
                  </a:solidFill>
                  <a:prstDash val="solid"/>
                  <a:miter lim="800000"/>
                </a:ln>
                <a:effectLst/>
              </p:spPr>
            </p:sp>
            <p:grpSp>
              <p:nvGrpSpPr>
                <p:cNvPr id="204" name="Group 92">
                  <a:extLst>
                    <a:ext uri="{FF2B5EF4-FFF2-40B4-BE49-F238E27FC236}">
                      <a16:creationId xmlns:a16="http://schemas.microsoft.com/office/drawing/2014/main" id="{635A83B2-2E94-4F24-8FE5-17B9CB21FA6F}"/>
                    </a:ext>
                  </a:extLst>
                </p:cNvPr>
                <p:cNvGrpSpPr/>
                <p:nvPr/>
              </p:nvGrpSpPr>
              <p:grpSpPr>
                <a:xfrm>
                  <a:off x="9811440" y="4490640"/>
                  <a:ext cx="241200" cy="275400"/>
                  <a:chOff x="9811440" y="4490640"/>
                  <a:chExt cx="241200" cy="275400"/>
                </a:xfrm>
              </p:grpSpPr>
              <p:sp>
                <p:nvSpPr>
                  <p:cNvPr id="205" name="Rectangle 94">
                    <a:extLst>
                      <a:ext uri="{FF2B5EF4-FFF2-40B4-BE49-F238E27FC236}">
                        <a16:creationId xmlns:a16="http://schemas.microsoft.com/office/drawing/2014/main" id="{AC6064F2-CF12-46E5-9510-6EED3CB7B0F2}"/>
                      </a:ext>
                    </a:extLst>
                  </p:cNvPr>
                  <p:cNvSpPr/>
                  <p:nvPr/>
                </p:nvSpPr>
                <p:spPr>
                  <a:xfrm>
                    <a:off x="9811440" y="4490640"/>
                    <a:ext cx="241200" cy="27540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  <p:grpSp>
                <p:nvGrpSpPr>
                  <p:cNvPr id="206" name="Group 95">
                    <a:extLst>
                      <a:ext uri="{FF2B5EF4-FFF2-40B4-BE49-F238E27FC236}">
                        <a16:creationId xmlns:a16="http://schemas.microsoft.com/office/drawing/2014/main" id="{611D1C73-2010-46D0-858B-412A082BDC32}"/>
                      </a:ext>
                    </a:extLst>
                  </p:cNvPr>
                  <p:cNvGrpSpPr/>
                  <p:nvPr/>
                </p:nvGrpSpPr>
                <p:grpSpPr>
                  <a:xfrm>
                    <a:off x="9845280" y="4592160"/>
                    <a:ext cx="79200" cy="38880"/>
                    <a:chOff x="9845280" y="4592160"/>
                    <a:chExt cx="79200" cy="38880"/>
                  </a:xfrm>
                </p:grpSpPr>
                <p:sp>
                  <p:nvSpPr>
                    <p:cNvPr id="213" name="Rectangle 102">
                      <a:extLst>
                        <a:ext uri="{FF2B5EF4-FFF2-40B4-BE49-F238E27FC236}">
                          <a16:creationId xmlns:a16="http://schemas.microsoft.com/office/drawing/2014/main" id="{6249FD3C-8A06-47F1-95C5-54C36A56322A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9842760" y="461412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214" name="Rectangle 103">
                      <a:extLst>
                        <a:ext uri="{FF2B5EF4-FFF2-40B4-BE49-F238E27FC236}">
                          <a16:creationId xmlns:a16="http://schemas.microsoft.com/office/drawing/2014/main" id="{8DFEFA16-D6E7-441A-9643-4C328BBDA058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9861120" y="460800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207" name="Group 96">
                    <a:extLst>
                      <a:ext uri="{FF2B5EF4-FFF2-40B4-BE49-F238E27FC236}">
                        <a16:creationId xmlns:a16="http://schemas.microsoft.com/office/drawing/2014/main" id="{FE13DD97-899A-4D9A-BA3B-A89DE9642EEB}"/>
                      </a:ext>
                    </a:extLst>
                  </p:cNvPr>
                  <p:cNvGrpSpPr/>
                  <p:nvPr/>
                </p:nvGrpSpPr>
                <p:grpSpPr>
                  <a:xfrm>
                    <a:off x="9845640" y="4666320"/>
                    <a:ext cx="51480" cy="51480"/>
                    <a:chOff x="9845640" y="4666320"/>
                    <a:chExt cx="51480" cy="51480"/>
                  </a:xfrm>
                </p:grpSpPr>
                <p:sp>
                  <p:nvSpPr>
                    <p:cNvPr id="211" name="Rectangle 100">
                      <a:extLst>
                        <a:ext uri="{FF2B5EF4-FFF2-40B4-BE49-F238E27FC236}">
                          <a16:creationId xmlns:a16="http://schemas.microsoft.com/office/drawing/2014/main" id="{19356A0B-2F24-4C07-B44A-6864C1303CDE}"/>
                        </a:ext>
                      </a:extLst>
                    </p:cNvPr>
                    <p:cNvSpPr/>
                    <p:nvPr/>
                  </p:nvSpPr>
                  <p:spPr>
                    <a:xfrm rot="18900000">
                      <a:off x="9838080" y="468864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212" name="Rectangle 101">
                      <a:extLst>
                        <a:ext uri="{FF2B5EF4-FFF2-40B4-BE49-F238E27FC236}">
                          <a16:creationId xmlns:a16="http://schemas.microsoft.com/office/drawing/2014/main" id="{029A9F94-D401-46D9-86B6-D1449B5944D2}"/>
                        </a:ext>
                      </a:extLst>
                    </p:cNvPr>
                    <p:cNvSpPr/>
                    <p:nvPr/>
                  </p:nvSpPr>
                  <p:spPr>
                    <a:xfrm rot="13500000">
                      <a:off x="9842760" y="4689000"/>
                      <a:ext cx="60120" cy="720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208" name="Group 97">
                    <a:extLst>
                      <a:ext uri="{FF2B5EF4-FFF2-40B4-BE49-F238E27FC236}">
                        <a16:creationId xmlns:a16="http://schemas.microsoft.com/office/drawing/2014/main" id="{505903D0-5BB7-4782-9DBE-9A2AD9E38075}"/>
                      </a:ext>
                    </a:extLst>
                  </p:cNvPr>
                  <p:cNvGrpSpPr/>
                  <p:nvPr/>
                </p:nvGrpSpPr>
                <p:grpSpPr>
                  <a:xfrm>
                    <a:off x="9845280" y="4533120"/>
                    <a:ext cx="79200" cy="38880"/>
                    <a:chOff x="9845280" y="4533120"/>
                    <a:chExt cx="79200" cy="38880"/>
                  </a:xfrm>
                </p:grpSpPr>
                <p:sp>
                  <p:nvSpPr>
                    <p:cNvPr id="209" name="Rectangle 98">
                      <a:extLst>
                        <a:ext uri="{FF2B5EF4-FFF2-40B4-BE49-F238E27FC236}">
                          <a16:creationId xmlns:a16="http://schemas.microsoft.com/office/drawing/2014/main" id="{951B1085-A645-4A92-9556-6A78FB6EDADB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9842760" y="455508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210" name="Rectangle 99">
                      <a:extLst>
                        <a:ext uri="{FF2B5EF4-FFF2-40B4-BE49-F238E27FC236}">
                          <a16:creationId xmlns:a16="http://schemas.microsoft.com/office/drawing/2014/main" id="{20A84622-5B98-4096-A898-F1495DFA91B7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9861120" y="454896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</p:grpSp>
          </p:grpSp>
          <p:sp>
            <p:nvSpPr>
              <p:cNvPr id="202" name="Freeform 79">
                <a:extLst>
                  <a:ext uri="{FF2B5EF4-FFF2-40B4-BE49-F238E27FC236}">
                    <a16:creationId xmlns:a16="http://schemas.microsoft.com/office/drawing/2014/main" id="{7EEF8F24-2D47-45C6-AEC1-F87F0BB02EFA}"/>
                  </a:ext>
                </a:extLst>
              </p:cNvPr>
              <p:cNvSpPr/>
              <p:nvPr/>
            </p:nvSpPr>
            <p:spPr>
              <a:xfrm>
                <a:off x="8221341" y="3819067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546CB2">
                  <a:lumMod val="60000"/>
                  <a:lumOff val="40000"/>
                </a:srgbClr>
              </a:solidFill>
              <a:ln w="12700" cap="flat" cmpd="sng" algn="ctr">
                <a:solidFill>
                  <a:srgbClr val="98A7D1"/>
                </a:solidFill>
                <a:prstDash val="solid"/>
                <a:miter lim="800000"/>
              </a:ln>
              <a:effectLst/>
            </p:spPr>
          </p:sp>
        </p:grpSp>
        <p:sp>
          <p:nvSpPr>
            <p:cNvPr id="216" name="Rectangle 113">
              <a:extLst>
                <a:ext uri="{FF2B5EF4-FFF2-40B4-BE49-F238E27FC236}">
                  <a16:creationId xmlns:a16="http://schemas.microsoft.com/office/drawing/2014/main" id="{81D5A4EE-CB7B-419B-9D3F-218D93A33163}"/>
                </a:ext>
              </a:extLst>
            </p:cNvPr>
            <p:cNvSpPr/>
            <p:nvPr/>
          </p:nvSpPr>
          <p:spPr>
            <a:xfrm>
              <a:off x="6296297" y="4802619"/>
              <a:ext cx="853151" cy="197155"/>
            </a:xfrm>
            <a:prstGeom prst="rect">
              <a:avLst/>
            </a:prstGeom>
            <a:noFill/>
            <a:ln w="0">
              <a:noFill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US" sz="1000" i="0" u="none" strike="noStrike" kern="0" cap="none" spc="-1" normalizeH="0" baseline="0" noProof="0" dirty="0">
                  <a:ln>
                    <a:noFill/>
                  </a:ln>
                  <a:solidFill>
                    <a:srgbClr val="414244"/>
                  </a:solidFill>
                  <a:effectLst/>
                  <a:uLnTx/>
                  <a:uFillTx/>
                  <a:latin typeface="Calibri"/>
                  <a:ea typeface="DejaVu Sans"/>
                  <a:cs typeface="+mn-cs"/>
                </a:rPr>
                <a:t>peer0.org3</a:t>
              </a:r>
              <a:endParaRPr kumimoji="0" lang="en-US" sz="100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217" name="Group 216"/>
            <p:cNvGrpSpPr/>
            <p:nvPr/>
          </p:nvGrpSpPr>
          <p:grpSpPr>
            <a:xfrm>
              <a:off x="6569877" y="4996634"/>
              <a:ext cx="318913" cy="386777"/>
              <a:chOff x="8683326" y="4400213"/>
              <a:chExt cx="466920" cy="566280"/>
            </a:xfrm>
          </p:grpSpPr>
          <p:grpSp>
            <p:nvGrpSpPr>
              <p:cNvPr id="218" name="Group 205">
                <a:extLst>
                  <a:ext uri="{FF2B5EF4-FFF2-40B4-BE49-F238E27FC236}">
                    <a16:creationId xmlns:a16="http://schemas.microsoft.com/office/drawing/2014/main" id="{ACB6D0DF-1D70-4E38-AAFE-D5D8F063273D}"/>
                  </a:ext>
                </a:extLst>
              </p:cNvPr>
              <p:cNvGrpSpPr/>
              <p:nvPr/>
            </p:nvGrpSpPr>
            <p:grpSpPr>
              <a:xfrm>
                <a:off x="8683326" y="4400213"/>
                <a:ext cx="466920" cy="566280"/>
                <a:chOff x="10696680" y="3481200"/>
                <a:chExt cx="466920" cy="566280"/>
              </a:xfrm>
            </p:grpSpPr>
            <p:sp>
              <p:nvSpPr>
                <p:cNvPr id="220" name="Rounded Rectangle 126">
                  <a:extLst>
                    <a:ext uri="{FF2B5EF4-FFF2-40B4-BE49-F238E27FC236}">
                      <a16:creationId xmlns:a16="http://schemas.microsoft.com/office/drawing/2014/main" id="{BC6EEFDE-99AE-4595-A1D4-0F36AD97651F}"/>
                    </a:ext>
                  </a:extLst>
                </p:cNvPr>
                <p:cNvSpPr/>
                <p:nvPr/>
              </p:nvSpPr>
              <p:spPr>
                <a:xfrm>
                  <a:off x="10696680" y="3481200"/>
                  <a:ext cx="466920" cy="566280"/>
                </a:xfrm>
                <a:prstGeom prst="roundRect">
                  <a:avLst>
                    <a:gd name="adj" fmla="val 16667"/>
                  </a:avLst>
                </a:prstGeom>
                <a:noFill/>
                <a:ln w="12700" cap="flat" cmpd="sng" algn="ctr">
                  <a:solidFill>
                    <a:srgbClr val="546CB2"/>
                  </a:solidFill>
                  <a:prstDash val="solid"/>
                  <a:miter lim="800000"/>
                </a:ln>
                <a:effectLst/>
              </p:spPr>
            </p:sp>
            <p:grpSp>
              <p:nvGrpSpPr>
                <p:cNvPr id="221" name="Group 92">
                  <a:extLst>
                    <a:ext uri="{FF2B5EF4-FFF2-40B4-BE49-F238E27FC236}">
                      <a16:creationId xmlns:a16="http://schemas.microsoft.com/office/drawing/2014/main" id="{44F5CBCE-688E-48A3-A4A1-5F58E5779DC6}"/>
                    </a:ext>
                  </a:extLst>
                </p:cNvPr>
                <p:cNvGrpSpPr/>
                <p:nvPr/>
              </p:nvGrpSpPr>
              <p:grpSpPr>
                <a:xfrm>
                  <a:off x="10800720" y="3704040"/>
                  <a:ext cx="241200" cy="275400"/>
                  <a:chOff x="10800720" y="3704040"/>
                  <a:chExt cx="241200" cy="275400"/>
                </a:xfrm>
              </p:grpSpPr>
              <p:sp>
                <p:nvSpPr>
                  <p:cNvPr id="222" name="Rectangle 94">
                    <a:extLst>
                      <a:ext uri="{FF2B5EF4-FFF2-40B4-BE49-F238E27FC236}">
                        <a16:creationId xmlns:a16="http://schemas.microsoft.com/office/drawing/2014/main" id="{34DAAE08-404A-4660-9036-D7C19763429E}"/>
                      </a:ext>
                    </a:extLst>
                  </p:cNvPr>
                  <p:cNvSpPr/>
                  <p:nvPr/>
                </p:nvSpPr>
                <p:spPr>
                  <a:xfrm>
                    <a:off x="10800720" y="3704040"/>
                    <a:ext cx="241200" cy="27540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546CB2"/>
                    </a:solidFill>
                    <a:prstDash val="solid"/>
                    <a:miter lim="800000"/>
                  </a:ln>
                  <a:effectLst/>
                </p:spPr>
              </p:sp>
              <p:grpSp>
                <p:nvGrpSpPr>
                  <p:cNvPr id="223" name="Group 95">
                    <a:extLst>
                      <a:ext uri="{FF2B5EF4-FFF2-40B4-BE49-F238E27FC236}">
                        <a16:creationId xmlns:a16="http://schemas.microsoft.com/office/drawing/2014/main" id="{7568FA38-7E5F-4C3E-96CB-3B23716A8A08}"/>
                      </a:ext>
                    </a:extLst>
                  </p:cNvPr>
                  <p:cNvGrpSpPr/>
                  <p:nvPr/>
                </p:nvGrpSpPr>
                <p:grpSpPr>
                  <a:xfrm>
                    <a:off x="10834200" y="3805560"/>
                    <a:ext cx="79560" cy="38880"/>
                    <a:chOff x="10834200" y="3805560"/>
                    <a:chExt cx="79560" cy="38880"/>
                  </a:xfrm>
                </p:grpSpPr>
                <p:sp>
                  <p:nvSpPr>
                    <p:cNvPr id="230" name="Rectangle 102">
                      <a:extLst>
                        <a:ext uri="{FF2B5EF4-FFF2-40B4-BE49-F238E27FC236}">
                          <a16:creationId xmlns:a16="http://schemas.microsoft.com/office/drawing/2014/main" id="{57DB6559-5719-4334-AC68-A6B9DFB917A1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10831680" y="382752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231" name="Rectangle 103">
                      <a:extLst>
                        <a:ext uri="{FF2B5EF4-FFF2-40B4-BE49-F238E27FC236}">
                          <a16:creationId xmlns:a16="http://schemas.microsoft.com/office/drawing/2014/main" id="{DA55B10F-0225-42A9-8DA8-E9475D42FB77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10850400" y="382140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224" name="Group 96">
                    <a:extLst>
                      <a:ext uri="{FF2B5EF4-FFF2-40B4-BE49-F238E27FC236}">
                        <a16:creationId xmlns:a16="http://schemas.microsoft.com/office/drawing/2014/main" id="{8C761DF6-F6A9-48F2-BD1C-3692E6E2F12E}"/>
                      </a:ext>
                    </a:extLst>
                  </p:cNvPr>
                  <p:cNvGrpSpPr/>
                  <p:nvPr/>
                </p:nvGrpSpPr>
                <p:grpSpPr>
                  <a:xfrm>
                    <a:off x="10834920" y="3879720"/>
                    <a:ext cx="51480" cy="51480"/>
                    <a:chOff x="10834920" y="3879720"/>
                    <a:chExt cx="51480" cy="51480"/>
                  </a:xfrm>
                </p:grpSpPr>
                <p:sp>
                  <p:nvSpPr>
                    <p:cNvPr id="228" name="Rectangle 100">
                      <a:extLst>
                        <a:ext uri="{FF2B5EF4-FFF2-40B4-BE49-F238E27FC236}">
                          <a16:creationId xmlns:a16="http://schemas.microsoft.com/office/drawing/2014/main" id="{A0AFC0E9-082C-4415-96E5-2F3888D2969F}"/>
                        </a:ext>
                      </a:extLst>
                    </p:cNvPr>
                    <p:cNvSpPr/>
                    <p:nvPr/>
                  </p:nvSpPr>
                  <p:spPr>
                    <a:xfrm rot="18900000">
                      <a:off x="10827360" y="390204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229" name="Rectangle 101">
                      <a:extLst>
                        <a:ext uri="{FF2B5EF4-FFF2-40B4-BE49-F238E27FC236}">
                          <a16:creationId xmlns:a16="http://schemas.microsoft.com/office/drawing/2014/main" id="{26109A62-7979-402F-9B41-2EC52FF3CA57}"/>
                        </a:ext>
                      </a:extLst>
                    </p:cNvPr>
                    <p:cNvSpPr/>
                    <p:nvPr/>
                  </p:nvSpPr>
                  <p:spPr>
                    <a:xfrm rot="13500000">
                      <a:off x="10831680" y="3902400"/>
                      <a:ext cx="60120" cy="720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  <p:grpSp>
                <p:nvGrpSpPr>
                  <p:cNvPr id="225" name="Group 97">
                    <a:extLst>
                      <a:ext uri="{FF2B5EF4-FFF2-40B4-BE49-F238E27FC236}">
                        <a16:creationId xmlns:a16="http://schemas.microsoft.com/office/drawing/2014/main" id="{B4B5EBE3-EE33-427E-AC22-B6132078B7F0}"/>
                      </a:ext>
                    </a:extLst>
                  </p:cNvPr>
                  <p:cNvGrpSpPr/>
                  <p:nvPr/>
                </p:nvGrpSpPr>
                <p:grpSpPr>
                  <a:xfrm>
                    <a:off x="10834200" y="3746520"/>
                    <a:ext cx="79560" cy="38880"/>
                    <a:chOff x="10834200" y="3746520"/>
                    <a:chExt cx="79560" cy="38880"/>
                  </a:xfrm>
                </p:grpSpPr>
                <p:sp>
                  <p:nvSpPr>
                    <p:cNvPr id="226" name="Rectangle 98">
                      <a:extLst>
                        <a:ext uri="{FF2B5EF4-FFF2-40B4-BE49-F238E27FC236}">
                          <a16:creationId xmlns:a16="http://schemas.microsoft.com/office/drawing/2014/main" id="{24932BD0-6615-4F88-8461-9B141F995F3D}"/>
                        </a:ext>
                      </a:extLst>
                    </p:cNvPr>
                    <p:cNvSpPr/>
                    <p:nvPr/>
                  </p:nvSpPr>
                  <p:spPr>
                    <a:xfrm rot="2700000">
                      <a:off x="10831680" y="3768480"/>
                      <a:ext cx="30240" cy="576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  <p:sp>
                  <p:nvSpPr>
                    <p:cNvPr id="227" name="Rectangle 99">
                      <a:extLst>
                        <a:ext uri="{FF2B5EF4-FFF2-40B4-BE49-F238E27FC236}">
                          <a16:creationId xmlns:a16="http://schemas.microsoft.com/office/drawing/2014/main" id="{611B32F3-1824-47CE-9EB9-621A7C15C3FE}"/>
                        </a:ext>
                      </a:extLst>
                    </p:cNvPr>
                    <p:cNvSpPr/>
                    <p:nvPr/>
                  </p:nvSpPr>
                  <p:spPr>
                    <a:xfrm rot="19800000">
                      <a:off x="10850400" y="3762360"/>
                      <a:ext cx="66240" cy="648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rgbClr val="546CB2"/>
                      </a:solidFill>
                      <a:prstDash val="solid"/>
                      <a:miter lim="800000"/>
                    </a:ln>
                    <a:effectLst/>
                  </p:spPr>
                </p:sp>
              </p:grpSp>
            </p:grpSp>
          </p:grpSp>
          <p:sp>
            <p:nvSpPr>
              <p:cNvPr id="219" name="Freeform 79">
                <a:extLst>
                  <a:ext uri="{FF2B5EF4-FFF2-40B4-BE49-F238E27FC236}">
                    <a16:creationId xmlns:a16="http://schemas.microsoft.com/office/drawing/2014/main" id="{A1806FC7-2F09-4580-8CC3-0CC4F7A5874D}"/>
                  </a:ext>
                </a:extLst>
              </p:cNvPr>
              <p:cNvSpPr/>
              <p:nvPr/>
            </p:nvSpPr>
            <p:spPr>
              <a:xfrm>
                <a:off x="8789726" y="4475972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7F4F9F">
                  <a:lumMod val="50000"/>
                </a:srgbClr>
              </a:solidFill>
              <a:ln w="12700" cap="flat" cmpd="sng" algn="ctr">
                <a:solidFill>
                  <a:srgbClr val="3F274F"/>
                </a:solidFill>
                <a:prstDash val="solid"/>
                <a:miter lim="800000"/>
              </a:ln>
              <a:effectLst/>
            </p:spPr>
          </p:sp>
        </p:grpSp>
      </p:grpSp>
      <p:sp>
        <p:nvSpPr>
          <p:cNvPr id="759" name="Rectangle 2">
            <a:extLst>
              <a:ext uri="{FF2B5EF4-FFF2-40B4-BE49-F238E27FC236}">
                <a16:creationId xmlns:a16="http://schemas.microsoft.com/office/drawing/2014/main" id="{F794755E-1F61-4C2F-BACF-8B47A519910D}"/>
              </a:ext>
            </a:extLst>
          </p:cNvPr>
          <p:cNvSpPr/>
          <p:nvPr/>
        </p:nvSpPr>
        <p:spPr>
          <a:xfrm>
            <a:off x="8151458" y="4047213"/>
            <a:ext cx="2602512" cy="17652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000" b="1" spc="-1" dirty="0">
                <a:solidFill>
                  <a:srgbClr val="000000"/>
                </a:solidFill>
                <a:latin typeface="Arial"/>
                <a:ea typeface="DejaVu Sans"/>
              </a:rPr>
              <a:t>Stores key shares </a:t>
            </a:r>
            <a:r>
              <a:rPr lang="en-US" sz="1000" spc="-1" dirty="0">
                <a:solidFill>
                  <a:srgbClr val="000000"/>
                </a:solidFill>
                <a:latin typeface="Arial"/>
                <a:ea typeface="DejaVu Sans"/>
              </a:rPr>
              <a:t>in separate organizations/peers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spc="-1" dirty="0">
                <a:solidFill>
                  <a:srgbClr val="000000"/>
                </a:solidFill>
                <a:latin typeface="Arial"/>
                <a:ea typeface="DejaVu Sans"/>
              </a:rPr>
              <a:t>Recovering keys entails passing </a:t>
            </a:r>
            <a:r>
              <a:rPr lang="en-US" sz="1000" b="1" spc="-1" dirty="0">
                <a:solidFill>
                  <a:srgbClr val="000000"/>
                </a:solidFill>
                <a:latin typeface="Arial"/>
                <a:ea typeface="DejaVu Sans"/>
              </a:rPr>
              <a:t>access control mechanisms </a:t>
            </a:r>
            <a:r>
              <a:rPr lang="en-US" sz="1000" spc="-1" dirty="0">
                <a:solidFill>
                  <a:srgbClr val="000000"/>
                </a:solidFill>
                <a:latin typeface="Arial"/>
                <a:ea typeface="DejaVu Sans"/>
              </a:rPr>
              <a:t>of </a:t>
            </a:r>
            <a:r>
              <a:rPr lang="en-US" sz="1000" b="1" spc="-1" dirty="0">
                <a:solidFill>
                  <a:srgbClr val="000000"/>
                </a:solidFill>
                <a:latin typeface="Arial"/>
                <a:ea typeface="DejaVu Sans"/>
              </a:rPr>
              <a:t>each organization/peers</a:t>
            </a:r>
          </a:p>
          <a:p>
            <a:endParaRPr lang="en-US" sz="1000" b="1" spc="-1" dirty="0">
              <a:solidFill>
                <a:schemeClr val="tx1">
                  <a:lumMod val="95000"/>
                </a:schemeClr>
              </a:solidFill>
              <a:latin typeface="Arial"/>
              <a:ea typeface="DejaVu Sans"/>
            </a:endParaRPr>
          </a:p>
          <a:p>
            <a:r>
              <a:rPr lang="en-US" sz="1000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Stores </a:t>
            </a:r>
            <a:r>
              <a:rPr lang="en-US" sz="1000" b="1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peers list </a:t>
            </a:r>
            <a:r>
              <a:rPr lang="en-US" sz="1000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with the </a:t>
            </a:r>
            <a:r>
              <a:rPr lang="en-US" sz="1000" b="1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key chunks</a:t>
            </a:r>
            <a:r>
              <a:rPr lang="en-US" sz="1000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 and </a:t>
            </a:r>
          </a:p>
          <a:p>
            <a:pPr>
              <a:lnSpc>
                <a:spcPct val="100000"/>
              </a:lnSpc>
            </a:pPr>
            <a:r>
              <a:rPr lang="en-US" sz="1000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stores </a:t>
            </a:r>
            <a:r>
              <a:rPr lang="en-US" sz="1000" b="1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off-chain references</a:t>
            </a:r>
            <a:r>
              <a:rPr lang="en-US" sz="1000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 of audit logs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000" spc="-1" dirty="0" err="1">
                <a:solidFill>
                  <a:schemeClr val="tx1">
                    <a:lumMod val="95000"/>
                  </a:schemeClr>
                </a:solidFill>
                <a:latin typeface="Arial"/>
              </a:rPr>
              <a:t>Blockchain</a:t>
            </a:r>
            <a:r>
              <a:rPr lang="en-US" sz="1000" spc="-1" dirty="0">
                <a:solidFill>
                  <a:schemeClr val="tx1">
                    <a:lumMod val="95000"/>
                  </a:schemeClr>
                </a:solidFill>
                <a:latin typeface="Arial"/>
              </a:rPr>
              <a:t> </a:t>
            </a:r>
            <a:r>
              <a:rPr lang="en-US" sz="1000" b="1" spc="-1" dirty="0">
                <a:solidFill>
                  <a:schemeClr val="tx1">
                    <a:lumMod val="95000"/>
                  </a:schemeClr>
                </a:solidFill>
                <a:latin typeface="Arial"/>
              </a:rPr>
              <a:t>does not store audit logs</a:t>
            </a:r>
            <a:endParaRPr lang="en-US" sz="1000" b="1" spc="-1" dirty="0">
              <a:solidFill>
                <a:schemeClr val="tx1">
                  <a:lumMod val="95000"/>
                </a:schemeClr>
              </a:solidFill>
              <a:latin typeface="Calibri"/>
            </a:endParaRPr>
          </a:p>
        </p:txBody>
      </p:sp>
      <p:sp>
        <p:nvSpPr>
          <p:cNvPr id="763" name="Right Arrow 762"/>
          <p:cNvSpPr/>
          <p:nvPr/>
        </p:nvSpPr>
        <p:spPr>
          <a:xfrm rot="5400000">
            <a:off x="3162906" y="3614335"/>
            <a:ext cx="196600" cy="227344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766" name="Straight Arrow Connector 765"/>
          <p:cNvCxnSpPr>
            <a:stCxn id="178" idx="7"/>
            <a:endCxn id="186" idx="1"/>
          </p:cNvCxnSpPr>
          <p:nvPr/>
        </p:nvCxnSpPr>
        <p:spPr>
          <a:xfrm flipV="1">
            <a:off x="3680415" y="4696788"/>
            <a:ext cx="3184199" cy="4613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8" name="Straight Arrow Connector 767"/>
          <p:cNvCxnSpPr>
            <a:stCxn id="179" idx="0"/>
            <a:endCxn id="203" idx="1"/>
          </p:cNvCxnSpPr>
          <p:nvPr/>
        </p:nvCxnSpPr>
        <p:spPr>
          <a:xfrm flipV="1">
            <a:off x="3665103" y="5092925"/>
            <a:ext cx="3825893" cy="2279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0" name="Straight Arrow Connector 769"/>
          <p:cNvCxnSpPr>
            <a:stCxn id="180" idx="6"/>
            <a:endCxn id="220" idx="1"/>
          </p:cNvCxnSpPr>
          <p:nvPr/>
        </p:nvCxnSpPr>
        <p:spPr>
          <a:xfrm flipV="1">
            <a:off x="3686757" y="5379403"/>
            <a:ext cx="2883120" cy="1322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92" name="Group 791"/>
          <p:cNvGrpSpPr/>
          <p:nvPr/>
        </p:nvGrpSpPr>
        <p:grpSpPr>
          <a:xfrm>
            <a:off x="2835654" y="5086008"/>
            <a:ext cx="851103" cy="556447"/>
            <a:chOff x="2906077" y="4369592"/>
            <a:chExt cx="851103" cy="556447"/>
          </a:xfrm>
        </p:grpSpPr>
        <p:grpSp>
          <p:nvGrpSpPr>
            <p:cNvPr id="174" name="Group 173"/>
            <p:cNvGrpSpPr/>
            <p:nvPr/>
          </p:nvGrpSpPr>
          <p:grpSpPr>
            <a:xfrm>
              <a:off x="3467099" y="4419239"/>
              <a:ext cx="290081" cy="413846"/>
              <a:chOff x="6718231" y="4780728"/>
              <a:chExt cx="290081" cy="413846"/>
            </a:xfrm>
          </p:grpSpPr>
          <p:sp>
            <p:nvSpPr>
              <p:cNvPr id="175" name="Freeform 79">
                <a:extLst>
                  <a:ext uri="{FF2B5EF4-FFF2-40B4-BE49-F238E27FC236}">
                    <a16:creationId xmlns:a16="http://schemas.microsoft.com/office/drawing/2014/main" id="{BCB5557E-6146-47AA-8C62-54D5877EA1B1}"/>
                  </a:ext>
                </a:extLst>
              </p:cNvPr>
              <p:cNvSpPr/>
              <p:nvPr/>
            </p:nvSpPr>
            <p:spPr>
              <a:xfrm>
                <a:off x="6718231" y="4780728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7F4F9F">
                  <a:lumMod val="40000"/>
                  <a:lumOff val="60000"/>
                </a:srgbClr>
              </a:solidFill>
              <a:ln w="12700" cap="flat" cmpd="sng" algn="ctr">
                <a:solidFill>
                  <a:srgbClr val="CCB6DB"/>
                </a:solidFill>
                <a:prstDash val="solid"/>
                <a:miter lim="800000"/>
              </a:ln>
              <a:effectLst/>
            </p:spPr>
          </p:sp>
          <p:sp>
            <p:nvSpPr>
              <p:cNvPr id="176" name="Freeform 79">
                <a:extLst>
                  <a:ext uri="{FF2B5EF4-FFF2-40B4-BE49-F238E27FC236}">
                    <a16:creationId xmlns:a16="http://schemas.microsoft.com/office/drawing/2014/main" id="{E9A43C2E-E1CC-4687-AC9A-0BDF40A37111}"/>
                  </a:ext>
                </a:extLst>
              </p:cNvPr>
              <p:cNvSpPr/>
              <p:nvPr/>
            </p:nvSpPr>
            <p:spPr>
              <a:xfrm>
                <a:off x="6718231" y="5118974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7F4F9F">
                  <a:lumMod val="50000"/>
                </a:srgbClr>
              </a:solidFill>
              <a:ln w="12700" cap="flat" cmpd="sng" algn="ctr">
                <a:solidFill>
                  <a:srgbClr val="3F274F"/>
                </a:solidFill>
                <a:prstDash val="solid"/>
                <a:miter lim="800000"/>
              </a:ln>
              <a:effectLst/>
            </p:spPr>
          </p:sp>
          <p:sp>
            <p:nvSpPr>
              <p:cNvPr id="177" name="Freeform 79">
                <a:extLst>
                  <a:ext uri="{FF2B5EF4-FFF2-40B4-BE49-F238E27FC236}">
                    <a16:creationId xmlns:a16="http://schemas.microsoft.com/office/drawing/2014/main" id="{7BFD9FAB-CEEA-4BD7-9491-C8733ECF668B}"/>
                  </a:ext>
                </a:extLst>
              </p:cNvPr>
              <p:cNvSpPr/>
              <p:nvPr/>
            </p:nvSpPr>
            <p:spPr>
              <a:xfrm>
                <a:off x="6718231" y="4949851"/>
                <a:ext cx="22284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2427231" h="914400">
                    <a:moveTo>
                      <a:pt x="233965" y="366746"/>
                    </a:moveTo>
                    <a:cubicBezTo>
                      <a:pt x="184008" y="366746"/>
                      <a:pt x="143510" y="407244"/>
                      <a:pt x="143510" y="457201"/>
                    </a:cubicBezTo>
                    <a:cubicBezTo>
                      <a:pt x="143510" y="507158"/>
                      <a:pt x="184008" y="547656"/>
                      <a:pt x="233965" y="547656"/>
                    </a:cubicBezTo>
                    <a:cubicBezTo>
                      <a:pt x="283922" y="547656"/>
                      <a:pt x="324420" y="507158"/>
                      <a:pt x="324420" y="457201"/>
                    </a:cubicBezTo>
                    <a:cubicBezTo>
                      <a:pt x="324420" y="407244"/>
                      <a:pt x="283922" y="366746"/>
                      <a:pt x="233965" y="366746"/>
                    </a:cubicBezTo>
                    <a:close/>
                    <a:moveTo>
                      <a:pt x="457200" y="0"/>
                    </a:moveTo>
                    <a:cubicBezTo>
                      <a:pt x="615016" y="0"/>
                      <a:pt x="754156" y="79959"/>
                      <a:pt x="836318" y="201575"/>
                    </a:cubicBezTo>
                    <a:lnTo>
                      <a:pt x="866368" y="256939"/>
                    </a:lnTo>
                    <a:lnTo>
                      <a:pt x="2226970" y="256939"/>
                    </a:lnTo>
                    <a:lnTo>
                      <a:pt x="2427231" y="457201"/>
                    </a:lnTo>
                    <a:lnTo>
                      <a:pt x="2226970" y="657462"/>
                    </a:lnTo>
                    <a:lnTo>
                      <a:pt x="2106661" y="657462"/>
                    </a:lnTo>
                    <a:lnTo>
                      <a:pt x="1975716" y="505956"/>
                    </a:lnTo>
                    <a:lnTo>
                      <a:pt x="1844772" y="657462"/>
                    </a:lnTo>
                    <a:lnTo>
                      <a:pt x="1773422" y="657462"/>
                    </a:lnTo>
                    <a:lnTo>
                      <a:pt x="1642477" y="505956"/>
                    </a:lnTo>
                    <a:lnTo>
                      <a:pt x="1511533" y="657462"/>
                    </a:lnTo>
                    <a:lnTo>
                      <a:pt x="1414780" y="657462"/>
                    </a:lnTo>
                    <a:lnTo>
                      <a:pt x="1283835" y="505956"/>
                    </a:lnTo>
                    <a:lnTo>
                      <a:pt x="1152891" y="657462"/>
                    </a:lnTo>
                    <a:lnTo>
                      <a:pt x="866368" y="657462"/>
                    </a:lnTo>
                    <a:lnTo>
                      <a:pt x="836318" y="712825"/>
                    </a:lnTo>
                    <a:cubicBezTo>
                      <a:pt x="754156" y="834441"/>
                      <a:pt x="615016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solidFill>
                <a:srgbClr val="546CB2">
                  <a:lumMod val="60000"/>
                  <a:lumOff val="40000"/>
                </a:srgbClr>
              </a:solidFill>
              <a:ln w="12700" cap="flat" cmpd="sng" algn="ctr">
                <a:solidFill>
                  <a:srgbClr val="98A7D1"/>
                </a:solidFill>
                <a:prstDash val="solid"/>
                <a:miter lim="800000"/>
              </a:ln>
              <a:effectLst/>
            </p:spPr>
          </p:sp>
          <p:sp>
            <p:nvSpPr>
              <p:cNvPr id="178" name="Oval 177"/>
              <p:cNvSpPr>
                <a:spLocks noChangeAspect="1"/>
              </p:cNvSpPr>
              <p:nvPr/>
            </p:nvSpPr>
            <p:spPr>
              <a:xfrm>
                <a:off x="6965004" y="4796874"/>
                <a:ext cx="43308" cy="433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179" name="Oval 178"/>
              <p:cNvSpPr>
                <a:spLocks noChangeAspect="1"/>
              </p:cNvSpPr>
              <p:nvPr/>
            </p:nvSpPr>
            <p:spPr>
              <a:xfrm>
                <a:off x="6965004" y="4965997"/>
                <a:ext cx="43308" cy="433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180" name="Oval 179"/>
              <p:cNvSpPr>
                <a:spLocks noChangeAspect="1"/>
              </p:cNvSpPr>
              <p:nvPr/>
            </p:nvSpPr>
            <p:spPr>
              <a:xfrm>
                <a:off x="6965004" y="5135120"/>
                <a:ext cx="43308" cy="433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  <p:sp>
          <p:nvSpPr>
            <p:cNvPr id="762" name="Left Brace 761"/>
            <p:cNvSpPr/>
            <p:nvPr/>
          </p:nvSpPr>
          <p:spPr>
            <a:xfrm>
              <a:off x="3198362" y="4369592"/>
              <a:ext cx="199292" cy="556447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775" name="Freeform 79">
              <a:extLst>
                <a:ext uri="{FF2B5EF4-FFF2-40B4-BE49-F238E27FC236}">
                  <a16:creationId xmlns:a16="http://schemas.microsoft.com/office/drawing/2014/main" id="{8E8A46A5-0796-4169-BDD7-FF3819F025D1}"/>
                </a:ext>
              </a:extLst>
            </p:cNvPr>
            <p:cNvSpPr/>
            <p:nvPr/>
          </p:nvSpPr>
          <p:spPr>
            <a:xfrm>
              <a:off x="2906077" y="4614211"/>
              <a:ext cx="222840" cy="75600"/>
            </a:xfrm>
            <a:custGeom>
              <a:avLst/>
              <a:gdLst/>
              <a:ahLst/>
              <a:cxnLst/>
              <a:rect l="l" t="t" r="r" b="b"/>
              <a:pathLst>
                <a:path w="2427231" h="914400">
                  <a:moveTo>
                    <a:pt x="233965" y="366746"/>
                  </a:moveTo>
                  <a:cubicBezTo>
                    <a:pt x="184008" y="366746"/>
                    <a:pt x="143510" y="407244"/>
                    <a:pt x="143510" y="457201"/>
                  </a:cubicBezTo>
                  <a:cubicBezTo>
                    <a:pt x="143510" y="507158"/>
                    <a:pt x="184008" y="547656"/>
                    <a:pt x="233965" y="547656"/>
                  </a:cubicBezTo>
                  <a:cubicBezTo>
                    <a:pt x="283922" y="547656"/>
                    <a:pt x="324420" y="507158"/>
                    <a:pt x="324420" y="457201"/>
                  </a:cubicBezTo>
                  <a:cubicBezTo>
                    <a:pt x="324420" y="407244"/>
                    <a:pt x="283922" y="366746"/>
                    <a:pt x="233965" y="366746"/>
                  </a:cubicBezTo>
                  <a:close/>
                  <a:moveTo>
                    <a:pt x="457200" y="0"/>
                  </a:moveTo>
                  <a:cubicBezTo>
                    <a:pt x="615016" y="0"/>
                    <a:pt x="754156" y="79959"/>
                    <a:pt x="836318" y="201575"/>
                  </a:cubicBezTo>
                  <a:lnTo>
                    <a:pt x="866368" y="256939"/>
                  </a:lnTo>
                  <a:lnTo>
                    <a:pt x="2226970" y="256939"/>
                  </a:lnTo>
                  <a:lnTo>
                    <a:pt x="2427231" y="457201"/>
                  </a:lnTo>
                  <a:lnTo>
                    <a:pt x="2226970" y="657462"/>
                  </a:lnTo>
                  <a:lnTo>
                    <a:pt x="2106661" y="657462"/>
                  </a:lnTo>
                  <a:lnTo>
                    <a:pt x="1975716" y="505956"/>
                  </a:lnTo>
                  <a:lnTo>
                    <a:pt x="1844772" y="657462"/>
                  </a:lnTo>
                  <a:lnTo>
                    <a:pt x="1773422" y="657462"/>
                  </a:lnTo>
                  <a:lnTo>
                    <a:pt x="1642477" y="505956"/>
                  </a:lnTo>
                  <a:lnTo>
                    <a:pt x="1511533" y="657462"/>
                  </a:lnTo>
                  <a:lnTo>
                    <a:pt x="1414780" y="657462"/>
                  </a:lnTo>
                  <a:lnTo>
                    <a:pt x="1283835" y="505956"/>
                  </a:lnTo>
                  <a:lnTo>
                    <a:pt x="1152891" y="657462"/>
                  </a:lnTo>
                  <a:lnTo>
                    <a:pt x="866368" y="657462"/>
                  </a:lnTo>
                  <a:lnTo>
                    <a:pt x="836318" y="712825"/>
                  </a:lnTo>
                  <a:cubicBezTo>
                    <a:pt x="754156" y="834441"/>
                    <a:pt x="615016" y="914400"/>
                    <a:pt x="457200" y="914400"/>
                  </a:cubicBezTo>
                  <a:cubicBezTo>
                    <a:pt x="204695" y="914400"/>
                    <a:pt x="0" y="709705"/>
                    <a:pt x="0" y="457200"/>
                  </a:cubicBezTo>
                  <a:cubicBezTo>
                    <a:pt x="0" y="204695"/>
                    <a:pt x="204695" y="0"/>
                    <a:pt x="457200" y="0"/>
                  </a:cubicBezTo>
                  <a:close/>
                </a:path>
              </a:pathLst>
            </a:custGeom>
            <a:solidFill>
              <a:srgbClr val="0070C0"/>
            </a:solidFill>
            <a:ln w="127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sp>
      </p:grpSp>
      <p:cxnSp>
        <p:nvCxnSpPr>
          <p:cNvPr id="791" name="Straight Connector 790"/>
          <p:cNvCxnSpPr/>
          <p:nvPr/>
        </p:nvCxnSpPr>
        <p:spPr>
          <a:xfrm flipV="1">
            <a:off x="5985557" y="3724036"/>
            <a:ext cx="4779151" cy="17024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6" name="Straight Connector 795"/>
          <p:cNvCxnSpPr/>
          <p:nvPr/>
        </p:nvCxnSpPr>
        <p:spPr>
          <a:xfrm>
            <a:off x="1719215" y="2071184"/>
            <a:ext cx="9052560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7" name="CustomShape 50">
            <a:extLst>
              <a:ext uri="{FF2B5EF4-FFF2-40B4-BE49-F238E27FC236}">
                <a16:creationId xmlns:a16="http://schemas.microsoft.com/office/drawing/2014/main" id="{BC97370D-2929-440D-AC58-C9D61EB0EF0B}"/>
              </a:ext>
            </a:extLst>
          </p:cNvPr>
          <p:cNvSpPr/>
          <p:nvPr/>
        </p:nvSpPr>
        <p:spPr>
          <a:xfrm>
            <a:off x="4266348" y="1749141"/>
            <a:ext cx="3659305" cy="296514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45000" rIns="0" bIns="45000" anchor="ctr">
            <a:noAutofit/>
          </a:bodyPr>
          <a:lstStyle/>
          <a:p>
            <a:pPr algn="ctr"/>
            <a:r>
              <a:rPr lang="en-US" b="1" kern="0" spc="-1" dirty="0">
                <a:solidFill>
                  <a:schemeClr val="accent6">
                    <a:lumMod val="75000"/>
                  </a:schemeClr>
                </a:solidFill>
                <a:latin typeface="Arial"/>
                <a:ea typeface="DejaVu Sans"/>
              </a:rPr>
              <a:t>Data Privacy and Accountability</a:t>
            </a:r>
          </a:p>
        </p:txBody>
      </p:sp>
      <p:pic>
        <p:nvPicPr>
          <p:cNvPr id="97" name="Picture 96">
            <a:extLst>
              <a:ext uri="{FF2B5EF4-FFF2-40B4-BE49-F238E27FC236}">
                <a16:creationId xmlns:a16="http://schemas.microsoft.com/office/drawing/2014/main" id="{E2B62732-D3AE-FF49-9074-2CE2A2CD944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8113" y="818628"/>
            <a:ext cx="2361340" cy="778795"/>
          </a:xfrm>
          <a:prstGeom prst="rect">
            <a:avLst/>
          </a:prstGeom>
        </p:spPr>
      </p:pic>
      <p:sp>
        <p:nvSpPr>
          <p:cNvPr id="96" name="Rectangle 95"/>
          <p:cNvSpPr/>
          <p:nvPr/>
        </p:nvSpPr>
        <p:spPr>
          <a:xfrm>
            <a:off x="3900237" y="3306900"/>
            <a:ext cx="732222" cy="2055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Log Ref</a:t>
            </a:r>
            <a:endParaRPr lang="pt-PT" sz="1000" dirty="0"/>
          </a:p>
        </p:txBody>
      </p:sp>
      <p:sp>
        <p:nvSpPr>
          <p:cNvPr id="99" name="Rectangle 2">
            <a:extLst>
              <a:ext uri="{FF2B5EF4-FFF2-40B4-BE49-F238E27FC236}">
                <a16:creationId xmlns:a16="http://schemas.microsoft.com/office/drawing/2014/main" id="{F794755E-1F61-4C2F-BACF-8B47A519910D}"/>
              </a:ext>
            </a:extLst>
          </p:cNvPr>
          <p:cNvSpPr/>
          <p:nvPr/>
        </p:nvSpPr>
        <p:spPr>
          <a:xfrm>
            <a:off x="1747197" y="2404339"/>
            <a:ext cx="3026117" cy="5895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r>
              <a:rPr lang="en-US" sz="1000" b="1" spc="-1" dirty="0">
                <a:solidFill>
                  <a:srgbClr val="000000"/>
                </a:solidFill>
                <a:latin typeface="Arial"/>
                <a:ea typeface="DejaVu Sans"/>
              </a:rPr>
              <a:t>Encrypts</a:t>
            </a:r>
            <a:r>
              <a:rPr lang="en-US" sz="1000" spc="-1" dirty="0">
                <a:solidFill>
                  <a:srgbClr val="000000"/>
                </a:solidFill>
                <a:latin typeface="Arial"/>
                <a:ea typeface="DejaVu Sans"/>
              </a:rPr>
              <a:t> data, generates </a:t>
            </a:r>
            <a:r>
              <a:rPr lang="en-US" sz="1000" b="1" spc="-1" dirty="0">
                <a:solidFill>
                  <a:srgbClr val="000000"/>
                </a:solidFill>
                <a:latin typeface="Arial"/>
                <a:ea typeface="DejaVu Sans"/>
              </a:rPr>
              <a:t>decryption key</a:t>
            </a:r>
            <a:r>
              <a:rPr lang="en-US" sz="1000" spc="-1" dirty="0">
                <a:solidFill>
                  <a:srgbClr val="000000"/>
                </a:solidFill>
                <a:latin typeface="Arial"/>
                <a:ea typeface="DejaVu Sans"/>
              </a:rPr>
              <a:t> and </a:t>
            </a:r>
            <a:r>
              <a:rPr lang="en-US" sz="1000" b="1" spc="-1" dirty="0">
                <a:solidFill>
                  <a:srgbClr val="000000"/>
                </a:solidFill>
                <a:latin typeface="Arial"/>
                <a:ea typeface="DejaVu Sans"/>
              </a:rPr>
              <a:t>ref</a:t>
            </a:r>
            <a:endParaRPr lang="en-US" sz="1000" b="1" strike="noStrike" spc="-1" dirty="0">
              <a:solidFill>
                <a:srgbClr val="000000"/>
              </a:solidFill>
              <a:latin typeface="Arial"/>
              <a:ea typeface="DejaVu Sans"/>
            </a:endParaRPr>
          </a:p>
          <a:p>
            <a:pPr>
              <a:lnSpc>
                <a:spcPct val="100000"/>
              </a:lnSpc>
            </a:pPr>
            <a:r>
              <a:rPr lang="en-US" sz="1000" spc="-1" dirty="0">
                <a:solidFill>
                  <a:srgbClr val="000000"/>
                </a:solidFill>
                <a:latin typeface="Arial"/>
                <a:ea typeface="DejaVu Sans"/>
              </a:rPr>
              <a:t>Sends </a:t>
            </a:r>
            <a:r>
              <a:rPr lang="en-US" sz="1000" b="1" spc="-1" dirty="0">
                <a:solidFill>
                  <a:srgbClr val="000000"/>
                </a:solidFill>
                <a:latin typeface="Arial"/>
                <a:ea typeface="DejaVu Sans"/>
              </a:rPr>
              <a:t>encrypted data to </a:t>
            </a:r>
            <a:r>
              <a:rPr lang="en-US" sz="1000" b="1" spc="-1" dirty="0" err="1">
                <a:solidFill>
                  <a:srgbClr val="000000"/>
                </a:solidFill>
                <a:latin typeface="Arial"/>
                <a:ea typeface="DejaVu Sans"/>
              </a:rPr>
              <a:t>offchain</a:t>
            </a:r>
            <a:r>
              <a:rPr lang="en-US" sz="1000" b="1" spc="-1" dirty="0">
                <a:solidFill>
                  <a:srgbClr val="000000"/>
                </a:solidFill>
                <a:latin typeface="Arial"/>
                <a:ea typeface="DejaVu Sans"/>
              </a:rPr>
              <a:t> database</a:t>
            </a:r>
          </a:p>
          <a:p>
            <a:pPr>
              <a:lnSpc>
                <a:spcPct val="100000"/>
              </a:lnSpc>
            </a:pPr>
            <a:r>
              <a:rPr lang="en-US" sz="1000" b="1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Sends log reference </a:t>
            </a:r>
            <a:r>
              <a:rPr lang="en-US" sz="1000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to </a:t>
            </a:r>
            <a:r>
              <a:rPr lang="en-US" sz="1000" b="1" spc="-1" dirty="0" err="1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blockchain</a:t>
            </a:r>
            <a:endParaRPr lang="en-US" sz="1000" b="1" spc="-1" dirty="0">
              <a:solidFill>
                <a:schemeClr val="tx1">
                  <a:lumMod val="95000"/>
                </a:schemeClr>
              </a:solidFill>
              <a:latin typeface="Arial"/>
              <a:ea typeface="DejaVu Sans"/>
            </a:endParaRPr>
          </a:p>
        </p:txBody>
      </p:sp>
      <p:sp>
        <p:nvSpPr>
          <p:cNvPr id="112" name="Right Arrow 111"/>
          <p:cNvSpPr/>
          <p:nvPr/>
        </p:nvSpPr>
        <p:spPr>
          <a:xfrm>
            <a:off x="1174081" y="2878898"/>
            <a:ext cx="402252" cy="227344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200" dirty="0"/>
          </a:p>
        </p:txBody>
      </p:sp>
      <p:sp>
        <p:nvSpPr>
          <p:cNvPr id="113" name="Rectangle 112"/>
          <p:cNvSpPr/>
          <p:nvPr/>
        </p:nvSpPr>
        <p:spPr>
          <a:xfrm>
            <a:off x="3900237" y="5556079"/>
            <a:ext cx="732222" cy="2055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Peers List</a:t>
            </a:r>
            <a:endParaRPr lang="pt-PT" sz="1000" dirty="0"/>
          </a:p>
        </p:txBody>
      </p:sp>
      <p:sp>
        <p:nvSpPr>
          <p:cNvPr id="94" name="Rectangle 2">
            <a:extLst>
              <a:ext uri="{FF2B5EF4-FFF2-40B4-BE49-F238E27FC236}">
                <a16:creationId xmlns:a16="http://schemas.microsoft.com/office/drawing/2014/main" id="{F794755E-1F61-4C2F-BACF-8B47A519910D}"/>
              </a:ext>
            </a:extLst>
          </p:cNvPr>
          <p:cNvSpPr/>
          <p:nvPr/>
        </p:nvSpPr>
        <p:spPr>
          <a:xfrm>
            <a:off x="8439678" y="2406254"/>
            <a:ext cx="2269836" cy="11678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000" b="1" spc="-1" dirty="0">
                <a:solidFill>
                  <a:srgbClr val="000000"/>
                </a:solidFill>
                <a:latin typeface="Arial"/>
                <a:ea typeface="DejaVu Sans"/>
              </a:rPr>
              <a:t>Stores</a:t>
            </a:r>
            <a:r>
              <a:rPr lang="en-US" sz="1000" spc="-1" dirty="0">
                <a:solidFill>
                  <a:srgbClr val="000000"/>
                </a:solidFill>
                <a:latin typeface="Arial"/>
                <a:ea typeface="DejaVu Sans"/>
              </a:rPr>
              <a:t> encrypted data.</a:t>
            </a:r>
            <a:endParaRPr lang="en-US" sz="1000" b="0" strike="noStrike" spc="-1" dirty="0">
              <a:latin typeface="Calibri"/>
            </a:endParaRPr>
          </a:p>
        </p:txBody>
      </p:sp>
      <p:sp>
        <p:nvSpPr>
          <p:cNvPr id="95" name="Right Arrow 94"/>
          <p:cNvSpPr/>
          <p:nvPr/>
        </p:nvSpPr>
        <p:spPr>
          <a:xfrm>
            <a:off x="4862735" y="2878898"/>
            <a:ext cx="1057784" cy="227344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98" name="Group 97"/>
          <p:cNvGrpSpPr/>
          <p:nvPr/>
        </p:nvGrpSpPr>
        <p:grpSpPr>
          <a:xfrm>
            <a:off x="6219112" y="2541345"/>
            <a:ext cx="1665490" cy="1057753"/>
            <a:chOff x="6219112" y="2541345"/>
            <a:chExt cx="1665490" cy="1057753"/>
          </a:xfrm>
        </p:grpSpPr>
        <p:grpSp>
          <p:nvGrpSpPr>
            <p:cNvPr id="101" name="Group 57">
              <a:extLst>
                <a:ext uri="{FF2B5EF4-FFF2-40B4-BE49-F238E27FC236}">
                  <a16:creationId xmlns:a16="http://schemas.microsoft.com/office/drawing/2014/main" id="{BDB37B7A-E1A9-43EC-978B-FB6D750AFC85}"/>
                </a:ext>
              </a:extLst>
            </p:cNvPr>
            <p:cNvGrpSpPr/>
            <p:nvPr/>
          </p:nvGrpSpPr>
          <p:grpSpPr>
            <a:xfrm>
              <a:off x="6219112" y="2541345"/>
              <a:ext cx="1665490" cy="1057753"/>
              <a:chOff x="7215480" y="3979081"/>
              <a:chExt cx="1832040" cy="1703519"/>
            </a:xfrm>
          </p:grpSpPr>
          <p:sp>
            <p:nvSpPr>
              <p:cNvPr id="106" name="Freeform 68">
                <a:extLst>
                  <a:ext uri="{FF2B5EF4-FFF2-40B4-BE49-F238E27FC236}">
                    <a16:creationId xmlns:a16="http://schemas.microsoft.com/office/drawing/2014/main" id="{475DB8C4-2E18-4F35-9FC2-FAC9DA857EBB}"/>
                  </a:ext>
                </a:extLst>
              </p:cNvPr>
              <p:cNvSpPr/>
              <p:nvPr/>
            </p:nvSpPr>
            <p:spPr>
              <a:xfrm>
                <a:off x="7215480" y="4377960"/>
                <a:ext cx="1832040" cy="1304640"/>
              </a:xfrm>
              <a:custGeom>
                <a:avLst/>
                <a:gdLst/>
                <a:ahLst/>
                <a:cxnLst/>
                <a:rect l="l" t="t" r="r" b="b"/>
                <a:pathLst>
                  <a:path w="1185334" h="776821">
                    <a:moveTo>
                      <a:pt x="0" y="0"/>
                    </a:moveTo>
                    <a:lnTo>
                      <a:pt x="1185333" y="0"/>
                    </a:lnTo>
                    <a:lnTo>
                      <a:pt x="1185333" y="539750"/>
                    </a:lnTo>
                    <a:lnTo>
                      <a:pt x="1185334" y="539754"/>
                    </a:lnTo>
                    <a:lnTo>
                      <a:pt x="1185333" y="539758"/>
                    </a:lnTo>
                    <a:lnTo>
                      <a:pt x="1185333" y="541866"/>
                    </a:lnTo>
                    <a:lnTo>
                      <a:pt x="1184802" y="541866"/>
                    </a:lnTo>
                    <a:lnTo>
                      <a:pt x="1173293" y="587531"/>
                    </a:lnTo>
                    <a:cubicBezTo>
                      <a:pt x="1118029" y="695558"/>
                      <a:pt x="879073" y="776821"/>
                      <a:pt x="592667" y="776821"/>
                    </a:cubicBezTo>
                    <a:cubicBezTo>
                      <a:pt x="306261" y="776821"/>
                      <a:pt x="67305" y="695558"/>
                      <a:pt x="12041" y="587531"/>
                    </a:cubicBezTo>
                    <a:lnTo>
                      <a:pt x="533" y="541866"/>
                    </a:lnTo>
                    <a:lnTo>
                      <a:pt x="0" y="541866"/>
                    </a:lnTo>
                    <a:lnTo>
                      <a:pt x="0" y="539754"/>
                    </a:lnTo>
                    <a:close/>
                  </a:path>
                </a:pathLst>
              </a:custGeom>
              <a:solidFill>
                <a:srgbClr val="546CB2">
                  <a:lumMod val="40000"/>
                  <a:lumOff val="60000"/>
                </a:srgbClr>
              </a:solidFill>
              <a:ln w="12700" cap="flat" cmpd="sng" algn="ctr">
                <a:solidFill>
                  <a:srgbClr val="5D3A75"/>
                </a:solidFill>
                <a:prstDash val="solid"/>
                <a:miter lim="800000"/>
              </a:ln>
              <a:effectLst/>
            </p:spPr>
          </p:sp>
          <p:sp>
            <p:nvSpPr>
              <p:cNvPr id="107" name="Oval 69">
                <a:extLst>
                  <a:ext uri="{FF2B5EF4-FFF2-40B4-BE49-F238E27FC236}">
                    <a16:creationId xmlns:a16="http://schemas.microsoft.com/office/drawing/2014/main" id="{B1A7A543-3C23-48AE-BCA7-DA58A8207943}"/>
                  </a:ext>
                </a:extLst>
              </p:cNvPr>
              <p:cNvSpPr/>
              <p:nvPr/>
            </p:nvSpPr>
            <p:spPr>
              <a:xfrm>
                <a:off x="7215480" y="3979081"/>
                <a:ext cx="1832040" cy="737640"/>
              </a:xfrm>
              <a:prstGeom prst="ellipse">
                <a:avLst/>
              </a:prstGeom>
              <a:solidFill>
                <a:srgbClr val="546CB2">
                  <a:lumMod val="40000"/>
                  <a:lumOff val="60000"/>
                </a:srgbClr>
              </a:solidFill>
              <a:ln w="12700" cap="flat" cmpd="sng" algn="ctr">
                <a:solidFill>
                  <a:srgbClr val="5D3A75"/>
                </a:solidFill>
                <a:prstDash val="solid"/>
                <a:miter lim="800000"/>
              </a:ln>
              <a:effectLst>
                <a:reflection blurRad="6350" stA="50000" endA="300" endPos="55500" dist="50800" dir="5400000" sy="-100000" algn="bl" rotWithShape="0"/>
              </a:effectLst>
            </p:spPr>
          </p:sp>
        </p:grpSp>
        <p:sp>
          <p:nvSpPr>
            <p:cNvPr id="102" name="Rounded Rectangle 37">
              <a:extLst>
                <a:ext uri="{FF2B5EF4-FFF2-40B4-BE49-F238E27FC236}">
                  <a16:creationId xmlns:a16="http://schemas.microsoft.com/office/drawing/2014/main" id="{137D3476-3072-437C-A08F-84DA7853CED4}"/>
                </a:ext>
              </a:extLst>
            </p:cNvPr>
            <p:cNvSpPr/>
            <p:nvPr/>
          </p:nvSpPr>
          <p:spPr>
            <a:xfrm>
              <a:off x="7044509" y="3152173"/>
              <a:ext cx="790436" cy="190474"/>
            </a:xfrm>
            <a:prstGeom prst="roundRect">
              <a:avLst>
                <a:gd name="adj" fmla="val 4167"/>
              </a:avLst>
            </a:prstGeom>
            <a:solidFill>
              <a:srgbClr val="838487"/>
            </a:solidFill>
            <a:ln w="28575" cap="flat" cmpd="sng" algn="ctr">
              <a:solidFill>
                <a:srgbClr val="546CB2"/>
              </a:solidFill>
              <a:prstDash val="solid"/>
              <a:miter lim="800000"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-1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DejaVu Sans"/>
                  <a:cs typeface="+mn-cs"/>
                </a:rPr>
                <a:t>Audit Log</a:t>
              </a:r>
              <a:endParaRPr kumimoji="0" lang="en-US" sz="1100" b="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3" name="Freeform 63">
              <a:extLst>
                <a:ext uri="{FF2B5EF4-FFF2-40B4-BE49-F238E27FC236}">
                  <a16:creationId xmlns:a16="http://schemas.microsoft.com/office/drawing/2014/main" id="{3829511D-39B6-403B-BB50-6F5853CE6CB4}"/>
                </a:ext>
              </a:extLst>
            </p:cNvPr>
            <p:cNvSpPr/>
            <p:nvPr/>
          </p:nvSpPr>
          <p:spPr>
            <a:xfrm>
              <a:off x="6947966" y="3122368"/>
              <a:ext cx="126655" cy="149031"/>
            </a:xfrm>
            <a:custGeom>
              <a:avLst/>
              <a:gdLst/>
              <a:ahLst/>
              <a:cxnLst/>
              <a:rect l="l" t="t" r="r" b="b"/>
              <a:pathLst>
                <a:path w="957836" h="1222897">
                  <a:moveTo>
                    <a:pt x="483972" y="63309"/>
                  </a:moveTo>
                  <a:cubicBezTo>
                    <a:pt x="337990" y="63309"/>
                    <a:pt x="216193" y="166648"/>
                    <a:pt x="188025" y="304023"/>
                  </a:cubicBezTo>
                  <a:lnTo>
                    <a:pt x="182354" y="360163"/>
                  </a:lnTo>
                  <a:lnTo>
                    <a:pt x="785591" y="360163"/>
                  </a:lnTo>
                  <a:lnTo>
                    <a:pt x="779920" y="304023"/>
                  </a:lnTo>
                  <a:cubicBezTo>
                    <a:pt x="751752" y="166648"/>
                    <a:pt x="629955" y="63309"/>
                    <a:pt x="483972" y="63309"/>
                  </a:cubicBezTo>
                  <a:close/>
                  <a:moveTo>
                    <a:pt x="483972" y="0"/>
                  </a:moveTo>
                  <a:cubicBezTo>
                    <a:pt x="660611" y="0"/>
                    <a:pt x="807986" y="125039"/>
                    <a:pt x="842069" y="291263"/>
                  </a:cubicBezTo>
                  <a:lnTo>
                    <a:pt x="849029" y="360163"/>
                  </a:lnTo>
                  <a:lnTo>
                    <a:pt x="957836" y="360163"/>
                  </a:lnTo>
                  <a:lnTo>
                    <a:pt x="957836" y="1222897"/>
                  </a:lnTo>
                  <a:lnTo>
                    <a:pt x="0" y="1222897"/>
                  </a:lnTo>
                  <a:lnTo>
                    <a:pt x="0" y="360163"/>
                  </a:lnTo>
                  <a:lnTo>
                    <a:pt x="118915" y="360163"/>
                  </a:lnTo>
                  <a:lnTo>
                    <a:pt x="125875" y="291263"/>
                  </a:lnTo>
                  <a:cubicBezTo>
                    <a:pt x="159959" y="125039"/>
                    <a:pt x="307333" y="0"/>
                    <a:pt x="483972" y="0"/>
                  </a:cubicBezTo>
                  <a:close/>
                </a:path>
              </a:pathLst>
            </a:custGeom>
            <a:solidFill>
              <a:srgbClr val="0070C0"/>
            </a:solidFill>
            <a:ln w="127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sp>
        <p:sp>
          <p:nvSpPr>
            <p:cNvPr id="105" name="Rectangle 104"/>
            <p:cNvSpPr/>
            <p:nvPr/>
          </p:nvSpPr>
          <p:spPr>
            <a:xfrm>
              <a:off x="6275934" y="3149324"/>
              <a:ext cx="648521" cy="20550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/>
                <a:t>Log Ref</a:t>
              </a:r>
              <a:endParaRPr lang="pt-PT" sz="1000" dirty="0"/>
            </a:p>
          </p:txBody>
        </p:sp>
      </p:grpSp>
      <p:sp>
        <p:nvSpPr>
          <p:cNvPr id="104" name="Rectangle 2">
            <a:extLst>
              <a:ext uri="{FF2B5EF4-FFF2-40B4-BE49-F238E27FC236}">
                <a16:creationId xmlns:a16="http://schemas.microsoft.com/office/drawing/2014/main" id="{E150881E-E3FB-4B2A-B630-E133A859B5B3}"/>
              </a:ext>
            </a:extLst>
          </p:cNvPr>
          <p:cNvSpPr/>
          <p:nvPr/>
        </p:nvSpPr>
        <p:spPr>
          <a:xfrm>
            <a:off x="1747196" y="4094606"/>
            <a:ext cx="3015496" cy="8256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0" bIns="45000" anchor="ctr">
            <a:no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="1" spc="-1" dirty="0">
                <a:solidFill>
                  <a:srgbClr val="000000"/>
                </a:solidFill>
                <a:latin typeface="Arial"/>
                <a:ea typeface="DejaVu Sans"/>
              </a:rPr>
              <a:t>Splits </a:t>
            </a:r>
            <a:r>
              <a:rPr lang="en-US" sz="1000" spc="-1" dirty="0">
                <a:solidFill>
                  <a:srgbClr val="000000"/>
                </a:solidFill>
                <a:latin typeface="Arial"/>
                <a:ea typeface="DejaVu Sans"/>
              </a:rPr>
              <a:t>decryption keys in </a:t>
            </a:r>
            <a:r>
              <a:rPr lang="en-US" sz="1000" b="1" spc="-1" dirty="0">
                <a:solidFill>
                  <a:srgbClr val="000000"/>
                </a:solidFill>
                <a:latin typeface="Arial"/>
                <a:ea typeface="DejaVu Sans"/>
              </a:rPr>
              <a:t>n key shares</a:t>
            </a:r>
            <a:endParaRPr lang="en-US" sz="1000" spc="-1" dirty="0">
              <a:solidFill>
                <a:srgbClr val="000000"/>
              </a:solidFill>
              <a:latin typeface="Arial"/>
              <a:ea typeface="DejaVu San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spc="-1" dirty="0">
                <a:solidFill>
                  <a:srgbClr val="000000"/>
                </a:solidFill>
                <a:latin typeface="Arial"/>
                <a:ea typeface="DejaVu Sans"/>
              </a:rPr>
              <a:t>Sends </a:t>
            </a:r>
            <a:r>
              <a:rPr lang="en-US" sz="1000" b="1" spc="-1" dirty="0">
                <a:solidFill>
                  <a:srgbClr val="000000"/>
                </a:solidFill>
                <a:latin typeface="Arial"/>
                <a:ea typeface="DejaVu Sans"/>
              </a:rPr>
              <a:t>each chunk </a:t>
            </a:r>
            <a:r>
              <a:rPr lang="en-US" sz="1000" spc="-1" dirty="0">
                <a:solidFill>
                  <a:srgbClr val="000000"/>
                </a:solidFill>
                <a:latin typeface="Arial"/>
                <a:ea typeface="DejaVu Sans"/>
              </a:rPr>
              <a:t>to only </a:t>
            </a:r>
            <a:r>
              <a:rPr lang="en-US" sz="1000" b="1" spc="-1" dirty="0">
                <a:solidFill>
                  <a:srgbClr val="000000"/>
                </a:solidFill>
                <a:latin typeface="Arial"/>
                <a:ea typeface="DejaVu Sans"/>
              </a:rPr>
              <a:t>one</a:t>
            </a:r>
            <a:r>
              <a:rPr lang="en-US" sz="1000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000" spc="-1" dirty="0" err="1">
                <a:solidFill>
                  <a:srgbClr val="000000"/>
                </a:solidFill>
                <a:latin typeface="Arial"/>
                <a:ea typeface="DejaVu Sans"/>
              </a:rPr>
              <a:t>blockchain</a:t>
            </a:r>
            <a:r>
              <a:rPr lang="en-US" sz="1000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000" b="1" spc="-1" dirty="0">
                <a:solidFill>
                  <a:srgbClr val="000000"/>
                </a:solidFill>
                <a:latin typeface="Arial"/>
                <a:ea typeface="DejaVu Sans"/>
              </a:rPr>
              <a:t>peer</a:t>
            </a:r>
            <a:r>
              <a:rPr lang="en-US" sz="1000" spc="-1" dirty="0">
                <a:solidFill>
                  <a:srgbClr val="000000"/>
                </a:solidFill>
                <a:latin typeface="Arial"/>
                <a:ea typeface="DejaVu Sans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spc="-1" dirty="0">
                <a:solidFill>
                  <a:srgbClr val="000000"/>
                </a:solidFill>
                <a:latin typeface="Arial"/>
                <a:ea typeface="DejaVu Sans"/>
              </a:rPr>
              <a:t>Minimum of </a:t>
            </a:r>
            <a:r>
              <a:rPr lang="en-US" sz="1000" b="1" spc="-1" dirty="0">
                <a:solidFill>
                  <a:srgbClr val="000000"/>
                </a:solidFill>
                <a:latin typeface="Arial"/>
                <a:ea typeface="DejaVu Sans"/>
              </a:rPr>
              <a:t>k shares </a:t>
            </a:r>
            <a:r>
              <a:rPr lang="en-US" sz="1000" spc="-1" dirty="0">
                <a:solidFill>
                  <a:srgbClr val="000000"/>
                </a:solidFill>
                <a:latin typeface="Arial"/>
                <a:ea typeface="DejaVu Sans"/>
              </a:rPr>
              <a:t>are necessary for </a:t>
            </a:r>
            <a:r>
              <a:rPr lang="en-US" sz="1000" b="1" spc="-1" dirty="0">
                <a:solidFill>
                  <a:srgbClr val="000000"/>
                </a:solidFill>
                <a:latin typeface="Arial"/>
                <a:ea typeface="DejaVu Sans"/>
              </a:rPr>
              <a:t>recovering</a:t>
            </a:r>
            <a:r>
              <a:rPr lang="en-US" sz="1000" spc="-1" dirty="0">
                <a:solidFill>
                  <a:srgbClr val="000000"/>
                </a:solidFill>
                <a:latin typeface="Arial"/>
                <a:ea typeface="DejaVu Sans"/>
              </a:rPr>
              <a:t> original </a:t>
            </a:r>
            <a:r>
              <a:rPr lang="en-US" sz="1000" b="1" spc="-1" dirty="0">
                <a:solidFill>
                  <a:srgbClr val="000000"/>
                </a:solidFill>
                <a:latin typeface="Arial"/>
                <a:ea typeface="DejaVu Sans"/>
              </a:rPr>
              <a:t>key</a:t>
            </a:r>
            <a:r>
              <a:rPr lang="en-US" sz="1000" spc="-1" dirty="0">
                <a:solidFill>
                  <a:srgbClr val="000000"/>
                </a:solidFill>
                <a:latin typeface="Arial"/>
                <a:ea typeface="DejaVu Sans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spc="-1" dirty="0">
                <a:solidFill>
                  <a:schemeClr val="tx1">
                    <a:lumMod val="95000"/>
                  </a:schemeClr>
                </a:solidFill>
                <a:latin typeface="Arial"/>
                <a:ea typeface="DejaVu Sans"/>
              </a:rPr>
              <a:t>Sends peers list to blockchain</a:t>
            </a:r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B0BB754B-D742-47FB-947D-B8837CF5F818}"/>
              </a:ext>
            </a:extLst>
          </p:cNvPr>
          <p:cNvGrpSpPr/>
          <p:nvPr/>
        </p:nvGrpSpPr>
        <p:grpSpPr>
          <a:xfrm>
            <a:off x="2756181" y="3034300"/>
            <a:ext cx="1010050" cy="255960"/>
            <a:chOff x="3688304" y="1917208"/>
            <a:chExt cx="1010050" cy="255960"/>
          </a:xfrm>
        </p:grpSpPr>
        <p:sp>
          <p:nvSpPr>
            <p:cNvPr id="109" name="Rounded Rectangle 184">
              <a:extLst>
                <a:ext uri="{FF2B5EF4-FFF2-40B4-BE49-F238E27FC236}">
                  <a16:creationId xmlns:a16="http://schemas.microsoft.com/office/drawing/2014/main" id="{26FD6550-207D-48EF-9E30-16AF41001ED8}"/>
                </a:ext>
              </a:extLst>
            </p:cNvPr>
            <p:cNvSpPr/>
            <p:nvPr/>
          </p:nvSpPr>
          <p:spPr>
            <a:xfrm>
              <a:off x="3769676" y="1963648"/>
              <a:ext cx="928678" cy="209520"/>
            </a:xfrm>
            <a:prstGeom prst="roundRect">
              <a:avLst>
                <a:gd name="adj" fmla="val 4167"/>
              </a:avLst>
            </a:prstGeom>
            <a:solidFill>
              <a:srgbClr val="838487"/>
            </a:solidFill>
            <a:ln w="28575" cap="flat" cmpd="sng" algn="ctr">
              <a:solidFill>
                <a:srgbClr val="546CB2"/>
              </a:solidFill>
              <a:prstDash val="solid"/>
              <a:miter lim="800000"/>
            </a:ln>
            <a:effectLst/>
          </p:spPr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-1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DejaVu Sans"/>
                  <a:cs typeface="+mn-cs"/>
                </a:rPr>
                <a:t>Audit Log</a:t>
              </a:r>
              <a:endParaRPr kumimoji="0" lang="en-US" sz="1100" b="0" i="0" u="none" strike="noStrike" kern="0" cap="none" spc="-1" normalizeH="0" baseline="0" noProof="0" dirty="0">
                <a:ln>
                  <a:noFill/>
                </a:ln>
                <a:solidFill>
                  <a:srgbClr val="838487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0" name="Freeform 63">
              <a:extLst>
                <a:ext uri="{FF2B5EF4-FFF2-40B4-BE49-F238E27FC236}">
                  <a16:creationId xmlns:a16="http://schemas.microsoft.com/office/drawing/2014/main" id="{436CDAE6-8153-44F2-8ABF-2ED4FEA3CD4B}"/>
                </a:ext>
              </a:extLst>
            </p:cNvPr>
            <p:cNvSpPr/>
            <p:nvPr/>
          </p:nvSpPr>
          <p:spPr>
            <a:xfrm>
              <a:off x="3688304" y="1917208"/>
              <a:ext cx="139320" cy="198360"/>
            </a:xfrm>
            <a:custGeom>
              <a:avLst/>
              <a:gdLst/>
              <a:ahLst/>
              <a:cxnLst/>
              <a:rect l="l" t="t" r="r" b="b"/>
              <a:pathLst>
                <a:path w="957836" h="1222897">
                  <a:moveTo>
                    <a:pt x="483972" y="63309"/>
                  </a:moveTo>
                  <a:cubicBezTo>
                    <a:pt x="337990" y="63309"/>
                    <a:pt x="216193" y="166648"/>
                    <a:pt x="188025" y="304023"/>
                  </a:cubicBezTo>
                  <a:lnTo>
                    <a:pt x="182354" y="360163"/>
                  </a:lnTo>
                  <a:lnTo>
                    <a:pt x="785591" y="360163"/>
                  </a:lnTo>
                  <a:lnTo>
                    <a:pt x="779920" y="304023"/>
                  </a:lnTo>
                  <a:cubicBezTo>
                    <a:pt x="751752" y="166648"/>
                    <a:pt x="629955" y="63309"/>
                    <a:pt x="483972" y="63309"/>
                  </a:cubicBezTo>
                  <a:close/>
                  <a:moveTo>
                    <a:pt x="483972" y="0"/>
                  </a:moveTo>
                  <a:cubicBezTo>
                    <a:pt x="660611" y="0"/>
                    <a:pt x="807986" y="125039"/>
                    <a:pt x="842069" y="291263"/>
                  </a:cubicBezTo>
                  <a:lnTo>
                    <a:pt x="849029" y="360163"/>
                  </a:lnTo>
                  <a:lnTo>
                    <a:pt x="957836" y="360163"/>
                  </a:lnTo>
                  <a:lnTo>
                    <a:pt x="957836" y="1222897"/>
                  </a:lnTo>
                  <a:lnTo>
                    <a:pt x="0" y="1222897"/>
                  </a:lnTo>
                  <a:lnTo>
                    <a:pt x="0" y="360163"/>
                  </a:lnTo>
                  <a:lnTo>
                    <a:pt x="118915" y="360163"/>
                  </a:lnTo>
                  <a:lnTo>
                    <a:pt x="125875" y="291263"/>
                  </a:lnTo>
                  <a:cubicBezTo>
                    <a:pt x="159959" y="125039"/>
                    <a:pt x="307333" y="0"/>
                    <a:pt x="483972" y="0"/>
                  </a:cubicBezTo>
                  <a:close/>
                </a:path>
              </a:pathLst>
            </a:custGeom>
            <a:solidFill>
              <a:srgbClr val="0070C0"/>
            </a:solidFill>
            <a:ln w="127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sp>
      </p:grpSp>
      <p:sp>
        <p:nvSpPr>
          <p:cNvPr id="111" name="Rectangle 110">
            <a:extLst>
              <a:ext uri="{FF2B5EF4-FFF2-40B4-BE49-F238E27FC236}">
                <a16:creationId xmlns:a16="http://schemas.microsoft.com/office/drawing/2014/main" id="{95FE7A68-1FCE-43DA-B378-929EE73F85C6}"/>
              </a:ext>
            </a:extLst>
          </p:cNvPr>
          <p:cNvSpPr/>
          <p:nvPr/>
        </p:nvSpPr>
        <p:spPr>
          <a:xfrm>
            <a:off x="1105219" y="2609034"/>
            <a:ext cx="51276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tabLst>
                <a:tab pos="0" algn="l"/>
              </a:tabLst>
              <a:defRPr/>
            </a:pPr>
            <a:r>
              <a:rPr lang="en-US" sz="1200" kern="0" spc="-1" dirty="0">
                <a:solidFill>
                  <a:srgbClr val="414244"/>
                </a:solidFill>
                <a:latin typeface="Calibri"/>
                <a:ea typeface="DejaVu Sans"/>
              </a:rPr>
              <a:t>POST</a:t>
            </a:r>
            <a:endParaRPr lang="en-US" sz="1200" kern="0" spc="-1" dirty="0">
              <a:solidFill>
                <a:srgbClr val="838487"/>
              </a:solidFill>
              <a:latin typeface="Calibri"/>
            </a:endParaRP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08037BCF-9051-4351-9F90-8CB49E8E3A07}"/>
              </a:ext>
            </a:extLst>
          </p:cNvPr>
          <p:cNvSpPr/>
          <p:nvPr/>
        </p:nvSpPr>
        <p:spPr>
          <a:xfrm>
            <a:off x="11159413" y="6307494"/>
            <a:ext cx="1032588" cy="5505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>
                    <a:lumMod val="85000"/>
                  </a:scheme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66439678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Rise 2023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4D4E4E"/>
      </a:accent1>
      <a:accent2>
        <a:srgbClr val="BFBFA5"/>
      </a:accent2>
      <a:accent3>
        <a:srgbClr val="AAAAAA"/>
      </a:accent3>
      <a:accent4>
        <a:srgbClr val="DBEFFC"/>
      </a:accent4>
      <a:accent5>
        <a:srgbClr val="4FB6FA"/>
      </a:accent5>
      <a:accent6>
        <a:srgbClr val="276BB2"/>
      </a:accent6>
      <a:hlink>
        <a:srgbClr val="4FB6FA"/>
      </a:hlink>
      <a:folHlink>
        <a:srgbClr val="FF0000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3755</TotalTime>
  <Words>3720</Words>
  <Application>Microsoft Office PowerPoint</Application>
  <PresentationFormat>Widescreen</PresentationFormat>
  <Paragraphs>1132</Paragraphs>
  <Slides>44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5" baseType="lpstr">
      <vt:lpstr>Arial</vt:lpstr>
      <vt:lpstr>Arial Black</vt:lpstr>
      <vt:lpstr>Calibri</vt:lpstr>
      <vt:lpstr>Century Gothic</vt:lpstr>
      <vt:lpstr>Courier New</vt:lpstr>
      <vt:lpstr>DejaVu Sans</vt:lpstr>
      <vt:lpstr>Open Sans</vt:lpstr>
      <vt:lpstr>Symbol</vt:lpstr>
      <vt:lpstr>Times New Roman</vt:lpstr>
      <vt:lpstr>Wingdings</vt:lpstr>
      <vt:lpstr>Mesh</vt:lpstr>
      <vt:lpstr>Data Protection and Accountability (DPA) Demonstration</vt:lpstr>
      <vt:lpstr>SUMMARY</vt:lpstr>
      <vt:lpstr>Data Protection and Accountability In a Nutshell</vt:lpstr>
      <vt:lpstr>Data Protection and Accountability Components</vt:lpstr>
      <vt:lpstr>Data Protection and Accountability Components – Post Audit Log</vt:lpstr>
      <vt:lpstr>Data Protection and Accountability Components – Post Audit Log</vt:lpstr>
      <vt:lpstr>Data Protection and Accountability Components – Post Audit Log</vt:lpstr>
      <vt:lpstr>Data Protection and Accountability Components – Post Audit Log</vt:lpstr>
      <vt:lpstr>Data Protection and Accountability Components – Post Audit Log</vt:lpstr>
      <vt:lpstr>Data Protection and Accountability Components – Post Audit Log</vt:lpstr>
      <vt:lpstr>Data Protection and Accountability Components – Post Audit Log</vt:lpstr>
      <vt:lpstr>Data Protection and Accountability Components – GET Audit Log</vt:lpstr>
      <vt:lpstr>Data Protection and Accountability Components – GET Audit Log</vt:lpstr>
      <vt:lpstr>Data Protection and Accountability Components – GET Audit Log</vt:lpstr>
      <vt:lpstr>Data Protection and Accountability Components – GET Audit Log</vt:lpstr>
      <vt:lpstr>Data Protection and Accountability Components – GET Audit Log</vt:lpstr>
      <vt:lpstr>Data Protection and Accountability Components – GET Audit Log</vt:lpstr>
      <vt:lpstr>DATA Protection AND ACCOUNTABILITY </vt:lpstr>
      <vt:lpstr>Conclusion</vt:lpstr>
      <vt:lpstr>Questions</vt:lpstr>
      <vt:lpstr>Questions</vt:lpstr>
      <vt:lpstr>Acknowledgement</vt:lpstr>
      <vt:lpstr>PowerPoint Presentation</vt:lpstr>
      <vt:lpstr>PowerPoint Presentation</vt:lpstr>
      <vt:lpstr>Questions</vt:lpstr>
      <vt:lpstr>Questions</vt:lpstr>
      <vt:lpstr>DATA Privacy AND ACCOUNTABILITY  Demonstration setting</vt:lpstr>
      <vt:lpstr>DATA PROTECTION AND ACCOUNTABILITY  solution (DPA): HYPERLEDGER FABRIC</vt:lpstr>
      <vt:lpstr>DATA PROTECTION AND ACCOUNTABILITY  solution (DPA): HYPERLEDGER FABRIC</vt:lpstr>
      <vt:lpstr>DATA PROTECTION AND ACCOUNTABILITY  solution (DPA): HYPERLEDGER FABRIC</vt:lpstr>
      <vt:lpstr>DATA PROTECTION AND ACCOUNTABILITY  solution (DPA): HYPERLEDGER FABRIC</vt:lpstr>
      <vt:lpstr>DATA PROTECTION AND ACCOUNTABILITY  solution (DPA): HYPERLEDGER FABRIC</vt:lpstr>
      <vt:lpstr>Data within DPA components</vt:lpstr>
      <vt:lpstr>DATA PROTECTION AND ACCOUNTABILITY  solution (DPA): HYPERLEDGER FABRIC</vt:lpstr>
      <vt:lpstr>DATA PROTECTION AND ACCOUNTABILITY  solution (DPA): HYPERLEDGER FABRIC</vt:lpstr>
      <vt:lpstr>DATA PROTECTION AND ACCOUNTABILITY  solution (DPA): HYPERLEDGER FABRIC</vt:lpstr>
      <vt:lpstr>DATA PROTECTION AND ACCOUNTABILITY  solution (DPA): HYPERLEDGER FABRIC</vt:lpstr>
      <vt:lpstr>DATA PROTECTION AND ACCOUNTABILITY  solution (DPA): HYPERLEDGER FABRIC</vt:lpstr>
      <vt:lpstr>DATA PROTECTION AND ACCOUNTABILITY  solution (DPA): HYPERLEDGER FABRIC</vt:lpstr>
      <vt:lpstr>DATA PROTECTION AND ACCOUNTABILITY  solution (DPA): HYPERLEDGER FABRIC</vt:lpstr>
      <vt:lpstr>DATA PROTECTION AND ACCOUNTABILITY  solution (DPA): HYPERLEDGER FABRIC</vt:lpstr>
      <vt:lpstr>DATA PROTECTION AND ACCOUNTABILITY  solution (DPA): HYPERLEDGER FABRIC</vt:lpstr>
      <vt:lpstr>DATA PROTECTION AND ACCOUNTABILITY  solution (DPA): HYPERLEDGER FABRIC</vt:lpstr>
      <vt:lpstr>Data within DPA components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tEmplate</dc:title>
  <dc:creator>Panayiotis Papanikolaou</dc:creator>
  <cp:lastModifiedBy>joao.rodrigues@inov.pt</cp:lastModifiedBy>
  <cp:revision>323</cp:revision>
  <dcterms:created xsi:type="dcterms:W3CDTF">2017-07-21T08:33:58Z</dcterms:created>
  <dcterms:modified xsi:type="dcterms:W3CDTF">2023-05-30T07:37:59Z</dcterms:modified>
</cp:coreProperties>
</file>