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061898240" r:id="rId2"/>
    <p:sldId id="2061898239" r:id="rId3"/>
    <p:sldId id="275" r:id="rId4"/>
    <p:sldId id="2061898241" r:id="rId5"/>
    <p:sldId id="2061898242" r:id="rId6"/>
    <p:sldId id="2061898236" r:id="rId7"/>
    <p:sldId id="276" r:id="rId8"/>
    <p:sldId id="2061898237" r:id="rId9"/>
    <p:sldId id="2061898238" r:id="rId10"/>
    <p:sldId id="308" r:id="rId11"/>
    <p:sldId id="256" r:id="rId12"/>
    <p:sldId id="2061898329" r:id="rId13"/>
    <p:sldId id="286" r:id="rId14"/>
    <p:sldId id="2061898330" r:id="rId15"/>
    <p:sldId id="2061898346" r:id="rId16"/>
    <p:sldId id="2061898331" r:id="rId17"/>
    <p:sldId id="2061898332" r:id="rId18"/>
    <p:sldId id="2061898321" r:id="rId19"/>
    <p:sldId id="2061898335" r:id="rId20"/>
    <p:sldId id="2061898336" r:id="rId21"/>
    <p:sldId id="2061898307" r:id="rId22"/>
    <p:sldId id="2061898310" r:id="rId23"/>
    <p:sldId id="2061898345" r:id="rId24"/>
    <p:sldId id="2061898316" r:id="rId25"/>
    <p:sldId id="2061898322" r:id="rId26"/>
    <p:sldId id="2061898308" r:id="rId27"/>
    <p:sldId id="2061898333" r:id="rId28"/>
    <p:sldId id="2061898320" r:id="rId29"/>
    <p:sldId id="2061898341" r:id="rId30"/>
    <p:sldId id="2061898323" r:id="rId31"/>
    <p:sldId id="2061898338" r:id="rId32"/>
    <p:sldId id="2061898347" r:id="rId33"/>
    <p:sldId id="2061898348" r:id="rId34"/>
    <p:sldId id="2061898340" r:id="rId35"/>
    <p:sldId id="317" r:id="rId36"/>
    <p:sldId id="2061898342" r:id="rId37"/>
    <p:sldId id="2061898343" r:id="rId38"/>
    <p:sldId id="2061898349" r:id="rId39"/>
    <p:sldId id="279" r:id="rId40"/>
    <p:sldId id="283" r:id="rId41"/>
    <p:sldId id="281" r:id="rId42"/>
    <p:sldId id="280" r:id="rId43"/>
    <p:sldId id="284" r:id="rId44"/>
    <p:sldId id="2061898311" r:id="rId45"/>
    <p:sldId id="271" r:id="rId46"/>
    <p:sldId id="264" r:id="rId47"/>
    <p:sldId id="206189834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4FA0"/>
    <a:srgbClr val="000000"/>
    <a:srgbClr val="E74D00"/>
    <a:srgbClr val="80B05F"/>
    <a:srgbClr val="7F4F9F"/>
    <a:srgbClr val="838487"/>
    <a:srgbClr val="B082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5" autoAdjust="0"/>
    <p:restoredTop sz="91748" autoAdjust="0"/>
  </p:normalViewPr>
  <p:slideViewPr>
    <p:cSldViewPr snapToGrid="0" showGuides="1">
      <p:cViewPr varScale="1">
        <p:scale>
          <a:sx n="93" d="100"/>
          <a:sy n="93" d="100"/>
        </p:scale>
        <p:origin x="163"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DD375-4F28-43C5-BC85-D746878930D4}"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1340F-5D9E-4DDE-9DEA-64D060B81CED}" type="slidenum">
              <a:rPr lang="en-US" smtClean="0"/>
              <a:t>‹#›</a:t>
            </a:fld>
            <a:endParaRPr lang="en-US"/>
          </a:p>
        </p:txBody>
      </p:sp>
    </p:spTree>
    <p:extLst>
      <p:ext uri="{BB962C8B-B14F-4D97-AF65-F5344CB8AC3E}">
        <p14:creationId xmlns:p14="http://schemas.microsoft.com/office/powerpoint/2010/main" val="178779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a:p>
        </p:txBody>
      </p:sp>
      <p:sp>
        <p:nvSpPr>
          <p:cNvPr id="4" name="Slide Number Placeholder 3"/>
          <p:cNvSpPr>
            <a:spLocks noGrp="1"/>
          </p:cNvSpPr>
          <p:nvPr>
            <p:ph type="sldNum" sz="quarter" idx="10"/>
          </p:nvPr>
        </p:nvSpPr>
        <p:spPr/>
        <p:txBody>
          <a:bodyPr/>
          <a:lstStyle/>
          <a:p>
            <a:fld id="{D7C1340F-5D9E-4DDE-9DEA-64D060B81CED}" type="slidenum">
              <a:rPr lang="en-US" smtClean="0"/>
              <a:t>1</a:t>
            </a:fld>
            <a:endParaRPr lang="en-US"/>
          </a:p>
        </p:txBody>
      </p:sp>
    </p:spTree>
    <p:extLst>
      <p:ext uri="{BB962C8B-B14F-4D97-AF65-F5344CB8AC3E}">
        <p14:creationId xmlns:p14="http://schemas.microsoft.com/office/powerpoint/2010/main" val="3188219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AEABAB"/>
              </a:buClr>
              <a:buSzPts val="1200"/>
              <a:buFont typeface="Noto Sans Symbols"/>
              <a:buNone/>
            </a:pPr>
            <a:r>
              <a:rPr lang="it-IT" sz="1150" b="1">
                <a:solidFill>
                  <a:srgbClr val="333333"/>
                </a:solidFill>
                <a:highlight>
                  <a:srgbClr val="FFFFFF"/>
                </a:highlight>
                <a:latin typeface="Arial"/>
                <a:ea typeface="Arial"/>
                <a:cs typeface="Arial"/>
                <a:sym typeface="Arial"/>
              </a:rPr>
              <a:t>We focus on social acceptance because it has become clear that the acceptance of innovation is not only due to technical features of a product or of a solution but also to other variables such as behavior, opinions, awareness, attitudes and beliefs. </a:t>
            </a:r>
            <a:endParaRPr sz="1150" b="1">
              <a:solidFill>
                <a:srgbClr val="333333"/>
              </a:solidFill>
              <a:highlight>
                <a:srgbClr val="FFFFFF"/>
              </a:highlight>
              <a:latin typeface="Arial"/>
              <a:ea typeface="Arial"/>
              <a:cs typeface="Arial"/>
              <a:sym typeface="Arial"/>
            </a:endParaRPr>
          </a:p>
          <a:p>
            <a:pPr marL="0" lvl="0" indent="0" algn="l" rtl="0">
              <a:spcBef>
                <a:spcPts val="0"/>
              </a:spcBef>
              <a:spcAft>
                <a:spcPts val="0"/>
              </a:spcAft>
              <a:buClr>
                <a:srgbClr val="AEABAB"/>
              </a:buClr>
              <a:buSzPts val="1200"/>
              <a:buFont typeface="Noto Sans Symbols"/>
              <a:buNone/>
            </a:pPr>
            <a:r>
              <a:rPr lang="it-IT">
                <a:solidFill>
                  <a:srgbClr val="AEABAB"/>
                </a:solidFill>
              </a:rPr>
              <a:t>At cybersecurity Lab we elaborated a model to assess Social Acceptance at different stages of the research and design process.</a:t>
            </a:r>
            <a:r>
              <a:rPr lang="it-IT" sz="1200">
                <a:solidFill>
                  <a:srgbClr val="AEABAB"/>
                </a:solidFill>
              </a:rPr>
              <a:t> </a:t>
            </a:r>
            <a:endParaRPr sz="1200">
              <a:solidFill>
                <a:srgbClr val="AEABAB"/>
              </a:solidFill>
            </a:endParaRPr>
          </a:p>
          <a:p>
            <a:pPr marL="0" lvl="0" indent="0" algn="l" rtl="0">
              <a:lnSpc>
                <a:spcPct val="115000"/>
              </a:lnSpc>
              <a:spcBef>
                <a:spcPts val="0"/>
              </a:spcBef>
              <a:spcAft>
                <a:spcPts val="0"/>
              </a:spcAft>
              <a:buClr>
                <a:schemeClr val="dk1"/>
              </a:buClr>
              <a:buSzPts val="1100"/>
              <a:buFont typeface="Arial"/>
              <a:buNone/>
            </a:pPr>
            <a:r>
              <a:rPr lang="it-IT" sz="1100">
                <a:latin typeface="Arial"/>
                <a:ea typeface="Arial"/>
                <a:cs typeface="Arial"/>
                <a:sym typeface="Arial"/>
              </a:rPr>
              <a:t>CyberEthics Lab. developed a methodology to assess social acceptance of technology SAT (Occhipinti et al. 2022) which takes social acceptance as a function of user experience, combined with perceived disruptiveness of the technical solution, its impact on values and trustworthiness. </a:t>
            </a:r>
            <a:endParaRPr>
              <a:solidFill>
                <a:srgbClr val="AEABAB"/>
              </a:solidFill>
            </a:endParaRPr>
          </a:p>
          <a:p>
            <a:pPr marL="0" lvl="0" indent="0" algn="l" rtl="0">
              <a:spcBef>
                <a:spcPts val="0"/>
              </a:spcBef>
              <a:spcAft>
                <a:spcPts val="0"/>
              </a:spcAft>
              <a:buClr>
                <a:srgbClr val="AEABAB"/>
              </a:buClr>
              <a:buSzPts val="1200"/>
              <a:buFont typeface="Noto Sans Symbols"/>
              <a:buNone/>
            </a:pPr>
            <a:r>
              <a:rPr lang="it-IT" sz="1200">
                <a:solidFill>
                  <a:srgbClr val="AEABAB"/>
                </a:solidFill>
              </a:rPr>
              <a:t>Out model is based on three principles</a:t>
            </a:r>
            <a:r>
              <a:rPr lang="it-IT">
                <a:solidFill>
                  <a:srgbClr val="AEABAB"/>
                </a:solidFill>
              </a:rPr>
              <a:t>: We take </a:t>
            </a:r>
            <a:r>
              <a:rPr lang="it-IT" sz="1200">
                <a:solidFill>
                  <a:srgbClr val="AEABAB"/>
                </a:solidFill>
              </a:rPr>
              <a:t>the social acceptance of a solution as a function of four components, called bubbles.</a:t>
            </a:r>
            <a:endParaRPr sz="1200">
              <a:solidFill>
                <a:srgbClr val="AEABAB"/>
              </a:solidFill>
            </a:endParaRPr>
          </a:p>
          <a:p>
            <a:pPr marL="0" lvl="0" indent="0" algn="l" rtl="0">
              <a:spcBef>
                <a:spcPts val="0"/>
              </a:spcBef>
              <a:spcAft>
                <a:spcPts val="0"/>
              </a:spcAft>
              <a:buClr>
                <a:srgbClr val="AEABAB"/>
              </a:buClr>
              <a:buSzPts val="1200"/>
              <a:buFont typeface="Noto Sans Symbols"/>
              <a:buNone/>
            </a:pPr>
            <a:r>
              <a:rPr lang="it-IT">
                <a:solidFill>
                  <a:srgbClr val="AEABAB"/>
                </a:solidFill>
              </a:rPr>
              <a:t>SAT can be applied not only with end-users but also with other stake holders</a:t>
            </a:r>
            <a:endParaRPr>
              <a:solidFill>
                <a:srgbClr val="AEABAB"/>
              </a:solidFill>
            </a:endParaRPr>
          </a:p>
          <a:p>
            <a:pPr marL="0" lvl="0" indent="0" algn="l" rtl="0">
              <a:spcBef>
                <a:spcPts val="0"/>
              </a:spcBef>
              <a:spcAft>
                <a:spcPts val="0"/>
              </a:spcAft>
              <a:buClr>
                <a:schemeClr val="dk1"/>
              </a:buClr>
              <a:buSzPts val="1200"/>
              <a:buFont typeface="Noto Sans Symbols"/>
              <a:buNone/>
            </a:pPr>
            <a:r>
              <a:rPr lang="it-IT">
                <a:solidFill>
                  <a:srgbClr val="AEABAB"/>
                </a:solidFill>
              </a:rPr>
              <a:t>SO today you are the experts we would like to assess the iris technology, and we are interested in your expectations perception… we will conduct this focus groups and then ask you to fill in a survey.</a:t>
            </a:r>
            <a:endParaRPr sz="1200">
              <a:solidFill>
                <a:srgbClr val="AEABAB"/>
              </a:solidFill>
            </a:endParaRPr>
          </a:p>
          <a:p>
            <a:pPr marL="0" lvl="0" indent="0" algn="l" rtl="0">
              <a:spcBef>
                <a:spcPts val="0"/>
              </a:spcBef>
              <a:spcAft>
                <a:spcPts val="0"/>
              </a:spcAft>
              <a:buNone/>
            </a:pPr>
            <a:endParaRPr/>
          </a:p>
        </p:txBody>
      </p:sp>
      <p:sp>
        <p:nvSpPr>
          <p:cNvPr id="94" name="Google Shape;9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CLS:CYBERLENS BV</a:t>
            </a:r>
          </a:p>
          <a:p>
            <a:r>
              <a:rPr lang="en-US" dirty="0"/>
              <a:t>SID: SIDROCO HOLDINGS LIMITED</a:t>
            </a:r>
          </a:p>
        </p:txBody>
      </p:sp>
      <p:sp>
        <p:nvSpPr>
          <p:cNvPr id="4" name="Slide Number Placeholder 3"/>
          <p:cNvSpPr>
            <a:spLocks noGrp="1"/>
          </p:cNvSpPr>
          <p:nvPr>
            <p:ph type="sldNum" sz="quarter" idx="5"/>
          </p:nvPr>
        </p:nvSpPr>
        <p:spPr/>
        <p:txBody>
          <a:bodyPr/>
          <a:lstStyle/>
          <a:p>
            <a:fld id="{D7C1340F-5D9E-4DDE-9DEA-64D060B81CED}" type="slidenum">
              <a:rPr lang="en-US" smtClean="0"/>
              <a:t>35</a:t>
            </a:fld>
            <a:endParaRPr lang="en-US"/>
          </a:p>
        </p:txBody>
      </p:sp>
    </p:spTree>
    <p:extLst>
      <p:ext uri="{BB962C8B-B14F-4D97-AF65-F5344CB8AC3E}">
        <p14:creationId xmlns:p14="http://schemas.microsoft.com/office/powerpoint/2010/main" val="3900077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CLS:CYBERLENS BV</a:t>
            </a:r>
          </a:p>
          <a:p>
            <a:r>
              <a:rPr lang="en-US" dirty="0"/>
              <a:t>SID: SIDROCO HOLDINGS LIMITED</a:t>
            </a:r>
          </a:p>
        </p:txBody>
      </p:sp>
      <p:sp>
        <p:nvSpPr>
          <p:cNvPr id="4" name="Slide Number Placeholder 3"/>
          <p:cNvSpPr>
            <a:spLocks noGrp="1"/>
          </p:cNvSpPr>
          <p:nvPr>
            <p:ph type="sldNum" sz="quarter" idx="5"/>
          </p:nvPr>
        </p:nvSpPr>
        <p:spPr/>
        <p:txBody>
          <a:bodyPr/>
          <a:lstStyle/>
          <a:p>
            <a:fld id="{D7C1340F-5D9E-4DDE-9DEA-64D060B81CED}" type="slidenum">
              <a:rPr lang="en-US" smtClean="0"/>
              <a:t>37</a:t>
            </a:fld>
            <a:endParaRPr lang="en-US"/>
          </a:p>
        </p:txBody>
      </p:sp>
    </p:spTree>
    <p:extLst>
      <p:ext uri="{BB962C8B-B14F-4D97-AF65-F5344CB8AC3E}">
        <p14:creationId xmlns:p14="http://schemas.microsoft.com/office/powerpoint/2010/main" val="3779078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err="1"/>
              <a:t>If</a:t>
            </a:r>
            <a:r>
              <a:rPr lang="it-IT" dirty="0"/>
              <a:t> </a:t>
            </a:r>
            <a:r>
              <a:rPr lang="it-IT" dirty="0" err="1"/>
              <a:t>there</a:t>
            </a:r>
            <a:r>
              <a:rPr lang="it-IT" dirty="0"/>
              <a:t> </a:t>
            </a:r>
            <a:r>
              <a:rPr lang="it-IT" dirty="0" err="1"/>
              <a:t>is</a:t>
            </a:r>
            <a:r>
              <a:rPr lang="it-IT" dirty="0"/>
              <a:t> no time </a:t>
            </a:r>
            <a:r>
              <a:rPr lang="it-IT" dirty="0" err="1"/>
              <a:t>we</a:t>
            </a:r>
            <a:r>
              <a:rPr lang="it-IT" dirty="0"/>
              <a:t> </a:t>
            </a:r>
            <a:r>
              <a:rPr lang="it-IT" dirty="0" err="1"/>
              <a:t>will</a:t>
            </a:r>
            <a:r>
              <a:rPr lang="it-IT" dirty="0"/>
              <a:t> </a:t>
            </a:r>
            <a:r>
              <a:rPr lang="it-IT" dirty="0" err="1"/>
              <a:t>send</a:t>
            </a:r>
            <a:r>
              <a:rPr lang="it-IT" dirty="0"/>
              <a:t> </a:t>
            </a:r>
            <a:r>
              <a:rPr lang="it-IT" dirty="0" err="1"/>
              <a:t>it</a:t>
            </a:r>
            <a:r>
              <a:rPr lang="it-IT" dirty="0"/>
              <a:t> by email</a:t>
            </a:r>
            <a:endParaRPr dirty="0"/>
          </a:p>
        </p:txBody>
      </p:sp>
      <p:sp>
        <p:nvSpPr>
          <p:cNvPr id="168" name="Google Shape;16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pt-PT" dirty="0"/>
          </a:p>
        </p:txBody>
      </p:sp>
      <p:sp>
        <p:nvSpPr>
          <p:cNvPr id="4" name="Slide Number Placeholder 3"/>
          <p:cNvSpPr>
            <a:spLocks noGrp="1"/>
          </p:cNvSpPr>
          <p:nvPr>
            <p:ph type="sldNum" sz="quarter" idx="10"/>
          </p:nvPr>
        </p:nvSpPr>
        <p:spPr/>
        <p:txBody>
          <a:bodyPr/>
          <a:lstStyle/>
          <a:p>
            <a:fld id="{D7C1340F-5D9E-4DDE-9DEA-64D060B81CED}" type="slidenum">
              <a:rPr lang="en-US" smtClean="0"/>
              <a:t>2</a:t>
            </a:fld>
            <a:endParaRPr lang="en-US"/>
          </a:p>
        </p:txBody>
      </p:sp>
    </p:spTree>
    <p:extLst>
      <p:ext uri="{BB962C8B-B14F-4D97-AF65-F5344CB8AC3E}">
        <p14:creationId xmlns:p14="http://schemas.microsoft.com/office/powerpoint/2010/main" val="4196090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7C1340F-5D9E-4DDE-9DEA-64D060B81CED}" type="slidenum">
              <a:rPr lang="en-US" smtClean="0"/>
              <a:t>3</a:t>
            </a:fld>
            <a:endParaRPr lang="en-US"/>
          </a:p>
        </p:txBody>
      </p:sp>
    </p:spTree>
    <p:extLst>
      <p:ext uri="{BB962C8B-B14F-4D97-AF65-F5344CB8AC3E}">
        <p14:creationId xmlns:p14="http://schemas.microsoft.com/office/powerpoint/2010/main" val="3418477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pt-P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D79AD2-145A-47DF-888D-5E83682A063F}" type="slidenum">
              <a:rPr lang="en-GB" smtClean="0"/>
              <a:t>4</a:t>
            </a:fld>
            <a:endParaRPr lang="en-GB"/>
          </a:p>
        </p:txBody>
      </p:sp>
    </p:spTree>
    <p:extLst>
      <p:ext uri="{BB962C8B-B14F-4D97-AF65-F5344CB8AC3E}">
        <p14:creationId xmlns:p14="http://schemas.microsoft.com/office/powerpoint/2010/main" val="78031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pt-PT" dirty="0"/>
          </a:p>
        </p:txBody>
      </p:sp>
      <p:sp>
        <p:nvSpPr>
          <p:cNvPr id="4" name="Slide Number Placeholder 3"/>
          <p:cNvSpPr>
            <a:spLocks noGrp="1"/>
          </p:cNvSpPr>
          <p:nvPr>
            <p:ph type="sldNum" sz="quarter" idx="10"/>
          </p:nvPr>
        </p:nvSpPr>
        <p:spPr/>
        <p:txBody>
          <a:bodyPr/>
          <a:lstStyle/>
          <a:p>
            <a:fld id="{D7C1340F-5D9E-4DDE-9DEA-64D060B81CED}" type="slidenum">
              <a:rPr lang="en-US" smtClean="0"/>
              <a:t>5</a:t>
            </a:fld>
            <a:endParaRPr lang="en-US"/>
          </a:p>
        </p:txBody>
      </p:sp>
    </p:spTree>
    <p:extLst>
      <p:ext uri="{BB962C8B-B14F-4D97-AF65-F5344CB8AC3E}">
        <p14:creationId xmlns:p14="http://schemas.microsoft.com/office/powerpoint/2010/main" val="248256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7C1340F-5D9E-4DDE-9DEA-64D060B81CED}" type="slidenum">
              <a:rPr lang="en-US" smtClean="0"/>
              <a:t>6</a:t>
            </a:fld>
            <a:endParaRPr lang="en-US"/>
          </a:p>
        </p:txBody>
      </p:sp>
    </p:spTree>
    <p:extLst>
      <p:ext uri="{BB962C8B-B14F-4D97-AF65-F5344CB8AC3E}">
        <p14:creationId xmlns:p14="http://schemas.microsoft.com/office/powerpoint/2010/main" val="143163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7C1340F-5D9E-4DDE-9DEA-64D060B81CED}" type="slidenum">
              <a:rPr lang="en-US" smtClean="0"/>
              <a:t>8</a:t>
            </a:fld>
            <a:endParaRPr lang="en-US"/>
          </a:p>
        </p:txBody>
      </p:sp>
    </p:spTree>
    <p:extLst>
      <p:ext uri="{BB962C8B-B14F-4D97-AF65-F5344CB8AC3E}">
        <p14:creationId xmlns:p14="http://schemas.microsoft.com/office/powerpoint/2010/main" val="3383341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spcBef>
                <a:spcPts val="0"/>
              </a:spcBef>
              <a:spcAft>
                <a:spcPts val="0"/>
              </a:spcAft>
              <a:buSzPts val="1000"/>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7C1340F-5D9E-4DDE-9DEA-64D060B81CED}" type="slidenum">
              <a:rPr lang="en-US" smtClean="0"/>
              <a:t>9</a:t>
            </a:fld>
            <a:endParaRPr lang="en-US"/>
          </a:p>
        </p:txBody>
      </p:sp>
    </p:spTree>
    <p:extLst>
      <p:ext uri="{BB962C8B-B14F-4D97-AF65-F5344CB8AC3E}">
        <p14:creationId xmlns:p14="http://schemas.microsoft.com/office/powerpoint/2010/main" val="3745874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86E4EFCF-BDC3-154F-8953-62D30C80634A}" type="slidenum">
              <a:rPr lang="en-FI" smtClean="0"/>
              <a:t>21</a:t>
            </a:fld>
            <a:endParaRPr lang="en-FI"/>
          </a:p>
        </p:txBody>
      </p:sp>
    </p:spTree>
    <p:extLst>
      <p:ext uri="{BB962C8B-B14F-4D97-AF65-F5344CB8AC3E}">
        <p14:creationId xmlns:p14="http://schemas.microsoft.com/office/powerpoint/2010/main" val="24322516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76300" y="1847850"/>
            <a:ext cx="10439400" cy="1314449"/>
          </a:xfrm>
        </p:spPr>
        <p:txBody>
          <a:bodyPr anchor="b">
            <a:normAutofit/>
          </a:bodyPr>
          <a:lstStyle>
            <a:lvl1pPr algn="ctr">
              <a:defRPr sz="4400">
                <a:solidFill>
                  <a:schemeClr val="bg1">
                    <a:lumMod val="75000"/>
                  </a:schemeClr>
                </a:solidFill>
                <a:latin typeface="+mn-lt"/>
              </a:defRPr>
            </a:lvl1pPr>
          </a:lstStyle>
          <a:p>
            <a:r>
              <a:rPr lang="en-US" dirty="0"/>
              <a:t>Thank you for your attention!</a:t>
            </a:r>
            <a:br>
              <a:rPr lang="en-US" dirty="0"/>
            </a:br>
            <a:r>
              <a:rPr lang="en-US" dirty="0"/>
              <a:t>Any questions?</a:t>
            </a:r>
          </a:p>
        </p:txBody>
      </p:sp>
      <p:sp>
        <p:nvSpPr>
          <p:cNvPr id="8" name="Text Placeholder 7"/>
          <p:cNvSpPr>
            <a:spLocks noGrp="1"/>
          </p:cNvSpPr>
          <p:nvPr>
            <p:ph type="body" sz="quarter" idx="10" hasCustomPrompt="1"/>
          </p:nvPr>
        </p:nvSpPr>
        <p:spPr>
          <a:xfrm>
            <a:off x="876300" y="4000500"/>
            <a:ext cx="5219700" cy="600076"/>
          </a:xfrm>
        </p:spPr>
        <p:txBody>
          <a:bodyPr/>
          <a:lstStyle>
            <a:lvl1pPr marL="0" indent="0">
              <a:buNone/>
              <a:defRPr>
                <a:solidFill>
                  <a:schemeClr val="bg1">
                    <a:lumMod val="75000"/>
                  </a:schemeClr>
                </a:solidFill>
              </a:defRPr>
            </a:lvl1pPr>
            <a:lvl2pPr marL="457200" indent="0">
              <a:buNone/>
              <a:defRPr>
                <a:solidFill>
                  <a:schemeClr val="bg1">
                    <a:lumMod val="75000"/>
                  </a:schemeClr>
                </a:solidFill>
              </a:defRPr>
            </a:lvl2pPr>
          </a:lstStyle>
          <a:p>
            <a:pPr lvl="0"/>
            <a:r>
              <a:rPr lang="en-US" dirty="0"/>
              <a:t>Presenter/Organisation</a:t>
            </a:r>
          </a:p>
          <a:p>
            <a:pPr lvl="1"/>
            <a:endParaRPr lang="en-US" dirty="0"/>
          </a:p>
        </p:txBody>
      </p:sp>
      <p:sp>
        <p:nvSpPr>
          <p:cNvPr id="10" name="Picture Placeholder 9"/>
          <p:cNvSpPr>
            <a:spLocks noGrp="1"/>
          </p:cNvSpPr>
          <p:nvPr>
            <p:ph type="pic" sz="quarter" idx="11" hasCustomPrompt="1"/>
          </p:nvPr>
        </p:nvSpPr>
        <p:spPr>
          <a:xfrm>
            <a:off x="9239250" y="428625"/>
            <a:ext cx="1924050" cy="1333500"/>
          </a:xfrm>
        </p:spPr>
        <p:txBody>
          <a:bodyPr/>
          <a:lstStyle>
            <a:lvl1pPr marL="0" indent="0">
              <a:buNone/>
              <a:defRPr>
                <a:solidFill>
                  <a:schemeClr val="bg1">
                    <a:lumMod val="75000"/>
                  </a:schemeClr>
                </a:solidFill>
              </a:defRPr>
            </a:lvl1pPr>
          </a:lstStyle>
          <a:p>
            <a:r>
              <a:rPr lang="en-US" dirty="0"/>
              <a:t>Partner Logo</a:t>
            </a:r>
          </a:p>
        </p:txBody>
      </p:sp>
      <p:sp>
        <p:nvSpPr>
          <p:cNvPr id="12" name="Text Placeholder 11"/>
          <p:cNvSpPr>
            <a:spLocks noGrp="1"/>
          </p:cNvSpPr>
          <p:nvPr>
            <p:ph type="body" sz="quarter" idx="12" hasCustomPrompt="1"/>
          </p:nvPr>
        </p:nvSpPr>
        <p:spPr>
          <a:xfrm>
            <a:off x="876300" y="5181600"/>
            <a:ext cx="5219700" cy="514350"/>
          </a:xfrm>
        </p:spPr>
        <p:txBody>
          <a:bodyPr/>
          <a:lstStyle>
            <a:lvl1pPr marL="0" indent="0">
              <a:buNone/>
              <a:defRPr>
                <a:solidFill>
                  <a:schemeClr val="bg1">
                    <a:lumMod val="75000"/>
                  </a:schemeClr>
                </a:solidFill>
              </a:defRPr>
            </a:lvl1pPr>
          </a:lstStyle>
          <a:p>
            <a:pPr lvl="0"/>
            <a:r>
              <a:rPr lang="en-US" dirty="0"/>
              <a:t>Event/Date</a:t>
            </a:r>
          </a:p>
          <a:p>
            <a:pPr lvl="0"/>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4676" y="5195888"/>
            <a:ext cx="361950" cy="357145"/>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941965" y="4721968"/>
            <a:ext cx="297035" cy="307232"/>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4200" y="4214813"/>
            <a:ext cx="314326" cy="314326"/>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5997" y="76200"/>
            <a:ext cx="1787653" cy="1709661"/>
          </a:xfrm>
          <a:prstGeom prst="rect">
            <a:avLst/>
          </a:prstGeom>
        </p:spPr>
      </p:pic>
      <p:sp>
        <p:nvSpPr>
          <p:cNvPr id="18" name="TextBox 17"/>
          <p:cNvSpPr txBox="1"/>
          <p:nvPr userDrawn="1"/>
        </p:nvSpPr>
        <p:spPr>
          <a:xfrm>
            <a:off x="7362826" y="4191000"/>
            <a:ext cx="1752600" cy="369332"/>
          </a:xfrm>
          <a:prstGeom prst="rect">
            <a:avLst/>
          </a:prstGeom>
          <a:noFill/>
        </p:spPr>
        <p:txBody>
          <a:bodyPr wrap="square" rtlCol="0">
            <a:spAutoFit/>
          </a:bodyPr>
          <a:lstStyle/>
          <a:p>
            <a:r>
              <a:rPr lang="en-US" sz="1400" b="1" kern="1200" dirty="0">
                <a:solidFill>
                  <a:schemeClr val="tx1"/>
                </a:solidFill>
                <a:effectLst/>
                <a:latin typeface="+mn-lt"/>
                <a:ea typeface="+mn-ea"/>
                <a:cs typeface="+mn-cs"/>
              </a:rPr>
              <a:t>iris-h2020.eu</a:t>
            </a:r>
            <a:r>
              <a:rPr lang="en-US" sz="1800" b="1" kern="1200" dirty="0">
                <a:solidFill>
                  <a:schemeClr val="tx1"/>
                </a:solidFill>
                <a:effectLst/>
                <a:latin typeface="+mn-lt"/>
                <a:ea typeface="+mn-ea"/>
                <a:cs typeface="+mn-cs"/>
              </a:rPr>
              <a:t> </a:t>
            </a:r>
            <a:endParaRPr lang="en-US" dirty="0"/>
          </a:p>
        </p:txBody>
      </p:sp>
      <p:sp>
        <p:nvSpPr>
          <p:cNvPr id="19" name="TextBox 18"/>
          <p:cNvSpPr txBox="1"/>
          <p:nvPr userDrawn="1"/>
        </p:nvSpPr>
        <p:spPr>
          <a:xfrm>
            <a:off x="7353300" y="4686300"/>
            <a:ext cx="2114550" cy="307777"/>
          </a:xfrm>
          <a:prstGeom prst="rect">
            <a:avLst/>
          </a:prstGeom>
          <a:noFill/>
        </p:spPr>
        <p:txBody>
          <a:bodyPr wrap="square" rtlCol="0">
            <a:spAutoFit/>
          </a:bodyPr>
          <a:lstStyle/>
          <a:p>
            <a:r>
              <a:rPr lang="en-US" sz="1400" dirty="0"/>
              <a:t>IRIS H2020 Project</a:t>
            </a:r>
          </a:p>
        </p:txBody>
      </p:sp>
      <p:sp>
        <p:nvSpPr>
          <p:cNvPr id="20" name="TextBox 19"/>
          <p:cNvSpPr txBox="1"/>
          <p:nvPr userDrawn="1"/>
        </p:nvSpPr>
        <p:spPr>
          <a:xfrm>
            <a:off x="7391400" y="5219700"/>
            <a:ext cx="1619250" cy="307777"/>
          </a:xfrm>
          <a:prstGeom prst="rect">
            <a:avLst/>
          </a:prstGeom>
          <a:noFill/>
        </p:spPr>
        <p:txBody>
          <a:bodyPr wrap="square" rtlCol="0">
            <a:spAutoFit/>
          </a:bodyPr>
          <a:lstStyle/>
          <a:p>
            <a:r>
              <a:rPr lang="en-US" sz="1400" dirty="0"/>
              <a:t>iris_h2020</a:t>
            </a:r>
          </a:p>
        </p:txBody>
      </p:sp>
      <p:sp>
        <p:nvSpPr>
          <p:cNvPr id="21" name="Rounded Rectangle 20"/>
          <p:cNvSpPr/>
          <p:nvPr userDrawn="1"/>
        </p:nvSpPr>
        <p:spPr>
          <a:xfrm>
            <a:off x="11590656" y="0"/>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Rounded Rectangle 21"/>
          <p:cNvSpPr/>
          <p:nvPr userDrawn="1"/>
        </p:nvSpPr>
        <p:spPr>
          <a:xfrm>
            <a:off x="1159002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483612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54200"/>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49001" y="6273800"/>
            <a:ext cx="457199"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9" name="Rounded Rectangle 8"/>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ounded Rectangle 10"/>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950832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0100" y="1371600"/>
            <a:ext cx="10515600" cy="2057400"/>
          </a:xfrm>
          <a:solidFill>
            <a:schemeClr val="bg1"/>
          </a:solidFill>
        </p:spPr>
        <p:txBody>
          <a:bodyPr anchor="b">
            <a:normAutofit/>
          </a:bodyPr>
          <a:lstStyle>
            <a:lvl1pPr algn="ctr">
              <a:defRPr sz="4800">
                <a:solidFill>
                  <a:schemeClr val="bg1">
                    <a:lumMod val="75000"/>
                  </a:schemeClr>
                </a:solidFill>
              </a:defRPr>
            </a:lvl1pPr>
          </a:lstStyle>
          <a:p>
            <a:r>
              <a:rPr lang="en-US" dirty="0"/>
              <a:t>Presentation Title</a:t>
            </a:r>
            <a:br>
              <a:rPr lang="en-US" dirty="0"/>
            </a:br>
            <a:endParaRPr lang="en-US" dirty="0"/>
          </a:p>
        </p:txBody>
      </p:sp>
      <p:sp>
        <p:nvSpPr>
          <p:cNvPr id="3" name="Text Placeholder 2"/>
          <p:cNvSpPr>
            <a:spLocks noGrp="1"/>
          </p:cNvSpPr>
          <p:nvPr>
            <p:ph type="body" idx="1" hasCustomPrompt="1"/>
          </p:nvPr>
        </p:nvSpPr>
        <p:spPr>
          <a:xfrm>
            <a:off x="876300" y="3922713"/>
            <a:ext cx="5219700" cy="611187"/>
          </a:xfrm>
        </p:spPr>
        <p:txBody>
          <a:bodyPr/>
          <a:lstStyle>
            <a:lvl1pPr marL="0" indent="0">
              <a:buNone/>
              <a:defRPr sz="2400">
                <a:solidFill>
                  <a:schemeClr val="bg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 Organisation</a:t>
            </a:r>
          </a:p>
        </p:txBody>
      </p:sp>
      <p:sp>
        <p:nvSpPr>
          <p:cNvPr id="9" name="Text Placeholder 11"/>
          <p:cNvSpPr>
            <a:spLocks noGrp="1"/>
          </p:cNvSpPr>
          <p:nvPr>
            <p:ph type="body" sz="quarter" idx="13" hasCustomPrompt="1"/>
          </p:nvPr>
        </p:nvSpPr>
        <p:spPr>
          <a:xfrm>
            <a:off x="876300" y="5133975"/>
            <a:ext cx="5219700" cy="561975"/>
          </a:xfrm>
        </p:spPr>
        <p:txBody>
          <a:bodyPr/>
          <a:lstStyle>
            <a:lvl1pPr marL="0" indent="0">
              <a:buNone/>
              <a:defRPr>
                <a:solidFill>
                  <a:schemeClr val="bg1">
                    <a:lumMod val="75000"/>
                  </a:schemeClr>
                </a:solidFill>
              </a:defRPr>
            </a:lvl1pPr>
          </a:lstStyle>
          <a:p>
            <a:pPr lvl="0"/>
            <a:r>
              <a:rPr lang="en-US" dirty="0"/>
              <a:t>Event / Date</a:t>
            </a:r>
          </a:p>
          <a:p>
            <a:pPr lvl="0"/>
            <a:endParaRPr lang="en-US" dirty="0"/>
          </a:p>
        </p:txBody>
      </p:sp>
      <p:sp>
        <p:nvSpPr>
          <p:cNvPr id="12" name="Picture Placeholder 9"/>
          <p:cNvSpPr>
            <a:spLocks noGrp="1"/>
          </p:cNvSpPr>
          <p:nvPr>
            <p:ph type="pic" sz="quarter" idx="11" hasCustomPrompt="1"/>
          </p:nvPr>
        </p:nvSpPr>
        <p:spPr>
          <a:xfrm>
            <a:off x="7286625" y="4210050"/>
            <a:ext cx="1924050" cy="1333500"/>
          </a:xfrm>
        </p:spPr>
        <p:txBody>
          <a:bodyPr/>
          <a:lstStyle>
            <a:lvl1pPr marL="0" indent="0">
              <a:buNone/>
              <a:defRPr>
                <a:solidFill>
                  <a:schemeClr val="bg1">
                    <a:lumMod val="75000"/>
                  </a:schemeClr>
                </a:solidFill>
              </a:defRPr>
            </a:lvl1pPr>
          </a:lstStyle>
          <a:p>
            <a:r>
              <a:rPr lang="en-US" dirty="0"/>
              <a:t>Partner Logo</a:t>
            </a:r>
          </a:p>
        </p:txBody>
      </p:sp>
      <p:sp>
        <p:nvSpPr>
          <p:cNvPr id="4" name="TextBox 3"/>
          <p:cNvSpPr txBox="1"/>
          <p:nvPr userDrawn="1"/>
        </p:nvSpPr>
        <p:spPr>
          <a:xfrm>
            <a:off x="1790699" y="762000"/>
            <a:ext cx="8896351" cy="430887"/>
          </a:xfrm>
          <a:prstGeom prst="rect">
            <a:avLst/>
          </a:prstGeom>
          <a:noFill/>
        </p:spPr>
        <p:txBody>
          <a:bodyPr wrap="square" rtlCol="0">
            <a:spAutoFit/>
          </a:bodyPr>
          <a:lstStyle/>
          <a:p>
            <a:r>
              <a:rPr lang="en-US" sz="2200" b="1" dirty="0">
                <a:solidFill>
                  <a:schemeClr val="bg1">
                    <a:lumMod val="65000"/>
                  </a:schemeClr>
                </a:solidFill>
              </a:rPr>
              <a:t>Artificial Intelligence Threat Reporting &amp; Incidence report system</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923" y="-114299"/>
            <a:ext cx="1513846" cy="1447800"/>
          </a:xfrm>
          <a:prstGeom prst="rect">
            <a:avLst/>
          </a:prstGeom>
        </p:spPr>
      </p:pic>
      <p:sp>
        <p:nvSpPr>
          <p:cNvPr id="10" name="Rounded Rectangle 9"/>
          <p:cNvSpPr/>
          <p:nvPr userDrawn="1"/>
        </p:nvSpPr>
        <p:spPr>
          <a:xfrm>
            <a:off x="1159002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ounded Rectangle 14"/>
          <p:cNvSpPr/>
          <p:nvPr userDrawn="1"/>
        </p:nvSpPr>
        <p:spPr>
          <a:xfrm>
            <a:off x="11590656" y="0"/>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9901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9400"/>
            <a:ext cx="8686800" cy="1092199"/>
          </a:xfrm>
        </p:spPr>
        <p:txBody>
          <a:bodyPr/>
          <a:lstStyle/>
          <a:p>
            <a:r>
              <a:rPr lang="en-US"/>
              <a:t>Click to edit Master title style</a:t>
            </a:r>
          </a:p>
        </p:txBody>
      </p:sp>
      <p:sp>
        <p:nvSpPr>
          <p:cNvPr id="3" name="Content Placeholder 2"/>
          <p:cNvSpPr>
            <a:spLocks noGrp="1"/>
          </p:cNvSpPr>
          <p:nvPr>
            <p:ph sz="half" idx="1"/>
          </p:nvPr>
        </p:nvSpPr>
        <p:spPr>
          <a:xfrm>
            <a:off x="838200" y="1828799"/>
            <a:ext cx="5181600" cy="43481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8799"/>
            <a:ext cx="5181600" cy="434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1058525" y="6273800"/>
            <a:ext cx="447675"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12" name="Rounded Rectangle 11"/>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ounded Rectangle 13"/>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795868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36551"/>
            <a:ext cx="8685212" cy="1035050"/>
          </a:xfrm>
        </p:spPr>
        <p:txBody>
          <a:bodyPr/>
          <a:lstStyle/>
          <a:p>
            <a:r>
              <a:rPr lang="en-US"/>
              <a:t>Click to edit Master title style</a:t>
            </a:r>
          </a:p>
        </p:txBody>
      </p:sp>
      <p:sp>
        <p:nvSpPr>
          <p:cNvPr id="3" name="Text Placeholder 2"/>
          <p:cNvSpPr>
            <a:spLocks noGrp="1"/>
          </p:cNvSpPr>
          <p:nvPr>
            <p:ph type="body" idx="1"/>
          </p:nvPr>
        </p:nvSpPr>
        <p:spPr>
          <a:xfrm>
            <a:off x="839788" y="1828799"/>
            <a:ext cx="5157787"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828799"/>
            <a:ext cx="5183188"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1049000" y="6283325"/>
            <a:ext cx="457200"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12" name="Rounded Rectangle 11"/>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ounded Rectangle 15"/>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0357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1049001" y="6302375"/>
            <a:ext cx="457199"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8" name="Rounded Rectangle 7"/>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ounded Rectangle 11"/>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49273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9000" y="6311900"/>
            <a:ext cx="457200"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10" name="Rounded Rectangle 9"/>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ounded Rectangle 10"/>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863670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2" indent="0" algn="ctr">
              <a:buNone/>
              <a:defRPr sz="2000"/>
            </a:lvl2pPr>
            <a:lvl3pPr marL="914445" indent="0" algn="ctr">
              <a:buNone/>
              <a:defRPr sz="1800"/>
            </a:lvl3pPr>
            <a:lvl4pPr marL="1371667" indent="0" algn="ctr">
              <a:buNone/>
              <a:defRPr sz="1600"/>
            </a:lvl4pPr>
            <a:lvl5pPr marL="1828889" indent="0" algn="ctr">
              <a:buNone/>
              <a:defRPr sz="1600"/>
            </a:lvl5pPr>
            <a:lvl6pPr marL="2286112" indent="0" algn="ctr">
              <a:buNone/>
              <a:defRPr sz="1600"/>
            </a:lvl6pPr>
            <a:lvl7pPr marL="2743334" indent="0" algn="ctr">
              <a:buNone/>
              <a:defRPr sz="1600"/>
            </a:lvl7pPr>
            <a:lvl8pPr marL="3200556" indent="0" algn="ctr">
              <a:buNone/>
              <a:defRPr sz="1600"/>
            </a:lvl8pPr>
            <a:lvl9pPr marL="3657778"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B2E20BC-5A86-D348-AAE9-D7C3A52C96A8}" type="datetimeFigureOut">
              <a:rPr lang="en-FI" smtClean="0"/>
              <a:t>03/21/2024</a:t>
            </a:fld>
            <a:endParaRPr lang="en-FI"/>
          </a:p>
        </p:txBody>
      </p:sp>
      <p:sp>
        <p:nvSpPr>
          <p:cNvPr id="5" name="Footer Placeholder 4"/>
          <p:cNvSpPr>
            <a:spLocks noGrp="1"/>
          </p:cNvSpPr>
          <p:nvPr>
            <p:ph type="ftr" sz="quarter" idx="11"/>
          </p:nvPr>
        </p:nvSpPr>
        <p:spPr/>
        <p:txBody>
          <a:bodyPr/>
          <a:lstStyle/>
          <a:p>
            <a:endParaRPr lang="en-FI"/>
          </a:p>
        </p:txBody>
      </p:sp>
      <p:sp>
        <p:nvSpPr>
          <p:cNvPr id="6" name="Slide Number Placeholder 5"/>
          <p:cNvSpPr>
            <a:spLocks noGrp="1"/>
          </p:cNvSpPr>
          <p:nvPr>
            <p:ph type="sldNum" sz="quarter" idx="12"/>
          </p:nvPr>
        </p:nvSpPr>
        <p:spPr/>
        <p:txBody>
          <a:bodyPr/>
          <a:lstStyle/>
          <a:p>
            <a:fld id="{BD9B1796-9FFD-114C-8A2F-8FA3B3D8AE87}" type="slidenum">
              <a:rPr lang="en-FI" smtClean="0"/>
              <a:t>‹#›</a:t>
            </a:fld>
            <a:endParaRPr lang="en-FI"/>
          </a:p>
        </p:txBody>
      </p:sp>
    </p:spTree>
    <p:extLst>
      <p:ext uri="{BB962C8B-B14F-4D97-AF65-F5344CB8AC3E}">
        <p14:creationId xmlns:p14="http://schemas.microsoft.com/office/powerpoint/2010/main" val="256620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36551"/>
            <a:ext cx="8686800" cy="10350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55">
            <a:extLst>
              <a:ext uri="{FF2B5EF4-FFF2-40B4-BE49-F238E27FC236}">
                <a16:creationId xmlns:a16="http://schemas.microsoft.com/office/drawing/2014/main" id="{BE128059-0344-4B15-AFAE-F3673707EE58}"/>
              </a:ext>
            </a:extLst>
          </p:cNvPr>
          <p:cNvSpPr txBox="1">
            <a:spLocks/>
          </p:cNvSpPr>
          <p:nvPr userDrawn="1"/>
        </p:nvSpPr>
        <p:spPr>
          <a:xfrm>
            <a:off x="1466849" y="6324600"/>
            <a:ext cx="9153525" cy="409575"/>
          </a:xfrm>
          <a:prstGeom prst="rect">
            <a:avLst/>
          </a:prstGeom>
        </p:spPr>
        <p:txBody>
          <a:bodyPr>
            <a:noAutofit/>
          </a:bodyPr>
          <a:lstStyle>
            <a:lvl1pPr marL="0" indent="0" algn="l" defTabSz="914400" rtl="0" eaLnBrk="1" latinLnBrk="0" hangingPunct="1">
              <a:lnSpc>
                <a:spcPct val="90000"/>
              </a:lnSpc>
              <a:spcBef>
                <a:spcPts val="1000"/>
              </a:spcBef>
              <a:buClr>
                <a:schemeClr val="tx1"/>
              </a:buClr>
              <a:buFont typeface="Arial" panose="020B0604020202020204" pitchFamily="34" charset="0"/>
              <a:buNone/>
              <a:defRPr sz="1000" kern="1200">
                <a:solidFill>
                  <a:schemeClr val="bg1">
                    <a:lumMod val="25000"/>
                  </a:schemeClr>
                </a:solidFill>
                <a:latin typeface="+mn-lt"/>
                <a:ea typeface="+mn-ea"/>
                <a:cs typeface="+mn-cs"/>
              </a:defRPr>
            </a:lvl1pPr>
            <a:lvl2pPr marL="457200" indent="0" algn="just" defTabSz="914400" rtl="0" eaLnBrk="1" latinLnBrk="0" hangingPunct="1">
              <a:lnSpc>
                <a:spcPct val="90000"/>
              </a:lnSpc>
              <a:spcBef>
                <a:spcPts val="500"/>
              </a:spcBef>
              <a:buClr>
                <a:schemeClr val="tx1"/>
              </a:buClr>
              <a:buFont typeface="Courier New" panose="02070309020205020404" pitchFamily="49" charset="0"/>
              <a:buNone/>
              <a:defRPr sz="1200" kern="1200">
                <a:solidFill>
                  <a:schemeClr val="bg1">
                    <a:lumMod val="25000"/>
                  </a:schemeClr>
                </a:solidFill>
                <a:latin typeface="+mn-lt"/>
                <a:ea typeface="+mn-ea"/>
                <a:cs typeface="+mn-cs"/>
              </a:defRPr>
            </a:lvl2pPr>
            <a:lvl3pPr marL="914400" indent="0" algn="just" defTabSz="914400" rtl="0" eaLnBrk="1" latinLnBrk="0" hangingPunct="1">
              <a:lnSpc>
                <a:spcPct val="90000"/>
              </a:lnSpc>
              <a:spcBef>
                <a:spcPts val="500"/>
              </a:spcBef>
              <a:buClr>
                <a:schemeClr val="tx1"/>
              </a:buClr>
              <a:buFont typeface="Wingdings" panose="05000000000000000000" pitchFamily="2" charset="2"/>
              <a:buNone/>
              <a:defRPr sz="1200" kern="1200">
                <a:solidFill>
                  <a:schemeClr val="bg1">
                    <a:lumMod val="25000"/>
                  </a:schemeClr>
                </a:solidFill>
                <a:latin typeface="+mn-lt"/>
                <a:ea typeface="+mn-ea"/>
                <a:cs typeface="+mn-cs"/>
              </a:defRPr>
            </a:lvl3pPr>
            <a:lvl4pPr marL="1371600" indent="0" algn="just" defTabSz="914400" rtl="0" eaLnBrk="1" latinLnBrk="0" hangingPunct="1">
              <a:lnSpc>
                <a:spcPct val="90000"/>
              </a:lnSpc>
              <a:spcBef>
                <a:spcPts val="500"/>
              </a:spcBef>
              <a:buClr>
                <a:schemeClr val="tx1"/>
              </a:buClr>
              <a:buFont typeface="Wingdings" panose="05000000000000000000" pitchFamily="2" charset="2"/>
              <a:buNone/>
              <a:defRPr sz="1200" kern="1200">
                <a:solidFill>
                  <a:schemeClr val="bg1">
                    <a:lumMod val="25000"/>
                  </a:schemeClr>
                </a:solidFill>
                <a:latin typeface="+mn-lt"/>
                <a:ea typeface="+mn-ea"/>
                <a:cs typeface="+mn-cs"/>
              </a:defRPr>
            </a:lvl4pPr>
            <a:lvl5pPr marL="1828800" indent="0" algn="just" defTabSz="914400" rtl="0" eaLnBrk="1" latinLnBrk="0" hangingPunct="1">
              <a:lnSpc>
                <a:spcPct val="90000"/>
              </a:lnSpc>
              <a:spcBef>
                <a:spcPts val="500"/>
              </a:spcBef>
              <a:buClr>
                <a:schemeClr val="tx1"/>
              </a:buClr>
              <a:buFont typeface="Wingdings" panose="05000000000000000000" pitchFamily="2" charset="2"/>
              <a:buNone/>
              <a:defRPr sz="1200" kern="1200">
                <a:solidFill>
                  <a:schemeClr val="bg1">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660066"/>
              </a:buClr>
              <a:buSzTx/>
              <a:buFont typeface="Arial" panose="020B0604020202020204" pitchFamily="34" charset="0"/>
              <a:buNone/>
              <a:tabLst/>
              <a:defRPr/>
            </a:pPr>
            <a:r>
              <a:rPr kumimoji="0" lang="en-US" sz="1050" b="0" i="0" u="none" strike="noStrike" kern="1200" cap="none" spc="0" normalizeH="0" baseline="0" noProof="0" dirty="0">
                <a:ln>
                  <a:noFill/>
                </a:ln>
                <a:solidFill>
                  <a:srgbClr val="F2F2F2">
                    <a:lumMod val="25000"/>
                  </a:srgbClr>
                </a:solidFill>
                <a:effectLst/>
                <a:uLnTx/>
                <a:uFillTx/>
                <a:latin typeface="+mn-lt"/>
                <a:ea typeface="+mn-ea"/>
                <a:cs typeface="+mn-cs"/>
              </a:rPr>
              <a:t>This project has received funding from the European Union’s Horizon 2020 research and innovation programme under grant agreement no 101021727. This material reflects only the authors’ view and European Commission is not responsible for any use that may be made of the information it contains.</a:t>
            </a:r>
          </a:p>
        </p:txBody>
      </p:sp>
      <p:pic>
        <p:nvPicPr>
          <p:cNvPr id="12" name="Kép 22">
            <a:extLst>
              <a:ext uri="{FF2B5EF4-FFF2-40B4-BE49-F238E27FC236}">
                <a16:creationId xmlns:a16="http://schemas.microsoft.com/office/drawing/2014/main" id="{525EECDF-2A65-4716-8F0E-F5A37559EAE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71970" y="6362699"/>
            <a:ext cx="537730" cy="364645"/>
          </a:xfrm>
          <a:prstGeom prst="rect">
            <a:avLst/>
          </a:prstGeom>
          <a:noFill/>
        </p:spPr>
      </p:pic>
    </p:spTree>
    <p:extLst>
      <p:ext uri="{BB962C8B-B14F-4D97-AF65-F5344CB8AC3E}">
        <p14:creationId xmlns:p14="http://schemas.microsoft.com/office/powerpoint/2010/main" val="1674242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416" userDrawn="1">
          <p15:clr>
            <a:srgbClr val="F26B43"/>
          </p15:clr>
        </p15:guide>
        <p15:guide id="3" pos="7248" userDrawn="1">
          <p15:clr>
            <a:srgbClr val="F26B43"/>
          </p15:clr>
        </p15:guide>
        <p15:guide id="4" orient="horz" pos="3072" userDrawn="1">
          <p15:clr>
            <a:srgbClr val="F26B43"/>
          </p15:clr>
        </p15:guide>
        <p15:guide id="5" pos="264" userDrawn="1">
          <p15:clr>
            <a:srgbClr val="F26B43"/>
          </p15:clr>
        </p15:guide>
        <p15:guide id="6" pos="420" userDrawn="1">
          <p15:clr>
            <a:srgbClr val="F26B43"/>
          </p15:clr>
        </p15:guide>
        <p15:guide id="7" orient="horz" pos="864" userDrawn="1">
          <p15:clr>
            <a:srgbClr val="F26B43"/>
          </p15:clr>
        </p15:guide>
        <p15:guide id="8" orient="horz" pos="1152" userDrawn="1">
          <p15:clr>
            <a:srgbClr val="F26B43"/>
          </p15:clr>
        </p15:guide>
        <p15:guide id="9" orient="horz" pos="7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6CBD38-95CE-4247-BDA9-56A876F6DEA5}"/>
              </a:ext>
            </a:extLst>
          </p:cNvPr>
          <p:cNvPicPr>
            <a:picLocks noChangeAspect="1"/>
          </p:cNvPicPr>
          <p:nvPr/>
        </p:nvPicPr>
        <p:blipFill rotWithShape="1">
          <a:blip r:embed="rId3"/>
          <a:srcRect t="25122" r="4056" b="7389"/>
          <a:stretch/>
        </p:blipFill>
        <p:spPr>
          <a:xfrm>
            <a:off x="11151" y="1505415"/>
            <a:ext cx="11775688" cy="4371279"/>
          </a:xfrm>
          <a:prstGeom prst="rect">
            <a:avLst/>
          </a:prstGeom>
        </p:spPr>
      </p:pic>
    </p:spTree>
    <p:extLst>
      <p:ext uri="{BB962C8B-B14F-4D97-AF65-F5344CB8AC3E}">
        <p14:creationId xmlns:p14="http://schemas.microsoft.com/office/powerpoint/2010/main" val="3226608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 for your attention!</a:t>
            </a:r>
          </a:p>
        </p:txBody>
      </p:sp>
      <p:sp>
        <p:nvSpPr>
          <p:cNvPr id="4" name="Text Placeholder 2">
            <a:extLst>
              <a:ext uri="{FF2B5EF4-FFF2-40B4-BE49-F238E27FC236}">
                <a16:creationId xmlns:a16="http://schemas.microsoft.com/office/drawing/2014/main" id="{1A62224F-0001-46D0-9EB0-4DEAFD53723C}"/>
              </a:ext>
            </a:extLst>
          </p:cNvPr>
          <p:cNvSpPr txBox="1">
            <a:spLocks/>
          </p:cNvSpPr>
          <p:nvPr/>
        </p:nvSpPr>
        <p:spPr>
          <a:xfrm>
            <a:off x="1541708" y="4633955"/>
            <a:ext cx="5219700" cy="611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João Rodrigues (INOV)</a:t>
            </a:r>
          </a:p>
        </p:txBody>
      </p:sp>
    </p:spTree>
    <p:extLst>
      <p:ext uri="{BB962C8B-B14F-4D97-AF65-F5344CB8AC3E}">
        <p14:creationId xmlns:p14="http://schemas.microsoft.com/office/powerpoint/2010/main" val="1373713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19291"/>
            <a:ext cx="10515600" cy="1521069"/>
          </a:xfrm>
        </p:spPr>
        <p:txBody>
          <a:bodyPr>
            <a:normAutofit/>
          </a:bodyPr>
          <a:lstStyle/>
          <a:p>
            <a:pPr algn="l"/>
            <a:r>
              <a:rPr lang="en-US" dirty="0"/>
              <a:t>Helsinki PUC</a:t>
            </a:r>
            <a:r>
              <a:rPr lang="ru-RU" dirty="0"/>
              <a:t>3</a:t>
            </a:r>
            <a:r>
              <a:rPr lang="en-US" dirty="0"/>
              <a:t> Demo: 1</a:t>
            </a:r>
            <a:r>
              <a:rPr lang="en-US" baseline="30000" dirty="0"/>
              <a:t>st</a:t>
            </a:r>
            <a:r>
              <a:rPr lang="en-US" dirty="0"/>
              <a:t> Round of pilots</a:t>
            </a:r>
            <a:endParaRPr lang="en-US" b="1" dirty="0"/>
          </a:p>
        </p:txBody>
      </p:sp>
      <p:sp>
        <p:nvSpPr>
          <p:cNvPr id="4" name="Text Placeholder 3"/>
          <p:cNvSpPr>
            <a:spLocks noGrp="1"/>
          </p:cNvSpPr>
          <p:nvPr>
            <p:ph type="body" idx="13"/>
          </p:nvPr>
        </p:nvSpPr>
        <p:spPr>
          <a:xfrm>
            <a:off x="228600" y="3429000"/>
            <a:ext cx="10227129" cy="2148262"/>
          </a:xfrm>
        </p:spPr>
        <p:txBody>
          <a:bodyPr>
            <a:noAutofit/>
          </a:bodyPr>
          <a:lstStyle/>
          <a:p>
            <a:r>
              <a:rPr lang="en-US" dirty="0"/>
              <a:t>Effective incident response and threat intelligence collaboration for critical cross-border smart grid threats</a:t>
            </a:r>
            <a:endParaRPr lang="en-GB" dirty="0"/>
          </a:p>
          <a:p>
            <a:pPr algn="ctr"/>
            <a:r>
              <a:rPr lang="en-US" dirty="0"/>
              <a:t> </a:t>
            </a:r>
          </a:p>
          <a:p>
            <a:r>
              <a:rPr lang="en-US" dirty="0"/>
              <a:t>FVH</a:t>
            </a:r>
            <a:r>
              <a:rPr lang="ru-RU" dirty="0"/>
              <a:t> – </a:t>
            </a:r>
            <a:r>
              <a:rPr lang="en-US" dirty="0"/>
              <a:t>Nikita Akmaikin</a:t>
            </a:r>
          </a:p>
          <a:p>
            <a:r>
              <a:rPr lang="en-US" dirty="0"/>
              <a:t>PUC3 Demo Meeting | 21/03/2024</a:t>
            </a:r>
          </a:p>
          <a:p>
            <a:pPr algn="ctr"/>
            <a:endParaRPr lang="en-US" dirty="0"/>
          </a:p>
        </p:txBody>
      </p:sp>
    </p:spTree>
    <p:extLst>
      <p:ext uri="{BB962C8B-B14F-4D97-AF65-F5344CB8AC3E}">
        <p14:creationId xmlns:p14="http://schemas.microsoft.com/office/powerpoint/2010/main" val="2256823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5305DE-0543-A8E3-48BC-D1623CFB425D}"/>
              </a:ext>
            </a:extLst>
          </p:cNvPr>
          <p:cNvSpPr>
            <a:spLocks noGrp="1"/>
          </p:cNvSpPr>
          <p:nvPr>
            <p:ph type="sldNum" sz="quarter" idx="12"/>
          </p:nvPr>
        </p:nvSpPr>
        <p:spPr/>
        <p:txBody>
          <a:bodyPr/>
          <a:lstStyle/>
          <a:p>
            <a:fld id="{57AC0E79-F531-4290-B37F-533038CC23F5}" type="slidenum">
              <a:rPr lang="en-US" smtClean="0"/>
              <a:pPr/>
              <a:t>12</a:t>
            </a:fld>
            <a:endParaRPr lang="en-US" dirty="0"/>
          </a:p>
        </p:txBody>
      </p:sp>
      <p:sp>
        <p:nvSpPr>
          <p:cNvPr id="7" name="Title 1">
            <a:extLst>
              <a:ext uri="{FF2B5EF4-FFF2-40B4-BE49-F238E27FC236}">
                <a16:creationId xmlns:a16="http://schemas.microsoft.com/office/drawing/2014/main" id="{F2883D0F-419D-6DB0-0BD9-38A51809AE91}"/>
              </a:ext>
            </a:extLst>
          </p:cNvPr>
          <p:cNvSpPr>
            <a:spLocks noGrp="1"/>
          </p:cNvSpPr>
          <p:nvPr>
            <p:ph type="title"/>
          </p:nvPr>
        </p:nvSpPr>
        <p:spPr>
          <a:xfrm>
            <a:off x="838200" y="336551"/>
            <a:ext cx="8686800" cy="1035050"/>
          </a:xfrm>
        </p:spPr>
        <p:txBody>
          <a:bodyPr/>
          <a:lstStyle/>
          <a:p>
            <a:r>
              <a:rPr lang="en-FI" dirty="0"/>
              <a:t>PUC #3 Overview</a:t>
            </a:r>
          </a:p>
        </p:txBody>
      </p:sp>
      <p:sp>
        <p:nvSpPr>
          <p:cNvPr id="2" name="Text Placeholder 3">
            <a:extLst>
              <a:ext uri="{FF2B5EF4-FFF2-40B4-BE49-F238E27FC236}">
                <a16:creationId xmlns:a16="http://schemas.microsoft.com/office/drawing/2014/main" id="{57D8751B-7660-9166-28D8-61F80A6AE66A}"/>
              </a:ext>
            </a:extLst>
          </p:cNvPr>
          <p:cNvSpPr txBox="1">
            <a:spLocks/>
          </p:cNvSpPr>
          <p:nvPr/>
        </p:nvSpPr>
        <p:spPr>
          <a:xfrm>
            <a:off x="838200" y="1371601"/>
            <a:ext cx="8844643" cy="21482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7F4FA0"/>
                </a:solidFill>
              </a:rPr>
              <a:t>Effective incident response and threat intelligence collaboration for critical cross-border smart grid threats</a:t>
            </a:r>
            <a:endParaRPr lang="en-GB" dirty="0">
              <a:solidFill>
                <a:srgbClr val="7F4FA0"/>
              </a:solidFill>
            </a:endParaRPr>
          </a:p>
        </p:txBody>
      </p:sp>
      <p:pic>
        <p:nvPicPr>
          <p:cNvPr id="8" name="Picture 7">
            <a:extLst>
              <a:ext uri="{FF2B5EF4-FFF2-40B4-BE49-F238E27FC236}">
                <a16:creationId xmlns:a16="http://schemas.microsoft.com/office/drawing/2014/main" id="{357241A3-F9DA-BD58-11B8-622354A58542}"/>
              </a:ext>
            </a:extLst>
          </p:cNvPr>
          <p:cNvPicPr>
            <a:picLocks noChangeAspect="1"/>
          </p:cNvPicPr>
          <p:nvPr/>
        </p:nvPicPr>
        <p:blipFill>
          <a:blip r:embed="rId2"/>
          <a:stretch>
            <a:fillRect/>
          </a:stretch>
        </p:blipFill>
        <p:spPr>
          <a:xfrm>
            <a:off x="1738859" y="2204224"/>
            <a:ext cx="5904875" cy="3933408"/>
          </a:xfrm>
          <a:prstGeom prst="rect">
            <a:avLst/>
          </a:prstGeom>
        </p:spPr>
      </p:pic>
    </p:spTree>
    <p:extLst>
      <p:ext uri="{BB962C8B-B14F-4D97-AF65-F5344CB8AC3E}">
        <p14:creationId xmlns:p14="http://schemas.microsoft.com/office/powerpoint/2010/main" val="35424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333A88-A8DE-DEE5-80CD-C19D24E928DE}"/>
              </a:ext>
            </a:extLst>
          </p:cNvPr>
          <p:cNvSpPr>
            <a:spLocks noGrp="1"/>
          </p:cNvSpPr>
          <p:nvPr>
            <p:ph idx="1"/>
          </p:nvPr>
        </p:nvSpPr>
        <p:spPr>
          <a:xfrm>
            <a:off x="838200" y="1558657"/>
            <a:ext cx="8962445" cy="4303301"/>
          </a:xfrm>
        </p:spPr>
        <p:txBody>
          <a:bodyPr>
            <a:normAutofit fontScale="92500" lnSpcReduction="10000"/>
          </a:bodyPr>
          <a:lstStyle/>
          <a:p>
            <a:pPr marL="0" indent="0">
              <a:buNone/>
            </a:pPr>
            <a:r>
              <a:rPr lang="en-US" sz="2000" b="1" dirty="0"/>
              <a:t>In this pilot the aim is (a) to evaluate the capabilities of IRIS in mitigating cyber threats that target energy smart grids; and (b) assess the cyber range capabilities of IRIS to help train and exercise coordinated mitigation and prevention of threats. </a:t>
            </a:r>
            <a:br>
              <a:rPr lang="en-US" sz="2000" b="1" dirty="0"/>
            </a:br>
            <a:endParaRPr lang="en-US" sz="2000" b="1" dirty="0"/>
          </a:p>
          <a:p>
            <a:pPr marL="0" indent="0">
              <a:buNone/>
            </a:pPr>
            <a:r>
              <a:rPr lang="en-US" sz="2000" b="1" u="sng" dirty="0"/>
              <a:t>1. PUC3 Aim</a:t>
            </a:r>
          </a:p>
          <a:p>
            <a:pPr marL="342900" indent="-342900">
              <a:lnSpc>
                <a:spcPct val="65000"/>
              </a:lnSpc>
              <a:buFont typeface="Symbol" pitchFamily="2" charset="2"/>
              <a:buChar char=""/>
            </a:pPr>
            <a:r>
              <a:rPr lang="en-US" sz="1600" dirty="0">
                <a:solidFill>
                  <a:srgbClr val="000000"/>
                </a:solidFill>
                <a:latin typeface="Arial" panose="020B0604020202020204" pitchFamily="34" charset="0"/>
                <a:ea typeface="Arial" panose="020B0604020202020204" pitchFamily="34" charset="0"/>
              </a:rPr>
              <a:t>E</a:t>
            </a:r>
            <a:r>
              <a:rPr lang="en-US" sz="1600" dirty="0">
                <a:solidFill>
                  <a:srgbClr val="000000"/>
                </a:solidFill>
                <a:effectLst/>
                <a:latin typeface="Arial" panose="020B0604020202020204" pitchFamily="34" charset="0"/>
                <a:ea typeface="Arial" panose="020B0604020202020204" pitchFamily="34" charset="0"/>
              </a:rPr>
              <a:t>xercises between CERT/CSIRT and energy stakeholders.</a:t>
            </a:r>
            <a:endParaRPr lang="en-FI" sz="1600" dirty="0">
              <a:effectLst/>
              <a:latin typeface="Arial" panose="020B0604020202020204" pitchFamily="34" charset="0"/>
              <a:ea typeface="Arial" panose="020B0604020202020204" pitchFamily="34" charset="0"/>
            </a:endParaRPr>
          </a:p>
          <a:p>
            <a:pPr marL="342900" lvl="0" indent="-342900">
              <a:lnSpc>
                <a:spcPct val="114000"/>
              </a:lnSpc>
              <a:buFont typeface="Symbol" pitchFamily="2" charset="2"/>
              <a:buChar char=""/>
            </a:pPr>
            <a:r>
              <a:rPr lang="en-US" sz="1600" dirty="0">
                <a:solidFill>
                  <a:srgbClr val="000000"/>
                </a:solidFill>
                <a:effectLst/>
                <a:latin typeface="Arial" panose="020B0604020202020204" pitchFamily="34" charset="0"/>
                <a:ea typeface="Arial" panose="020B0604020202020204" pitchFamily="34" charset="0"/>
              </a:rPr>
              <a:t>Simulate / evaluate / train via cyber threats and cybersecurity measures in the context of energy infrastructure. (VCR)</a:t>
            </a:r>
          </a:p>
          <a:p>
            <a:pPr marL="342900" lvl="0" indent="-342900">
              <a:lnSpc>
                <a:spcPct val="65000"/>
              </a:lnSpc>
              <a:buFont typeface="Symbol" pitchFamily="2" charset="2"/>
              <a:buChar char=""/>
            </a:pPr>
            <a:r>
              <a:rPr lang="en-US" sz="1600" dirty="0">
                <a:solidFill>
                  <a:srgbClr val="000000"/>
                </a:solidFill>
                <a:effectLst/>
                <a:latin typeface="Arial" panose="020B0604020202020204" pitchFamily="34" charset="0"/>
                <a:ea typeface="Arial" panose="020B0604020202020204" pitchFamily="34" charset="0"/>
              </a:rPr>
              <a:t>Enhance the security of smart grids by detecting behavioral anomalies</a:t>
            </a:r>
          </a:p>
          <a:p>
            <a:pPr marL="342900" lvl="0" indent="-342900">
              <a:lnSpc>
                <a:spcPct val="65000"/>
              </a:lnSpc>
              <a:buFont typeface="Symbol" pitchFamily="2" charset="2"/>
              <a:buChar char=""/>
            </a:pPr>
            <a:r>
              <a:rPr lang="en-US" sz="1600" dirty="0">
                <a:solidFill>
                  <a:srgbClr val="000000"/>
                </a:solidFill>
                <a:effectLst/>
                <a:latin typeface="Arial" panose="020B0604020202020204" pitchFamily="34" charset="0"/>
                <a:ea typeface="Arial" panose="020B0604020202020204" pitchFamily="34" charset="0"/>
              </a:rPr>
              <a:t>Share threat intelligence</a:t>
            </a:r>
          </a:p>
          <a:p>
            <a:pPr marL="0" lvl="0" indent="0">
              <a:lnSpc>
                <a:spcPct val="65000"/>
              </a:lnSpc>
              <a:buNone/>
            </a:pPr>
            <a:endParaRPr lang="en-US" sz="1600" dirty="0">
              <a:solidFill>
                <a:srgbClr val="000000"/>
              </a:solidFill>
              <a:effectLst/>
              <a:latin typeface="Arial" panose="020B0604020202020204" pitchFamily="34" charset="0"/>
              <a:ea typeface="Arial" panose="020B0604020202020204" pitchFamily="34" charset="0"/>
            </a:endParaRPr>
          </a:p>
          <a:p>
            <a:pPr marL="0" indent="0">
              <a:buNone/>
            </a:pPr>
            <a:r>
              <a:rPr lang="en-US" sz="2000" b="1" u="sng" dirty="0"/>
              <a:t>2. PUC3 Benefits</a:t>
            </a:r>
          </a:p>
          <a:p>
            <a:pPr marL="800100" lvl="1" indent="-342900">
              <a:buFont typeface="+mj-lt"/>
              <a:buAutoNum type="arabicPeriod"/>
            </a:pPr>
            <a:r>
              <a:rPr lang="en-US" sz="1600" dirty="0">
                <a:solidFill>
                  <a:srgbClr val="000000"/>
                </a:solidFill>
                <a:latin typeface="Arial" panose="020B0604020202020204" pitchFamily="34" charset="0"/>
                <a:cs typeface="Arial" panose="020B0604020202020204" pitchFamily="34" charset="0"/>
              </a:rPr>
              <a:t>Enhanced Smart Grid Security</a:t>
            </a:r>
          </a:p>
          <a:p>
            <a:pPr marL="800100" lvl="1" indent="-342900">
              <a:buFont typeface="+mj-lt"/>
              <a:buAutoNum type="arabicPeriod"/>
            </a:pPr>
            <a:r>
              <a:rPr lang="en-US" sz="1600" dirty="0">
                <a:solidFill>
                  <a:srgbClr val="000000"/>
                </a:solidFill>
                <a:latin typeface="Arial" panose="020B0604020202020204" pitchFamily="34" charset="0"/>
                <a:cs typeface="Arial" panose="020B0604020202020204" pitchFamily="34" charset="0"/>
              </a:rPr>
              <a:t>Hands-On Incident Response Training</a:t>
            </a:r>
            <a:endParaRPr lang="en-GB" sz="1600" dirty="0">
              <a:solidFill>
                <a:srgbClr val="000000"/>
              </a:solidFill>
              <a:latin typeface="Arial" panose="020B0604020202020204" pitchFamily="34" charset="0"/>
              <a:cs typeface="Arial" panose="020B0604020202020204" pitchFamily="34" charset="0"/>
            </a:endParaRPr>
          </a:p>
          <a:p>
            <a:pPr lvl="1"/>
            <a:endParaRPr lang="en-US" dirty="0"/>
          </a:p>
          <a:p>
            <a:pPr lvl="1"/>
            <a:endParaRPr lang="en-US" dirty="0"/>
          </a:p>
        </p:txBody>
      </p:sp>
      <p:sp>
        <p:nvSpPr>
          <p:cNvPr id="4" name="Slide Number Placeholder 3">
            <a:extLst>
              <a:ext uri="{FF2B5EF4-FFF2-40B4-BE49-F238E27FC236}">
                <a16:creationId xmlns:a16="http://schemas.microsoft.com/office/drawing/2014/main" id="{105305DE-0543-A8E3-48BC-D1623CFB425D}"/>
              </a:ext>
            </a:extLst>
          </p:cNvPr>
          <p:cNvSpPr>
            <a:spLocks noGrp="1"/>
          </p:cNvSpPr>
          <p:nvPr>
            <p:ph type="sldNum" sz="quarter" idx="12"/>
          </p:nvPr>
        </p:nvSpPr>
        <p:spPr/>
        <p:txBody>
          <a:bodyPr/>
          <a:lstStyle/>
          <a:p>
            <a:fld id="{57AC0E79-F531-4290-B37F-533038CC23F5}" type="slidenum">
              <a:rPr lang="en-US" smtClean="0"/>
              <a:pPr/>
              <a:t>13</a:t>
            </a:fld>
            <a:endParaRPr lang="en-US" dirty="0"/>
          </a:p>
        </p:txBody>
      </p:sp>
      <p:sp>
        <p:nvSpPr>
          <p:cNvPr id="7" name="Title 1">
            <a:extLst>
              <a:ext uri="{FF2B5EF4-FFF2-40B4-BE49-F238E27FC236}">
                <a16:creationId xmlns:a16="http://schemas.microsoft.com/office/drawing/2014/main" id="{F2883D0F-419D-6DB0-0BD9-38A51809AE91}"/>
              </a:ext>
            </a:extLst>
          </p:cNvPr>
          <p:cNvSpPr>
            <a:spLocks noGrp="1"/>
          </p:cNvSpPr>
          <p:nvPr>
            <p:ph type="title"/>
          </p:nvPr>
        </p:nvSpPr>
        <p:spPr>
          <a:xfrm>
            <a:off x="838200" y="336551"/>
            <a:ext cx="8686800" cy="1035050"/>
          </a:xfrm>
        </p:spPr>
        <p:txBody>
          <a:bodyPr/>
          <a:lstStyle/>
          <a:p>
            <a:r>
              <a:rPr lang="en-FI" dirty="0"/>
              <a:t>PUC #3 Description</a:t>
            </a:r>
          </a:p>
        </p:txBody>
      </p:sp>
    </p:spTree>
    <p:extLst>
      <p:ext uri="{BB962C8B-B14F-4D97-AF65-F5344CB8AC3E}">
        <p14:creationId xmlns:p14="http://schemas.microsoft.com/office/powerpoint/2010/main" val="1629363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5305DE-0543-A8E3-48BC-D1623CFB425D}"/>
              </a:ext>
            </a:extLst>
          </p:cNvPr>
          <p:cNvSpPr>
            <a:spLocks noGrp="1"/>
          </p:cNvSpPr>
          <p:nvPr>
            <p:ph type="sldNum" sz="quarter" idx="12"/>
          </p:nvPr>
        </p:nvSpPr>
        <p:spPr/>
        <p:txBody>
          <a:bodyPr/>
          <a:lstStyle/>
          <a:p>
            <a:fld id="{57AC0E79-F531-4290-B37F-533038CC23F5}" type="slidenum">
              <a:rPr lang="en-US" smtClean="0"/>
              <a:pPr/>
              <a:t>14</a:t>
            </a:fld>
            <a:endParaRPr lang="en-US" dirty="0"/>
          </a:p>
        </p:txBody>
      </p:sp>
      <p:sp>
        <p:nvSpPr>
          <p:cNvPr id="7" name="Title 1">
            <a:extLst>
              <a:ext uri="{FF2B5EF4-FFF2-40B4-BE49-F238E27FC236}">
                <a16:creationId xmlns:a16="http://schemas.microsoft.com/office/drawing/2014/main" id="{F2883D0F-419D-6DB0-0BD9-38A51809AE91}"/>
              </a:ext>
            </a:extLst>
          </p:cNvPr>
          <p:cNvSpPr>
            <a:spLocks noGrp="1"/>
          </p:cNvSpPr>
          <p:nvPr>
            <p:ph type="title"/>
          </p:nvPr>
        </p:nvSpPr>
        <p:spPr>
          <a:xfrm>
            <a:off x="838200" y="336551"/>
            <a:ext cx="8686800" cy="1035050"/>
          </a:xfrm>
        </p:spPr>
        <p:txBody>
          <a:bodyPr>
            <a:normAutofit fontScale="90000"/>
          </a:bodyPr>
          <a:lstStyle/>
          <a:p>
            <a:r>
              <a:rPr lang="en-FI" dirty="0"/>
              <a:t>PUC #3 and IRIS platform Architecture</a:t>
            </a:r>
          </a:p>
        </p:txBody>
      </p:sp>
      <p:pic>
        <p:nvPicPr>
          <p:cNvPr id="6" name="Picture 5">
            <a:extLst>
              <a:ext uri="{FF2B5EF4-FFF2-40B4-BE49-F238E27FC236}">
                <a16:creationId xmlns:a16="http://schemas.microsoft.com/office/drawing/2014/main" id="{6872F9CC-F9FD-3EC8-93AF-FFA0D7CDC49E}"/>
              </a:ext>
            </a:extLst>
          </p:cNvPr>
          <p:cNvPicPr>
            <a:picLocks noChangeAspect="1"/>
          </p:cNvPicPr>
          <p:nvPr/>
        </p:nvPicPr>
        <p:blipFill>
          <a:blip r:embed="rId2"/>
          <a:stretch>
            <a:fillRect/>
          </a:stretch>
        </p:blipFill>
        <p:spPr>
          <a:xfrm>
            <a:off x="1525249" y="1053796"/>
            <a:ext cx="10273098" cy="5699272"/>
          </a:xfrm>
          <a:prstGeom prst="rect">
            <a:avLst/>
          </a:prstGeom>
        </p:spPr>
      </p:pic>
    </p:spTree>
    <p:extLst>
      <p:ext uri="{BB962C8B-B14F-4D97-AF65-F5344CB8AC3E}">
        <p14:creationId xmlns:p14="http://schemas.microsoft.com/office/powerpoint/2010/main" val="488644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5BAA3F-975F-40FE-ADC1-5A91299920D7}"/>
              </a:ext>
            </a:extLst>
          </p:cNvPr>
          <p:cNvSpPr>
            <a:spLocks noGrp="1"/>
          </p:cNvSpPr>
          <p:nvPr>
            <p:ph type="sldNum" sz="quarter" idx="12"/>
          </p:nvPr>
        </p:nvSpPr>
        <p:spPr/>
        <p:txBody>
          <a:bodyPr/>
          <a:lstStyle/>
          <a:p>
            <a:fld id="{57AC0E79-F531-4290-B37F-533038CC23F5}" type="slidenum">
              <a:rPr lang="en-US" smtClean="0"/>
              <a:pPr/>
              <a:t>15</a:t>
            </a:fld>
            <a:endParaRPr lang="en-US" dirty="0"/>
          </a:p>
        </p:txBody>
      </p:sp>
      <p:pic>
        <p:nvPicPr>
          <p:cNvPr id="5" name="Picture 4">
            <a:extLst>
              <a:ext uri="{FF2B5EF4-FFF2-40B4-BE49-F238E27FC236}">
                <a16:creationId xmlns:a16="http://schemas.microsoft.com/office/drawing/2014/main" id="{E6CDF1F6-EDD7-5CF4-EEFA-E79991948DBD}"/>
              </a:ext>
            </a:extLst>
          </p:cNvPr>
          <p:cNvPicPr>
            <a:picLocks noChangeAspect="1"/>
          </p:cNvPicPr>
          <p:nvPr/>
        </p:nvPicPr>
        <p:blipFill>
          <a:blip r:embed="rId2"/>
          <a:stretch>
            <a:fillRect/>
          </a:stretch>
        </p:blipFill>
        <p:spPr>
          <a:xfrm>
            <a:off x="65314" y="119033"/>
            <a:ext cx="11598585" cy="6738967"/>
          </a:xfrm>
          <a:prstGeom prst="rect">
            <a:avLst/>
          </a:prstGeom>
        </p:spPr>
      </p:pic>
    </p:spTree>
    <p:extLst>
      <p:ext uri="{BB962C8B-B14F-4D97-AF65-F5344CB8AC3E}">
        <p14:creationId xmlns:p14="http://schemas.microsoft.com/office/powerpoint/2010/main" val="3804600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5305DE-0543-A8E3-48BC-D1623CFB425D}"/>
              </a:ext>
            </a:extLst>
          </p:cNvPr>
          <p:cNvSpPr>
            <a:spLocks noGrp="1"/>
          </p:cNvSpPr>
          <p:nvPr>
            <p:ph type="sldNum" sz="quarter" idx="12"/>
          </p:nvPr>
        </p:nvSpPr>
        <p:spPr>
          <a:xfrm>
            <a:off x="11054577" y="6273800"/>
            <a:ext cx="457199" cy="365125"/>
          </a:xfrm>
        </p:spPr>
        <p:txBody>
          <a:bodyPr/>
          <a:lstStyle/>
          <a:p>
            <a:fld id="{57AC0E79-F531-4290-B37F-533038CC23F5}" type="slidenum">
              <a:rPr lang="en-US" smtClean="0"/>
              <a:pPr/>
              <a:t>16</a:t>
            </a:fld>
            <a:endParaRPr lang="en-US" dirty="0"/>
          </a:p>
        </p:txBody>
      </p:sp>
      <p:sp>
        <p:nvSpPr>
          <p:cNvPr id="7" name="Title 1">
            <a:extLst>
              <a:ext uri="{FF2B5EF4-FFF2-40B4-BE49-F238E27FC236}">
                <a16:creationId xmlns:a16="http://schemas.microsoft.com/office/drawing/2014/main" id="{F2883D0F-419D-6DB0-0BD9-38A51809AE91}"/>
              </a:ext>
            </a:extLst>
          </p:cNvPr>
          <p:cNvSpPr>
            <a:spLocks noGrp="1"/>
          </p:cNvSpPr>
          <p:nvPr>
            <p:ph type="title"/>
          </p:nvPr>
        </p:nvSpPr>
        <p:spPr>
          <a:xfrm>
            <a:off x="843776" y="336551"/>
            <a:ext cx="8686800" cy="1035050"/>
          </a:xfrm>
        </p:spPr>
        <p:txBody>
          <a:bodyPr>
            <a:normAutofit fontScale="90000"/>
          </a:bodyPr>
          <a:lstStyle/>
          <a:p>
            <a:r>
              <a:rPr lang="en-FI" dirty="0"/>
              <a:t>PUC #3 and IRIS platform Architecture</a:t>
            </a:r>
          </a:p>
        </p:txBody>
      </p:sp>
      <p:pic>
        <p:nvPicPr>
          <p:cNvPr id="6" name="Picture 5">
            <a:extLst>
              <a:ext uri="{FF2B5EF4-FFF2-40B4-BE49-F238E27FC236}">
                <a16:creationId xmlns:a16="http://schemas.microsoft.com/office/drawing/2014/main" id="{6872F9CC-F9FD-3EC8-93AF-FFA0D7CDC49E}"/>
              </a:ext>
            </a:extLst>
          </p:cNvPr>
          <p:cNvPicPr>
            <a:picLocks noChangeAspect="1"/>
          </p:cNvPicPr>
          <p:nvPr/>
        </p:nvPicPr>
        <p:blipFill>
          <a:blip r:embed="rId2"/>
          <a:stretch>
            <a:fillRect/>
          </a:stretch>
        </p:blipFill>
        <p:spPr>
          <a:xfrm>
            <a:off x="781479" y="1158728"/>
            <a:ext cx="10273098" cy="5699272"/>
          </a:xfrm>
          <a:prstGeom prst="rect">
            <a:avLst/>
          </a:prstGeom>
        </p:spPr>
      </p:pic>
      <p:sp>
        <p:nvSpPr>
          <p:cNvPr id="2" name="Segnaposto contenuto 7">
            <a:extLst>
              <a:ext uri="{FF2B5EF4-FFF2-40B4-BE49-F238E27FC236}">
                <a16:creationId xmlns:a16="http://schemas.microsoft.com/office/drawing/2014/main" id="{4804932C-6A08-D4E5-A877-E7CECB69F51E}"/>
              </a:ext>
            </a:extLst>
          </p:cNvPr>
          <p:cNvSpPr txBox="1">
            <a:spLocks/>
          </p:cNvSpPr>
          <p:nvPr/>
        </p:nvSpPr>
        <p:spPr bwMode="auto">
          <a:xfrm>
            <a:off x="137936" y="4972666"/>
            <a:ext cx="2021278" cy="1021642"/>
          </a:xfrm>
          <a:prstGeom prst="rect">
            <a:avLst/>
          </a:prstGeom>
          <a:solidFill>
            <a:schemeClr val="bg1">
              <a:lumMod val="85000"/>
            </a:schemeClr>
          </a:solidFill>
        </p:spPr>
        <p:txBody>
          <a:bodyPr vert="horz" lIns="91440" tIns="45720" rIns="91440" bIns="45720" rtlCol="0">
            <a:normAutofit/>
          </a:bodyPr>
          <a:lstStyle>
            <a:lvl1pPr marL="0" indent="0" algn="l">
              <a:spcBef>
                <a:spcPts val="0"/>
              </a:spcBef>
              <a:spcAft>
                <a:spcPts val="0"/>
              </a:spcAft>
              <a:buClr>
                <a:srgbClr val="595959"/>
              </a:buClr>
              <a:buSzPct val="90000"/>
              <a:buFontTx/>
              <a:buNone/>
              <a:defRPr lang="en-US" sz="2200" b="0" i="0">
                <a:solidFill>
                  <a:schemeClr val="tx2"/>
                </a:solidFill>
                <a:latin typeface="+mn-lt"/>
                <a:ea typeface="+mn-ea"/>
                <a:cs typeface="Proxima Nova Alt Lt"/>
              </a:defRPr>
            </a:lvl1pPr>
            <a:lvl2pPr marL="360000" indent="-180000" algn="l">
              <a:spcBef>
                <a:spcPts val="0"/>
              </a:spcBef>
              <a:spcAft>
                <a:spcPts val="0"/>
              </a:spcAft>
              <a:buClr>
                <a:schemeClr val="bg2"/>
              </a:buClr>
              <a:buFont typeface="Arial"/>
              <a:buChar char="•"/>
              <a:defRPr sz="2000">
                <a:solidFill>
                  <a:schemeClr val="tx2"/>
                </a:solidFill>
                <a:latin typeface="+mn-lt"/>
                <a:ea typeface="+mn-ea"/>
              </a:defRPr>
            </a:lvl2pPr>
            <a:lvl3pPr marL="720000" indent="-180000" algn="l">
              <a:spcBef>
                <a:spcPts val="0"/>
              </a:spcBef>
              <a:spcAft>
                <a:spcPts val="0"/>
              </a:spcAft>
              <a:buClr>
                <a:srgbClr val="F0AD2C"/>
              </a:buClr>
              <a:buFont typeface="Courier New"/>
              <a:buChar char="o"/>
              <a:defRPr sz="1800">
                <a:solidFill>
                  <a:schemeClr val="tx2"/>
                </a:solidFill>
                <a:latin typeface="+mn-lt"/>
                <a:ea typeface="+mn-ea"/>
              </a:defRPr>
            </a:lvl3pPr>
            <a:lvl4pPr marL="1080000" indent="-180000" algn="l">
              <a:spcBef>
                <a:spcPts val="0"/>
              </a:spcBef>
              <a:spcAft>
                <a:spcPts val="0"/>
              </a:spcAft>
              <a:buClr>
                <a:srgbClr val="F0AD2C"/>
              </a:buClr>
              <a:buFont typeface="Wingdings"/>
              <a:buChar char="§"/>
              <a:defRPr sz="1600">
                <a:solidFill>
                  <a:schemeClr val="tx2"/>
                </a:solidFill>
                <a:latin typeface="+mn-lt"/>
                <a:ea typeface="+mn-ea"/>
              </a:defRPr>
            </a:lvl4pPr>
            <a:lvl5pPr marL="1545362" indent="-285750" algn="l">
              <a:spcBef>
                <a:spcPts val="0"/>
              </a:spcBef>
              <a:spcAft>
                <a:spcPts val="0"/>
              </a:spcAft>
              <a:buClr>
                <a:srgbClr val="F0AD2C"/>
              </a:buClr>
              <a:buSzPct val="80000"/>
              <a:buFont typeface="Wingdings"/>
              <a:buChar char="ü"/>
              <a:defRPr sz="1400">
                <a:solidFill>
                  <a:schemeClr val="tx2"/>
                </a:solidFill>
                <a:latin typeface="+mn-lt"/>
                <a:ea typeface="+mn-ea"/>
              </a:defRPr>
            </a:lvl5pPr>
            <a:lvl6pPr marL="2794000" indent="-357188" algn="l">
              <a:spcBef>
                <a:spcPts val="0"/>
              </a:spcBef>
              <a:spcAft>
                <a:spcPts val="0"/>
              </a:spcAft>
              <a:buChar char="»"/>
              <a:defRPr>
                <a:solidFill>
                  <a:srgbClr val="000099"/>
                </a:solidFill>
                <a:latin typeface="+mn-lt"/>
                <a:ea typeface="+mn-ea"/>
              </a:defRPr>
            </a:lvl6pPr>
            <a:lvl7pPr marL="3251200" indent="-357188" algn="l">
              <a:spcBef>
                <a:spcPts val="0"/>
              </a:spcBef>
              <a:spcAft>
                <a:spcPts val="0"/>
              </a:spcAft>
              <a:buChar char="»"/>
              <a:defRPr>
                <a:solidFill>
                  <a:srgbClr val="000099"/>
                </a:solidFill>
                <a:latin typeface="+mn-lt"/>
                <a:ea typeface="+mn-ea"/>
              </a:defRPr>
            </a:lvl7pPr>
            <a:lvl8pPr marL="3708400" indent="-357188" algn="l">
              <a:spcBef>
                <a:spcPts val="0"/>
              </a:spcBef>
              <a:spcAft>
                <a:spcPts val="0"/>
              </a:spcAft>
              <a:buChar char="»"/>
              <a:defRPr>
                <a:solidFill>
                  <a:srgbClr val="000099"/>
                </a:solidFill>
                <a:latin typeface="+mn-lt"/>
                <a:ea typeface="+mn-ea"/>
              </a:defRPr>
            </a:lvl8pPr>
            <a:lvl9pPr marL="4165600" indent="-357188" algn="l">
              <a:spcBef>
                <a:spcPts val="0"/>
              </a:spcBef>
              <a:spcAft>
                <a:spcPts val="0"/>
              </a:spcAft>
              <a:buChar char="»"/>
              <a:defRPr>
                <a:solidFill>
                  <a:srgbClr val="000099"/>
                </a:solidFill>
                <a:latin typeface="+mn-lt"/>
                <a:ea typeface="+mn-ea"/>
              </a:defRPr>
            </a:lvl9pPr>
          </a:lstStyle>
          <a:p>
            <a:pPr>
              <a:defRPr/>
            </a:pPr>
            <a:r>
              <a:rPr lang="en-US" sz="2000" b="1" dirty="0">
                <a:solidFill>
                  <a:srgbClr val="000000"/>
                </a:solidFill>
              </a:rPr>
              <a:t>Infrastructure</a:t>
            </a:r>
          </a:p>
          <a:p>
            <a:pPr marL="285750" indent="-285750">
              <a:buFont typeface="Arial" panose="020B0604020202020204" pitchFamily="34" charset="0"/>
              <a:buChar char="•"/>
              <a:defRPr/>
            </a:pPr>
            <a:r>
              <a:rPr lang="it-IT" sz="1800" dirty="0">
                <a:solidFill>
                  <a:srgbClr val="000000"/>
                </a:solidFill>
              </a:rPr>
              <a:t>FVH</a:t>
            </a:r>
          </a:p>
          <a:p>
            <a:pPr lvl="1" indent="0">
              <a:buNone/>
              <a:defRPr/>
            </a:pPr>
            <a:endParaRPr lang="en-GB" sz="1800" dirty="0">
              <a:latin typeface="Calibri" panose="020F05020202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0205A15C-094A-BD96-47DE-9F2BD72114F3}"/>
              </a:ext>
            </a:extLst>
          </p:cNvPr>
          <p:cNvSpPr/>
          <p:nvPr/>
        </p:nvSpPr>
        <p:spPr bwMode="auto">
          <a:xfrm>
            <a:off x="5986651" y="1791236"/>
            <a:ext cx="5067926" cy="4847689"/>
          </a:xfrm>
          <a:prstGeom prst="rect">
            <a:avLst/>
          </a:prstGeom>
          <a:solidFill>
            <a:srgbClr val="FF0000">
              <a:alpha val="30000"/>
            </a:srgbClr>
          </a:solidFill>
          <a:ln w="9525" cap="flat" cmpd="sng" algn="ctr">
            <a:solidFill>
              <a:schemeClr val="tx1"/>
            </a:solidFill>
            <a:prstDash val="solid"/>
            <a:round/>
            <a:headEnd type="none" w="med" len="med"/>
            <a:tailEnd type="none" w="med" len="med"/>
          </a:ln>
        </p:spPr>
        <p:txBody>
          <a:bodyPr rtlCol="0" anchor="ctr"/>
          <a:lstStyle/>
          <a:p>
            <a:pPr algn="ctr"/>
            <a:endParaRPr lang="el-GR" dirty="0"/>
          </a:p>
        </p:txBody>
      </p:sp>
      <p:sp>
        <p:nvSpPr>
          <p:cNvPr id="9" name="Segnaposto contenuto 7">
            <a:extLst>
              <a:ext uri="{FF2B5EF4-FFF2-40B4-BE49-F238E27FC236}">
                <a16:creationId xmlns:a16="http://schemas.microsoft.com/office/drawing/2014/main" id="{BCC4D60C-AC3E-AEBC-1A8B-9FF42669BB6E}"/>
              </a:ext>
            </a:extLst>
          </p:cNvPr>
          <p:cNvSpPr txBox="1">
            <a:spLocks/>
          </p:cNvSpPr>
          <p:nvPr/>
        </p:nvSpPr>
        <p:spPr bwMode="auto">
          <a:xfrm>
            <a:off x="9805199" y="4400843"/>
            <a:ext cx="1706577" cy="365125"/>
          </a:xfrm>
          <a:prstGeom prst="rect">
            <a:avLst/>
          </a:prstGeom>
          <a:solidFill>
            <a:schemeClr val="bg1">
              <a:lumMod val="85000"/>
            </a:schemeClr>
          </a:solidFill>
        </p:spPr>
        <p:txBody>
          <a:bodyPr vert="horz" lIns="91440" tIns="45720" rIns="91440" bIns="45720" rtlCol="0">
            <a:normAutofit fontScale="92500" lnSpcReduction="10000"/>
          </a:bodyPr>
          <a:lstStyle>
            <a:lvl1pPr marL="0" indent="0" algn="l">
              <a:spcBef>
                <a:spcPts val="0"/>
              </a:spcBef>
              <a:spcAft>
                <a:spcPts val="0"/>
              </a:spcAft>
              <a:buClr>
                <a:srgbClr val="595959"/>
              </a:buClr>
              <a:buSzPct val="90000"/>
              <a:buFontTx/>
              <a:buNone/>
              <a:defRPr lang="en-US" sz="2200" b="0" i="0">
                <a:solidFill>
                  <a:schemeClr val="tx2"/>
                </a:solidFill>
                <a:latin typeface="+mn-lt"/>
                <a:ea typeface="+mn-ea"/>
                <a:cs typeface="Proxima Nova Alt Lt"/>
              </a:defRPr>
            </a:lvl1pPr>
            <a:lvl2pPr marL="360000" indent="-180000" algn="l">
              <a:spcBef>
                <a:spcPts val="0"/>
              </a:spcBef>
              <a:spcAft>
                <a:spcPts val="0"/>
              </a:spcAft>
              <a:buClr>
                <a:schemeClr val="bg2"/>
              </a:buClr>
              <a:buFont typeface="Arial"/>
              <a:buChar char="•"/>
              <a:defRPr sz="2000">
                <a:solidFill>
                  <a:schemeClr val="tx2"/>
                </a:solidFill>
                <a:latin typeface="+mn-lt"/>
                <a:ea typeface="+mn-ea"/>
              </a:defRPr>
            </a:lvl2pPr>
            <a:lvl3pPr marL="720000" indent="-180000" algn="l">
              <a:spcBef>
                <a:spcPts val="0"/>
              </a:spcBef>
              <a:spcAft>
                <a:spcPts val="0"/>
              </a:spcAft>
              <a:buClr>
                <a:srgbClr val="F0AD2C"/>
              </a:buClr>
              <a:buFont typeface="Courier New"/>
              <a:buChar char="o"/>
              <a:defRPr sz="1800">
                <a:solidFill>
                  <a:schemeClr val="tx2"/>
                </a:solidFill>
                <a:latin typeface="+mn-lt"/>
                <a:ea typeface="+mn-ea"/>
              </a:defRPr>
            </a:lvl3pPr>
            <a:lvl4pPr marL="1080000" indent="-180000" algn="l">
              <a:spcBef>
                <a:spcPts val="0"/>
              </a:spcBef>
              <a:spcAft>
                <a:spcPts val="0"/>
              </a:spcAft>
              <a:buClr>
                <a:srgbClr val="F0AD2C"/>
              </a:buClr>
              <a:buFont typeface="Wingdings"/>
              <a:buChar char="§"/>
              <a:defRPr sz="1600">
                <a:solidFill>
                  <a:schemeClr val="tx2"/>
                </a:solidFill>
                <a:latin typeface="+mn-lt"/>
                <a:ea typeface="+mn-ea"/>
              </a:defRPr>
            </a:lvl4pPr>
            <a:lvl5pPr marL="1545362" indent="-285750" algn="l">
              <a:spcBef>
                <a:spcPts val="0"/>
              </a:spcBef>
              <a:spcAft>
                <a:spcPts val="0"/>
              </a:spcAft>
              <a:buClr>
                <a:srgbClr val="F0AD2C"/>
              </a:buClr>
              <a:buSzPct val="80000"/>
              <a:buFont typeface="Wingdings"/>
              <a:buChar char="ü"/>
              <a:defRPr sz="1400">
                <a:solidFill>
                  <a:schemeClr val="tx2"/>
                </a:solidFill>
                <a:latin typeface="+mn-lt"/>
                <a:ea typeface="+mn-ea"/>
              </a:defRPr>
            </a:lvl5pPr>
            <a:lvl6pPr marL="2794000" indent="-357188" algn="l">
              <a:spcBef>
                <a:spcPts val="0"/>
              </a:spcBef>
              <a:spcAft>
                <a:spcPts val="0"/>
              </a:spcAft>
              <a:buChar char="»"/>
              <a:defRPr>
                <a:solidFill>
                  <a:srgbClr val="000099"/>
                </a:solidFill>
                <a:latin typeface="+mn-lt"/>
                <a:ea typeface="+mn-ea"/>
              </a:defRPr>
            </a:lvl6pPr>
            <a:lvl7pPr marL="3251200" indent="-357188" algn="l">
              <a:spcBef>
                <a:spcPts val="0"/>
              </a:spcBef>
              <a:spcAft>
                <a:spcPts val="0"/>
              </a:spcAft>
              <a:buChar char="»"/>
              <a:defRPr>
                <a:solidFill>
                  <a:srgbClr val="000099"/>
                </a:solidFill>
                <a:latin typeface="+mn-lt"/>
                <a:ea typeface="+mn-ea"/>
              </a:defRPr>
            </a:lvl7pPr>
            <a:lvl8pPr marL="3708400" indent="-357188" algn="l">
              <a:spcBef>
                <a:spcPts val="0"/>
              </a:spcBef>
              <a:spcAft>
                <a:spcPts val="0"/>
              </a:spcAft>
              <a:buChar char="»"/>
              <a:defRPr>
                <a:solidFill>
                  <a:srgbClr val="000099"/>
                </a:solidFill>
                <a:latin typeface="+mn-lt"/>
                <a:ea typeface="+mn-ea"/>
              </a:defRPr>
            </a:lvl8pPr>
            <a:lvl9pPr marL="4165600" indent="-357188" algn="l">
              <a:spcBef>
                <a:spcPts val="0"/>
              </a:spcBef>
              <a:spcAft>
                <a:spcPts val="0"/>
              </a:spcAft>
              <a:buChar char="»"/>
              <a:defRPr>
                <a:solidFill>
                  <a:srgbClr val="000099"/>
                </a:solidFill>
                <a:latin typeface="+mn-lt"/>
                <a:ea typeface="+mn-ea"/>
              </a:defRPr>
            </a:lvl9pPr>
          </a:lstStyle>
          <a:p>
            <a:pPr>
              <a:defRPr/>
            </a:pPr>
            <a:r>
              <a:rPr lang="en-US" sz="2000" b="1" dirty="0">
                <a:solidFill>
                  <a:srgbClr val="000000"/>
                </a:solidFill>
              </a:rPr>
              <a:t>EME (INTRA)</a:t>
            </a:r>
            <a:endParaRPr lang="it-IT" sz="1800" dirty="0">
              <a:solidFill>
                <a:srgbClr val="000000"/>
              </a:solidFill>
            </a:endParaRPr>
          </a:p>
          <a:p>
            <a:pPr>
              <a:defRPr/>
            </a:pPr>
            <a:endParaRPr lang="it-IT" sz="1800" dirty="0">
              <a:solidFill>
                <a:srgbClr val="000000"/>
              </a:solidFill>
            </a:endParaRPr>
          </a:p>
          <a:p>
            <a:pPr lvl="1" indent="0">
              <a:buNone/>
              <a:defRPr/>
            </a:pPr>
            <a:endParaRPr lang="en-GB" sz="1800" dirty="0">
              <a:latin typeface="Calibri" panose="020F0502020204030204" pitchFamily="34" charset="0"/>
              <a:ea typeface="Calibri" panose="020F0502020204030204" pitchFamily="34" charset="0"/>
            </a:endParaRPr>
          </a:p>
        </p:txBody>
      </p:sp>
      <p:sp>
        <p:nvSpPr>
          <p:cNvPr id="5" name="Segnaposto contenuto 7">
            <a:extLst>
              <a:ext uri="{FF2B5EF4-FFF2-40B4-BE49-F238E27FC236}">
                <a16:creationId xmlns:a16="http://schemas.microsoft.com/office/drawing/2014/main" id="{CE8EDA8A-C6C9-433D-1F1D-1A2362FC6836}"/>
              </a:ext>
            </a:extLst>
          </p:cNvPr>
          <p:cNvSpPr txBox="1">
            <a:spLocks/>
          </p:cNvSpPr>
          <p:nvPr/>
        </p:nvSpPr>
        <p:spPr bwMode="auto">
          <a:xfrm>
            <a:off x="8445717" y="1252953"/>
            <a:ext cx="2169717" cy="1021642"/>
          </a:xfrm>
          <a:prstGeom prst="rect">
            <a:avLst/>
          </a:prstGeom>
          <a:solidFill>
            <a:schemeClr val="bg1">
              <a:lumMod val="85000"/>
            </a:schemeClr>
          </a:solidFill>
        </p:spPr>
        <p:txBody>
          <a:bodyPr vert="horz" lIns="91440" tIns="45720" rIns="91440" bIns="45720" rtlCol="0">
            <a:normAutofit fontScale="92500" lnSpcReduction="20000"/>
          </a:bodyPr>
          <a:lstStyle>
            <a:lvl1pPr marL="0" indent="0" algn="l">
              <a:spcBef>
                <a:spcPts val="0"/>
              </a:spcBef>
              <a:spcAft>
                <a:spcPts val="0"/>
              </a:spcAft>
              <a:buClr>
                <a:srgbClr val="595959"/>
              </a:buClr>
              <a:buSzPct val="90000"/>
              <a:buFontTx/>
              <a:buNone/>
              <a:defRPr lang="en-US" sz="2200" b="0" i="0">
                <a:solidFill>
                  <a:schemeClr val="tx2"/>
                </a:solidFill>
                <a:latin typeface="+mn-lt"/>
                <a:ea typeface="+mn-ea"/>
                <a:cs typeface="Proxima Nova Alt Lt"/>
              </a:defRPr>
            </a:lvl1pPr>
            <a:lvl2pPr marL="360000" indent="-180000" algn="l">
              <a:spcBef>
                <a:spcPts val="0"/>
              </a:spcBef>
              <a:spcAft>
                <a:spcPts val="0"/>
              </a:spcAft>
              <a:buClr>
                <a:schemeClr val="bg2"/>
              </a:buClr>
              <a:buFont typeface="Arial"/>
              <a:buChar char="•"/>
              <a:defRPr sz="2000">
                <a:solidFill>
                  <a:schemeClr val="tx2"/>
                </a:solidFill>
                <a:latin typeface="+mn-lt"/>
                <a:ea typeface="+mn-ea"/>
              </a:defRPr>
            </a:lvl2pPr>
            <a:lvl3pPr marL="720000" indent="-180000" algn="l">
              <a:spcBef>
                <a:spcPts val="0"/>
              </a:spcBef>
              <a:spcAft>
                <a:spcPts val="0"/>
              </a:spcAft>
              <a:buClr>
                <a:srgbClr val="F0AD2C"/>
              </a:buClr>
              <a:buFont typeface="Courier New"/>
              <a:buChar char="o"/>
              <a:defRPr sz="1800">
                <a:solidFill>
                  <a:schemeClr val="tx2"/>
                </a:solidFill>
                <a:latin typeface="+mn-lt"/>
                <a:ea typeface="+mn-ea"/>
              </a:defRPr>
            </a:lvl3pPr>
            <a:lvl4pPr marL="1080000" indent="-180000" algn="l">
              <a:spcBef>
                <a:spcPts val="0"/>
              </a:spcBef>
              <a:spcAft>
                <a:spcPts val="0"/>
              </a:spcAft>
              <a:buClr>
                <a:srgbClr val="F0AD2C"/>
              </a:buClr>
              <a:buFont typeface="Wingdings"/>
              <a:buChar char="§"/>
              <a:defRPr sz="1600">
                <a:solidFill>
                  <a:schemeClr val="tx2"/>
                </a:solidFill>
                <a:latin typeface="+mn-lt"/>
                <a:ea typeface="+mn-ea"/>
              </a:defRPr>
            </a:lvl4pPr>
            <a:lvl5pPr marL="1545362" indent="-285750" algn="l">
              <a:spcBef>
                <a:spcPts val="0"/>
              </a:spcBef>
              <a:spcAft>
                <a:spcPts val="0"/>
              </a:spcAft>
              <a:buClr>
                <a:srgbClr val="F0AD2C"/>
              </a:buClr>
              <a:buSzPct val="80000"/>
              <a:buFont typeface="Wingdings"/>
              <a:buChar char="ü"/>
              <a:defRPr sz="1400">
                <a:solidFill>
                  <a:schemeClr val="tx2"/>
                </a:solidFill>
                <a:latin typeface="+mn-lt"/>
                <a:ea typeface="+mn-ea"/>
              </a:defRPr>
            </a:lvl5pPr>
            <a:lvl6pPr marL="2794000" indent="-357188" algn="l">
              <a:spcBef>
                <a:spcPts val="0"/>
              </a:spcBef>
              <a:spcAft>
                <a:spcPts val="0"/>
              </a:spcAft>
              <a:buChar char="»"/>
              <a:defRPr>
                <a:solidFill>
                  <a:srgbClr val="000099"/>
                </a:solidFill>
                <a:latin typeface="+mn-lt"/>
                <a:ea typeface="+mn-ea"/>
              </a:defRPr>
            </a:lvl6pPr>
            <a:lvl7pPr marL="3251200" indent="-357188" algn="l">
              <a:spcBef>
                <a:spcPts val="0"/>
              </a:spcBef>
              <a:spcAft>
                <a:spcPts val="0"/>
              </a:spcAft>
              <a:buChar char="»"/>
              <a:defRPr>
                <a:solidFill>
                  <a:srgbClr val="000099"/>
                </a:solidFill>
                <a:latin typeface="+mn-lt"/>
                <a:ea typeface="+mn-ea"/>
              </a:defRPr>
            </a:lvl7pPr>
            <a:lvl8pPr marL="3708400" indent="-357188" algn="l">
              <a:spcBef>
                <a:spcPts val="0"/>
              </a:spcBef>
              <a:spcAft>
                <a:spcPts val="0"/>
              </a:spcAft>
              <a:buChar char="»"/>
              <a:defRPr>
                <a:solidFill>
                  <a:srgbClr val="000099"/>
                </a:solidFill>
                <a:latin typeface="+mn-lt"/>
                <a:ea typeface="+mn-ea"/>
              </a:defRPr>
            </a:lvl8pPr>
            <a:lvl9pPr marL="4165600" indent="-357188" algn="l">
              <a:spcBef>
                <a:spcPts val="0"/>
              </a:spcBef>
              <a:spcAft>
                <a:spcPts val="0"/>
              </a:spcAft>
              <a:buChar char="»"/>
              <a:defRPr>
                <a:solidFill>
                  <a:srgbClr val="000099"/>
                </a:solidFill>
                <a:latin typeface="+mn-lt"/>
                <a:ea typeface="+mn-ea"/>
              </a:defRPr>
            </a:lvl9pPr>
          </a:lstStyle>
          <a:p>
            <a:pPr>
              <a:defRPr/>
            </a:pPr>
            <a:r>
              <a:rPr lang="en-US" sz="2000" b="1" dirty="0">
                <a:solidFill>
                  <a:srgbClr val="000000"/>
                </a:solidFill>
              </a:rPr>
              <a:t>CTI:</a:t>
            </a:r>
          </a:p>
          <a:p>
            <a:pPr marL="285750" indent="-285750">
              <a:buFont typeface="Arial" panose="020B0604020202020204" pitchFamily="34" charset="0"/>
              <a:buChar char="•"/>
              <a:defRPr/>
            </a:pPr>
            <a:r>
              <a:rPr lang="it-IT" sz="1800" dirty="0">
                <a:solidFill>
                  <a:srgbClr val="000000"/>
                </a:solidFill>
              </a:rPr>
              <a:t>ATIO (ICCS)</a:t>
            </a:r>
          </a:p>
          <a:p>
            <a:pPr marL="285750" indent="-285750">
              <a:buFont typeface="Arial" panose="020B0604020202020204" pitchFamily="34" charset="0"/>
              <a:buChar char="•"/>
              <a:defRPr/>
            </a:pPr>
            <a:r>
              <a:rPr lang="it-IT" sz="1800" dirty="0">
                <a:solidFill>
                  <a:srgbClr val="000000"/>
                </a:solidFill>
              </a:rPr>
              <a:t>CTI Sharing and Storage (CERTH)</a:t>
            </a:r>
          </a:p>
          <a:p>
            <a:pPr>
              <a:defRPr/>
            </a:pPr>
            <a:endParaRPr lang="it-IT" sz="1800" dirty="0">
              <a:solidFill>
                <a:srgbClr val="000000"/>
              </a:solidFill>
            </a:endParaRPr>
          </a:p>
          <a:p>
            <a:pPr lvl="1" indent="0">
              <a:buNone/>
              <a:defRPr/>
            </a:pPr>
            <a:endParaRPr lang="en-GB" sz="1800" dirty="0">
              <a:latin typeface="Calibri" panose="020F0502020204030204" pitchFamily="34" charset="0"/>
              <a:ea typeface="Calibri" panose="020F0502020204030204" pitchFamily="34" charset="0"/>
            </a:endParaRPr>
          </a:p>
        </p:txBody>
      </p:sp>
      <p:sp>
        <p:nvSpPr>
          <p:cNvPr id="3" name="Segnaposto contenuto 7">
            <a:extLst>
              <a:ext uri="{FF2B5EF4-FFF2-40B4-BE49-F238E27FC236}">
                <a16:creationId xmlns:a16="http://schemas.microsoft.com/office/drawing/2014/main" id="{D2BFC057-9A7D-C9DB-E78E-05C86D2A410E}"/>
              </a:ext>
            </a:extLst>
          </p:cNvPr>
          <p:cNvSpPr txBox="1">
            <a:spLocks/>
          </p:cNvSpPr>
          <p:nvPr/>
        </p:nvSpPr>
        <p:spPr bwMode="auto">
          <a:xfrm>
            <a:off x="4632499" y="4999330"/>
            <a:ext cx="2169717" cy="1021642"/>
          </a:xfrm>
          <a:prstGeom prst="rect">
            <a:avLst/>
          </a:prstGeom>
          <a:solidFill>
            <a:schemeClr val="bg1">
              <a:lumMod val="85000"/>
            </a:schemeClr>
          </a:solidFill>
        </p:spPr>
        <p:txBody>
          <a:bodyPr vert="horz" lIns="91440" tIns="45720" rIns="91440" bIns="45720" rtlCol="0">
            <a:normAutofit/>
          </a:bodyPr>
          <a:lstStyle>
            <a:lvl1pPr marL="0" indent="0" algn="l">
              <a:spcBef>
                <a:spcPts val="0"/>
              </a:spcBef>
              <a:spcAft>
                <a:spcPts val="0"/>
              </a:spcAft>
              <a:buClr>
                <a:srgbClr val="595959"/>
              </a:buClr>
              <a:buSzPct val="90000"/>
              <a:buFontTx/>
              <a:buNone/>
              <a:defRPr lang="en-US" sz="2200" b="0" i="0">
                <a:solidFill>
                  <a:schemeClr val="tx2"/>
                </a:solidFill>
                <a:latin typeface="+mn-lt"/>
                <a:ea typeface="+mn-ea"/>
                <a:cs typeface="Proxima Nova Alt Lt"/>
              </a:defRPr>
            </a:lvl1pPr>
            <a:lvl2pPr marL="360000" indent="-180000" algn="l">
              <a:spcBef>
                <a:spcPts val="0"/>
              </a:spcBef>
              <a:spcAft>
                <a:spcPts val="0"/>
              </a:spcAft>
              <a:buClr>
                <a:schemeClr val="bg2"/>
              </a:buClr>
              <a:buFont typeface="Arial"/>
              <a:buChar char="•"/>
              <a:defRPr sz="2000">
                <a:solidFill>
                  <a:schemeClr val="tx2"/>
                </a:solidFill>
                <a:latin typeface="+mn-lt"/>
                <a:ea typeface="+mn-ea"/>
              </a:defRPr>
            </a:lvl2pPr>
            <a:lvl3pPr marL="720000" indent="-180000" algn="l">
              <a:spcBef>
                <a:spcPts val="0"/>
              </a:spcBef>
              <a:spcAft>
                <a:spcPts val="0"/>
              </a:spcAft>
              <a:buClr>
                <a:srgbClr val="F0AD2C"/>
              </a:buClr>
              <a:buFont typeface="Courier New"/>
              <a:buChar char="o"/>
              <a:defRPr sz="1800">
                <a:solidFill>
                  <a:schemeClr val="tx2"/>
                </a:solidFill>
                <a:latin typeface="+mn-lt"/>
                <a:ea typeface="+mn-ea"/>
              </a:defRPr>
            </a:lvl3pPr>
            <a:lvl4pPr marL="1080000" indent="-180000" algn="l">
              <a:spcBef>
                <a:spcPts val="0"/>
              </a:spcBef>
              <a:spcAft>
                <a:spcPts val="0"/>
              </a:spcAft>
              <a:buClr>
                <a:srgbClr val="F0AD2C"/>
              </a:buClr>
              <a:buFont typeface="Wingdings"/>
              <a:buChar char="§"/>
              <a:defRPr sz="1600">
                <a:solidFill>
                  <a:schemeClr val="tx2"/>
                </a:solidFill>
                <a:latin typeface="+mn-lt"/>
                <a:ea typeface="+mn-ea"/>
              </a:defRPr>
            </a:lvl4pPr>
            <a:lvl5pPr marL="1545362" indent="-285750" algn="l">
              <a:spcBef>
                <a:spcPts val="0"/>
              </a:spcBef>
              <a:spcAft>
                <a:spcPts val="0"/>
              </a:spcAft>
              <a:buClr>
                <a:srgbClr val="F0AD2C"/>
              </a:buClr>
              <a:buSzPct val="80000"/>
              <a:buFont typeface="Wingdings"/>
              <a:buChar char="ü"/>
              <a:defRPr sz="1400">
                <a:solidFill>
                  <a:schemeClr val="tx2"/>
                </a:solidFill>
                <a:latin typeface="+mn-lt"/>
                <a:ea typeface="+mn-ea"/>
              </a:defRPr>
            </a:lvl5pPr>
            <a:lvl6pPr marL="2794000" indent="-357188" algn="l">
              <a:spcBef>
                <a:spcPts val="0"/>
              </a:spcBef>
              <a:spcAft>
                <a:spcPts val="0"/>
              </a:spcAft>
              <a:buChar char="»"/>
              <a:defRPr>
                <a:solidFill>
                  <a:srgbClr val="000099"/>
                </a:solidFill>
                <a:latin typeface="+mn-lt"/>
                <a:ea typeface="+mn-ea"/>
              </a:defRPr>
            </a:lvl6pPr>
            <a:lvl7pPr marL="3251200" indent="-357188" algn="l">
              <a:spcBef>
                <a:spcPts val="0"/>
              </a:spcBef>
              <a:spcAft>
                <a:spcPts val="0"/>
              </a:spcAft>
              <a:buChar char="»"/>
              <a:defRPr>
                <a:solidFill>
                  <a:srgbClr val="000099"/>
                </a:solidFill>
                <a:latin typeface="+mn-lt"/>
                <a:ea typeface="+mn-ea"/>
              </a:defRPr>
            </a:lvl7pPr>
            <a:lvl8pPr marL="3708400" indent="-357188" algn="l">
              <a:spcBef>
                <a:spcPts val="0"/>
              </a:spcBef>
              <a:spcAft>
                <a:spcPts val="0"/>
              </a:spcAft>
              <a:buChar char="»"/>
              <a:defRPr>
                <a:solidFill>
                  <a:srgbClr val="000099"/>
                </a:solidFill>
                <a:latin typeface="+mn-lt"/>
                <a:ea typeface="+mn-ea"/>
              </a:defRPr>
            </a:lvl8pPr>
            <a:lvl9pPr marL="4165600" indent="-357188" algn="l">
              <a:spcBef>
                <a:spcPts val="0"/>
              </a:spcBef>
              <a:spcAft>
                <a:spcPts val="0"/>
              </a:spcAft>
              <a:buChar char="»"/>
              <a:defRPr>
                <a:solidFill>
                  <a:srgbClr val="000099"/>
                </a:solidFill>
                <a:latin typeface="+mn-lt"/>
                <a:ea typeface="+mn-ea"/>
              </a:defRPr>
            </a:lvl9pPr>
          </a:lstStyle>
          <a:p>
            <a:pPr>
              <a:defRPr/>
            </a:pPr>
            <a:r>
              <a:rPr lang="en-US" sz="2000" b="1" dirty="0">
                <a:solidFill>
                  <a:srgbClr val="000000"/>
                </a:solidFill>
              </a:rPr>
              <a:t>ATA:</a:t>
            </a:r>
          </a:p>
          <a:p>
            <a:pPr marL="285750" indent="-285750">
              <a:buFont typeface="Arial" panose="020B0604020202020204" pitchFamily="34" charset="0"/>
              <a:buChar char="•"/>
              <a:defRPr/>
            </a:pPr>
            <a:r>
              <a:rPr lang="it-IT" sz="1800" dirty="0">
                <a:solidFill>
                  <a:srgbClr val="000000"/>
                </a:solidFill>
              </a:rPr>
              <a:t>VDM (ATOS)</a:t>
            </a:r>
          </a:p>
          <a:p>
            <a:pPr marL="285750" indent="-285750">
              <a:buFont typeface="Arial" panose="020B0604020202020204" pitchFamily="34" charset="0"/>
              <a:buChar char="•"/>
              <a:defRPr/>
            </a:pPr>
            <a:r>
              <a:rPr lang="it-IT" sz="1800" dirty="0">
                <a:solidFill>
                  <a:srgbClr val="000000"/>
                </a:solidFill>
              </a:rPr>
              <a:t>RRR (CLS)</a:t>
            </a:r>
          </a:p>
          <a:p>
            <a:pPr lvl="1" indent="0">
              <a:buNone/>
              <a:defRPr/>
            </a:pPr>
            <a:endParaRPr lang="en-GB" sz="1800" dirty="0">
              <a:latin typeface="Calibri" panose="020F0502020204030204" pitchFamily="34" charset="0"/>
              <a:ea typeface="Calibri" panose="020F0502020204030204" pitchFamily="34" charset="0"/>
            </a:endParaRPr>
          </a:p>
        </p:txBody>
      </p:sp>
      <p:sp>
        <p:nvSpPr>
          <p:cNvPr id="10" name="Segnaposto contenuto 7">
            <a:extLst>
              <a:ext uri="{FF2B5EF4-FFF2-40B4-BE49-F238E27FC236}">
                <a16:creationId xmlns:a16="http://schemas.microsoft.com/office/drawing/2014/main" id="{4363AE3F-D382-2416-18A3-D75D8B3E8C68}"/>
              </a:ext>
            </a:extLst>
          </p:cNvPr>
          <p:cNvSpPr txBox="1">
            <a:spLocks/>
          </p:cNvSpPr>
          <p:nvPr/>
        </p:nvSpPr>
        <p:spPr bwMode="auto">
          <a:xfrm>
            <a:off x="4339642" y="1280415"/>
            <a:ext cx="1761934" cy="723694"/>
          </a:xfrm>
          <a:prstGeom prst="rect">
            <a:avLst/>
          </a:prstGeom>
          <a:solidFill>
            <a:schemeClr val="bg1">
              <a:lumMod val="85000"/>
            </a:schemeClr>
          </a:solidFill>
        </p:spPr>
        <p:txBody>
          <a:bodyPr vert="horz" lIns="91440" tIns="45720" rIns="91440" bIns="45720" rtlCol="0">
            <a:normAutofit/>
          </a:bodyPr>
          <a:lstStyle>
            <a:lvl1pPr marL="0" indent="0" algn="l">
              <a:spcBef>
                <a:spcPts val="0"/>
              </a:spcBef>
              <a:spcAft>
                <a:spcPts val="0"/>
              </a:spcAft>
              <a:buClr>
                <a:srgbClr val="595959"/>
              </a:buClr>
              <a:buSzPct val="90000"/>
              <a:buFontTx/>
              <a:buNone/>
              <a:defRPr lang="en-US" sz="2200" b="0" i="0">
                <a:solidFill>
                  <a:schemeClr val="tx2"/>
                </a:solidFill>
                <a:latin typeface="+mn-lt"/>
                <a:ea typeface="+mn-ea"/>
                <a:cs typeface="Proxima Nova Alt Lt"/>
              </a:defRPr>
            </a:lvl1pPr>
            <a:lvl2pPr marL="360000" indent="-180000" algn="l">
              <a:spcBef>
                <a:spcPts val="0"/>
              </a:spcBef>
              <a:spcAft>
                <a:spcPts val="0"/>
              </a:spcAft>
              <a:buClr>
                <a:schemeClr val="bg2"/>
              </a:buClr>
              <a:buFont typeface="Arial"/>
              <a:buChar char="•"/>
              <a:defRPr sz="2000">
                <a:solidFill>
                  <a:schemeClr val="tx2"/>
                </a:solidFill>
                <a:latin typeface="+mn-lt"/>
                <a:ea typeface="+mn-ea"/>
              </a:defRPr>
            </a:lvl2pPr>
            <a:lvl3pPr marL="720000" indent="-180000" algn="l">
              <a:spcBef>
                <a:spcPts val="0"/>
              </a:spcBef>
              <a:spcAft>
                <a:spcPts val="0"/>
              </a:spcAft>
              <a:buClr>
                <a:srgbClr val="F0AD2C"/>
              </a:buClr>
              <a:buFont typeface="Courier New"/>
              <a:buChar char="o"/>
              <a:defRPr sz="1800">
                <a:solidFill>
                  <a:schemeClr val="tx2"/>
                </a:solidFill>
                <a:latin typeface="+mn-lt"/>
                <a:ea typeface="+mn-ea"/>
              </a:defRPr>
            </a:lvl3pPr>
            <a:lvl4pPr marL="1080000" indent="-180000" algn="l">
              <a:spcBef>
                <a:spcPts val="0"/>
              </a:spcBef>
              <a:spcAft>
                <a:spcPts val="0"/>
              </a:spcAft>
              <a:buClr>
                <a:srgbClr val="F0AD2C"/>
              </a:buClr>
              <a:buFont typeface="Wingdings"/>
              <a:buChar char="§"/>
              <a:defRPr sz="1600">
                <a:solidFill>
                  <a:schemeClr val="tx2"/>
                </a:solidFill>
                <a:latin typeface="+mn-lt"/>
                <a:ea typeface="+mn-ea"/>
              </a:defRPr>
            </a:lvl4pPr>
            <a:lvl5pPr marL="1545362" indent="-285750" algn="l">
              <a:spcBef>
                <a:spcPts val="0"/>
              </a:spcBef>
              <a:spcAft>
                <a:spcPts val="0"/>
              </a:spcAft>
              <a:buClr>
                <a:srgbClr val="F0AD2C"/>
              </a:buClr>
              <a:buSzPct val="80000"/>
              <a:buFont typeface="Wingdings"/>
              <a:buChar char="ü"/>
              <a:defRPr sz="1400">
                <a:solidFill>
                  <a:schemeClr val="tx2"/>
                </a:solidFill>
                <a:latin typeface="+mn-lt"/>
                <a:ea typeface="+mn-ea"/>
              </a:defRPr>
            </a:lvl5pPr>
            <a:lvl6pPr marL="2794000" indent="-357188" algn="l">
              <a:spcBef>
                <a:spcPts val="0"/>
              </a:spcBef>
              <a:spcAft>
                <a:spcPts val="0"/>
              </a:spcAft>
              <a:buChar char="»"/>
              <a:defRPr>
                <a:solidFill>
                  <a:srgbClr val="000099"/>
                </a:solidFill>
                <a:latin typeface="+mn-lt"/>
                <a:ea typeface="+mn-ea"/>
              </a:defRPr>
            </a:lvl6pPr>
            <a:lvl7pPr marL="3251200" indent="-357188" algn="l">
              <a:spcBef>
                <a:spcPts val="0"/>
              </a:spcBef>
              <a:spcAft>
                <a:spcPts val="0"/>
              </a:spcAft>
              <a:buChar char="»"/>
              <a:defRPr>
                <a:solidFill>
                  <a:srgbClr val="000099"/>
                </a:solidFill>
                <a:latin typeface="+mn-lt"/>
                <a:ea typeface="+mn-ea"/>
              </a:defRPr>
            </a:lvl7pPr>
            <a:lvl8pPr marL="3708400" indent="-357188" algn="l">
              <a:spcBef>
                <a:spcPts val="0"/>
              </a:spcBef>
              <a:spcAft>
                <a:spcPts val="0"/>
              </a:spcAft>
              <a:buChar char="»"/>
              <a:defRPr>
                <a:solidFill>
                  <a:srgbClr val="000099"/>
                </a:solidFill>
                <a:latin typeface="+mn-lt"/>
                <a:ea typeface="+mn-ea"/>
              </a:defRPr>
            </a:lvl8pPr>
            <a:lvl9pPr marL="4165600" indent="-357188" algn="l">
              <a:spcBef>
                <a:spcPts val="0"/>
              </a:spcBef>
              <a:spcAft>
                <a:spcPts val="0"/>
              </a:spcAft>
              <a:buChar char="»"/>
              <a:defRPr>
                <a:solidFill>
                  <a:srgbClr val="000099"/>
                </a:solidFill>
                <a:latin typeface="+mn-lt"/>
                <a:ea typeface="+mn-ea"/>
              </a:defRPr>
            </a:lvl9pPr>
          </a:lstStyle>
          <a:p>
            <a:pPr>
              <a:defRPr/>
            </a:pPr>
            <a:r>
              <a:rPr lang="en-US" sz="2000" b="1" dirty="0">
                <a:solidFill>
                  <a:srgbClr val="000000"/>
                </a:solidFill>
              </a:rPr>
              <a:t>VCR:</a:t>
            </a:r>
          </a:p>
          <a:p>
            <a:pPr marL="285750" indent="-285750">
              <a:buFont typeface="Arial" panose="020B0604020202020204" pitchFamily="34" charset="0"/>
              <a:buChar char="•"/>
              <a:defRPr/>
            </a:pPr>
            <a:r>
              <a:rPr lang="it-IT" sz="1800" dirty="0">
                <a:solidFill>
                  <a:srgbClr val="000000"/>
                </a:solidFill>
              </a:rPr>
              <a:t>Thales</a:t>
            </a:r>
          </a:p>
          <a:p>
            <a:pPr lvl="1" indent="0">
              <a:buNone/>
              <a:defRPr/>
            </a:pPr>
            <a:endParaRPr lang="en-GB" sz="18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1633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xit" presetSubtype="0" fill="hold" grpId="1" nodeType="with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10" presetClass="exit" presetSubtype="0" fill="hold" grpId="1"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par>
                                <p:cTn id="58" presetID="10" presetClass="exit" presetSubtype="0" fill="hold" grpId="1"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1" animBg="1"/>
      <p:bldP spid="9" grpId="0" animBg="1"/>
      <p:bldP spid="9" grpId="1" animBg="1"/>
      <p:bldP spid="5" grpId="0" animBg="1"/>
      <p:bldP spid="5" grpId="1" animBg="1"/>
      <p:bldP spid="3" grpId="0" animBg="1"/>
      <p:bldP spid="3" grpId="1" animBg="1"/>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79825"/>
            <a:ext cx="10515600" cy="1521069"/>
          </a:xfrm>
        </p:spPr>
        <p:txBody>
          <a:bodyPr>
            <a:normAutofit/>
          </a:bodyPr>
          <a:lstStyle/>
          <a:p>
            <a:pPr algn="l"/>
            <a:r>
              <a:rPr lang="en-US" dirty="0"/>
              <a:t>IRIS PUC 3 – User Story  </a:t>
            </a:r>
            <a:endParaRPr lang="en-US" b="1" dirty="0"/>
          </a:p>
        </p:txBody>
      </p:sp>
      <p:sp>
        <p:nvSpPr>
          <p:cNvPr id="5" name="Text Placeholder 4">
            <a:extLst>
              <a:ext uri="{FF2B5EF4-FFF2-40B4-BE49-F238E27FC236}">
                <a16:creationId xmlns:a16="http://schemas.microsoft.com/office/drawing/2014/main" id="{0D1BE648-2CD4-A97C-5CA4-90CBB5BFBFD8}"/>
              </a:ext>
            </a:extLst>
          </p:cNvPr>
          <p:cNvSpPr>
            <a:spLocks noGrp="1"/>
          </p:cNvSpPr>
          <p:nvPr>
            <p:ph type="body" sz="quarter" idx="13"/>
          </p:nvPr>
        </p:nvSpPr>
        <p:spPr/>
        <p:txBody>
          <a:bodyPr/>
          <a:lstStyle/>
          <a:p>
            <a:endParaRPr lang="en-FI"/>
          </a:p>
        </p:txBody>
      </p:sp>
    </p:spTree>
    <p:extLst>
      <p:ext uri="{BB962C8B-B14F-4D97-AF65-F5344CB8AC3E}">
        <p14:creationId xmlns:p14="http://schemas.microsoft.com/office/powerpoint/2010/main" val="52651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50EB-A0AA-5549-A080-335A5418E45E}"/>
              </a:ext>
            </a:extLst>
          </p:cNvPr>
          <p:cNvSpPr>
            <a:spLocks noGrp="1"/>
          </p:cNvSpPr>
          <p:nvPr>
            <p:ph type="title"/>
          </p:nvPr>
        </p:nvSpPr>
        <p:spPr>
          <a:xfrm>
            <a:off x="718687" y="-81934"/>
            <a:ext cx="8686800" cy="1035050"/>
          </a:xfrm>
        </p:spPr>
        <p:txBody>
          <a:bodyPr>
            <a:normAutofit/>
          </a:bodyPr>
          <a:lstStyle/>
          <a:p>
            <a:r>
              <a:rPr lang="en-FI" dirty="0"/>
              <a:t>User story</a:t>
            </a:r>
          </a:p>
        </p:txBody>
      </p:sp>
      <p:pic>
        <p:nvPicPr>
          <p:cNvPr id="4" name="Picture 3">
            <a:extLst>
              <a:ext uri="{FF2B5EF4-FFF2-40B4-BE49-F238E27FC236}">
                <a16:creationId xmlns:a16="http://schemas.microsoft.com/office/drawing/2014/main" id="{9AC57F8E-831C-6C41-8E10-5D9F8B1BA848}"/>
              </a:ext>
            </a:extLst>
          </p:cNvPr>
          <p:cNvPicPr>
            <a:picLocks noChangeAspect="1"/>
          </p:cNvPicPr>
          <p:nvPr/>
        </p:nvPicPr>
        <p:blipFill>
          <a:blip r:embed="rId2"/>
          <a:stretch>
            <a:fillRect/>
          </a:stretch>
        </p:blipFill>
        <p:spPr>
          <a:xfrm flipH="1">
            <a:off x="1554306" y="1399069"/>
            <a:ext cx="381725" cy="385848"/>
          </a:xfrm>
          <a:prstGeom prst="rect">
            <a:avLst/>
          </a:prstGeom>
        </p:spPr>
      </p:pic>
      <p:pic>
        <p:nvPicPr>
          <p:cNvPr id="5" name="Picture 4">
            <a:extLst>
              <a:ext uri="{FF2B5EF4-FFF2-40B4-BE49-F238E27FC236}">
                <a16:creationId xmlns:a16="http://schemas.microsoft.com/office/drawing/2014/main" id="{A40B33F8-E88C-9B44-9C95-28C364B24CD4}"/>
              </a:ext>
            </a:extLst>
          </p:cNvPr>
          <p:cNvPicPr>
            <a:picLocks noChangeAspect="1"/>
          </p:cNvPicPr>
          <p:nvPr/>
        </p:nvPicPr>
        <p:blipFill>
          <a:blip r:embed="rId3"/>
          <a:stretch>
            <a:fillRect/>
          </a:stretch>
        </p:blipFill>
        <p:spPr>
          <a:xfrm>
            <a:off x="1232016" y="1055638"/>
            <a:ext cx="405994" cy="385848"/>
          </a:xfrm>
          <a:prstGeom prst="rect">
            <a:avLst/>
          </a:prstGeom>
        </p:spPr>
      </p:pic>
      <p:pic>
        <p:nvPicPr>
          <p:cNvPr id="7" name="Picture 6">
            <a:extLst>
              <a:ext uri="{FF2B5EF4-FFF2-40B4-BE49-F238E27FC236}">
                <a16:creationId xmlns:a16="http://schemas.microsoft.com/office/drawing/2014/main" id="{BA5DE7B9-581A-3545-B862-43FE83437F7F}"/>
              </a:ext>
            </a:extLst>
          </p:cNvPr>
          <p:cNvPicPr>
            <a:picLocks noChangeAspect="1"/>
          </p:cNvPicPr>
          <p:nvPr/>
        </p:nvPicPr>
        <p:blipFill>
          <a:blip r:embed="rId4"/>
          <a:stretch>
            <a:fillRect/>
          </a:stretch>
        </p:blipFill>
        <p:spPr>
          <a:xfrm>
            <a:off x="1125252" y="1885830"/>
            <a:ext cx="5405453" cy="982810"/>
          </a:xfrm>
          <a:prstGeom prst="rect">
            <a:avLst/>
          </a:prstGeom>
        </p:spPr>
      </p:pic>
      <p:pic>
        <p:nvPicPr>
          <p:cNvPr id="8" name="Picture 7">
            <a:extLst>
              <a:ext uri="{FF2B5EF4-FFF2-40B4-BE49-F238E27FC236}">
                <a16:creationId xmlns:a16="http://schemas.microsoft.com/office/drawing/2014/main" id="{50924BE1-E472-6446-A020-AD24A35922D0}"/>
              </a:ext>
            </a:extLst>
          </p:cNvPr>
          <p:cNvPicPr>
            <a:picLocks noChangeAspect="1"/>
          </p:cNvPicPr>
          <p:nvPr/>
        </p:nvPicPr>
        <p:blipFill rotWithShape="1">
          <a:blip r:embed="rId5"/>
          <a:srcRect t="50303" r="81704"/>
          <a:stretch/>
        </p:blipFill>
        <p:spPr>
          <a:xfrm>
            <a:off x="1234123" y="4563638"/>
            <a:ext cx="913281" cy="847015"/>
          </a:xfrm>
          <a:prstGeom prst="rect">
            <a:avLst/>
          </a:prstGeom>
        </p:spPr>
      </p:pic>
      <p:sp>
        <p:nvSpPr>
          <p:cNvPr id="9" name="Rectangle 8">
            <a:extLst>
              <a:ext uri="{FF2B5EF4-FFF2-40B4-BE49-F238E27FC236}">
                <a16:creationId xmlns:a16="http://schemas.microsoft.com/office/drawing/2014/main" id="{2A0AFF89-E3F0-E948-9E9A-39F048760A9C}"/>
              </a:ext>
            </a:extLst>
          </p:cNvPr>
          <p:cNvSpPr/>
          <p:nvPr/>
        </p:nvSpPr>
        <p:spPr>
          <a:xfrm>
            <a:off x="2197555" y="3294618"/>
            <a:ext cx="6750732" cy="12690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GB" sz="900" b="1" dirty="0">
                <a:solidFill>
                  <a:srgbClr val="000000"/>
                </a:solidFill>
              </a:rPr>
              <a:t>IRIS VCR</a:t>
            </a:r>
            <a:r>
              <a:rPr lang="en-FI" sz="900" b="1" dirty="0">
                <a:solidFill>
                  <a:srgbClr val="000000"/>
                </a:solidFill>
              </a:rPr>
              <a:t> </a:t>
            </a:r>
            <a:r>
              <a:rPr lang="en-FI" sz="900" dirty="0">
                <a:solidFill>
                  <a:srgbClr val="000000"/>
                </a:solidFill>
              </a:rPr>
              <a:t>extension </a:t>
            </a:r>
            <a:r>
              <a:rPr lang="en-GB" sz="900" dirty="0">
                <a:solidFill>
                  <a:srgbClr val="000000"/>
                </a:solidFill>
              </a:rPr>
              <a:t>will provide an </a:t>
            </a:r>
            <a:r>
              <a:rPr lang="en-US" sz="900" dirty="0">
                <a:solidFill>
                  <a:srgbClr val="000000"/>
                </a:solidFill>
              </a:rPr>
              <a:t>environment for collaborative CERTs/CSIRTs training exercises based on real-world environment platforms. </a:t>
            </a:r>
            <a:r>
              <a:rPr lang="en-GB" sz="900" dirty="0">
                <a:solidFill>
                  <a:srgbClr val="000000"/>
                </a:solidFill>
                <a:effectLst/>
                <a:latin typeface="Arial" panose="020B0604020202020204" pitchFamily="34" charset="0"/>
                <a:cs typeface="Arial" panose="020B0604020202020204" pitchFamily="34" charset="0"/>
              </a:rPr>
              <a:t>The Cyber Range (VCR) emulates the data transmission and receiving of smart grid data including cross-border data exchange. </a:t>
            </a:r>
            <a:br>
              <a:rPr lang="en-GB" sz="900" dirty="0">
                <a:solidFill>
                  <a:srgbClr val="000000"/>
                </a:solidFill>
                <a:effectLst/>
                <a:latin typeface="Arial" panose="020B0604020202020204" pitchFamily="34" charset="0"/>
                <a:cs typeface="Arial" panose="020B0604020202020204" pitchFamily="34" charset="0"/>
              </a:rPr>
            </a:br>
            <a:br>
              <a:rPr lang="en-GB" sz="900" dirty="0">
                <a:solidFill>
                  <a:srgbClr val="000000"/>
                </a:solidFill>
                <a:effectLst/>
                <a:latin typeface="Arial" panose="020B0604020202020204" pitchFamily="34" charset="0"/>
                <a:cs typeface="Arial" panose="020B0604020202020204" pitchFamily="34" charset="0"/>
              </a:rPr>
            </a:br>
            <a:r>
              <a:rPr lang="en-GB" sz="900" b="1" dirty="0">
                <a:solidFill>
                  <a:srgbClr val="000000"/>
                </a:solidFill>
                <a:effectLst/>
                <a:latin typeface="Arial" panose="020B0604020202020204" pitchFamily="34" charset="0"/>
                <a:cs typeface="Arial" panose="020B0604020202020204" pitchFamily="34" charset="0"/>
              </a:rPr>
              <a:t>VDM</a:t>
            </a:r>
            <a:r>
              <a:rPr lang="en-GB" sz="900" dirty="0">
                <a:solidFill>
                  <a:srgbClr val="000000"/>
                </a:solidFill>
                <a:effectLst/>
                <a:latin typeface="Arial" panose="020B0604020202020204" pitchFamily="34" charset="0"/>
                <a:cs typeface="Arial" panose="020B0604020202020204" pitchFamily="34" charset="0"/>
              </a:rPr>
              <a:t> (Vulnerability Detection and Management): Scans customer-facing components for vulnerabilities, </a:t>
            </a:r>
            <a:r>
              <a:rPr lang="en-GB" sz="900" dirty="0" err="1">
                <a:solidFill>
                  <a:srgbClr val="000000"/>
                </a:solidFill>
                <a:effectLst/>
                <a:latin typeface="Arial" panose="020B0604020202020204" pitchFamily="34" charset="0"/>
                <a:cs typeface="Arial" panose="020B0604020202020204" pitchFamily="34" charset="0"/>
              </a:rPr>
              <a:t>analyzes</a:t>
            </a:r>
            <a:r>
              <a:rPr lang="en-GB" sz="900" dirty="0">
                <a:solidFill>
                  <a:srgbClr val="000000"/>
                </a:solidFill>
                <a:effectLst/>
                <a:latin typeface="Arial" panose="020B0604020202020204" pitchFamily="34" charset="0"/>
                <a:cs typeface="Arial" panose="020B0604020202020204" pitchFamily="34" charset="0"/>
              </a:rPr>
              <a:t> detected vulnerabilities, and generates a vulnerability report. VDM is capable of detecting the </a:t>
            </a:r>
            <a:r>
              <a:rPr lang="en-GB" sz="900" b="1" dirty="0">
                <a:solidFill>
                  <a:srgbClr val="000000"/>
                </a:solidFill>
                <a:latin typeface="Arial" panose="020B0604020202020204" pitchFamily="34" charset="0"/>
                <a:cs typeface="Arial" panose="020B0604020202020204" pitchFamily="34" charset="0"/>
              </a:rPr>
              <a:t>SSH protocol weaknesses. </a:t>
            </a:r>
            <a:r>
              <a:rPr lang="en-GB" sz="900" dirty="0">
                <a:solidFill>
                  <a:srgbClr val="000000"/>
                </a:solidFill>
                <a:latin typeface="Arial" panose="020B0604020202020204" pitchFamily="34" charset="0"/>
                <a:cs typeface="Arial" panose="020B0604020202020204" pitchFamily="34" charset="0"/>
              </a:rPr>
              <a:t>The IRIS tools may also identify additional vulnerabilities during the scanning process, providing further insights into potential security weaknesses within the Helsinki Smart Grid environment.</a:t>
            </a:r>
            <a:endParaRPr lang="en-GB" sz="900" dirty="0">
              <a:solidFill>
                <a:srgbClr val="000000"/>
              </a:solidFill>
              <a:effectLst/>
              <a:latin typeface="Arial" panose="020B0604020202020204" pitchFamily="34" charset="0"/>
              <a:cs typeface="Arial" panose="020B0604020202020204" pitchFamily="34" charset="0"/>
            </a:endParaRPr>
          </a:p>
          <a:p>
            <a:endParaRPr lang="en-GB" sz="900" dirty="0">
              <a:solidFill>
                <a:srgbClr val="000000"/>
              </a:solidFill>
              <a:effectLst/>
              <a:latin typeface="Arial" panose="020B0604020202020204" pitchFamily="34" charset="0"/>
              <a:cs typeface="Arial" panose="020B0604020202020204" pitchFamily="34" charset="0"/>
            </a:endParaRPr>
          </a:p>
          <a:p>
            <a:r>
              <a:rPr lang="en-GB" sz="900" b="1" dirty="0">
                <a:solidFill>
                  <a:srgbClr val="000000"/>
                </a:solidFill>
                <a:effectLst/>
                <a:latin typeface="Arial" panose="020B0604020202020204" pitchFamily="34" charset="0"/>
                <a:cs typeface="Arial" panose="020B0604020202020204" pitchFamily="34" charset="0"/>
              </a:rPr>
              <a:t>ATIO</a:t>
            </a:r>
            <a:r>
              <a:rPr lang="en-GB" sz="900" dirty="0">
                <a:solidFill>
                  <a:srgbClr val="000000"/>
                </a:solidFill>
                <a:effectLst/>
                <a:latin typeface="Arial" panose="020B0604020202020204" pitchFamily="34" charset="0"/>
                <a:cs typeface="Arial" panose="020B0604020202020204" pitchFamily="34" charset="0"/>
              </a:rPr>
              <a:t> (Automated Threat Intelligence Orchestration): Stores and enriches the vulnerability report, and shares it across the IRIS platform.</a:t>
            </a:r>
            <a:endParaRPr lang="en-US" sz="900" dirty="0">
              <a:solidFill>
                <a:srgbClr val="000000"/>
              </a:solidFill>
            </a:endParaRPr>
          </a:p>
          <a:p>
            <a:br>
              <a:rPr lang="en-GB" sz="900" dirty="0">
                <a:solidFill>
                  <a:srgbClr val="000000"/>
                </a:solidFill>
              </a:rPr>
            </a:br>
            <a:r>
              <a:rPr lang="en-GB" sz="900" dirty="0">
                <a:solidFill>
                  <a:srgbClr val="000000"/>
                </a:solidFill>
              </a:rPr>
              <a:t> </a:t>
            </a:r>
            <a:endParaRPr lang="en-FI" sz="900" dirty="0">
              <a:solidFill>
                <a:srgbClr val="000000"/>
              </a:solidFill>
            </a:endParaRPr>
          </a:p>
        </p:txBody>
      </p:sp>
      <p:sp>
        <p:nvSpPr>
          <p:cNvPr id="10" name="Rectangle 9">
            <a:extLst>
              <a:ext uri="{FF2B5EF4-FFF2-40B4-BE49-F238E27FC236}">
                <a16:creationId xmlns:a16="http://schemas.microsoft.com/office/drawing/2014/main" id="{963A4E01-900E-1303-882F-F4259D6FFE1C}"/>
              </a:ext>
            </a:extLst>
          </p:cNvPr>
          <p:cNvSpPr/>
          <p:nvPr/>
        </p:nvSpPr>
        <p:spPr>
          <a:xfrm>
            <a:off x="2197555" y="2100787"/>
            <a:ext cx="6992165" cy="6081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err="1">
                <a:solidFill>
                  <a:srgbClr val="000000"/>
                </a:solidFill>
              </a:rPr>
              <a:t>SmartGRID</a:t>
            </a:r>
            <a:r>
              <a:rPr lang="ru-RU" sz="1100" b="1" dirty="0">
                <a:solidFill>
                  <a:srgbClr val="000000"/>
                </a:solidFill>
              </a:rPr>
              <a:t>’</a:t>
            </a:r>
            <a:r>
              <a:rPr lang="en-US" sz="1100" b="1" dirty="0">
                <a:solidFill>
                  <a:srgbClr val="000000"/>
                </a:solidFill>
              </a:rPr>
              <a:t>s DSO </a:t>
            </a:r>
            <a:r>
              <a:rPr lang="en-US" sz="1100" dirty="0">
                <a:solidFill>
                  <a:srgbClr val="000000"/>
                </a:solidFill>
              </a:rPr>
              <a:t>keeps track of the infrastructure operational environment.</a:t>
            </a:r>
            <a:endParaRPr lang="en-FI" sz="1100" dirty="0">
              <a:solidFill>
                <a:srgbClr val="000000"/>
              </a:solidFill>
            </a:endParaRPr>
          </a:p>
          <a:p>
            <a:endParaRPr lang="en-FI" sz="1100" dirty="0">
              <a:solidFill>
                <a:srgbClr val="000000"/>
              </a:solidFill>
            </a:endParaRPr>
          </a:p>
        </p:txBody>
      </p:sp>
      <p:sp>
        <p:nvSpPr>
          <p:cNvPr id="11" name="Rectangle 10">
            <a:extLst>
              <a:ext uri="{FF2B5EF4-FFF2-40B4-BE49-F238E27FC236}">
                <a16:creationId xmlns:a16="http://schemas.microsoft.com/office/drawing/2014/main" id="{8E94B221-830B-A1C7-3A69-351361AFAA73}"/>
              </a:ext>
            </a:extLst>
          </p:cNvPr>
          <p:cNvSpPr/>
          <p:nvPr/>
        </p:nvSpPr>
        <p:spPr>
          <a:xfrm>
            <a:off x="2197555" y="4771291"/>
            <a:ext cx="6992165" cy="6081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rgbClr val="000000"/>
                </a:solidFill>
              </a:rPr>
              <a:t>Building residents. </a:t>
            </a:r>
            <a:r>
              <a:rPr lang="en-US" sz="1100" dirty="0">
                <a:solidFill>
                  <a:srgbClr val="000000"/>
                </a:solidFill>
              </a:rPr>
              <a:t>The manipulation of smart grid data could negatively impact the reliability and affordability of energy services for building residents.</a:t>
            </a:r>
            <a:r>
              <a:rPr lang="en-US" sz="1100" b="1" dirty="0">
                <a:solidFill>
                  <a:srgbClr val="000000"/>
                </a:solidFill>
              </a:rPr>
              <a:t> </a:t>
            </a:r>
            <a:endParaRPr lang="en-FI" sz="1100" dirty="0">
              <a:solidFill>
                <a:srgbClr val="000000"/>
              </a:solidFill>
            </a:endParaRPr>
          </a:p>
        </p:txBody>
      </p:sp>
      <p:pic>
        <p:nvPicPr>
          <p:cNvPr id="12" name="Picture 11">
            <a:extLst>
              <a:ext uri="{FF2B5EF4-FFF2-40B4-BE49-F238E27FC236}">
                <a16:creationId xmlns:a16="http://schemas.microsoft.com/office/drawing/2014/main" id="{D18092C7-FB60-68FD-D93B-E8BA0EB2CC6F}"/>
              </a:ext>
            </a:extLst>
          </p:cNvPr>
          <p:cNvPicPr>
            <a:picLocks noChangeAspect="1"/>
          </p:cNvPicPr>
          <p:nvPr/>
        </p:nvPicPr>
        <p:blipFill rotWithShape="1">
          <a:blip r:embed="rId5"/>
          <a:srcRect t="-351" r="81600" b="50654"/>
          <a:stretch/>
        </p:blipFill>
        <p:spPr>
          <a:xfrm>
            <a:off x="1178767" y="3295618"/>
            <a:ext cx="918486" cy="847014"/>
          </a:xfrm>
          <a:prstGeom prst="rect">
            <a:avLst/>
          </a:prstGeom>
        </p:spPr>
      </p:pic>
      <p:sp>
        <p:nvSpPr>
          <p:cNvPr id="13" name="TextBox 12">
            <a:extLst>
              <a:ext uri="{FF2B5EF4-FFF2-40B4-BE49-F238E27FC236}">
                <a16:creationId xmlns:a16="http://schemas.microsoft.com/office/drawing/2014/main" id="{E6FC8D5E-744C-D509-49DA-791B384A37AB}"/>
              </a:ext>
            </a:extLst>
          </p:cNvPr>
          <p:cNvSpPr txBox="1"/>
          <p:nvPr/>
        </p:nvSpPr>
        <p:spPr>
          <a:xfrm>
            <a:off x="2197555" y="1158096"/>
            <a:ext cx="6870245" cy="601511"/>
          </a:xfrm>
          <a:prstGeom prst="rect">
            <a:avLst/>
          </a:prstGeom>
          <a:noFill/>
        </p:spPr>
        <p:txBody>
          <a:bodyPr wrap="square" rtlCol="0">
            <a:spAutoFit/>
          </a:bodyPr>
          <a:lstStyle/>
          <a:p>
            <a:r>
              <a:rPr lang="en-FI" sz="1103" b="1" dirty="0">
                <a:solidFill>
                  <a:srgbClr val="000000"/>
                </a:solidFill>
              </a:rPr>
              <a:t>Threat actor </a:t>
            </a:r>
            <a:r>
              <a:rPr lang="en-GB" sz="1103" dirty="0">
                <a:solidFill>
                  <a:srgbClr val="000000"/>
                </a:solidFill>
              </a:rPr>
              <a:t>aims to gain the unauthorized access to the Helsinki Smart Grid environment. Exploiting vulnerabilities such as weak Unix system passwords and </a:t>
            </a:r>
            <a:r>
              <a:rPr lang="en-GB" sz="1103" b="1" dirty="0">
                <a:solidFill>
                  <a:srgbClr val="000000"/>
                </a:solidFill>
              </a:rPr>
              <a:t>SSH protocol weaknesses</a:t>
            </a:r>
            <a:r>
              <a:rPr lang="en-GB" sz="1103" dirty="0">
                <a:solidFill>
                  <a:srgbClr val="000000"/>
                </a:solidFill>
              </a:rPr>
              <a:t>, the attacker uses brute-force tactics to infiltrate the system. </a:t>
            </a:r>
            <a:endParaRPr lang="en-FI" sz="1103" dirty="0">
              <a:solidFill>
                <a:srgbClr val="000000"/>
              </a:solidFill>
            </a:endParaRPr>
          </a:p>
        </p:txBody>
      </p:sp>
    </p:spTree>
    <p:extLst>
      <p:ext uri="{BB962C8B-B14F-4D97-AF65-F5344CB8AC3E}">
        <p14:creationId xmlns:p14="http://schemas.microsoft.com/office/powerpoint/2010/main" val="1864675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50EB-A0AA-5549-A080-335A5418E45E}"/>
              </a:ext>
            </a:extLst>
          </p:cNvPr>
          <p:cNvSpPr>
            <a:spLocks noGrp="1"/>
          </p:cNvSpPr>
          <p:nvPr>
            <p:ph type="title"/>
          </p:nvPr>
        </p:nvSpPr>
        <p:spPr>
          <a:xfrm>
            <a:off x="718687" y="-81934"/>
            <a:ext cx="8686800" cy="1035050"/>
          </a:xfrm>
        </p:spPr>
        <p:txBody>
          <a:bodyPr>
            <a:normAutofit/>
          </a:bodyPr>
          <a:lstStyle/>
          <a:p>
            <a:r>
              <a:rPr lang="en-FI" dirty="0"/>
              <a:t>User story PUC 3</a:t>
            </a:r>
          </a:p>
        </p:txBody>
      </p:sp>
      <p:sp>
        <p:nvSpPr>
          <p:cNvPr id="3" name="TextBox 2">
            <a:extLst>
              <a:ext uri="{FF2B5EF4-FFF2-40B4-BE49-F238E27FC236}">
                <a16:creationId xmlns:a16="http://schemas.microsoft.com/office/drawing/2014/main" id="{E3E49028-79DF-156F-8562-1EFB50F76EDC}"/>
              </a:ext>
            </a:extLst>
          </p:cNvPr>
          <p:cNvSpPr txBox="1"/>
          <p:nvPr/>
        </p:nvSpPr>
        <p:spPr>
          <a:xfrm>
            <a:off x="718687" y="953116"/>
            <a:ext cx="5071206" cy="5516895"/>
          </a:xfrm>
          <a:prstGeom prst="rect">
            <a:avLst/>
          </a:prstGeom>
          <a:noFill/>
        </p:spPr>
        <p:txBody>
          <a:bodyPr wrap="square" rtlCol="0">
            <a:spAutoFit/>
          </a:bodyPr>
          <a:lstStyle/>
          <a:p>
            <a:pPr marL="522461" indent="-391846">
              <a:lnSpc>
                <a:spcPct val="100000"/>
              </a:lnSpc>
              <a:spcBef>
                <a:spcPts val="1714"/>
              </a:spcBef>
              <a:buClr>
                <a:srgbClr val="000000"/>
              </a:buClr>
              <a:buSzPct val="45000"/>
              <a:buFont typeface="Wingdings" charset="2"/>
              <a:buChar char=""/>
            </a:pPr>
            <a:r>
              <a:rPr lang="en-US" sz="2000" b="0" i="0" dirty="0">
                <a:solidFill>
                  <a:srgbClr val="212529"/>
                </a:solidFill>
                <a:effectLst/>
                <a:latin typeface="+mj-lt"/>
              </a:rPr>
              <a:t>The goal of IRIS PUC </a:t>
            </a:r>
            <a:r>
              <a:rPr lang="en-US" sz="2000" dirty="0">
                <a:solidFill>
                  <a:srgbClr val="212529"/>
                </a:solidFill>
                <a:latin typeface="+mj-lt"/>
              </a:rPr>
              <a:t>3</a:t>
            </a:r>
            <a:r>
              <a:rPr lang="en-US" sz="2000" b="0" i="0" dirty="0">
                <a:solidFill>
                  <a:srgbClr val="212529"/>
                </a:solidFill>
                <a:effectLst/>
                <a:latin typeface="+mj-lt"/>
              </a:rPr>
              <a:t> is to provide an energy infrastructure to </a:t>
            </a:r>
            <a:r>
              <a:rPr lang="en-US" sz="2000" dirty="0">
                <a:solidFill>
                  <a:srgbClr val="212529"/>
                </a:solidFill>
                <a:latin typeface="+mj-lt"/>
              </a:rPr>
              <a:t>#1 demonstrate the capabilities of Virtual Cyber Range in training CERTs/CSIRTs  #2 </a:t>
            </a:r>
            <a:r>
              <a:rPr lang="en-US" sz="2000" b="0" i="0" dirty="0">
                <a:solidFill>
                  <a:srgbClr val="212529"/>
                </a:solidFill>
                <a:effectLst/>
                <a:latin typeface="+mj-lt"/>
              </a:rPr>
              <a:t>validate the capabilities of the </a:t>
            </a:r>
            <a:r>
              <a:rPr lang="en-US" sz="2000" dirty="0">
                <a:solidFill>
                  <a:srgbClr val="212529"/>
                </a:solidFill>
                <a:latin typeface="+mj-lt"/>
              </a:rPr>
              <a:t>I</a:t>
            </a:r>
            <a:r>
              <a:rPr lang="en-US" sz="2000" b="0" i="0" dirty="0">
                <a:solidFill>
                  <a:srgbClr val="212529"/>
                </a:solidFill>
                <a:effectLst/>
                <a:latin typeface="+mj-lt"/>
              </a:rPr>
              <a:t>RIS platform safeguarding the Helsinki Smart Grid environment against cyber threats and vulnerabilities.</a:t>
            </a:r>
            <a:br>
              <a:rPr lang="en-US" sz="2000" b="0" i="0" dirty="0">
                <a:solidFill>
                  <a:srgbClr val="212529"/>
                </a:solidFill>
                <a:effectLst/>
                <a:latin typeface="+mj-lt"/>
              </a:rPr>
            </a:br>
            <a:endParaRPr lang="en-US" sz="2000" b="0" i="0" dirty="0">
              <a:solidFill>
                <a:srgbClr val="212529"/>
              </a:solidFill>
              <a:effectLst/>
              <a:latin typeface="+mj-lt"/>
            </a:endParaRPr>
          </a:p>
          <a:p>
            <a:pPr marL="522461" indent="-391846">
              <a:lnSpc>
                <a:spcPct val="100000"/>
              </a:lnSpc>
              <a:spcBef>
                <a:spcPts val="1714"/>
              </a:spcBef>
              <a:buClr>
                <a:srgbClr val="000000"/>
              </a:buClr>
              <a:buSzPct val="45000"/>
              <a:buFont typeface="Wingdings" charset="2"/>
              <a:buChar char=""/>
            </a:pPr>
            <a:r>
              <a:rPr lang="ca-ES" sz="2000" spc="-1" dirty="0" err="1">
                <a:solidFill>
                  <a:srgbClr val="000000"/>
                </a:solidFill>
                <a:latin typeface="+mj-lt"/>
              </a:rPr>
              <a:t>We</a:t>
            </a:r>
            <a:r>
              <a:rPr lang="ca-ES" sz="2000" spc="-1" dirty="0">
                <a:solidFill>
                  <a:srgbClr val="000000"/>
                </a:solidFill>
                <a:latin typeface="+mj-lt"/>
              </a:rPr>
              <a:t> </a:t>
            </a:r>
            <a:r>
              <a:rPr lang="ca-ES" sz="2000" spc="-1" dirty="0" err="1">
                <a:solidFill>
                  <a:srgbClr val="000000"/>
                </a:solidFill>
                <a:latin typeface="+mj-lt"/>
              </a:rPr>
              <a:t>will</a:t>
            </a:r>
            <a:r>
              <a:rPr lang="ca-ES" sz="2000" spc="-1" dirty="0">
                <a:solidFill>
                  <a:srgbClr val="000000"/>
                </a:solidFill>
                <a:latin typeface="+mj-lt"/>
              </a:rPr>
              <a:t> </a:t>
            </a:r>
            <a:r>
              <a:rPr lang="ca-ES" sz="2000" spc="-1" dirty="0" err="1">
                <a:solidFill>
                  <a:srgbClr val="000000"/>
                </a:solidFill>
                <a:latin typeface="+mj-lt"/>
              </a:rPr>
              <a:t>demonstrate</a:t>
            </a:r>
            <a:endParaRPr lang="ca-ES" b="1" spc="-1" dirty="0">
              <a:solidFill>
                <a:srgbClr val="000000"/>
              </a:solidFill>
              <a:latin typeface="+mj-lt"/>
            </a:endParaRPr>
          </a:p>
          <a:p>
            <a:pPr marL="979661" lvl="1" indent="-391846">
              <a:spcBef>
                <a:spcPts val="1714"/>
              </a:spcBef>
              <a:buClr>
                <a:srgbClr val="000000"/>
              </a:buClr>
              <a:buSzPct val="45000"/>
              <a:buFont typeface="Wingdings" charset="2"/>
              <a:buChar char=""/>
            </a:pPr>
            <a:r>
              <a:rPr lang="ca-ES" b="1" spc="-1" dirty="0" err="1">
                <a:solidFill>
                  <a:srgbClr val="000000"/>
                </a:solidFill>
                <a:latin typeface="+mj-lt"/>
              </a:rPr>
              <a:t>Training</a:t>
            </a:r>
            <a:r>
              <a:rPr lang="ca-ES" b="1" spc="-1" dirty="0">
                <a:solidFill>
                  <a:srgbClr val="000000"/>
                </a:solidFill>
                <a:latin typeface="+mj-lt"/>
              </a:rPr>
              <a:t> </a:t>
            </a:r>
            <a:r>
              <a:rPr lang="ca-ES" b="1" spc="-1" dirty="0" err="1">
                <a:solidFill>
                  <a:srgbClr val="000000"/>
                </a:solidFill>
                <a:latin typeface="+mj-lt"/>
              </a:rPr>
              <a:t>exercises</a:t>
            </a:r>
            <a:r>
              <a:rPr lang="ca-ES" b="1" spc="-1" dirty="0">
                <a:solidFill>
                  <a:srgbClr val="000000"/>
                </a:solidFill>
                <a:latin typeface="+mj-lt"/>
              </a:rPr>
              <a:t> for </a:t>
            </a:r>
            <a:r>
              <a:rPr lang="ca-ES" b="1" spc="-1" dirty="0" err="1">
                <a:solidFill>
                  <a:srgbClr val="000000"/>
                </a:solidFill>
                <a:latin typeface="+mj-lt"/>
              </a:rPr>
              <a:t>CERTs</a:t>
            </a:r>
            <a:r>
              <a:rPr lang="ca-ES" b="1" spc="-1" dirty="0">
                <a:solidFill>
                  <a:srgbClr val="000000"/>
                </a:solidFill>
                <a:latin typeface="+mj-lt"/>
              </a:rPr>
              <a:t>/</a:t>
            </a:r>
            <a:r>
              <a:rPr lang="ca-ES" b="1" spc="-1" dirty="0" err="1">
                <a:solidFill>
                  <a:srgbClr val="000000"/>
                </a:solidFill>
                <a:latin typeface="+mj-lt"/>
              </a:rPr>
              <a:t>CSIRTs</a:t>
            </a:r>
            <a:endParaRPr lang="ca-ES" b="1" spc="-1" dirty="0">
              <a:solidFill>
                <a:srgbClr val="000000"/>
              </a:solidFill>
              <a:latin typeface="+mj-lt"/>
            </a:endParaRPr>
          </a:p>
          <a:p>
            <a:pPr marL="979661" lvl="1" indent="-391846">
              <a:spcBef>
                <a:spcPts val="1714"/>
              </a:spcBef>
              <a:buClr>
                <a:srgbClr val="000000"/>
              </a:buClr>
              <a:buSzPct val="45000"/>
              <a:buFont typeface="Wingdings" charset="2"/>
              <a:buChar char=""/>
            </a:pPr>
            <a:r>
              <a:rPr lang="ca-ES" b="1" spc="-1" dirty="0" err="1">
                <a:solidFill>
                  <a:srgbClr val="000000"/>
                </a:solidFill>
                <a:latin typeface="+mj-lt"/>
              </a:rPr>
              <a:t>Scanning</a:t>
            </a:r>
            <a:r>
              <a:rPr lang="ca-ES" b="1" spc="-1" dirty="0">
                <a:solidFill>
                  <a:srgbClr val="000000"/>
                </a:solidFill>
                <a:latin typeface="+mj-lt"/>
              </a:rPr>
              <a:t> </a:t>
            </a:r>
            <a:r>
              <a:rPr lang="ca-ES" b="1" spc="-1" dirty="0" err="1">
                <a:solidFill>
                  <a:srgbClr val="000000"/>
                </a:solidFill>
                <a:latin typeface="+mj-lt"/>
              </a:rPr>
              <a:t>vulnerabilities</a:t>
            </a:r>
            <a:r>
              <a:rPr lang="ca-ES" b="1" spc="-1" dirty="0">
                <a:solidFill>
                  <a:srgbClr val="000000"/>
                </a:solidFill>
                <a:latin typeface="+mj-lt"/>
              </a:rPr>
              <a:t> </a:t>
            </a:r>
            <a:r>
              <a:rPr lang="ca-ES" b="1" spc="-1" dirty="0" err="1">
                <a:solidFill>
                  <a:srgbClr val="000000"/>
                </a:solidFill>
                <a:latin typeface="+mj-lt"/>
              </a:rPr>
              <a:t>within</a:t>
            </a:r>
            <a:r>
              <a:rPr lang="ca-ES" b="1" spc="-1" dirty="0">
                <a:solidFill>
                  <a:srgbClr val="000000"/>
                </a:solidFill>
                <a:latin typeface="+mj-lt"/>
              </a:rPr>
              <a:t> </a:t>
            </a:r>
            <a:r>
              <a:rPr lang="ca-ES" b="1" spc="-1" dirty="0" err="1">
                <a:solidFill>
                  <a:srgbClr val="000000"/>
                </a:solidFill>
                <a:latin typeface="+mj-lt"/>
              </a:rPr>
              <a:t>energy</a:t>
            </a:r>
            <a:r>
              <a:rPr lang="ca-ES" b="1" spc="-1" dirty="0">
                <a:solidFill>
                  <a:srgbClr val="000000"/>
                </a:solidFill>
                <a:latin typeface="+mj-lt"/>
              </a:rPr>
              <a:t> </a:t>
            </a:r>
            <a:r>
              <a:rPr lang="ca-ES" b="1" spc="-1" dirty="0" err="1">
                <a:solidFill>
                  <a:srgbClr val="000000"/>
                </a:solidFill>
                <a:latin typeface="+mj-lt"/>
              </a:rPr>
              <a:t>infrastructure</a:t>
            </a:r>
            <a:r>
              <a:rPr lang="ca-ES" b="1" spc="-1" dirty="0">
                <a:solidFill>
                  <a:srgbClr val="000000"/>
                </a:solidFill>
                <a:latin typeface="+mj-lt"/>
              </a:rPr>
              <a:t> </a:t>
            </a:r>
            <a:r>
              <a:rPr lang="ca-ES" b="1" spc="-1" dirty="0" err="1">
                <a:solidFill>
                  <a:srgbClr val="000000"/>
                </a:solidFill>
                <a:latin typeface="+mj-lt"/>
              </a:rPr>
              <a:t>gateways</a:t>
            </a:r>
            <a:endParaRPr lang="ca-ES" b="1" spc="-1" dirty="0">
              <a:solidFill>
                <a:srgbClr val="000000"/>
              </a:solidFill>
              <a:latin typeface="+mj-lt"/>
            </a:endParaRPr>
          </a:p>
          <a:p>
            <a:endParaRPr lang="en-US" dirty="0"/>
          </a:p>
        </p:txBody>
      </p:sp>
      <p:pic>
        <p:nvPicPr>
          <p:cNvPr id="36" name="Picture 35">
            <a:extLst>
              <a:ext uri="{FF2B5EF4-FFF2-40B4-BE49-F238E27FC236}">
                <a16:creationId xmlns:a16="http://schemas.microsoft.com/office/drawing/2014/main" id="{204311DC-0AC3-1978-23B9-1D599C0D54DA}"/>
              </a:ext>
            </a:extLst>
          </p:cNvPr>
          <p:cNvPicPr>
            <a:picLocks noChangeAspect="1"/>
          </p:cNvPicPr>
          <p:nvPr/>
        </p:nvPicPr>
        <p:blipFill rotWithShape="1">
          <a:blip r:embed="rId2"/>
          <a:srcRect l="6355" r="5266"/>
          <a:stretch/>
        </p:blipFill>
        <p:spPr>
          <a:xfrm>
            <a:off x="5742969" y="1573967"/>
            <a:ext cx="5979787" cy="4710212"/>
          </a:xfrm>
          <a:prstGeom prst="rect">
            <a:avLst/>
          </a:prstGeom>
        </p:spPr>
      </p:pic>
    </p:spTree>
    <p:extLst>
      <p:ext uri="{BB962C8B-B14F-4D97-AF65-F5344CB8AC3E}">
        <p14:creationId xmlns:p14="http://schemas.microsoft.com/office/powerpoint/2010/main" val="1096976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271" y="2563058"/>
            <a:ext cx="10515600" cy="1893163"/>
          </a:xfrm>
        </p:spPr>
        <p:txBody>
          <a:bodyPr>
            <a:normAutofit fontScale="90000"/>
          </a:bodyPr>
          <a:lstStyle/>
          <a:p>
            <a:r>
              <a:rPr lang="en-US" b="1" dirty="0"/>
              <a:t>IRIS</a:t>
            </a:r>
            <a:br>
              <a:rPr lang="en-US" b="1" dirty="0"/>
            </a:br>
            <a:br>
              <a:rPr lang="en-US" dirty="0"/>
            </a:br>
            <a:r>
              <a:rPr lang="en-US" dirty="0"/>
              <a:t>A collaborative CERT/CSIRT platform </a:t>
            </a:r>
            <a:br>
              <a:rPr lang="en-US" dirty="0"/>
            </a:br>
            <a:r>
              <a:rPr lang="en-US" dirty="0"/>
              <a:t>to combat cyber-threats </a:t>
            </a:r>
            <a:br>
              <a:rPr lang="en-US" dirty="0"/>
            </a:br>
            <a:r>
              <a:rPr lang="en-US" dirty="0"/>
              <a:t>in </a:t>
            </a:r>
            <a:r>
              <a:rPr lang="en-US" b="1" dirty="0"/>
              <a:t>IoT and AI-driven systems</a:t>
            </a:r>
          </a:p>
        </p:txBody>
      </p:sp>
      <p:sp>
        <p:nvSpPr>
          <p:cNvPr id="3" name="Text Placeholder 2"/>
          <p:cNvSpPr>
            <a:spLocks noGrp="1"/>
          </p:cNvSpPr>
          <p:nvPr>
            <p:ph type="body" idx="1"/>
          </p:nvPr>
        </p:nvSpPr>
        <p:spPr>
          <a:xfrm>
            <a:off x="876300" y="5007310"/>
            <a:ext cx="5219700" cy="611187"/>
          </a:xfrm>
        </p:spPr>
        <p:txBody>
          <a:bodyPr/>
          <a:lstStyle/>
          <a:p>
            <a:r>
              <a:rPr lang="en-US" dirty="0"/>
              <a:t>João Rodrigues (INOV)</a:t>
            </a:r>
          </a:p>
        </p:txBody>
      </p:sp>
      <p:sp>
        <p:nvSpPr>
          <p:cNvPr id="4" name="Text Placeholder 3"/>
          <p:cNvSpPr>
            <a:spLocks noGrp="1"/>
          </p:cNvSpPr>
          <p:nvPr>
            <p:ph type="body" sz="quarter" idx="13"/>
          </p:nvPr>
        </p:nvSpPr>
        <p:spPr>
          <a:xfrm>
            <a:off x="876300" y="5519456"/>
            <a:ext cx="5219700" cy="561975"/>
          </a:xfrm>
        </p:spPr>
        <p:txBody>
          <a:bodyPr/>
          <a:lstStyle/>
          <a:p>
            <a:r>
              <a:rPr lang="en-US" dirty="0"/>
              <a:t>21/03/2024</a:t>
            </a:r>
          </a:p>
        </p:txBody>
      </p:sp>
      <p:pic>
        <p:nvPicPr>
          <p:cNvPr id="15" name="Picture 14">
            <a:extLst>
              <a:ext uri="{FF2B5EF4-FFF2-40B4-BE49-F238E27FC236}">
                <a16:creationId xmlns:a16="http://schemas.microsoft.com/office/drawing/2014/main" id="{62B6CBD2-ACA5-49EF-920F-DC32B6C912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1210" y="4712294"/>
            <a:ext cx="4151290" cy="1369137"/>
          </a:xfrm>
          <a:prstGeom prst="rect">
            <a:avLst/>
          </a:prstGeom>
        </p:spPr>
      </p:pic>
    </p:spTree>
    <p:extLst>
      <p:ext uri="{BB962C8B-B14F-4D97-AF65-F5344CB8AC3E}">
        <p14:creationId xmlns:p14="http://schemas.microsoft.com/office/powerpoint/2010/main" val="866420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E49028-79DF-156F-8562-1EFB50F76EDC}"/>
              </a:ext>
            </a:extLst>
          </p:cNvPr>
          <p:cNvSpPr txBox="1"/>
          <p:nvPr/>
        </p:nvSpPr>
        <p:spPr>
          <a:xfrm>
            <a:off x="703697" y="1620980"/>
            <a:ext cx="6731424" cy="707886"/>
          </a:xfrm>
          <a:prstGeom prst="rect">
            <a:avLst/>
          </a:prstGeom>
          <a:noFill/>
        </p:spPr>
        <p:txBody>
          <a:bodyPr wrap="square" rtlCol="0">
            <a:spAutoFit/>
          </a:bodyPr>
          <a:lstStyle/>
          <a:p>
            <a:pPr marL="130615">
              <a:lnSpc>
                <a:spcPct val="100000"/>
              </a:lnSpc>
              <a:spcBef>
                <a:spcPts val="1714"/>
              </a:spcBef>
              <a:buClr>
                <a:srgbClr val="000000"/>
              </a:buClr>
              <a:buSzPct val="45000"/>
            </a:pPr>
            <a:r>
              <a:rPr lang="ca-ES" sz="2000" spc="-1" dirty="0">
                <a:solidFill>
                  <a:srgbClr val="000000"/>
                </a:solidFill>
                <a:latin typeface="+mj-lt"/>
              </a:rPr>
              <a:t>For PUC3, </a:t>
            </a:r>
            <a:r>
              <a:rPr lang="ca-ES" sz="2000" spc="-1" dirty="0" err="1">
                <a:solidFill>
                  <a:srgbClr val="000000"/>
                </a:solidFill>
                <a:latin typeface="+mj-lt"/>
              </a:rPr>
              <a:t>focusing</a:t>
            </a:r>
            <a:r>
              <a:rPr lang="ca-ES" sz="2000" spc="-1" dirty="0">
                <a:solidFill>
                  <a:srgbClr val="000000"/>
                </a:solidFill>
                <a:latin typeface="+mj-lt"/>
              </a:rPr>
              <a:t> on </a:t>
            </a:r>
            <a:r>
              <a:rPr lang="ca-ES" sz="2000" spc="-1" dirty="0" err="1">
                <a:solidFill>
                  <a:srgbClr val="000000"/>
                </a:solidFill>
                <a:latin typeface="+mj-lt"/>
              </a:rPr>
              <a:t>energy-related</a:t>
            </a:r>
            <a:r>
              <a:rPr lang="ca-ES" sz="2000" spc="-1" dirty="0">
                <a:solidFill>
                  <a:srgbClr val="000000"/>
                </a:solidFill>
                <a:latin typeface="+mj-lt"/>
              </a:rPr>
              <a:t> </a:t>
            </a:r>
            <a:r>
              <a:rPr lang="ca-ES" sz="2000" spc="-1" dirty="0" err="1">
                <a:solidFill>
                  <a:srgbClr val="000000"/>
                </a:solidFill>
                <a:latin typeface="+mj-lt"/>
              </a:rPr>
              <a:t>cybersecurity</a:t>
            </a:r>
            <a:r>
              <a:rPr lang="ca-ES" sz="2000" spc="-1" dirty="0">
                <a:solidFill>
                  <a:srgbClr val="000000"/>
                </a:solidFill>
                <a:latin typeface="+mj-lt"/>
              </a:rPr>
              <a:t> </a:t>
            </a:r>
            <a:r>
              <a:rPr lang="ca-ES" sz="2000" spc="-1" dirty="0" err="1">
                <a:solidFill>
                  <a:srgbClr val="000000"/>
                </a:solidFill>
                <a:latin typeface="+mj-lt"/>
              </a:rPr>
              <a:t>threats</a:t>
            </a:r>
            <a:r>
              <a:rPr lang="ca-ES" sz="2000" spc="-1" dirty="0">
                <a:solidFill>
                  <a:srgbClr val="000000"/>
                </a:solidFill>
                <a:latin typeface="+mj-lt"/>
              </a:rPr>
              <a:t>, </a:t>
            </a:r>
            <a:r>
              <a:rPr lang="ca-ES" sz="2000" spc="-1" dirty="0" err="1">
                <a:solidFill>
                  <a:srgbClr val="000000"/>
                </a:solidFill>
                <a:latin typeface="+mj-lt"/>
              </a:rPr>
              <a:t>one</a:t>
            </a:r>
            <a:r>
              <a:rPr lang="ca-ES" sz="2000" spc="-1" dirty="0">
                <a:solidFill>
                  <a:srgbClr val="000000"/>
                </a:solidFill>
                <a:latin typeface="+mj-lt"/>
              </a:rPr>
              <a:t> can </a:t>
            </a:r>
            <a:r>
              <a:rPr lang="ca-ES" sz="2000" spc="-1" dirty="0" err="1">
                <a:solidFill>
                  <a:srgbClr val="000000"/>
                </a:solidFill>
                <a:latin typeface="+mj-lt"/>
              </a:rPr>
              <a:t>outline</a:t>
            </a:r>
            <a:r>
              <a:rPr lang="ca-ES" sz="2000" spc="-1" dirty="0">
                <a:solidFill>
                  <a:srgbClr val="000000"/>
                </a:solidFill>
                <a:latin typeface="+mj-lt"/>
              </a:rPr>
              <a:t> </a:t>
            </a:r>
            <a:r>
              <a:rPr lang="ca-ES" sz="2000" spc="-1" dirty="0" err="1">
                <a:solidFill>
                  <a:srgbClr val="000000"/>
                </a:solidFill>
                <a:latin typeface="+mj-lt"/>
              </a:rPr>
              <a:t>the</a:t>
            </a:r>
            <a:r>
              <a:rPr lang="ca-ES" sz="2000" spc="-1" dirty="0">
                <a:solidFill>
                  <a:srgbClr val="000000"/>
                </a:solidFill>
                <a:latin typeface="+mj-lt"/>
              </a:rPr>
              <a:t> </a:t>
            </a:r>
            <a:r>
              <a:rPr lang="ca-ES" sz="2000" spc="-1" dirty="0" err="1">
                <a:solidFill>
                  <a:srgbClr val="000000"/>
                </a:solidFill>
                <a:latin typeface="+mj-lt"/>
              </a:rPr>
              <a:t>following</a:t>
            </a:r>
            <a:r>
              <a:rPr lang="ca-ES" sz="2000" spc="-1" dirty="0">
                <a:solidFill>
                  <a:srgbClr val="000000"/>
                </a:solidFill>
                <a:latin typeface="+mj-lt"/>
              </a:rPr>
              <a:t> </a:t>
            </a:r>
            <a:r>
              <a:rPr lang="ca-ES" sz="2000" spc="-1" dirty="0" err="1">
                <a:solidFill>
                  <a:srgbClr val="000000"/>
                </a:solidFill>
                <a:latin typeface="+mj-lt"/>
              </a:rPr>
              <a:t>potential</a:t>
            </a:r>
            <a:r>
              <a:rPr lang="ca-ES" sz="2000" spc="-1" dirty="0">
                <a:solidFill>
                  <a:srgbClr val="000000"/>
                </a:solidFill>
                <a:latin typeface="+mj-lt"/>
              </a:rPr>
              <a:t> </a:t>
            </a:r>
            <a:r>
              <a:rPr lang="ca-ES" sz="2000" spc="-1" dirty="0" err="1">
                <a:solidFill>
                  <a:srgbClr val="000000"/>
                </a:solidFill>
                <a:latin typeface="+mj-lt"/>
              </a:rPr>
              <a:t>risks</a:t>
            </a:r>
            <a:r>
              <a:rPr lang="en-US" sz="2000" spc="-1" dirty="0">
                <a:solidFill>
                  <a:srgbClr val="000000"/>
                </a:solidFill>
                <a:latin typeface="+mj-lt"/>
              </a:rPr>
              <a:t>:</a:t>
            </a:r>
            <a:endParaRPr lang="ca-ES" sz="2000" spc="-1" dirty="0">
              <a:solidFill>
                <a:srgbClr val="000000"/>
              </a:solidFill>
              <a:latin typeface="+mj-lt"/>
            </a:endParaRPr>
          </a:p>
        </p:txBody>
      </p:sp>
      <p:sp>
        <p:nvSpPr>
          <p:cNvPr id="7" name="PlaceHolder 1">
            <a:extLst>
              <a:ext uri="{FF2B5EF4-FFF2-40B4-BE49-F238E27FC236}">
                <a16:creationId xmlns:a16="http://schemas.microsoft.com/office/drawing/2014/main" id="{8FB116C3-8BB5-81F9-A031-C66D31943AC2}"/>
              </a:ext>
            </a:extLst>
          </p:cNvPr>
          <p:cNvSpPr>
            <a:spLocks noGrp="1"/>
          </p:cNvSpPr>
          <p:nvPr>
            <p:ph type="title"/>
          </p:nvPr>
        </p:nvSpPr>
        <p:spPr>
          <a:xfrm>
            <a:off x="854400" y="478092"/>
            <a:ext cx="9024118" cy="1091520"/>
          </a:xfrm>
          <a:prstGeom prst="rect">
            <a:avLst/>
          </a:prstGeom>
          <a:noFill/>
          <a:ln w="0">
            <a:noFill/>
          </a:ln>
        </p:spPr>
        <p:txBody>
          <a:bodyPr lIns="0" tIns="0" rIns="0" bIns="0" anchor="ctr">
            <a:normAutofit/>
          </a:bodyPr>
          <a:lstStyle/>
          <a:p>
            <a:pPr indent="0">
              <a:lnSpc>
                <a:spcPct val="90000"/>
              </a:lnSpc>
              <a:buNone/>
              <a:tabLst>
                <a:tab pos="0" algn="l"/>
              </a:tabLst>
            </a:pPr>
            <a:r>
              <a:rPr lang="en-US" sz="3100" b="1" strike="noStrike" spc="-1" dirty="0">
                <a:solidFill>
                  <a:srgbClr val="838487"/>
                </a:solidFill>
                <a:latin typeface="Open Sans"/>
              </a:rPr>
              <a:t>User Story</a:t>
            </a:r>
            <a:r>
              <a:rPr lang="en-US" sz="3100" b="0" strike="noStrike" spc="-1" dirty="0">
                <a:solidFill>
                  <a:srgbClr val="838487"/>
                </a:solidFill>
                <a:latin typeface="Open Sans"/>
              </a:rPr>
              <a:t>: Why is this</a:t>
            </a:r>
            <a:r>
              <a:rPr lang="en-US" sz="3100" spc="-1" dirty="0">
                <a:latin typeface="Open Sans"/>
              </a:rPr>
              <a:t> user story important?</a:t>
            </a:r>
            <a:endParaRPr lang="en-US" sz="2800" b="0" strike="noStrike" spc="-1" dirty="0">
              <a:solidFill>
                <a:srgbClr val="000000"/>
              </a:solidFill>
              <a:latin typeface="Arial"/>
            </a:endParaRPr>
          </a:p>
        </p:txBody>
      </p:sp>
      <p:sp>
        <p:nvSpPr>
          <p:cNvPr id="8" name="TextBox 7">
            <a:extLst>
              <a:ext uri="{FF2B5EF4-FFF2-40B4-BE49-F238E27FC236}">
                <a16:creationId xmlns:a16="http://schemas.microsoft.com/office/drawing/2014/main" id="{C0CD0A1F-6EBB-5745-0F1C-15D40ED94632}"/>
              </a:ext>
            </a:extLst>
          </p:cNvPr>
          <p:cNvSpPr txBox="1"/>
          <p:nvPr/>
        </p:nvSpPr>
        <p:spPr>
          <a:xfrm>
            <a:off x="703697" y="2424575"/>
            <a:ext cx="6431621" cy="3754874"/>
          </a:xfrm>
          <a:prstGeom prst="rect">
            <a:avLst/>
          </a:prstGeom>
          <a:noFill/>
        </p:spPr>
        <p:txBody>
          <a:bodyPr wrap="square" rtlCol="0">
            <a:spAutoFit/>
          </a:bodyPr>
          <a:lstStyle/>
          <a:p>
            <a:pPr marL="342900" indent="-342900" algn="l">
              <a:buFont typeface="Arial" panose="020B0604020202020204" pitchFamily="34" charset="0"/>
              <a:buChar char="•"/>
            </a:pPr>
            <a:r>
              <a:rPr lang="en-US" sz="2000" b="1" i="0" dirty="0">
                <a:solidFill>
                  <a:srgbClr val="212529"/>
                </a:solidFill>
                <a:effectLst/>
                <a:latin typeface="OpenSans"/>
              </a:rPr>
              <a:t>Unauthorized Access</a:t>
            </a:r>
            <a:r>
              <a:rPr lang="en-US" sz="2000" b="0" i="0" dirty="0">
                <a:solidFill>
                  <a:srgbClr val="212529"/>
                </a:solidFill>
                <a:effectLst/>
                <a:latin typeface="OpenSans"/>
              </a:rPr>
              <a:t>: Threat actors may compromise the integrity and security of energy transmission and distribution systems.</a:t>
            </a:r>
          </a:p>
          <a:p>
            <a:pPr marL="342900" indent="-342900" algn="l">
              <a:buFont typeface="Arial" panose="020B0604020202020204" pitchFamily="34" charset="0"/>
              <a:buChar char="•"/>
            </a:pPr>
            <a:r>
              <a:rPr lang="en-US" sz="2000" b="1" i="0" dirty="0">
                <a:solidFill>
                  <a:srgbClr val="212529"/>
                </a:solidFill>
                <a:effectLst/>
                <a:latin typeface="OpenSans"/>
              </a:rPr>
              <a:t>Data Breach</a:t>
            </a:r>
            <a:r>
              <a:rPr lang="en-US" sz="2000" b="0" i="0" dirty="0">
                <a:solidFill>
                  <a:srgbClr val="212529"/>
                </a:solidFill>
                <a:effectLst/>
                <a:latin typeface="OpenSans"/>
              </a:rPr>
              <a:t>: Sensitive energy consumption data, billing information, and infrastructure details could be compromised, leading to privacy violations and financial losses of the building residents. </a:t>
            </a:r>
          </a:p>
          <a:p>
            <a:pPr marL="342900" indent="-342900" algn="l">
              <a:buFont typeface="Arial" panose="020B0604020202020204" pitchFamily="34" charset="0"/>
              <a:buChar char="•"/>
            </a:pPr>
            <a:r>
              <a:rPr lang="en-US" sz="2000" b="1" i="0" dirty="0">
                <a:solidFill>
                  <a:srgbClr val="212529"/>
                </a:solidFill>
                <a:effectLst/>
                <a:latin typeface="OpenSans"/>
              </a:rPr>
              <a:t>Device Manipulation</a:t>
            </a:r>
            <a:r>
              <a:rPr lang="en-US" sz="2000" b="0" i="0" dirty="0">
                <a:solidFill>
                  <a:srgbClr val="212529"/>
                </a:solidFill>
                <a:effectLst/>
                <a:latin typeface="OpenSans"/>
              </a:rPr>
              <a:t>: Hackers might tamper with energy metering devices or control systems, allowing them to manipulate energy consumption data, disrupt service delivery, or cause damage to critical infrastructure.</a:t>
            </a:r>
          </a:p>
          <a:p>
            <a:endParaRPr lang="en-US" dirty="0"/>
          </a:p>
        </p:txBody>
      </p:sp>
      <p:pic>
        <p:nvPicPr>
          <p:cNvPr id="6146" name="Picture 2" descr="Charging Callboats 2021">
            <a:extLst>
              <a:ext uri="{FF2B5EF4-FFF2-40B4-BE49-F238E27FC236}">
                <a16:creationId xmlns:a16="http://schemas.microsoft.com/office/drawing/2014/main" id="{ADE5E52F-48D6-D610-A413-7C4B68DECC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5684" y="1620980"/>
            <a:ext cx="3172619" cy="475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85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a:extLst>
              <a:ext uri="{FF2B5EF4-FFF2-40B4-BE49-F238E27FC236}">
                <a16:creationId xmlns:a16="http://schemas.microsoft.com/office/drawing/2014/main" id="{4D073FDC-EE16-860A-F827-BA3D77BE2437}"/>
              </a:ext>
            </a:extLst>
          </p:cNvPr>
          <p:cNvSpPr/>
          <p:nvPr/>
        </p:nvSpPr>
        <p:spPr>
          <a:xfrm>
            <a:off x="721214" y="4724306"/>
            <a:ext cx="6742794" cy="1518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2143"/>
          </a:p>
        </p:txBody>
      </p:sp>
      <p:sp>
        <p:nvSpPr>
          <p:cNvPr id="4" name="Rounded Rectangle 3">
            <a:extLst>
              <a:ext uri="{FF2B5EF4-FFF2-40B4-BE49-F238E27FC236}">
                <a16:creationId xmlns:a16="http://schemas.microsoft.com/office/drawing/2014/main" id="{18565D5B-DE68-FFC6-8FBF-2FD292EE7846}"/>
              </a:ext>
            </a:extLst>
          </p:cNvPr>
          <p:cNvSpPr/>
          <p:nvPr/>
        </p:nvSpPr>
        <p:spPr>
          <a:xfrm>
            <a:off x="696595" y="658196"/>
            <a:ext cx="6754892" cy="15551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2143"/>
          </a:p>
        </p:txBody>
      </p:sp>
      <p:sp>
        <p:nvSpPr>
          <p:cNvPr id="5" name="Rectangle 4">
            <a:extLst>
              <a:ext uri="{FF2B5EF4-FFF2-40B4-BE49-F238E27FC236}">
                <a16:creationId xmlns:a16="http://schemas.microsoft.com/office/drawing/2014/main" id="{927D0FE4-223F-E0D6-345E-20F8218E71AE}"/>
              </a:ext>
            </a:extLst>
          </p:cNvPr>
          <p:cNvSpPr/>
          <p:nvPr/>
        </p:nvSpPr>
        <p:spPr>
          <a:xfrm>
            <a:off x="2697719" y="1042912"/>
            <a:ext cx="792463" cy="3960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FI" sz="866" dirty="0"/>
              <a:t>Apartment energy meters</a:t>
            </a:r>
          </a:p>
        </p:txBody>
      </p:sp>
      <p:sp>
        <p:nvSpPr>
          <p:cNvPr id="6" name="Rectangle 5">
            <a:extLst>
              <a:ext uri="{FF2B5EF4-FFF2-40B4-BE49-F238E27FC236}">
                <a16:creationId xmlns:a16="http://schemas.microsoft.com/office/drawing/2014/main" id="{74DA2154-A990-1737-A800-55E332F4EAC1}"/>
              </a:ext>
            </a:extLst>
          </p:cNvPr>
          <p:cNvSpPr/>
          <p:nvPr/>
        </p:nvSpPr>
        <p:spPr>
          <a:xfrm>
            <a:off x="2697719" y="1529802"/>
            <a:ext cx="792463" cy="478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FI" sz="866" dirty="0"/>
              <a:t>Apartment KNX/IP modules</a:t>
            </a:r>
          </a:p>
        </p:txBody>
      </p:sp>
      <p:sp>
        <p:nvSpPr>
          <p:cNvPr id="7" name="Rectangle 6">
            <a:extLst>
              <a:ext uri="{FF2B5EF4-FFF2-40B4-BE49-F238E27FC236}">
                <a16:creationId xmlns:a16="http://schemas.microsoft.com/office/drawing/2014/main" id="{9A073D2C-9BB1-ECD5-6AA3-572D064DBAF0}"/>
              </a:ext>
            </a:extLst>
          </p:cNvPr>
          <p:cNvSpPr/>
          <p:nvPr/>
        </p:nvSpPr>
        <p:spPr>
          <a:xfrm>
            <a:off x="3778206" y="1529802"/>
            <a:ext cx="792463" cy="478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FI" sz="866" dirty="0"/>
              <a:t>Switches Staircase A / B</a:t>
            </a:r>
          </a:p>
        </p:txBody>
      </p:sp>
      <p:sp>
        <p:nvSpPr>
          <p:cNvPr id="8" name="Rectangle 7">
            <a:extLst>
              <a:ext uri="{FF2B5EF4-FFF2-40B4-BE49-F238E27FC236}">
                <a16:creationId xmlns:a16="http://schemas.microsoft.com/office/drawing/2014/main" id="{B2A4675C-FA0E-7A4E-BE1A-08A297AF27D3}"/>
              </a:ext>
            </a:extLst>
          </p:cNvPr>
          <p:cNvSpPr/>
          <p:nvPr/>
        </p:nvSpPr>
        <p:spPr>
          <a:xfrm>
            <a:off x="4842169" y="1529802"/>
            <a:ext cx="651336" cy="478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FI" sz="866" dirty="0"/>
              <a:t>Logic controller (Wiser)</a:t>
            </a:r>
          </a:p>
        </p:txBody>
      </p:sp>
      <p:sp>
        <p:nvSpPr>
          <p:cNvPr id="12" name="TextBox 11">
            <a:extLst>
              <a:ext uri="{FF2B5EF4-FFF2-40B4-BE49-F238E27FC236}">
                <a16:creationId xmlns:a16="http://schemas.microsoft.com/office/drawing/2014/main" id="{F7F30A62-7F5F-7034-495B-0C4F1B9DBAE4}"/>
              </a:ext>
            </a:extLst>
          </p:cNvPr>
          <p:cNvSpPr txBox="1"/>
          <p:nvPr/>
        </p:nvSpPr>
        <p:spPr>
          <a:xfrm>
            <a:off x="2737717" y="683266"/>
            <a:ext cx="3357151" cy="276999"/>
          </a:xfrm>
          <a:prstGeom prst="rect">
            <a:avLst/>
          </a:prstGeom>
          <a:noFill/>
        </p:spPr>
        <p:txBody>
          <a:bodyPr wrap="square" rtlCol="0">
            <a:spAutoFit/>
          </a:bodyPr>
          <a:lstStyle/>
          <a:p>
            <a:r>
              <a:rPr lang="en-FI" sz="1200" dirty="0">
                <a:solidFill>
                  <a:schemeClr val="bg1"/>
                </a:solidFill>
              </a:rPr>
              <a:t>Residential building infra (Helsinki)</a:t>
            </a:r>
          </a:p>
        </p:txBody>
      </p:sp>
      <p:cxnSp>
        <p:nvCxnSpPr>
          <p:cNvPr id="16" name="Straight Arrow Connector 15">
            <a:extLst>
              <a:ext uri="{FF2B5EF4-FFF2-40B4-BE49-F238E27FC236}">
                <a16:creationId xmlns:a16="http://schemas.microsoft.com/office/drawing/2014/main" id="{C295C0B5-1FF5-6D33-25C1-C9430DC6314B}"/>
              </a:ext>
            </a:extLst>
          </p:cNvPr>
          <p:cNvCxnSpPr>
            <a:cxnSpLocks/>
            <a:stCxn id="6" idx="3"/>
            <a:endCxn id="7" idx="1"/>
          </p:cNvCxnSpPr>
          <p:nvPr/>
        </p:nvCxnSpPr>
        <p:spPr>
          <a:xfrm>
            <a:off x="3490181" y="1769167"/>
            <a:ext cx="28802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6B8CEA2-D45E-895E-03A8-FB150251F62E}"/>
              </a:ext>
            </a:extLst>
          </p:cNvPr>
          <p:cNvCxnSpPr>
            <a:cxnSpLocks/>
            <a:endCxn id="8" idx="1"/>
          </p:cNvCxnSpPr>
          <p:nvPr/>
        </p:nvCxnSpPr>
        <p:spPr>
          <a:xfrm>
            <a:off x="4570670" y="1769167"/>
            <a:ext cx="271499"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F5EE474A-87E0-5DF4-E6A5-654401715BD9}"/>
              </a:ext>
            </a:extLst>
          </p:cNvPr>
          <p:cNvSpPr/>
          <p:nvPr/>
        </p:nvSpPr>
        <p:spPr>
          <a:xfrm>
            <a:off x="7598421" y="669839"/>
            <a:ext cx="2507954" cy="5505477"/>
          </a:xfrm>
          <a:prstGeom prst="round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2143" dirty="0"/>
          </a:p>
        </p:txBody>
      </p:sp>
      <p:sp>
        <p:nvSpPr>
          <p:cNvPr id="24" name="Rectangle 23">
            <a:extLst>
              <a:ext uri="{FF2B5EF4-FFF2-40B4-BE49-F238E27FC236}">
                <a16:creationId xmlns:a16="http://schemas.microsoft.com/office/drawing/2014/main" id="{D7992AFE-A57D-7C0E-060A-7AAE546F473F}"/>
              </a:ext>
            </a:extLst>
          </p:cNvPr>
          <p:cNvSpPr/>
          <p:nvPr/>
        </p:nvSpPr>
        <p:spPr>
          <a:xfrm>
            <a:off x="7815035" y="4386668"/>
            <a:ext cx="878564" cy="3916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FI" sz="866" dirty="0"/>
              <a:t>Client router – TOSIBOX LOCK 500</a:t>
            </a:r>
          </a:p>
        </p:txBody>
      </p:sp>
      <p:sp>
        <p:nvSpPr>
          <p:cNvPr id="26" name="TextBox 25">
            <a:extLst>
              <a:ext uri="{FF2B5EF4-FFF2-40B4-BE49-F238E27FC236}">
                <a16:creationId xmlns:a16="http://schemas.microsoft.com/office/drawing/2014/main" id="{5B76F608-881D-3DB3-6677-3C4D5B7141A5}"/>
              </a:ext>
            </a:extLst>
          </p:cNvPr>
          <p:cNvSpPr txBox="1"/>
          <p:nvPr/>
        </p:nvSpPr>
        <p:spPr>
          <a:xfrm>
            <a:off x="7663588" y="4006744"/>
            <a:ext cx="1235853" cy="358816"/>
          </a:xfrm>
          <a:prstGeom prst="rect">
            <a:avLst/>
          </a:prstGeom>
          <a:noFill/>
        </p:spPr>
        <p:txBody>
          <a:bodyPr wrap="square" rtlCol="0">
            <a:spAutoFit/>
          </a:bodyPr>
          <a:lstStyle/>
          <a:p>
            <a:r>
              <a:rPr lang="en-FI" sz="866" dirty="0"/>
              <a:t>Access to External </a:t>
            </a:r>
            <a:br>
              <a:rPr lang="en-FI" sz="866" dirty="0"/>
            </a:br>
            <a:r>
              <a:rPr lang="en-FI" sz="866" dirty="0"/>
              <a:t>network</a:t>
            </a:r>
          </a:p>
        </p:txBody>
      </p:sp>
      <p:sp>
        <p:nvSpPr>
          <p:cNvPr id="27" name="Rectangle 26">
            <a:extLst>
              <a:ext uri="{FF2B5EF4-FFF2-40B4-BE49-F238E27FC236}">
                <a16:creationId xmlns:a16="http://schemas.microsoft.com/office/drawing/2014/main" id="{9CF67B9C-5C65-CA64-5EAD-C287DF44018C}"/>
              </a:ext>
            </a:extLst>
          </p:cNvPr>
          <p:cNvSpPr/>
          <p:nvPr/>
        </p:nvSpPr>
        <p:spPr>
          <a:xfrm>
            <a:off x="7715617" y="4880017"/>
            <a:ext cx="1048633" cy="698589"/>
          </a:xfrm>
          <a:prstGeom prst="rect">
            <a:avLst/>
          </a:prstGeom>
        </p:spPr>
        <p:txBody>
          <a:bodyPr wrap="square">
            <a:spAutoFit/>
          </a:bodyPr>
          <a:lstStyle/>
          <a:p>
            <a:r>
              <a:rPr lang="en-FI" sz="788" dirty="0"/>
              <a:t>Report accurate energy demand for increasing and decreasing the load</a:t>
            </a:r>
          </a:p>
        </p:txBody>
      </p:sp>
      <p:sp>
        <p:nvSpPr>
          <p:cNvPr id="28" name="Rectangle 27">
            <a:extLst>
              <a:ext uri="{FF2B5EF4-FFF2-40B4-BE49-F238E27FC236}">
                <a16:creationId xmlns:a16="http://schemas.microsoft.com/office/drawing/2014/main" id="{E704C52E-9EC8-94A6-1053-28CC62387FE4}"/>
              </a:ext>
            </a:extLst>
          </p:cNvPr>
          <p:cNvSpPr/>
          <p:nvPr/>
        </p:nvSpPr>
        <p:spPr>
          <a:xfrm>
            <a:off x="9331939" y="4104279"/>
            <a:ext cx="892132" cy="625299"/>
          </a:xfrm>
          <a:prstGeom prst="rect">
            <a:avLst/>
          </a:prstGeom>
        </p:spPr>
        <p:txBody>
          <a:bodyPr wrap="square">
            <a:spAutoFit/>
          </a:bodyPr>
          <a:lstStyle/>
          <a:p>
            <a:r>
              <a:rPr lang="en-FI" sz="866" dirty="0"/>
              <a:t>Confuse the </a:t>
            </a:r>
          </a:p>
          <a:p>
            <a:r>
              <a:rPr lang="en-FI" sz="866" dirty="0"/>
              <a:t>automated Smart</a:t>
            </a:r>
          </a:p>
          <a:p>
            <a:r>
              <a:rPr lang="en-FI" sz="866" dirty="0"/>
              <a:t>Grid System</a:t>
            </a:r>
          </a:p>
        </p:txBody>
      </p:sp>
      <p:sp>
        <p:nvSpPr>
          <p:cNvPr id="29" name="Rectangle 28">
            <a:extLst>
              <a:ext uri="{FF2B5EF4-FFF2-40B4-BE49-F238E27FC236}">
                <a16:creationId xmlns:a16="http://schemas.microsoft.com/office/drawing/2014/main" id="{9FEF61B9-070B-0E49-CE95-D06329B4BE41}"/>
              </a:ext>
            </a:extLst>
          </p:cNvPr>
          <p:cNvSpPr/>
          <p:nvPr/>
        </p:nvSpPr>
        <p:spPr>
          <a:xfrm>
            <a:off x="9333268" y="3720124"/>
            <a:ext cx="872720" cy="358816"/>
          </a:xfrm>
          <a:prstGeom prst="rect">
            <a:avLst/>
          </a:prstGeom>
        </p:spPr>
        <p:txBody>
          <a:bodyPr wrap="square">
            <a:spAutoFit/>
          </a:bodyPr>
          <a:lstStyle/>
          <a:p>
            <a:r>
              <a:rPr lang="en-FI" sz="866" dirty="0"/>
              <a:t>Confuse</a:t>
            </a:r>
          </a:p>
          <a:p>
            <a:r>
              <a:rPr lang="en-FI" sz="866" dirty="0"/>
              <a:t>operators</a:t>
            </a:r>
          </a:p>
        </p:txBody>
      </p:sp>
      <p:pic>
        <p:nvPicPr>
          <p:cNvPr id="31" name="Picture 30">
            <a:extLst>
              <a:ext uri="{FF2B5EF4-FFF2-40B4-BE49-F238E27FC236}">
                <a16:creationId xmlns:a16="http://schemas.microsoft.com/office/drawing/2014/main" id="{E9D19605-3F6C-719B-644C-285B3F41E191}"/>
              </a:ext>
            </a:extLst>
          </p:cNvPr>
          <p:cNvPicPr>
            <a:picLocks noChangeAspect="1"/>
          </p:cNvPicPr>
          <p:nvPr/>
        </p:nvPicPr>
        <p:blipFill>
          <a:blip r:embed="rId3"/>
          <a:stretch>
            <a:fillRect/>
          </a:stretch>
        </p:blipFill>
        <p:spPr>
          <a:xfrm>
            <a:off x="9069645" y="2941846"/>
            <a:ext cx="527105" cy="500949"/>
          </a:xfrm>
          <a:prstGeom prst="rect">
            <a:avLst/>
          </a:prstGeom>
        </p:spPr>
      </p:pic>
      <p:pic>
        <p:nvPicPr>
          <p:cNvPr id="32" name="Picture 31">
            <a:extLst>
              <a:ext uri="{FF2B5EF4-FFF2-40B4-BE49-F238E27FC236}">
                <a16:creationId xmlns:a16="http://schemas.microsoft.com/office/drawing/2014/main" id="{F102E060-F046-5B87-2F97-E132003E8869}"/>
              </a:ext>
            </a:extLst>
          </p:cNvPr>
          <p:cNvPicPr>
            <a:picLocks noChangeAspect="1"/>
          </p:cNvPicPr>
          <p:nvPr/>
        </p:nvPicPr>
        <p:blipFill>
          <a:blip r:embed="rId4"/>
          <a:stretch>
            <a:fillRect/>
          </a:stretch>
        </p:blipFill>
        <p:spPr>
          <a:xfrm>
            <a:off x="9072128" y="4666217"/>
            <a:ext cx="522140" cy="500949"/>
          </a:xfrm>
          <a:prstGeom prst="rect">
            <a:avLst/>
          </a:prstGeom>
        </p:spPr>
      </p:pic>
      <p:pic>
        <p:nvPicPr>
          <p:cNvPr id="39" name="Picture 38">
            <a:extLst>
              <a:ext uri="{FF2B5EF4-FFF2-40B4-BE49-F238E27FC236}">
                <a16:creationId xmlns:a16="http://schemas.microsoft.com/office/drawing/2014/main" id="{62B460B9-D0CC-A5C0-7C49-31D6FE277E33}"/>
              </a:ext>
            </a:extLst>
          </p:cNvPr>
          <p:cNvPicPr>
            <a:picLocks noChangeAspect="1"/>
          </p:cNvPicPr>
          <p:nvPr/>
        </p:nvPicPr>
        <p:blipFill>
          <a:blip r:embed="rId5"/>
          <a:stretch>
            <a:fillRect/>
          </a:stretch>
        </p:blipFill>
        <p:spPr>
          <a:xfrm flipH="1">
            <a:off x="9067163" y="969088"/>
            <a:ext cx="495597" cy="500949"/>
          </a:xfrm>
          <a:prstGeom prst="rect">
            <a:avLst/>
          </a:prstGeom>
        </p:spPr>
      </p:pic>
      <p:sp>
        <p:nvSpPr>
          <p:cNvPr id="40" name="TextBox 39">
            <a:extLst>
              <a:ext uri="{FF2B5EF4-FFF2-40B4-BE49-F238E27FC236}">
                <a16:creationId xmlns:a16="http://schemas.microsoft.com/office/drawing/2014/main" id="{888AD835-2702-0C26-D42E-B324BFD18CDC}"/>
              </a:ext>
            </a:extLst>
          </p:cNvPr>
          <p:cNvSpPr txBox="1"/>
          <p:nvPr/>
        </p:nvSpPr>
        <p:spPr>
          <a:xfrm>
            <a:off x="8268044" y="682684"/>
            <a:ext cx="1441650" cy="310406"/>
          </a:xfrm>
          <a:prstGeom prst="rect">
            <a:avLst/>
          </a:prstGeom>
          <a:noFill/>
        </p:spPr>
        <p:txBody>
          <a:bodyPr wrap="square" rtlCol="0">
            <a:spAutoFit/>
          </a:bodyPr>
          <a:lstStyle/>
          <a:p>
            <a:r>
              <a:rPr lang="en-FI" sz="1417" dirty="0"/>
              <a:t>Actor</a:t>
            </a:r>
            <a:r>
              <a:rPr lang="en-GB" sz="1417" dirty="0"/>
              <a:t> block</a:t>
            </a:r>
            <a:endParaRPr lang="en-FI" sz="1417" dirty="0"/>
          </a:p>
        </p:txBody>
      </p:sp>
      <p:sp>
        <p:nvSpPr>
          <p:cNvPr id="41" name="Rectangle 40">
            <a:extLst>
              <a:ext uri="{FF2B5EF4-FFF2-40B4-BE49-F238E27FC236}">
                <a16:creationId xmlns:a16="http://schemas.microsoft.com/office/drawing/2014/main" id="{CD6A6E3B-8098-47AD-9A4D-EFB4B6B8B5E9}"/>
              </a:ext>
            </a:extLst>
          </p:cNvPr>
          <p:cNvSpPr/>
          <p:nvPr/>
        </p:nvSpPr>
        <p:spPr>
          <a:xfrm>
            <a:off x="8702213" y="3455163"/>
            <a:ext cx="1258669" cy="225575"/>
          </a:xfrm>
          <a:prstGeom prst="rect">
            <a:avLst/>
          </a:prstGeom>
        </p:spPr>
        <p:txBody>
          <a:bodyPr wrap="square">
            <a:spAutoFit/>
          </a:bodyPr>
          <a:lstStyle/>
          <a:p>
            <a:r>
              <a:rPr lang="en-FI" sz="866" b="1" dirty="0"/>
              <a:t>THREAT ACTOR</a:t>
            </a:r>
          </a:p>
        </p:txBody>
      </p:sp>
      <p:sp>
        <p:nvSpPr>
          <p:cNvPr id="42" name="Rectangle 41">
            <a:extLst>
              <a:ext uri="{FF2B5EF4-FFF2-40B4-BE49-F238E27FC236}">
                <a16:creationId xmlns:a16="http://schemas.microsoft.com/office/drawing/2014/main" id="{00EBEE1D-FC63-DC8C-42C3-1DE5260812A7}"/>
              </a:ext>
            </a:extLst>
          </p:cNvPr>
          <p:cNvSpPr/>
          <p:nvPr/>
        </p:nvSpPr>
        <p:spPr>
          <a:xfrm>
            <a:off x="8977273" y="5195221"/>
            <a:ext cx="1170973" cy="310598"/>
          </a:xfrm>
          <a:prstGeom prst="rect">
            <a:avLst/>
          </a:prstGeom>
        </p:spPr>
        <p:txBody>
          <a:bodyPr wrap="square">
            <a:spAutoFit/>
          </a:bodyPr>
          <a:lstStyle/>
          <a:p>
            <a:r>
              <a:rPr lang="en-FI" sz="709" b="1" dirty="0"/>
              <a:t>DSO – DISTRIBUTED </a:t>
            </a:r>
            <a:br>
              <a:rPr lang="en-FI" sz="709" b="1" dirty="0"/>
            </a:br>
            <a:r>
              <a:rPr lang="en-FI" sz="709" b="1" dirty="0"/>
              <a:t>SYSTEM OPERATOR</a:t>
            </a:r>
          </a:p>
        </p:txBody>
      </p:sp>
      <p:sp>
        <p:nvSpPr>
          <p:cNvPr id="43" name="Rectangle 42">
            <a:extLst>
              <a:ext uri="{FF2B5EF4-FFF2-40B4-BE49-F238E27FC236}">
                <a16:creationId xmlns:a16="http://schemas.microsoft.com/office/drawing/2014/main" id="{1CE2F7E7-A8DD-1483-FD50-4E1F6D7BE01D}"/>
              </a:ext>
            </a:extLst>
          </p:cNvPr>
          <p:cNvSpPr/>
          <p:nvPr/>
        </p:nvSpPr>
        <p:spPr>
          <a:xfrm>
            <a:off x="8916338" y="1462069"/>
            <a:ext cx="833644" cy="358816"/>
          </a:xfrm>
          <a:prstGeom prst="rect">
            <a:avLst/>
          </a:prstGeom>
        </p:spPr>
        <p:txBody>
          <a:bodyPr wrap="square">
            <a:spAutoFit/>
          </a:bodyPr>
          <a:lstStyle/>
          <a:p>
            <a:r>
              <a:rPr lang="en-US" sz="866" b="1" dirty="0"/>
              <a:t>BUILDING RESIDENTS</a:t>
            </a:r>
            <a:endParaRPr lang="en-FI" sz="866" b="1" dirty="0"/>
          </a:p>
        </p:txBody>
      </p:sp>
      <p:sp>
        <p:nvSpPr>
          <p:cNvPr id="45" name="TextBox 44">
            <a:extLst>
              <a:ext uri="{FF2B5EF4-FFF2-40B4-BE49-F238E27FC236}">
                <a16:creationId xmlns:a16="http://schemas.microsoft.com/office/drawing/2014/main" id="{E3308E1B-54B6-5F77-03D2-6BD6540F0177}"/>
              </a:ext>
            </a:extLst>
          </p:cNvPr>
          <p:cNvSpPr txBox="1"/>
          <p:nvPr/>
        </p:nvSpPr>
        <p:spPr>
          <a:xfrm>
            <a:off x="4538597" y="1574282"/>
            <a:ext cx="365695" cy="200055"/>
          </a:xfrm>
          <a:prstGeom prst="rect">
            <a:avLst/>
          </a:prstGeom>
          <a:noFill/>
        </p:spPr>
        <p:txBody>
          <a:bodyPr wrap="square" rtlCol="0">
            <a:spAutoFit/>
          </a:bodyPr>
          <a:lstStyle/>
          <a:p>
            <a:r>
              <a:rPr lang="en-FI" sz="700" dirty="0">
                <a:solidFill>
                  <a:srgbClr val="000000"/>
                </a:solidFill>
              </a:rPr>
              <a:t>vlan</a:t>
            </a:r>
          </a:p>
        </p:txBody>
      </p:sp>
      <p:sp>
        <p:nvSpPr>
          <p:cNvPr id="46" name="Rounded Rectangle 45">
            <a:extLst>
              <a:ext uri="{FF2B5EF4-FFF2-40B4-BE49-F238E27FC236}">
                <a16:creationId xmlns:a16="http://schemas.microsoft.com/office/drawing/2014/main" id="{99FD83A5-ABB7-4E87-F486-99EE11CC53E9}"/>
              </a:ext>
            </a:extLst>
          </p:cNvPr>
          <p:cNvSpPr/>
          <p:nvPr/>
        </p:nvSpPr>
        <p:spPr>
          <a:xfrm>
            <a:off x="712196" y="2277940"/>
            <a:ext cx="6742795" cy="23809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2143"/>
          </a:p>
        </p:txBody>
      </p:sp>
      <p:sp>
        <p:nvSpPr>
          <p:cNvPr id="47" name="TextBox 46">
            <a:extLst>
              <a:ext uri="{FF2B5EF4-FFF2-40B4-BE49-F238E27FC236}">
                <a16:creationId xmlns:a16="http://schemas.microsoft.com/office/drawing/2014/main" id="{82B139A5-F354-C4AA-B601-C933C85BA62C}"/>
              </a:ext>
            </a:extLst>
          </p:cNvPr>
          <p:cNvSpPr txBox="1"/>
          <p:nvPr/>
        </p:nvSpPr>
        <p:spPr>
          <a:xfrm>
            <a:off x="2897290" y="2284285"/>
            <a:ext cx="3994163" cy="310406"/>
          </a:xfrm>
          <a:prstGeom prst="rect">
            <a:avLst/>
          </a:prstGeom>
          <a:noFill/>
        </p:spPr>
        <p:txBody>
          <a:bodyPr wrap="square" rtlCol="0">
            <a:spAutoFit/>
          </a:bodyPr>
          <a:lstStyle/>
          <a:p>
            <a:r>
              <a:rPr lang="en-FI" sz="1417" dirty="0">
                <a:solidFill>
                  <a:schemeClr val="bg1"/>
                </a:solidFill>
              </a:rPr>
              <a:t>Digital twin environment (Operating on VM)</a:t>
            </a:r>
          </a:p>
        </p:txBody>
      </p:sp>
      <p:pic>
        <p:nvPicPr>
          <p:cNvPr id="50" name="Picture 4">
            <a:extLst>
              <a:ext uri="{FF2B5EF4-FFF2-40B4-BE49-F238E27FC236}">
                <a16:creationId xmlns:a16="http://schemas.microsoft.com/office/drawing/2014/main" id="{2661EAE3-CEA6-6D7C-217E-9890E56CAA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055" y="2038773"/>
            <a:ext cx="391644" cy="391644"/>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4F0F6EB8-E9F9-91D1-33F0-38A45517654D}"/>
              </a:ext>
            </a:extLst>
          </p:cNvPr>
          <p:cNvSpPr/>
          <p:nvPr/>
        </p:nvSpPr>
        <p:spPr>
          <a:xfrm>
            <a:off x="3271434" y="2707063"/>
            <a:ext cx="1981984" cy="175144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FI" sz="1143" dirty="0"/>
              <a:t>Virtual gateway (linux)</a:t>
            </a:r>
          </a:p>
        </p:txBody>
      </p:sp>
      <p:sp>
        <p:nvSpPr>
          <p:cNvPr id="15" name="TextBox 14">
            <a:extLst>
              <a:ext uri="{FF2B5EF4-FFF2-40B4-BE49-F238E27FC236}">
                <a16:creationId xmlns:a16="http://schemas.microsoft.com/office/drawing/2014/main" id="{D440D838-348F-8222-5C62-9E3998B265EA}"/>
              </a:ext>
            </a:extLst>
          </p:cNvPr>
          <p:cNvSpPr txBox="1"/>
          <p:nvPr/>
        </p:nvSpPr>
        <p:spPr>
          <a:xfrm>
            <a:off x="954714" y="4833428"/>
            <a:ext cx="1458973" cy="310406"/>
          </a:xfrm>
          <a:prstGeom prst="rect">
            <a:avLst/>
          </a:prstGeom>
          <a:noFill/>
        </p:spPr>
        <p:txBody>
          <a:bodyPr wrap="square" rtlCol="0">
            <a:spAutoFit/>
          </a:bodyPr>
          <a:lstStyle/>
          <a:p>
            <a:r>
              <a:rPr lang="en-FI" sz="1417" dirty="0">
                <a:solidFill>
                  <a:schemeClr val="bg1"/>
                </a:solidFill>
              </a:rPr>
              <a:t>Server</a:t>
            </a:r>
            <a:r>
              <a:rPr lang="en-GB" sz="1417" dirty="0">
                <a:solidFill>
                  <a:schemeClr val="bg1"/>
                </a:solidFill>
              </a:rPr>
              <a:t> block</a:t>
            </a:r>
            <a:endParaRPr lang="en-FI" sz="1417" dirty="0">
              <a:solidFill>
                <a:schemeClr val="bg1"/>
              </a:solidFill>
            </a:endParaRPr>
          </a:p>
        </p:txBody>
      </p:sp>
      <p:sp>
        <p:nvSpPr>
          <p:cNvPr id="68" name="Rectangle 67">
            <a:extLst>
              <a:ext uri="{FF2B5EF4-FFF2-40B4-BE49-F238E27FC236}">
                <a16:creationId xmlns:a16="http://schemas.microsoft.com/office/drawing/2014/main" id="{4C2CD7F7-9AFE-259D-1A78-80AEE15E44F5}"/>
              </a:ext>
            </a:extLst>
          </p:cNvPr>
          <p:cNvSpPr/>
          <p:nvPr/>
        </p:nvSpPr>
        <p:spPr>
          <a:xfrm>
            <a:off x="2549062" y="4991816"/>
            <a:ext cx="3820938" cy="9997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FI" sz="866" dirty="0"/>
          </a:p>
        </p:txBody>
      </p:sp>
      <p:pic>
        <p:nvPicPr>
          <p:cNvPr id="18" name="Picture 6">
            <a:extLst>
              <a:ext uri="{FF2B5EF4-FFF2-40B4-BE49-F238E27FC236}">
                <a16:creationId xmlns:a16="http://schemas.microsoft.com/office/drawing/2014/main" id="{015F2D79-2F3C-7677-5E88-E0DF839C85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40754" y="5247703"/>
            <a:ext cx="443924" cy="4703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F8AB00A-2A2A-D888-2E1A-A860C199A3B0}"/>
              </a:ext>
            </a:extLst>
          </p:cNvPr>
          <p:cNvSpPr txBox="1"/>
          <p:nvPr/>
        </p:nvSpPr>
        <p:spPr>
          <a:xfrm>
            <a:off x="4457589" y="5009727"/>
            <a:ext cx="1704026" cy="268215"/>
          </a:xfrm>
          <a:prstGeom prst="rect">
            <a:avLst/>
          </a:prstGeom>
          <a:noFill/>
        </p:spPr>
        <p:txBody>
          <a:bodyPr wrap="square" rtlCol="0">
            <a:spAutoFit/>
          </a:bodyPr>
          <a:lstStyle/>
          <a:p>
            <a:r>
              <a:rPr lang="en-FI" sz="1143" dirty="0"/>
              <a:t>Urban data platform</a:t>
            </a:r>
          </a:p>
        </p:txBody>
      </p:sp>
      <p:sp>
        <p:nvSpPr>
          <p:cNvPr id="20" name="TextBox 19">
            <a:extLst>
              <a:ext uri="{FF2B5EF4-FFF2-40B4-BE49-F238E27FC236}">
                <a16:creationId xmlns:a16="http://schemas.microsoft.com/office/drawing/2014/main" id="{24633A8F-9275-60CA-A9E7-8C50DC0C93E0}"/>
              </a:ext>
            </a:extLst>
          </p:cNvPr>
          <p:cNvSpPr txBox="1"/>
          <p:nvPr/>
        </p:nvSpPr>
        <p:spPr>
          <a:xfrm>
            <a:off x="4457589" y="5771611"/>
            <a:ext cx="1836770" cy="225575"/>
          </a:xfrm>
          <a:prstGeom prst="rect">
            <a:avLst/>
          </a:prstGeom>
          <a:noFill/>
        </p:spPr>
        <p:txBody>
          <a:bodyPr wrap="square" rtlCol="0">
            <a:spAutoFit/>
          </a:bodyPr>
          <a:lstStyle/>
          <a:p>
            <a:r>
              <a:rPr lang="en-FI" sz="866" dirty="0"/>
              <a:t>Main log server (Data collection)</a:t>
            </a:r>
          </a:p>
        </p:txBody>
      </p:sp>
      <p:sp>
        <p:nvSpPr>
          <p:cNvPr id="69" name="Rectangle 68">
            <a:extLst>
              <a:ext uri="{FF2B5EF4-FFF2-40B4-BE49-F238E27FC236}">
                <a16:creationId xmlns:a16="http://schemas.microsoft.com/office/drawing/2014/main" id="{744837C2-D6DD-8088-B0D5-CE866E4F1D74}"/>
              </a:ext>
            </a:extLst>
          </p:cNvPr>
          <p:cNvSpPr/>
          <p:nvPr/>
        </p:nvSpPr>
        <p:spPr>
          <a:xfrm>
            <a:off x="2899730" y="2073278"/>
            <a:ext cx="2654308" cy="1221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FI" sz="866" dirty="0"/>
              <a:t>KNX network</a:t>
            </a:r>
          </a:p>
        </p:txBody>
      </p:sp>
      <p:cxnSp>
        <p:nvCxnSpPr>
          <p:cNvPr id="71" name="Straight Arrow Connector 70">
            <a:extLst>
              <a:ext uri="{FF2B5EF4-FFF2-40B4-BE49-F238E27FC236}">
                <a16:creationId xmlns:a16="http://schemas.microsoft.com/office/drawing/2014/main" id="{3D123E5E-845F-E618-DE66-FFDC5A8D6A5F}"/>
              </a:ext>
            </a:extLst>
          </p:cNvPr>
          <p:cNvCxnSpPr>
            <a:cxnSpLocks/>
            <a:stCxn id="69" idx="2"/>
            <a:endCxn id="48" idx="0"/>
          </p:cNvCxnSpPr>
          <p:nvPr/>
        </p:nvCxnSpPr>
        <p:spPr>
          <a:xfrm>
            <a:off x="4226884" y="2195414"/>
            <a:ext cx="6680" cy="93788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9" name="Straight Arrow Connector 78">
            <a:extLst>
              <a:ext uri="{FF2B5EF4-FFF2-40B4-BE49-F238E27FC236}">
                <a16:creationId xmlns:a16="http://schemas.microsoft.com/office/drawing/2014/main" id="{94F348CB-3488-B3F9-78C9-8C6D55A6AC45}"/>
              </a:ext>
            </a:extLst>
          </p:cNvPr>
          <p:cNvCxnSpPr>
            <a:cxnSpLocks/>
            <a:stCxn id="48" idx="2"/>
            <a:endCxn id="108" idx="0"/>
          </p:cNvCxnSpPr>
          <p:nvPr/>
        </p:nvCxnSpPr>
        <p:spPr>
          <a:xfrm flipH="1">
            <a:off x="3552578" y="4022074"/>
            <a:ext cx="680986" cy="131942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93" name="Straight Arrow Connector 92">
            <a:extLst>
              <a:ext uri="{FF2B5EF4-FFF2-40B4-BE49-F238E27FC236}">
                <a16:creationId xmlns:a16="http://schemas.microsoft.com/office/drawing/2014/main" id="{830C562D-DEB0-BC14-593C-00F308346842}"/>
              </a:ext>
            </a:extLst>
          </p:cNvPr>
          <p:cNvCxnSpPr>
            <a:cxnSpLocks/>
            <a:stCxn id="31" idx="1"/>
          </p:cNvCxnSpPr>
          <p:nvPr/>
        </p:nvCxnSpPr>
        <p:spPr>
          <a:xfrm flipH="1">
            <a:off x="5253418" y="3192321"/>
            <a:ext cx="3816227" cy="297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93BC1664-DF44-2B38-193D-DB3FD78B24DE}"/>
              </a:ext>
            </a:extLst>
          </p:cNvPr>
          <p:cNvCxnSpPr>
            <a:cxnSpLocks/>
            <a:stCxn id="41" idx="2"/>
            <a:endCxn id="32" idx="0"/>
          </p:cNvCxnSpPr>
          <p:nvPr/>
        </p:nvCxnSpPr>
        <p:spPr>
          <a:xfrm>
            <a:off x="9331548" y="3680738"/>
            <a:ext cx="1650" cy="9854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75A5595C-CA69-4E00-D796-D331B89EF7A0}"/>
              </a:ext>
            </a:extLst>
          </p:cNvPr>
          <p:cNvCxnSpPr>
            <a:cxnSpLocks/>
            <a:stCxn id="32" idx="1"/>
            <a:endCxn id="24" idx="3"/>
          </p:cNvCxnSpPr>
          <p:nvPr/>
        </p:nvCxnSpPr>
        <p:spPr>
          <a:xfrm flipH="1" flipV="1">
            <a:off x="8693599" y="4582490"/>
            <a:ext cx="378529" cy="33420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47DCDD61-0C84-91E5-D04C-E0ABAFC77E92}"/>
              </a:ext>
            </a:extLst>
          </p:cNvPr>
          <p:cNvSpPr/>
          <p:nvPr/>
        </p:nvSpPr>
        <p:spPr>
          <a:xfrm>
            <a:off x="2764360" y="5341496"/>
            <a:ext cx="1576435" cy="2908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FI" sz="866" dirty="0"/>
              <a:t>API gateway</a:t>
            </a:r>
          </a:p>
        </p:txBody>
      </p:sp>
      <p:cxnSp>
        <p:nvCxnSpPr>
          <p:cNvPr id="115" name="Straight Arrow Connector 114">
            <a:extLst>
              <a:ext uri="{FF2B5EF4-FFF2-40B4-BE49-F238E27FC236}">
                <a16:creationId xmlns:a16="http://schemas.microsoft.com/office/drawing/2014/main" id="{DE475BA3-0674-6C60-E2A2-1EB27AA73277}"/>
              </a:ext>
            </a:extLst>
          </p:cNvPr>
          <p:cNvCxnSpPr>
            <a:cxnSpLocks/>
            <a:stCxn id="31" idx="0"/>
            <a:endCxn id="43" idx="2"/>
          </p:cNvCxnSpPr>
          <p:nvPr/>
        </p:nvCxnSpPr>
        <p:spPr>
          <a:xfrm flipH="1" flipV="1">
            <a:off x="9333160" y="1820885"/>
            <a:ext cx="38" cy="11209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23A7A4B2-ECBB-EF92-732E-24F638A42DBB}"/>
              </a:ext>
            </a:extLst>
          </p:cNvPr>
          <p:cNvSpPr/>
          <p:nvPr/>
        </p:nvSpPr>
        <p:spPr>
          <a:xfrm>
            <a:off x="9411666" y="2253803"/>
            <a:ext cx="547247" cy="492058"/>
          </a:xfrm>
          <a:prstGeom prst="rect">
            <a:avLst/>
          </a:prstGeom>
        </p:spPr>
        <p:txBody>
          <a:bodyPr wrap="square">
            <a:spAutoFit/>
          </a:bodyPr>
          <a:lstStyle/>
          <a:p>
            <a:r>
              <a:rPr lang="en-FI" sz="866" dirty="0"/>
              <a:t>Wrong</a:t>
            </a:r>
          </a:p>
          <a:p>
            <a:r>
              <a:rPr lang="en-GB" sz="866" dirty="0"/>
              <a:t>B</a:t>
            </a:r>
            <a:r>
              <a:rPr lang="en-FI" sz="866" dirty="0"/>
              <a:t>illing</a:t>
            </a:r>
            <a:br>
              <a:rPr lang="en-FI" sz="866" dirty="0"/>
            </a:br>
            <a:endParaRPr lang="en-FI" sz="866" dirty="0"/>
          </a:p>
        </p:txBody>
      </p:sp>
      <p:sp>
        <p:nvSpPr>
          <p:cNvPr id="2" name="TextBox 1">
            <a:extLst>
              <a:ext uri="{FF2B5EF4-FFF2-40B4-BE49-F238E27FC236}">
                <a16:creationId xmlns:a16="http://schemas.microsoft.com/office/drawing/2014/main" id="{806AFA7C-8232-0226-B215-C5078B53958B}"/>
              </a:ext>
            </a:extLst>
          </p:cNvPr>
          <p:cNvSpPr txBox="1"/>
          <p:nvPr/>
        </p:nvSpPr>
        <p:spPr>
          <a:xfrm>
            <a:off x="567606" y="69257"/>
            <a:ext cx="5453612" cy="480131"/>
          </a:xfrm>
          <a:prstGeom prst="rect">
            <a:avLst/>
          </a:prstGeom>
          <a:noFill/>
        </p:spPr>
        <p:txBody>
          <a:bodyPr wrap="square" rtlCol="0">
            <a:spAutoFit/>
          </a:bodyPr>
          <a:lstStyle/>
          <a:p>
            <a:r>
              <a:rPr lang="en-GB" sz="2520" b="1" dirty="0"/>
              <a:t>PUC 3 – Infrastructure view</a:t>
            </a:r>
          </a:p>
        </p:txBody>
      </p:sp>
      <p:sp>
        <p:nvSpPr>
          <p:cNvPr id="48" name="Rectangle 47">
            <a:extLst>
              <a:ext uri="{FF2B5EF4-FFF2-40B4-BE49-F238E27FC236}">
                <a16:creationId xmlns:a16="http://schemas.microsoft.com/office/drawing/2014/main" id="{DF9F02BE-105F-AB66-1410-B4D4C185E895}"/>
              </a:ext>
            </a:extLst>
          </p:cNvPr>
          <p:cNvSpPr/>
          <p:nvPr/>
        </p:nvSpPr>
        <p:spPr>
          <a:xfrm>
            <a:off x="3519309" y="3133294"/>
            <a:ext cx="1428509" cy="8887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FI" sz="866" dirty="0"/>
              <a:t>Virtual copy of the real traffic of the residential building</a:t>
            </a:r>
          </a:p>
        </p:txBody>
      </p:sp>
      <p:cxnSp>
        <p:nvCxnSpPr>
          <p:cNvPr id="105" name="Straight Arrow Connector 104">
            <a:extLst>
              <a:ext uri="{FF2B5EF4-FFF2-40B4-BE49-F238E27FC236}">
                <a16:creationId xmlns:a16="http://schemas.microsoft.com/office/drawing/2014/main" id="{50A111AD-77F5-595F-DA95-C0E6C9505FE6}"/>
              </a:ext>
            </a:extLst>
          </p:cNvPr>
          <p:cNvCxnSpPr>
            <a:cxnSpLocks/>
          </p:cNvCxnSpPr>
          <p:nvPr/>
        </p:nvCxnSpPr>
        <p:spPr>
          <a:xfrm flipH="1" flipV="1">
            <a:off x="4951231" y="3992824"/>
            <a:ext cx="190647" cy="8594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87D0196-71F4-2A50-BB55-575DFCE46F13}"/>
              </a:ext>
            </a:extLst>
          </p:cNvPr>
          <p:cNvCxnSpPr>
            <a:cxnSpLocks/>
            <a:stCxn id="24" idx="1"/>
          </p:cNvCxnSpPr>
          <p:nvPr/>
        </p:nvCxnSpPr>
        <p:spPr>
          <a:xfrm flipH="1" flipV="1">
            <a:off x="5285308" y="3715607"/>
            <a:ext cx="2529727" cy="86688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77D11A1-A270-8C86-4844-69111C74B1C6}"/>
              </a:ext>
            </a:extLst>
          </p:cNvPr>
          <p:cNvSpPr txBox="1"/>
          <p:nvPr/>
        </p:nvSpPr>
        <p:spPr>
          <a:xfrm>
            <a:off x="7650025" y="1978535"/>
            <a:ext cx="1604247" cy="1169551"/>
          </a:xfrm>
          <a:prstGeom prst="rect">
            <a:avLst/>
          </a:prstGeom>
          <a:noFill/>
        </p:spPr>
        <p:txBody>
          <a:bodyPr wrap="square">
            <a:spAutoFit/>
          </a:bodyPr>
          <a:lstStyle/>
          <a:p>
            <a:r>
              <a:rPr lang="en-US" sz="1000" dirty="0">
                <a:solidFill>
                  <a:srgbClr val="000000"/>
                </a:solidFill>
                <a:effectLst/>
                <a:latin typeface="TimesNewRomanPSMT"/>
              </a:rPr>
              <a:t>T</a:t>
            </a:r>
            <a:r>
              <a:rPr lang="en-GB" sz="1000" dirty="0">
                <a:solidFill>
                  <a:srgbClr val="000000"/>
                </a:solidFill>
                <a:effectLst/>
                <a:latin typeface="TimesNewRomanPSMT"/>
              </a:rPr>
              <a:t>wo attacks on SSH (Port 22) using the Metasploit framework tool in the attacker VM:</a:t>
            </a:r>
            <a:br>
              <a:rPr lang="en-GB" sz="1000" dirty="0">
                <a:solidFill>
                  <a:srgbClr val="000000"/>
                </a:solidFill>
                <a:effectLst/>
                <a:latin typeface="TimesNewRomanPSMT"/>
              </a:rPr>
            </a:br>
            <a:r>
              <a:rPr lang="en-GB" sz="1000" dirty="0">
                <a:solidFill>
                  <a:srgbClr val="000000"/>
                </a:solidFill>
                <a:effectLst/>
                <a:latin typeface="TimesNewRomanPSMT"/>
              </a:rPr>
              <a:t> </a:t>
            </a:r>
            <a:endParaRPr lang="en-GB" sz="1000" dirty="0">
              <a:solidFill>
                <a:srgbClr val="000000"/>
              </a:solidFill>
            </a:endParaRPr>
          </a:p>
          <a:p>
            <a:r>
              <a:rPr lang="en-GB" sz="1000" dirty="0">
                <a:solidFill>
                  <a:srgbClr val="000000"/>
                </a:solidFill>
                <a:effectLst/>
                <a:latin typeface="SymbolMT"/>
              </a:rPr>
              <a:t>• </a:t>
            </a:r>
            <a:r>
              <a:rPr lang="en-GB" sz="1000" dirty="0" err="1">
                <a:solidFill>
                  <a:srgbClr val="000000"/>
                </a:solidFill>
                <a:effectLst/>
                <a:latin typeface="TimesNewRomanPSMT"/>
              </a:rPr>
              <a:t>ssh_login</a:t>
            </a:r>
            <a:br>
              <a:rPr lang="en-GB" sz="1000" dirty="0">
                <a:solidFill>
                  <a:srgbClr val="000000"/>
                </a:solidFill>
                <a:effectLst/>
                <a:latin typeface="TimesNewRomanPSMT"/>
              </a:rPr>
            </a:br>
            <a:r>
              <a:rPr lang="en-GB" sz="1000" dirty="0">
                <a:solidFill>
                  <a:srgbClr val="000000"/>
                </a:solidFill>
                <a:effectLst/>
                <a:latin typeface="SymbolMT"/>
              </a:rPr>
              <a:t>• </a:t>
            </a:r>
            <a:r>
              <a:rPr lang="en-GB" sz="1000" dirty="0" err="1">
                <a:solidFill>
                  <a:srgbClr val="000000"/>
                </a:solidFill>
                <a:effectLst/>
                <a:latin typeface="TimesNewRomanPSMT"/>
              </a:rPr>
              <a:t>ssh_login_pubkey</a:t>
            </a:r>
            <a:endParaRPr lang="en-GB" sz="1000" dirty="0">
              <a:solidFill>
                <a:srgbClr val="000000"/>
              </a:solidFill>
            </a:endParaRPr>
          </a:p>
        </p:txBody>
      </p:sp>
      <p:sp>
        <p:nvSpPr>
          <p:cNvPr id="3" name="Rectangle 2">
            <a:extLst>
              <a:ext uri="{FF2B5EF4-FFF2-40B4-BE49-F238E27FC236}">
                <a16:creationId xmlns:a16="http://schemas.microsoft.com/office/drawing/2014/main" id="{E01C5529-0EF7-5D27-B662-9B7B2DFDE9C9}"/>
              </a:ext>
            </a:extLst>
          </p:cNvPr>
          <p:cNvSpPr/>
          <p:nvPr/>
        </p:nvSpPr>
        <p:spPr>
          <a:xfrm>
            <a:off x="3760458" y="1026192"/>
            <a:ext cx="792463" cy="3960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FI" sz="866" dirty="0"/>
              <a:t>Apartment </a:t>
            </a:r>
            <a:r>
              <a:rPr lang="en-US" sz="866" dirty="0"/>
              <a:t>water</a:t>
            </a:r>
            <a:r>
              <a:rPr lang="en-FI" sz="866" dirty="0"/>
              <a:t> meters</a:t>
            </a:r>
          </a:p>
        </p:txBody>
      </p:sp>
      <p:sp>
        <p:nvSpPr>
          <p:cNvPr id="14" name="Rectangle 13">
            <a:extLst>
              <a:ext uri="{FF2B5EF4-FFF2-40B4-BE49-F238E27FC236}">
                <a16:creationId xmlns:a16="http://schemas.microsoft.com/office/drawing/2014/main" id="{A8A41B48-BBC6-A926-D162-F201F576472C}"/>
              </a:ext>
            </a:extLst>
          </p:cNvPr>
          <p:cNvSpPr/>
          <p:nvPr/>
        </p:nvSpPr>
        <p:spPr>
          <a:xfrm>
            <a:off x="4779250" y="1033950"/>
            <a:ext cx="792463" cy="3960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66" dirty="0"/>
              <a:t>Building car chargers</a:t>
            </a:r>
            <a:endParaRPr lang="en-FI" sz="866" dirty="0"/>
          </a:p>
        </p:txBody>
      </p:sp>
    </p:spTree>
    <p:extLst>
      <p:ext uri="{BB962C8B-B14F-4D97-AF65-F5344CB8AC3E}">
        <p14:creationId xmlns:p14="http://schemas.microsoft.com/office/powerpoint/2010/main" val="648410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e número de diapositiva 1"/>
          <p:cNvSpPr>
            <a:spLocks noGrp="1"/>
          </p:cNvSpPr>
          <p:nvPr>
            <p:ph type="sldNum" sz="quarter" idx="12"/>
          </p:nvPr>
        </p:nvSpPr>
        <p:spPr/>
        <p:txBody>
          <a:bodyPr/>
          <a:lstStyle/>
          <a:p>
            <a:fld id="{57AC0E79-F531-4290-B37F-533038CC23F5}" type="slidenum">
              <a:rPr lang="en-US" smtClean="0"/>
              <a:pPr/>
              <a:t>22</a:t>
            </a:fld>
            <a:endParaRPr lang="en-US" dirty="0"/>
          </a:p>
        </p:txBody>
      </p:sp>
      <p:sp>
        <p:nvSpPr>
          <p:cNvPr id="3" name="Rectangle 2"/>
          <p:cNvSpPr/>
          <p:nvPr/>
        </p:nvSpPr>
        <p:spPr>
          <a:xfrm>
            <a:off x="1331484" y="2028427"/>
            <a:ext cx="3771398" cy="1708160"/>
          </a:xfrm>
          <a:prstGeom prst="rect">
            <a:avLst/>
          </a:prstGeom>
        </p:spPr>
        <p:txBody>
          <a:bodyPr wrap="square">
            <a:spAutoFit/>
          </a:bodyPr>
          <a:lstStyle/>
          <a:p>
            <a:pPr algn="l"/>
            <a:r>
              <a:rPr lang="en-GB" sz="1500" b="0" i="0" dirty="0">
                <a:solidFill>
                  <a:srgbClr val="000000"/>
                </a:solidFill>
                <a:effectLst/>
                <a:latin typeface="Arial" panose="020B0604020202020204" pitchFamily="34" charset="0"/>
                <a:cs typeface="Arial" panose="020B0604020202020204" pitchFamily="34" charset="0"/>
              </a:rPr>
              <a:t>The data originating from the Smart </a:t>
            </a:r>
            <a:r>
              <a:rPr lang="en-GB" sz="1500" b="0" i="0" dirty="0" err="1">
                <a:solidFill>
                  <a:srgbClr val="000000"/>
                </a:solidFill>
                <a:effectLst/>
                <a:latin typeface="Arial" panose="020B0604020202020204" pitchFamily="34" charset="0"/>
                <a:cs typeface="Arial" panose="020B0604020202020204" pitchFamily="34" charset="0"/>
              </a:rPr>
              <a:t>Kalasatama</a:t>
            </a:r>
            <a:r>
              <a:rPr lang="en-GB" sz="1500" b="0" i="0" dirty="0">
                <a:solidFill>
                  <a:srgbClr val="000000"/>
                </a:solidFill>
                <a:effectLst/>
                <a:latin typeface="Arial" panose="020B0604020202020204" pitchFamily="34" charset="0"/>
                <a:cs typeface="Arial" panose="020B0604020202020204" pitchFamily="34" charset="0"/>
              </a:rPr>
              <a:t> infrastructure in Helsinki includes </a:t>
            </a:r>
            <a:r>
              <a:rPr lang="en-GB" sz="1500" b="0" i="0" dirty="0">
                <a:solidFill>
                  <a:srgbClr val="000000"/>
                </a:solidFill>
                <a:effectLst/>
                <a:highlight>
                  <a:srgbClr val="FFFF00"/>
                </a:highlight>
                <a:latin typeface="Arial" panose="020B0604020202020204" pitchFamily="34" charset="0"/>
                <a:cs typeface="Arial" panose="020B0604020202020204" pitchFamily="34" charset="0"/>
              </a:rPr>
              <a:t>real-time information on energy consumption, water usage, and electric vehicle charging sessions</a:t>
            </a:r>
            <a:r>
              <a:rPr lang="en-GB" sz="1500" b="0" i="0" dirty="0">
                <a:solidFill>
                  <a:srgbClr val="000000"/>
                </a:solidFill>
                <a:effectLst/>
                <a:latin typeface="Arial" panose="020B0604020202020204" pitchFamily="34" charset="0"/>
                <a:cs typeface="Arial" panose="020B0604020202020204" pitchFamily="34" charset="0"/>
              </a:rPr>
              <a:t>. These datasets enables </a:t>
            </a:r>
            <a:r>
              <a:rPr lang="en-GB" sz="1500" b="0" i="0" dirty="0">
                <a:solidFill>
                  <a:srgbClr val="000000"/>
                </a:solidFill>
                <a:effectLst/>
                <a:highlight>
                  <a:srgbClr val="FFFF00"/>
                </a:highlight>
                <a:latin typeface="Arial" panose="020B0604020202020204" pitchFamily="34" charset="0"/>
                <a:cs typeface="Arial" panose="020B0604020202020204" pitchFamily="34" charset="0"/>
              </a:rPr>
              <a:t>energy management, resource allocation, and billing. </a:t>
            </a:r>
            <a:endParaRPr lang="ca-ES" sz="1500" dirty="0">
              <a:solidFill>
                <a:srgbClr val="000000"/>
              </a:solidFill>
              <a:highlight>
                <a:srgbClr val="FFFF00"/>
              </a:highlight>
              <a:latin typeface="Arial" panose="020B0604020202020204" pitchFamily="34" charset="0"/>
              <a:cs typeface="Arial" panose="020B0604020202020204" pitchFamily="34" charset="0"/>
            </a:endParaRPr>
          </a:p>
        </p:txBody>
      </p:sp>
      <p:sp>
        <p:nvSpPr>
          <p:cNvPr id="7" name="Title 5">
            <a:extLst>
              <a:ext uri="{FF2B5EF4-FFF2-40B4-BE49-F238E27FC236}">
                <a16:creationId xmlns:a16="http://schemas.microsoft.com/office/drawing/2014/main" id="{95886F12-8711-7359-CD2A-2707FD649241}"/>
              </a:ext>
            </a:extLst>
          </p:cNvPr>
          <p:cNvSpPr txBox="1">
            <a:spLocks/>
          </p:cNvSpPr>
          <p:nvPr/>
        </p:nvSpPr>
        <p:spPr>
          <a:xfrm>
            <a:off x="680338" y="180975"/>
            <a:ext cx="507369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pPr>
              <a:spcBef>
                <a:spcPts val="600"/>
              </a:spcBef>
              <a:spcAft>
                <a:spcPts val="1200"/>
              </a:spcAft>
            </a:pPr>
            <a:r>
              <a:rPr lang="en-US" sz="3200" dirty="0"/>
              <a:t>Helsinki</a:t>
            </a:r>
            <a:r>
              <a:rPr lang="en-GB" sz="3200" dirty="0"/>
              <a:t> Infrastructure overview </a:t>
            </a:r>
            <a:r>
              <a:rPr lang="en-GB" sz="3200" b="1" dirty="0"/>
              <a:t>(consumption end)</a:t>
            </a:r>
          </a:p>
        </p:txBody>
      </p:sp>
      <p:pic>
        <p:nvPicPr>
          <p:cNvPr id="4" name="Picture 3">
            <a:extLst>
              <a:ext uri="{FF2B5EF4-FFF2-40B4-BE49-F238E27FC236}">
                <a16:creationId xmlns:a16="http://schemas.microsoft.com/office/drawing/2014/main" id="{5D6965A1-C1A1-216A-500E-AD3CA786E94F}"/>
              </a:ext>
            </a:extLst>
          </p:cNvPr>
          <p:cNvPicPr>
            <a:picLocks noChangeAspect="1"/>
          </p:cNvPicPr>
          <p:nvPr/>
        </p:nvPicPr>
        <p:blipFill>
          <a:blip r:embed="rId2"/>
          <a:stretch>
            <a:fillRect/>
          </a:stretch>
        </p:blipFill>
        <p:spPr>
          <a:xfrm>
            <a:off x="6317793" y="180975"/>
            <a:ext cx="5188407" cy="6043148"/>
          </a:xfrm>
          <a:prstGeom prst="rect">
            <a:avLst/>
          </a:prstGeom>
        </p:spPr>
      </p:pic>
      <p:sp>
        <p:nvSpPr>
          <p:cNvPr id="5" name="Rectangle 4">
            <a:extLst>
              <a:ext uri="{FF2B5EF4-FFF2-40B4-BE49-F238E27FC236}">
                <a16:creationId xmlns:a16="http://schemas.microsoft.com/office/drawing/2014/main" id="{1ADC06D1-EC2B-E0BF-8FB4-DF3989B74968}"/>
              </a:ext>
            </a:extLst>
          </p:cNvPr>
          <p:cNvSpPr/>
          <p:nvPr/>
        </p:nvSpPr>
        <p:spPr>
          <a:xfrm>
            <a:off x="1331484" y="4118655"/>
            <a:ext cx="3771398" cy="1938992"/>
          </a:xfrm>
          <a:prstGeom prst="rect">
            <a:avLst/>
          </a:prstGeom>
        </p:spPr>
        <p:txBody>
          <a:bodyPr wrap="square">
            <a:spAutoFit/>
          </a:bodyPr>
          <a:lstStyle/>
          <a:p>
            <a:pPr algn="l"/>
            <a:r>
              <a:rPr lang="en-GB" sz="1500" b="0" i="0" dirty="0">
                <a:solidFill>
                  <a:srgbClr val="000000"/>
                </a:solidFill>
                <a:effectLst/>
                <a:latin typeface="Arial" panose="020B0604020202020204" pitchFamily="34" charset="0"/>
                <a:cs typeface="Arial" panose="020B0604020202020204" pitchFamily="34" charset="0"/>
              </a:rPr>
              <a:t>That could lead to a </a:t>
            </a:r>
            <a:r>
              <a:rPr lang="en-GB" sz="1500" b="0" i="0" dirty="0">
                <a:solidFill>
                  <a:srgbClr val="000000"/>
                </a:solidFill>
                <a:effectLst/>
                <a:highlight>
                  <a:srgbClr val="FFFF00"/>
                </a:highlight>
                <a:latin typeface="Arial" panose="020B0604020202020204" pitchFamily="34" charset="0"/>
                <a:cs typeface="Arial" panose="020B0604020202020204" pitchFamily="34" charset="0"/>
              </a:rPr>
              <a:t>Falsification of Consumption Data</a:t>
            </a:r>
            <a:r>
              <a:rPr lang="en-GB" sz="1500" b="0" i="0" dirty="0">
                <a:solidFill>
                  <a:srgbClr val="000000"/>
                </a:solidFill>
                <a:effectLst/>
                <a:latin typeface="Arial" panose="020B0604020202020204" pitchFamily="34" charset="0"/>
                <a:cs typeface="Arial" panose="020B0604020202020204" pitchFamily="34" charset="0"/>
              </a:rPr>
              <a:t>: Threat actors could tamper with the energy consumption, water usage, or electric vehicle charging session data, leading to inaccurate reporting of usage metrics. This could result in </a:t>
            </a:r>
            <a:r>
              <a:rPr lang="en-GB" sz="1500" b="0" i="0" dirty="0">
                <a:solidFill>
                  <a:srgbClr val="000000"/>
                </a:solidFill>
                <a:effectLst/>
                <a:highlight>
                  <a:srgbClr val="FFFF00"/>
                </a:highlight>
                <a:latin typeface="Arial" panose="020B0604020202020204" pitchFamily="34" charset="0"/>
                <a:cs typeface="Arial" panose="020B0604020202020204" pitchFamily="34" charset="0"/>
              </a:rPr>
              <a:t>incorrect billing for consumers or misallocation of resources.</a:t>
            </a:r>
            <a:endParaRPr lang="ca-ES" sz="1500" dirty="0">
              <a:solidFill>
                <a:srgbClr val="000000"/>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750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e número de diapositiva 1"/>
          <p:cNvSpPr>
            <a:spLocks noGrp="1"/>
          </p:cNvSpPr>
          <p:nvPr>
            <p:ph type="sldNum" sz="quarter" idx="12"/>
          </p:nvPr>
        </p:nvSpPr>
        <p:spPr/>
        <p:txBody>
          <a:bodyPr/>
          <a:lstStyle/>
          <a:p>
            <a:fld id="{57AC0E79-F531-4290-B37F-533038CC23F5}" type="slidenum">
              <a:rPr lang="en-US" smtClean="0"/>
              <a:pPr/>
              <a:t>23</a:t>
            </a:fld>
            <a:endParaRPr lang="en-US" dirty="0"/>
          </a:p>
        </p:txBody>
      </p:sp>
      <p:sp>
        <p:nvSpPr>
          <p:cNvPr id="3" name="Rectangle 2"/>
          <p:cNvSpPr/>
          <p:nvPr/>
        </p:nvSpPr>
        <p:spPr>
          <a:xfrm>
            <a:off x="750187" y="2480873"/>
            <a:ext cx="6075556" cy="2862322"/>
          </a:xfrm>
          <a:prstGeom prst="rect">
            <a:avLst/>
          </a:prstGeom>
        </p:spPr>
        <p:txBody>
          <a:bodyPr wrap="square">
            <a:spAutoFit/>
          </a:bodyPr>
          <a:lstStyle/>
          <a:p>
            <a:r>
              <a:rPr lang="en-US" dirty="0"/>
              <a:t>VCR - delivers an immersive virtual environment for collaborative CERTs/CSIRTs training exercises based on real-world environment platforms</a:t>
            </a:r>
          </a:p>
          <a:p>
            <a:endParaRPr lang="en-US" dirty="0"/>
          </a:p>
          <a:p>
            <a:r>
              <a:rPr lang="en-US" dirty="0"/>
              <a:t>So far, </a:t>
            </a:r>
            <a:r>
              <a:rPr lang="ru-RU" dirty="0"/>
              <a:t>V</a:t>
            </a:r>
            <a:r>
              <a:rPr lang="en-US" dirty="0"/>
              <a:t>CR is supplied with two virtual machines (VMs) from the Helsinki infrastructure: </a:t>
            </a:r>
          </a:p>
          <a:p>
            <a:endParaRPr lang="ru-RU" dirty="0"/>
          </a:p>
          <a:p>
            <a:pPr marL="285750" indent="-285750">
              <a:buFont typeface="Arial" pitchFamily="34" charset="0"/>
              <a:buChar char="•"/>
            </a:pPr>
            <a:r>
              <a:rPr lang="en-US" dirty="0" err="1"/>
              <a:t>irisReceiver</a:t>
            </a:r>
            <a:r>
              <a:rPr lang="en-US" dirty="0"/>
              <a:t> – Helsinki infra Receiving end </a:t>
            </a:r>
          </a:p>
          <a:p>
            <a:pPr marL="285750" indent="-285750">
              <a:buFont typeface="Arial" pitchFamily="34" charset="0"/>
              <a:buChar char="•"/>
            </a:pPr>
            <a:r>
              <a:rPr lang="en-US" dirty="0" err="1"/>
              <a:t>irisSend</a:t>
            </a:r>
            <a:r>
              <a:rPr lang="en-US" dirty="0"/>
              <a:t> – Helsinki infra Sending end </a:t>
            </a:r>
          </a:p>
          <a:p>
            <a:pPr marL="285750" indent="-285750">
              <a:buFont typeface="Arial" pitchFamily="34" charset="0"/>
              <a:buChar char="•"/>
            </a:pPr>
            <a:endParaRPr lang="en-US" dirty="0"/>
          </a:p>
        </p:txBody>
      </p:sp>
      <p:sp>
        <p:nvSpPr>
          <p:cNvPr id="7" name="Title 5">
            <a:extLst>
              <a:ext uri="{FF2B5EF4-FFF2-40B4-BE49-F238E27FC236}">
                <a16:creationId xmlns:a16="http://schemas.microsoft.com/office/drawing/2014/main" id="{95886F12-8711-7359-CD2A-2707FD649241}"/>
              </a:ext>
            </a:extLst>
          </p:cNvPr>
          <p:cNvSpPr txBox="1">
            <a:spLocks/>
          </p:cNvSpPr>
          <p:nvPr/>
        </p:nvSpPr>
        <p:spPr>
          <a:xfrm>
            <a:off x="838200" y="336551"/>
            <a:ext cx="939800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pPr>
              <a:spcBef>
                <a:spcPts val="600"/>
              </a:spcBef>
              <a:spcAft>
                <a:spcPts val="1200"/>
              </a:spcAft>
            </a:pPr>
            <a:r>
              <a:rPr lang="en-GB" sz="3200" dirty="0"/>
              <a:t>VCR deployment</a:t>
            </a:r>
          </a:p>
        </p:txBody>
      </p:sp>
      <p:pic>
        <p:nvPicPr>
          <p:cNvPr id="4" name="Picture 3">
            <a:extLst>
              <a:ext uri="{FF2B5EF4-FFF2-40B4-BE49-F238E27FC236}">
                <a16:creationId xmlns:a16="http://schemas.microsoft.com/office/drawing/2014/main" id="{A1FF0466-8EC0-94F4-0CCF-E87AD80AAC95}"/>
              </a:ext>
            </a:extLst>
          </p:cNvPr>
          <p:cNvPicPr>
            <a:picLocks noChangeAspect="1"/>
          </p:cNvPicPr>
          <p:nvPr/>
        </p:nvPicPr>
        <p:blipFill rotWithShape="1">
          <a:blip r:embed="rId2"/>
          <a:srcRect r="3133"/>
          <a:stretch/>
        </p:blipFill>
        <p:spPr>
          <a:xfrm>
            <a:off x="6825743" y="2320131"/>
            <a:ext cx="5278627" cy="3183805"/>
          </a:xfrm>
          <a:prstGeom prst="rect">
            <a:avLst/>
          </a:prstGeom>
        </p:spPr>
      </p:pic>
    </p:spTree>
    <p:extLst>
      <p:ext uri="{BB962C8B-B14F-4D97-AF65-F5344CB8AC3E}">
        <p14:creationId xmlns:p14="http://schemas.microsoft.com/office/powerpoint/2010/main" val="461124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87E67E-7CC8-DBD6-D8D4-3E42DAF7BEED}"/>
              </a:ext>
            </a:extLst>
          </p:cNvPr>
          <p:cNvSpPr>
            <a:spLocks noGrp="1"/>
          </p:cNvSpPr>
          <p:nvPr>
            <p:ph type="sldNum" sz="quarter" idx="12"/>
          </p:nvPr>
        </p:nvSpPr>
        <p:spPr/>
        <p:txBody>
          <a:bodyPr/>
          <a:lstStyle/>
          <a:p>
            <a:fld id="{57AC0E79-F531-4290-B37F-533038CC23F5}" type="slidenum">
              <a:rPr lang="en-US" smtClean="0"/>
              <a:pPr/>
              <a:t>24</a:t>
            </a:fld>
            <a:endParaRPr lang="en-US" dirty="0"/>
          </a:p>
        </p:txBody>
      </p:sp>
      <p:sp>
        <p:nvSpPr>
          <p:cNvPr id="4" name="TextBox 3">
            <a:extLst>
              <a:ext uri="{FF2B5EF4-FFF2-40B4-BE49-F238E27FC236}">
                <a16:creationId xmlns:a16="http://schemas.microsoft.com/office/drawing/2014/main" id="{48A14DDE-6DC4-9F14-1F6E-11E0DD995E90}"/>
              </a:ext>
            </a:extLst>
          </p:cNvPr>
          <p:cNvSpPr txBox="1"/>
          <p:nvPr/>
        </p:nvSpPr>
        <p:spPr>
          <a:xfrm>
            <a:off x="1042637" y="2308302"/>
            <a:ext cx="8413595" cy="3539430"/>
          </a:xfrm>
          <a:prstGeom prst="rect">
            <a:avLst/>
          </a:prstGeom>
          <a:noFill/>
        </p:spPr>
        <p:txBody>
          <a:bodyPr wrap="square">
            <a:spAutoFit/>
          </a:bodyPr>
          <a:lstStyle/>
          <a:p>
            <a:r>
              <a:rPr lang="en-GB" sz="2400" b="1" dirty="0">
                <a:solidFill>
                  <a:srgbClr val="828484"/>
                </a:solidFill>
                <a:effectLst/>
                <a:latin typeface="TimesNewRomanPS"/>
              </a:rPr>
              <a:t>Attack sequence </a:t>
            </a:r>
          </a:p>
          <a:p>
            <a:endParaRPr lang="en-GB" dirty="0"/>
          </a:p>
          <a:p>
            <a:r>
              <a:rPr lang="en-GB" sz="1400" dirty="0">
                <a:effectLst/>
                <a:latin typeface="TimesNewRomanPSMT"/>
              </a:rPr>
              <a:t>The two VMs aforementioned, </a:t>
            </a:r>
            <a:r>
              <a:rPr lang="en-GB" sz="1400" dirty="0" err="1">
                <a:effectLst/>
                <a:latin typeface="TimesNewRomanPSMT"/>
              </a:rPr>
              <a:t>irisSend</a:t>
            </a:r>
            <a:r>
              <a:rPr lang="en-GB" sz="1400" dirty="0">
                <a:effectLst/>
                <a:latin typeface="TimesNewRomanPSMT"/>
              </a:rPr>
              <a:t> and </a:t>
            </a:r>
            <a:r>
              <a:rPr lang="en-GB" sz="1400" dirty="0" err="1">
                <a:effectLst/>
                <a:latin typeface="TimesNewRomanPSMT"/>
              </a:rPr>
              <a:t>irisReceiver</a:t>
            </a:r>
            <a:r>
              <a:rPr lang="en-GB" sz="1400" dirty="0">
                <a:effectLst/>
                <a:latin typeface="TimesNewRomanPSMT"/>
              </a:rPr>
              <a:t> are used within the scenario. Both machines are configured to allow SSH for remote access. The VMs are using a version of SSH which has demonstrated vulnerabilities (v2.00 etc.).</a:t>
            </a:r>
            <a:endParaRPr lang="en-GB" sz="1400" dirty="0"/>
          </a:p>
          <a:p>
            <a:r>
              <a:rPr lang="en-GB" sz="1400" dirty="0">
                <a:effectLst/>
                <a:latin typeface="TimesNewRomanPSMT"/>
              </a:rPr>
              <a:t>An attacker acts as a player within the scenario using a virtual machine configured with Kali Linux. </a:t>
            </a:r>
            <a:br>
              <a:rPr lang="en-GB" sz="1400" dirty="0">
                <a:effectLst/>
                <a:latin typeface="TimesNewRomanPSMT"/>
              </a:rPr>
            </a:br>
            <a:endParaRPr lang="en-GB" sz="1400" dirty="0"/>
          </a:p>
          <a:p>
            <a:pPr>
              <a:buFont typeface="+mj-lt"/>
              <a:buAutoNum type="arabicPeriod"/>
            </a:pPr>
            <a:r>
              <a:rPr lang="en-GB" sz="1400" dirty="0">
                <a:effectLst/>
                <a:latin typeface="TimesNewRomanPSMT"/>
              </a:rPr>
              <a:t>Reconnaissance is conducted on the Smart Grid Environment (</a:t>
            </a:r>
            <a:r>
              <a:rPr lang="en-GB" sz="1400" dirty="0" err="1">
                <a:effectLst/>
                <a:latin typeface="TimesNewRomanPSMT"/>
              </a:rPr>
              <a:t>nmap</a:t>
            </a:r>
            <a:r>
              <a:rPr lang="en-GB" sz="1400" dirty="0">
                <a:effectLst/>
                <a:latin typeface="TimesNewRomanPSMT"/>
              </a:rPr>
              <a:t> etc.) </a:t>
            </a:r>
          </a:p>
          <a:p>
            <a:pPr>
              <a:buFont typeface="+mj-lt"/>
              <a:buAutoNum type="arabicPeriod"/>
            </a:pPr>
            <a:r>
              <a:rPr lang="en-GB" sz="1400" dirty="0">
                <a:effectLst/>
                <a:latin typeface="TimesNewRomanPSMT"/>
              </a:rPr>
              <a:t>Access is attempted through remote access protocols. </a:t>
            </a:r>
          </a:p>
          <a:p>
            <a:pPr>
              <a:buFont typeface="+mj-lt"/>
              <a:buAutoNum type="arabicPeriod"/>
            </a:pPr>
            <a:r>
              <a:rPr lang="en-GB" sz="1400" dirty="0">
                <a:effectLst/>
                <a:latin typeface="TimesNewRomanPSMT"/>
              </a:rPr>
              <a:t>Attacker persists on the network and uses the legitimate systems to obtain the smart grid data streams. </a:t>
            </a:r>
          </a:p>
          <a:p>
            <a:pPr>
              <a:buFont typeface="+mj-lt"/>
              <a:buAutoNum type="arabicPeriod"/>
            </a:pPr>
            <a:r>
              <a:rPr lang="en-GB" sz="1400" dirty="0">
                <a:effectLst/>
                <a:latin typeface="TimesNewRomanPSMT"/>
              </a:rPr>
              <a:t>Attacker manipulates the smart grid data streams (Consumption data, Distribution dates) </a:t>
            </a:r>
          </a:p>
          <a:p>
            <a:pPr>
              <a:buFont typeface="+mj-lt"/>
              <a:buAutoNum type="arabicPeriod"/>
            </a:pPr>
            <a:r>
              <a:rPr lang="en-GB" sz="1400" dirty="0">
                <a:effectLst/>
                <a:latin typeface="TimesNewRomanPSMT"/>
              </a:rPr>
              <a:t>Attacker implants malicious data. </a:t>
            </a:r>
          </a:p>
          <a:p>
            <a:pPr>
              <a:buFont typeface="+mj-lt"/>
              <a:buAutoNum type="arabicPeriod"/>
            </a:pPr>
            <a:r>
              <a:rPr lang="en-GB" sz="1400" dirty="0">
                <a:effectLst/>
                <a:latin typeface="TimesNewRomanPSMT"/>
              </a:rPr>
              <a:t>The Smart City AI Application running on the </a:t>
            </a:r>
            <a:r>
              <a:rPr lang="en-GB" sz="1400" dirty="0" err="1">
                <a:effectLst/>
                <a:latin typeface="TimesNewRomanPSMT"/>
              </a:rPr>
              <a:t>UoP</a:t>
            </a:r>
            <a:r>
              <a:rPr lang="en-GB" sz="1400" dirty="0">
                <a:effectLst/>
                <a:latin typeface="TimesNewRomanPSMT"/>
              </a:rPr>
              <a:t> takes the malicious data as input and displays on the Smart City Dashboard visualisation, incorrect smart grid data, or the malicious data crashes the Smart City Dashboard AI application. </a:t>
            </a:r>
          </a:p>
        </p:txBody>
      </p:sp>
      <p:sp>
        <p:nvSpPr>
          <p:cNvPr id="6" name="TextBox 5">
            <a:extLst>
              <a:ext uri="{FF2B5EF4-FFF2-40B4-BE49-F238E27FC236}">
                <a16:creationId xmlns:a16="http://schemas.microsoft.com/office/drawing/2014/main" id="{24DA9A5C-AB0B-55E0-48F6-3EEC607A8B59}"/>
              </a:ext>
            </a:extLst>
          </p:cNvPr>
          <p:cNvSpPr txBox="1"/>
          <p:nvPr/>
        </p:nvSpPr>
        <p:spPr>
          <a:xfrm>
            <a:off x="1042637" y="295925"/>
            <a:ext cx="7711068" cy="1754326"/>
          </a:xfrm>
          <a:prstGeom prst="rect">
            <a:avLst/>
          </a:prstGeom>
          <a:noFill/>
        </p:spPr>
        <p:txBody>
          <a:bodyPr wrap="square">
            <a:spAutoFit/>
          </a:bodyPr>
          <a:lstStyle/>
          <a:p>
            <a:r>
              <a:rPr lang="en-GB" sz="2400" b="1" dirty="0">
                <a:solidFill>
                  <a:srgbClr val="828484"/>
                </a:solidFill>
                <a:effectLst/>
                <a:latin typeface="TimesNewRomanPS"/>
              </a:rPr>
              <a:t>Attack explanation </a:t>
            </a:r>
            <a:endParaRPr lang="en-GB" dirty="0"/>
          </a:p>
          <a:p>
            <a:r>
              <a:rPr lang="en-GB" sz="1400" dirty="0">
                <a:effectLst/>
                <a:latin typeface="TimesNewRomanPSMT"/>
              </a:rPr>
              <a:t>To manipulate the data of the Helsinki Smart Grid environment the attacker needs to gain access. The attacker exploits </a:t>
            </a:r>
            <a:r>
              <a:rPr lang="en-GB" sz="1400" b="1" dirty="0">
                <a:effectLst/>
                <a:latin typeface="TimesNewRomanPS"/>
              </a:rPr>
              <a:t>CVE-1999-0502</a:t>
            </a:r>
            <a:r>
              <a:rPr lang="en-GB" sz="1400" dirty="0">
                <a:effectLst/>
                <a:latin typeface="TimesNewRomanPSMT"/>
              </a:rPr>
              <a:t>, which is a </a:t>
            </a:r>
            <a:r>
              <a:rPr lang="en-GB" sz="1400" dirty="0">
                <a:effectLst/>
                <a:highlight>
                  <a:srgbClr val="FFFF00"/>
                </a:highlight>
                <a:latin typeface="TimesNewRomanPSMT"/>
              </a:rPr>
              <a:t>vulnerability related to weak, null or missing passwords </a:t>
            </a:r>
            <a:r>
              <a:rPr lang="en-GB" sz="1400" dirty="0">
                <a:effectLst/>
                <a:latin typeface="TimesNewRomanPSMT"/>
              </a:rPr>
              <a:t>in Unix systems. Also, the smart grid environment is using a </a:t>
            </a:r>
            <a:r>
              <a:rPr lang="en-GB" sz="1400" dirty="0">
                <a:effectLst/>
                <a:highlight>
                  <a:srgbClr val="FFFF00"/>
                </a:highlight>
                <a:latin typeface="TimesNewRomanPSMT"/>
              </a:rPr>
              <a:t>SSH protocol which is vulnerable to brute-force guessing</a:t>
            </a:r>
            <a:r>
              <a:rPr lang="en-GB" sz="1400" dirty="0">
                <a:effectLst/>
                <a:latin typeface="TimesNewRomanPSMT"/>
              </a:rPr>
              <a:t>. The attacker uses the SSH Login exploit (available from Metasploit framework) to brute-force the SSH password and gain access to the smart grid environment. From there, the attacker manipulates the smart grid data stream. </a:t>
            </a:r>
            <a:endParaRPr lang="en-GB" sz="1400" dirty="0"/>
          </a:p>
        </p:txBody>
      </p:sp>
    </p:spTree>
    <p:extLst>
      <p:ext uri="{BB962C8B-B14F-4D97-AF65-F5344CB8AC3E}">
        <p14:creationId xmlns:p14="http://schemas.microsoft.com/office/powerpoint/2010/main" val="3938195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50EB-A0AA-5549-A080-335A5418E45E}"/>
              </a:ext>
            </a:extLst>
          </p:cNvPr>
          <p:cNvSpPr>
            <a:spLocks noGrp="1"/>
          </p:cNvSpPr>
          <p:nvPr>
            <p:ph type="title"/>
          </p:nvPr>
        </p:nvSpPr>
        <p:spPr>
          <a:xfrm>
            <a:off x="718687" y="-81934"/>
            <a:ext cx="8686800" cy="1035050"/>
          </a:xfrm>
        </p:spPr>
        <p:txBody>
          <a:bodyPr>
            <a:normAutofit/>
          </a:bodyPr>
          <a:lstStyle/>
          <a:p>
            <a:r>
              <a:rPr lang="en-FI" dirty="0"/>
              <a:t>Training scenario (VCR)  </a:t>
            </a:r>
          </a:p>
        </p:txBody>
      </p:sp>
      <p:sp>
        <p:nvSpPr>
          <p:cNvPr id="13" name="TextBox 12">
            <a:extLst>
              <a:ext uri="{FF2B5EF4-FFF2-40B4-BE49-F238E27FC236}">
                <a16:creationId xmlns:a16="http://schemas.microsoft.com/office/drawing/2014/main" id="{E6FC8D5E-744C-D509-49DA-791B384A37AB}"/>
              </a:ext>
            </a:extLst>
          </p:cNvPr>
          <p:cNvSpPr txBox="1"/>
          <p:nvPr/>
        </p:nvSpPr>
        <p:spPr>
          <a:xfrm>
            <a:off x="864215" y="1004586"/>
            <a:ext cx="8395743" cy="5233549"/>
          </a:xfrm>
          <a:prstGeom prst="rect">
            <a:avLst/>
          </a:prstGeom>
          <a:noFill/>
        </p:spPr>
        <p:txBody>
          <a:bodyPr wrap="square" rtlCol="0">
            <a:spAutoFit/>
          </a:bodyPr>
          <a:lstStyle/>
          <a:p>
            <a:r>
              <a:rPr lang="en-US" sz="1103" b="1" dirty="0">
                <a:solidFill>
                  <a:srgbClr val="000000"/>
                </a:solidFill>
              </a:rPr>
              <a:t>Objective</a:t>
            </a:r>
            <a:r>
              <a:rPr lang="en-US" sz="1103" dirty="0">
                <a:solidFill>
                  <a:srgbClr val="000000"/>
                </a:solidFill>
              </a:rPr>
              <a:t> – </a:t>
            </a:r>
          </a:p>
          <a:p>
            <a:r>
              <a:rPr lang="en-GB" sz="1200" b="0" i="0" dirty="0">
                <a:solidFill>
                  <a:srgbClr val="0D0D0D"/>
                </a:solidFill>
                <a:effectLst/>
                <a:latin typeface="Söhne"/>
              </a:rPr>
              <a:t>to simulate a cyber attack on the Helsinki Smart Grid environment and assess the response capabilities of CERTs/CSIRTs/CI participants within the IRIS VCR extension.</a:t>
            </a:r>
            <a:endParaRPr lang="en-US" sz="1103" b="0" i="0" dirty="0">
              <a:solidFill>
                <a:srgbClr val="000000"/>
              </a:solidFill>
              <a:effectLst/>
              <a:latin typeface="Söhne"/>
            </a:endParaRPr>
          </a:p>
          <a:p>
            <a:endParaRPr lang="en-US" sz="1103" dirty="0">
              <a:solidFill>
                <a:srgbClr val="000000"/>
              </a:solidFill>
              <a:latin typeface="Söhne"/>
            </a:endParaRPr>
          </a:p>
          <a:p>
            <a:r>
              <a:rPr lang="en-US" sz="1200" b="1" dirty="0">
                <a:solidFill>
                  <a:srgbClr val="000000"/>
                </a:solidFill>
                <a:latin typeface="Söhne"/>
              </a:rPr>
              <a:t>Capture the Flag Challenge-</a:t>
            </a:r>
          </a:p>
          <a:p>
            <a:r>
              <a:rPr lang="en-US" sz="1200" dirty="0">
                <a:solidFill>
                  <a:srgbClr val="000000"/>
                </a:solidFill>
                <a:latin typeface="Söhne"/>
              </a:rPr>
              <a:t>- Conclude the training scenario with a "capture the flag" challenge, where participants compete to identify and capture flags representing specific cybersecurity objectives.</a:t>
            </a:r>
          </a:p>
          <a:p>
            <a:r>
              <a:rPr lang="en-US" sz="1200" dirty="0">
                <a:solidFill>
                  <a:srgbClr val="000000"/>
                </a:solidFill>
                <a:latin typeface="Söhne"/>
              </a:rPr>
              <a:t>- Flags could include detecting and patching vulnerable systems, preventing unauthorized access, and restoring compromised services.</a:t>
            </a:r>
          </a:p>
          <a:p>
            <a:endParaRPr lang="en-US" sz="1200" dirty="0">
              <a:solidFill>
                <a:srgbClr val="000000"/>
              </a:solidFill>
              <a:latin typeface="Söhne"/>
            </a:endParaRPr>
          </a:p>
          <a:p>
            <a:r>
              <a:rPr lang="en-US" sz="1200" b="1" dirty="0">
                <a:solidFill>
                  <a:srgbClr val="000000"/>
                </a:solidFill>
                <a:latin typeface="Söhne"/>
              </a:rPr>
              <a:t>Flow-</a:t>
            </a:r>
            <a:r>
              <a:rPr lang="en-US" sz="1200" dirty="0">
                <a:solidFill>
                  <a:srgbClr val="000000"/>
                </a:solidFill>
                <a:latin typeface="Söhne"/>
              </a:rPr>
              <a:t> </a:t>
            </a:r>
          </a:p>
          <a:p>
            <a:endParaRPr lang="en-US" sz="1200" dirty="0">
              <a:solidFill>
                <a:srgbClr val="000000"/>
              </a:solidFill>
              <a:latin typeface="Söhne"/>
            </a:endParaRPr>
          </a:p>
          <a:p>
            <a:pPr marL="228600" indent="-228600">
              <a:buFont typeface="+mj-lt"/>
              <a:buAutoNum type="arabicPeriod"/>
            </a:pPr>
            <a:r>
              <a:rPr lang="en-US" sz="1100" dirty="0">
                <a:solidFill>
                  <a:srgbClr val="000000"/>
                </a:solidFill>
                <a:latin typeface=""/>
              </a:rPr>
              <a:t>Within the VCR environment, a simulated cyber attack is initiated, simulating a threat actor attempting unauthorized access to the Smart Grid system. (including exploiting vulnerabilities in Unix system passwords and weaknesses in the SSH protocol.) </a:t>
            </a:r>
          </a:p>
          <a:p>
            <a:pPr marL="228600" indent="-228600">
              <a:buFont typeface="+mj-lt"/>
              <a:buAutoNum type="arabicPeriod"/>
            </a:pPr>
            <a:r>
              <a:rPr lang="en-US" sz="1100" dirty="0">
                <a:solidFill>
                  <a:srgbClr val="000000"/>
                </a:solidFill>
                <a:latin typeface=""/>
              </a:rPr>
              <a:t>CI participants will overview the VDM scanning within the VCR environment, scanning customer-facing components for vulnerabilities.</a:t>
            </a:r>
          </a:p>
          <a:p>
            <a:pPr marL="228600" indent="-228600">
              <a:buFont typeface="+mj-lt"/>
              <a:buAutoNum type="arabicPeriod"/>
            </a:pPr>
            <a:r>
              <a:rPr lang="en-US" sz="1100" dirty="0">
                <a:solidFill>
                  <a:srgbClr val="000000"/>
                </a:solidFill>
                <a:latin typeface=""/>
              </a:rPr>
              <a:t>Guide participants in analyzing the vulnerabilities detected by the VDM tool and generating a comprehensive vulnerability report.</a:t>
            </a:r>
          </a:p>
          <a:p>
            <a:pPr marL="228600" indent="-228600">
              <a:buFont typeface="+mj-lt"/>
              <a:buAutoNum type="arabicPeriod"/>
            </a:pPr>
            <a:r>
              <a:rPr lang="en-US" sz="1100" dirty="0">
                <a:solidFill>
                  <a:srgbClr val="000000"/>
                </a:solidFill>
                <a:latin typeface=""/>
              </a:rPr>
              <a:t>Showcase how the ATIO tool within the VCR environment tracks/stores/processes the vulnerability report generated by the VDM.</a:t>
            </a:r>
          </a:p>
          <a:p>
            <a:pPr marL="228600" indent="-228600">
              <a:buFont typeface="+mj-lt"/>
              <a:buAutoNum type="arabicPeriod"/>
            </a:pPr>
            <a:r>
              <a:rPr lang="en-FI" sz="1100" dirty="0">
                <a:solidFill>
                  <a:srgbClr val="000000"/>
                </a:solidFill>
                <a:latin typeface=""/>
              </a:rPr>
              <a:t>ATIO shares the report to CTI. Tool enriches the report. Sho</a:t>
            </a:r>
            <a:r>
              <a:rPr lang="en-US" sz="1100" dirty="0">
                <a:solidFill>
                  <a:srgbClr val="000000"/>
                </a:solidFill>
                <a:latin typeface=""/>
              </a:rPr>
              <a:t>w</a:t>
            </a:r>
            <a:r>
              <a:rPr lang="en-FI" sz="1100" dirty="0">
                <a:solidFill>
                  <a:srgbClr val="000000"/>
                </a:solidFill>
                <a:latin typeface=""/>
              </a:rPr>
              <a:t>cases the results in the EME dashboard</a:t>
            </a:r>
          </a:p>
          <a:p>
            <a:pPr marL="228600" indent="-228600">
              <a:buFont typeface="+mj-lt"/>
              <a:buAutoNum type="arabicPeriod"/>
            </a:pPr>
            <a:r>
              <a:rPr lang="en-US" sz="1100" dirty="0">
                <a:solidFill>
                  <a:srgbClr val="000000"/>
                </a:solidFill>
                <a:latin typeface=""/>
              </a:rPr>
              <a:t>Demonstrate how the enriched vulnerability report propagates across the IRIS platform within the VCR, enabling collaboration and information sharing among participants.</a:t>
            </a:r>
          </a:p>
          <a:p>
            <a:pPr marL="228600" indent="-228600">
              <a:buFont typeface="+mj-lt"/>
              <a:buAutoNum type="arabicPeriod"/>
            </a:pPr>
            <a:r>
              <a:rPr lang="en-US" sz="1100" dirty="0">
                <a:solidFill>
                  <a:srgbClr val="000000"/>
                </a:solidFill>
                <a:latin typeface=""/>
              </a:rPr>
              <a:t>Direct CERTs/CSIRTs/CI participants within the VCR to overview the executed response plan to mitigate the simulated cyber attack.</a:t>
            </a:r>
          </a:p>
          <a:p>
            <a:br>
              <a:rPr lang="en-US" sz="1200" dirty="0">
                <a:solidFill>
                  <a:srgbClr val="000000"/>
                </a:solidFill>
                <a:latin typeface="Söhne"/>
              </a:rPr>
            </a:br>
            <a:r>
              <a:rPr lang="en-US" sz="1200" dirty="0">
                <a:solidFill>
                  <a:srgbClr val="000000"/>
                </a:solidFill>
                <a:latin typeface="Söhne"/>
              </a:rPr>
              <a:t>* CI – critical infrastructure</a:t>
            </a:r>
          </a:p>
          <a:p>
            <a:r>
              <a:rPr lang="en-US" sz="1200" dirty="0">
                <a:solidFill>
                  <a:srgbClr val="000000"/>
                </a:solidFill>
                <a:latin typeface="Söhne"/>
              </a:rPr>
              <a:t>* CERT - Computer Emergency Response Team</a:t>
            </a:r>
            <a:br>
              <a:rPr lang="en-US" sz="1200" dirty="0">
                <a:solidFill>
                  <a:srgbClr val="000000"/>
                </a:solidFill>
                <a:latin typeface="Söhne"/>
              </a:rPr>
            </a:br>
            <a:r>
              <a:rPr lang="en-US" sz="1200" dirty="0">
                <a:solidFill>
                  <a:srgbClr val="000000"/>
                </a:solidFill>
                <a:latin typeface="Söhne"/>
              </a:rPr>
              <a:t>* CSIRT - Computer Security Incident Response Team</a:t>
            </a:r>
          </a:p>
          <a:p>
            <a:endParaRPr lang="en-US" sz="1200" dirty="0">
              <a:solidFill>
                <a:srgbClr val="000000"/>
              </a:solidFill>
              <a:latin typeface="Söhne"/>
            </a:endParaRPr>
          </a:p>
          <a:p>
            <a:endParaRPr lang="en-FI" sz="1103" dirty="0">
              <a:solidFill>
                <a:srgbClr val="000000"/>
              </a:solidFill>
            </a:endParaRPr>
          </a:p>
        </p:txBody>
      </p:sp>
    </p:spTree>
    <p:extLst>
      <p:ext uri="{BB962C8B-B14F-4D97-AF65-F5344CB8AC3E}">
        <p14:creationId xmlns:p14="http://schemas.microsoft.com/office/powerpoint/2010/main" val="1812675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Rounded Rectangle 36">
            <a:extLst>
              <a:ext uri="{FF2B5EF4-FFF2-40B4-BE49-F238E27FC236}">
                <a16:creationId xmlns:a16="http://schemas.microsoft.com/office/drawing/2014/main" id="{339F40AC-2E93-F840-C541-566DFE037F4C}"/>
              </a:ext>
            </a:extLst>
          </p:cNvPr>
          <p:cNvSpPr/>
          <p:nvPr/>
        </p:nvSpPr>
        <p:spPr>
          <a:xfrm>
            <a:off x="5444454" y="2946237"/>
            <a:ext cx="1541793" cy="1423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2143"/>
          </a:p>
        </p:txBody>
      </p:sp>
      <p:sp>
        <p:nvSpPr>
          <p:cNvPr id="33" name="Rectangle: Rounded Corners 32">
            <a:extLst>
              <a:ext uri="{FF2B5EF4-FFF2-40B4-BE49-F238E27FC236}">
                <a16:creationId xmlns:a16="http://schemas.microsoft.com/office/drawing/2014/main" id="{4E082BB3-5B33-9265-927E-6D85F48BA666}"/>
              </a:ext>
            </a:extLst>
          </p:cNvPr>
          <p:cNvSpPr/>
          <p:nvPr/>
        </p:nvSpPr>
        <p:spPr>
          <a:xfrm>
            <a:off x="6751231" y="301515"/>
            <a:ext cx="3054328" cy="160204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17"/>
          </a:p>
        </p:txBody>
      </p:sp>
      <p:pic>
        <p:nvPicPr>
          <p:cNvPr id="10" name="Picture 9">
            <a:extLst>
              <a:ext uri="{FF2B5EF4-FFF2-40B4-BE49-F238E27FC236}">
                <a16:creationId xmlns:a16="http://schemas.microsoft.com/office/drawing/2014/main" id="{E8953D2C-2E79-02BD-8020-18916AA5F002}"/>
              </a:ext>
            </a:extLst>
          </p:cNvPr>
          <p:cNvPicPr>
            <a:picLocks noChangeAspect="1"/>
          </p:cNvPicPr>
          <p:nvPr/>
        </p:nvPicPr>
        <p:blipFill>
          <a:blip r:embed="rId2"/>
          <a:stretch>
            <a:fillRect/>
          </a:stretch>
        </p:blipFill>
        <p:spPr>
          <a:xfrm>
            <a:off x="3031238" y="5260004"/>
            <a:ext cx="826783" cy="887398"/>
          </a:xfrm>
          <a:prstGeom prst="rect">
            <a:avLst/>
          </a:prstGeom>
        </p:spPr>
      </p:pic>
      <p:sp>
        <p:nvSpPr>
          <p:cNvPr id="11" name="TextBox 10">
            <a:extLst>
              <a:ext uri="{FF2B5EF4-FFF2-40B4-BE49-F238E27FC236}">
                <a16:creationId xmlns:a16="http://schemas.microsoft.com/office/drawing/2014/main" id="{CC39AB59-A9B4-8C8A-314B-B0702F0F6A22}"/>
              </a:ext>
            </a:extLst>
          </p:cNvPr>
          <p:cNvSpPr txBox="1"/>
          <p:nvPr/>
        </p:nvSpPr>
        <p:spPr>
          <a:xfrm>
            <a:off x="3858021" y="5260004"/>
            <a:ext cx="3277592" cy="286232"/>
          </a:xfrm>
          <a:prstGeom prst="rect">
            <a:avLst/>
          </a:prstGeom>
          <a:noFill/>
        </p:spPr>
        <p:txBody>
          <a:bodyPr wrap="square" rtlCol="0">
            <a:spAutoFit/>
          </a:bodyPr>
          <a:lstStyle/>
          <a:p>
            <a:r>
              <a:rPr lang="en-GB" sz="1260" b="1" dirty="0"/>
              <a:t>Urban Open Platform (Server block) </a:t>
            </a:r>
          </a:p>
        </p:txBody>
      </p:sp>
      <p:cxnSp>
        <p:nvCxnSpPr>
          <p:cNvPr id="19" name="Straight Arrow Connector 18">
            <a:extLst>
              <a:ext uri="{FF2B5EF4-FFF2-40B4-BE49-F238E27FC236}">
                <a16:creationId xmlns:a16="http://schemas.microsoft.com/office/drawing/2014/main" id="{F7E37DFE-8B86-473D-3534-AAA024ECCCC8}"/>
              </a:ext>
            </a:extLst>
          </p:cNvPr>
          <p:cNvCxnSpPr>
            <a:cxnSpLocks/>
          </p:cNvCxnSpPr>
          <p:nvPr/>
        </p:nvCxnSpPr>
        <p:spPr>
          <a:xfrm flipV="1">
            <a:off x="3878213" y="4066787"/>
            <a:ext cx="1537210" cy="1193217"/>
          </a:xfrm>
          <a:prstGeom prst="straightConnector1">
            <a:avLst/>
          </a:prstGeom>
          <a:ln w="38100">
            <a:prstDash val="dash"/>
            <a:headEnd type="triangle"/>
            <a:tailEnd type="triangle"/>
          </a:ln>
        </p:spPr>
        <p:style>
          <a:lnRef idx="1">
            <a:schemeClr val="dk1"/>
          </a:lnRef>
          <a:fillRef idx="0">
            <a:schemeClr val="dk1"/>
          </a:fillRef>
          <a:effectRef idx="0">
            <a:schemeClr val="dk1"/>
          </a:effectRef>
          <a:fontRef idx="minor">
            <a:schemeClr val="tx1"/>
          </a:fontRef>
        </p:style>
      </p:cxnSp>
      <p:pic>
        <p:nvPicPr>
          <p:cNvPr id="28" name="Picture 27">
            <a:extLst>
              <a:ext uri="{FF2B5EF4-FFF2-40B4-BE49-F238E27FC236}">
                <a16:creationId xmlns:a16="http://schemas.microsoft.com/office/drawing/2014/main" id="{C46EA216-6E0F-242D-6FB8-5AAA4FEA2398}"/>
              </a:ext>
            </a:extLst>
          </p:cNvPr>
          <p:cNvPicPr>
            <a:picLocks noChangeAspect="1"/>
          </p:cNvPicPr>
          <p:nvPr/>
        </p:nvPicPr>
        <p:blipFill>
          <a:blip r:embed="rId3"/>
          <a:stretch>
            <a:fillRect/>
          </a:stretch>
        </p:blipFill>
        <p:spPr>
          <a:xfrm>
            <a:off x="6847468" y="727304"/>
            <a:ext cx="748770" cy="765516"/>
          </a:xfrm>
          <a:prstGeom prst="rect">
            <a:avLst/>
          </a:prstGeom>
        </p:spPr>
      </p:pic>
      <p:sp>
        <p:nvSpPr>
          <p:cNvPr id="29" name="TextBox 28">
            <a:extLst>
              <a:ext uri="{FF2B5EF4-FFF2-40B4-BE49-F238E27FC236}">
                <a16:creationId xmlns:a16="http://schemas.microsoft.com/office/drawing/2014/main" id="{86ABCDB9-CC35-D4B1-112D-3EF298B32C07}"/>
              </a:ext>
            </a:extLst>
          </p:cNvPr>
          <p:cNvSpPr txBox="1"/>
          <p:nvPr/>
        </p:nvSpPr>
        <p:spPr>
          <a:xfrm>
            <a:off x="7845316" y="388286"/>
            <a:ext cx="2026711" cy="286232"/>
          </a:xfrm>
          <a:prstGeom prst="rect">
            <a:avLst/>
          </a:prstGeom>
          <a:noFill/>
        </p:spPr>
        <p:txBody>
          <a:bodyPr wrap="square" rtlCol="0">
            <a:spAutoFit/>
          </a:bodyPr>
          <a:lstStyle/>
          <a:p>
            <a:r>
              <a:rPr lang="en-GB" sz="1260" b="1" dirty="0"/>
              <a:t>Helsinki Smart Grid</a:t>
            </a:r>
          </a:p>
        </p:txBody>
      </p:sp>
      <p:cxnSp>
        <p:nvCxnSpPr>
          <p:cNvPr id="30" name="Straight Arrow Connector 29">
            <a:extLst>
              <a:ext uri="{FF2B5EF4-FFF2-40B4-BE49-F238E27FC236}">
                <a16:creationId xmlns:a16="http://schemas.microsoft.com/office/drawing/2014/main" id="{48096579-19F2-C9F8-0DE5-30D8C8EE1CE3}"/>
              </a:ext>
            </a:extLst>
          </p:cNvPr>
          <p:cNvCxnSpPr>
            <a:cxnSpLocks/>
            <a:endCxn id="33" idx="2"/>
          </p:cNvCxnSpPr>
          <p:nvPr/>
        </p:nvCxnSpPr>
        <p:spPr>
          <a:xfrm flipV="1">
            <a:off x="6847468" y="1903559"/>
            <a:ext cx="1430927" cy="1064704"/>
          </a:xfrm>
          <a:prstGeom prst="straightConnector1">
            <a:avLst/>
          </a:prstGeom>
          <a:ln w="38100">
            <a:prstDash val="dash"/>
            <a:headEnd type="triangle"/>
            <a:tailEnd type="triangle"/>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1BE3D1CD-DADD-5B22-C969-B91B15650322}"/>
              </a:ext>
            </a:extLst>
          </p:cNvPr>
          <p:cNvPicPr>
            <a:picLocks noChangeAspect="1"/>
          </p:cNvPicPr>
          <p:nvPr/>
        </p:nvPicPr>
        <p:blipFill>
          <a:blip r:embed="rId4"/>
          <a:stretch>
            <a:fillRect/>
          </a:stretch>
        </p:blipFill>
        <p:spPr>
          <a:xfrm>
            <a:off x="2446849" y="1621745"/>
            <a:ext cx="826783" cy="846468"/>
          </a:xfrm>
          <a:prstGeom prst="rect">
            <a:avLst/>
          </a:prstGeom>
        </p:spPr>
      </p:pic>
      <p:cxnSp>
        <p:nvCxnSpPr>
          <p:cNvPr id="3" name="Straight Arrow Connector 2">
            <a:extLst>
              <a:ext uri="{FF2B5EF4-FFF2-40B4-BE49-F238E27FC236}">
                <a16:creationId xmlns:a16="http://schemas.microsoft.com/office/drawing/2014/main" id="{5BE62223-CDA6-3B41-30CF-CE3C0EE940E2}"/>
              </a:ext>
            </a:extLst>
          </p:cNvPr>
          <p:cNvCxnSpPr>
            <a:cxnSpLocks/>
            <a:stCxn id="2" idx="3"/>
          </p:cNvCxnSpPr>
          <p:nvPr/>
        </p:nvCxnSpPr>
        <p:spPr>
          <a:xfrm>
            <a:off x="3273632" y="2044979"/>
            <a:ext cx="2192944" cy="1152591"/>
          </a:xfrm>
          <a:prstGeom prst="straightConnector1">
            <a:avLst/>
          </a:prstGeom>
          <a:ln w="38100" cap="flat" cmpd="sng" algn="ctr">
            <a:solidFill>
              <a:srgbClr val="FF0000"/>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30279F84-BAD3-8F47-EA36-BE0EFFB7804D}"/>
              </a:ext>
            </a:extLst>
          </p:cNvPr>
          <p:cNvSpPr txBox="1"/>
          <p:nvPr/>
        </p:nvSpPr>
        <p:spPr>
          <a:xfrm rot="1701301">
            <a:off x="3191449" y="2585195"/>
            <a:ext cx="1983682" cy="262059"/>
          </a:xfrm>
          <a:prstGeom prst="rect">
            <a:avLst/>
          </a:prstGeom>
          <a:noFill/>
        </p:spPr>
        <p:txBody>
          <a:bodyPr wrap="square" rtlCol="0">
            <a:spAutoFit/>
          </a:bodyPr>
          <a:lstStyle/>
          <a:p>
            <a:r>
              <a:rPr lang="en-GB" sz="1103" b="1" dirty="0"/>
              <a:t>Malicious Data Injection</a:t>
            </a:r>
          </a:p>
        </p:txBody>
      </p:sp>
      <p:sp>
        <p:nvSpPr>
          <p:cNvPr id="27" name="TextBox 26">
            <a:extLst>
              <a:ext uri="{FF2B5EF4-FFF2-40B4-BE49-F238E27FC236}">
                <a16:creationId xmlns:a16="http://schemas.microsoft.com/office/drawing/2014/main" id="{3EDDFAA5-FC9F-4D0B-2B36-CD94465BC42B}"/>
              </a:ext>
            </a:extLst>
          </p:cNvPr>
          <p:cNvSpPr txBox="1"/>
          <p:nvPr/>
        </p:nvSpPr>
        <p:spPr>
          <a:xfrm>
            <a:off x="7628145" y="693867"/>
            <a:ext cx="2177414" cy="1110689"/>
          </a:xfrm>
          <a:prstGeom prst="rect">
            <a:avLst/>
          </a:prstGeom>
          <a:noFill/>
        </p:spPr>
        <p:txBody>
          <a:bodyPr wrap="square" rtlCol="0">
            <a:spAutoFit/>
          </a:bodyPr>
          <a:lstStyle/>
          <a:p>
            <a:pPr marL="225025" indent="-225025">
              <a:buFont typeface="Arial" panose="020B0604020202020204" pitchFamily="34" charset="0"/>
              <a:buChar char="•"/>
            </a:pPr>
            <a:r>
              <a:rPr lang="en-GB" sz="1103" dirty="0"/>
              <a:t>Sensors (Relays, consumption meters, switches, heating etc.)</a:t>
            </a:r>
          </a:p>
          <a:p>
            <a:pPr marL="225025" indent="-225025">
              <a:buFont typeface="Arial" panose="020B0604020202020204" pitchFamily="34" charset="0"/>
              <a:buChar char="•"/>
            </a:pPr>
            <a:r>
              <a:rPr lang="en-GB" sz="1103" dirty="0"/>
              <a:t>Consumption data to be consumed</a:t>
            </a:r>
            <a:endParaRPr lang="en-GB" sz="1103" dirty="0">
              <a:solidFill>
                <a:srgbClr val="FF0000"/>
              </a:solidFill>
            </a:endParaRPr>
          </a:p>
          <a:p>
            <a:pPr marL="225025" indent="-225025">
              <a:buFont typeface="Arial" panose="020B0604020202020204" pitchFamily="34" charset="0"/>
              <a:buChar char="•"/>
            </a:pPr>
            <a:r>
              <a:rPr lang="en-GB" sz="1103" dirty="0"/>
              <a:t>KNX network</a:t>
            </a:r>
          </a:p>
        </p:txBody>
      </p:sp>
      <p:sp>
        <p:nvSpPr>
          <p:cNvPr id="21" name="TextBox 20">
            <a:extLst>
              <a:ext uri="{FF2B5EF4-FFF2-40B4-BE49-F238E27FC236}">
                <a16:creationId xmlns:a16="http://schemas.microsoft.com/office/drawing/2014/main" id="{93CDDF29-D117-13FF-B17C-92FBC42FA75E}"/>
              </a:ext>
            </a:extLst>
          </p:cNvPr>
          <p:cNvSpPr txBox="1"/>
          <p:nvPr/>
        </p:nvSpPr>
        <p:spPr>
          <a:xfrm>
            <a:off x="5470030" y="3635325"/>
            <a:ext cx="1512762" cy="678904"/>
          </a:xfrm>
          <a:prstGeom prst="rect">
            <a:avLst/>
          </a:prstGeom>
          <a:noFill/>
        </p:spPr>
        <p:txBody>
          <a:bodyPr wrap="square" rtlCol="0">
            <a:spAutoFit/>
          </a:bodyPr>
          <a:lstStyle/>
          <a:p>
            <a:r>
              <a:rPr lang="en-GB" sz="953" b="1" dirty="0">
                <a:solidFill>
                  <a:srgbClr val="000000"/>
                </a:solidFill>
              </a:rPr>
              <a:t>VM emulating industrial grade Linux gateway of the Helsinki smart grid</a:t>
            </a:r>
          </a:p>
        </p:txBody>
      </p:sp>
      <p:pic>
        <p:nvPicPr>
          <p:cNvPr id="1028" name="Picture 4">
            <a:extLst>
              <a:ext uri="{FF2B5EF4-FFF2-40B4-BE49-F238E27FC236}">
                <a16:creationId xmlns:a16="http://schemas.microsoft.com/office/drawing/2014/main" id="{8D47DBFF-C0EE-21F2-54D4-517F248725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7061" y="2968263"/>
            <a:ext cx="738701" cy="73870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4E7DF89-301A-ADD9-3B28-DA779C6D0050}"/>
              </a:ext>
            </a:extLst>
          </p:cNvPr>
          <p:cNvSpPr txBox="1"/>
          <p:nvPr/>
        </p:nvSpPr>
        <p:spPr>
          <a:xfrm>
            <a:off x="3925929" y="5527678"/>
            <a:ext cx="2888879" cy="601511"/>
          </a:xfrm>
          <a:prstGeom prst="rect">
            <a:avLst/>
          </a:prstGeom>
          <a:noFill/>
        </p:spPr>
        <p:txBody>
          <a:bodyPr wrap="square" rtlCol="0">
            <a:spAutoFit/>
          </a:bodyPr>
          <a:lstStyle/>
          <a:p>
            <a:pPr marL="225025" indent="-225025">
              <a:buFont typeface="Arial" panose="020B0604020202020204" pitchFamily="34" charset="0"/>
              <a:buChar char="•"/>
            </a:pPr>
            <a:r>
              <a:rPr lang="en-GB" sz="1103" dirty="0"/>
              <a:t>Telemetry Data Storage (Sensor Data etc.)</a:t>
            </a:r>
          </a:p>
          <a:p>
            <a:pPr marL="225025" indent="-225025">
              <a:buFont typeface="Arial" panose="020B0604020202020204" pitchFamily="34" charset="0"/>
              <a:buChar char="•"/>
            </a:pPr>
            <a:r>
              <a:rPr lang="en-GB" sz="1103" dirty="0">
                <a:solidFill>
                  <a:srgbClr val="FF0000"/>
                </a:solidFill>
              </a:rPr>
              <a:t>Data visualization</a:t>
            </a:r>
          </a:p>
        </p:txBody>
      </p:sp>
      <p:sp>
        <p:nvSpPr>
          <p:cNvPr id="42" name="TextBox 41">
            <a:extLst>
              <a:ext uri="{FF2B5EF4-FFF2-40B4-BE49-F238E27FC236}">
                <a16:creationId xmlns:a16="http://schemas.microsoft.com/office/drawing/2014/main" id="{3AB12C0F-8A09-D614-61C5-3D735F359871}"/>
              </a:ext>
            </a:extLst>
          </p:cNvPr>
          <p:cNvSpPr txBox="1"/>
          <p:nvPr/>
        </p:nvSpPr>
        <p:spPr>
          <a:xfrm>
            <a:off x="7083578" y="2419325"/>
            <a:ext cx="1396287" cy="237757"/>
          </a:xfrm>
          <a:prstGeom prst="rect">
            <a:avLst/>
          </a:prstGeom>
          <a:noFill/>
        </p:spPr>
        <p:txBody>
          <a:bodyPr wrap="square" rtlCol="0">
            <a:spAutoFit/>
          </a:bodyPr>
          <a:lstStyle/>
          <a:p>
            <a:r>
              <a:rPr lang="en-US" sz="945" b="1" dirty="0" err="1">
                <a:solidFill>
                  <a:srgbClr val="FF0000"/>
                </a:solidFill>
                <a:highlight>
                  <a:srgbClr val="FFFF00"/>
                </a:highlight>
              </a:rPr>
              <a:t>irisReciever</a:t>
            </a:r>
            <a:endParaRPr lang="en-GB" sz="945" b="1" dirty="0">
              <a:solidFill>
                <a:srgbClr val="FF0000"/>
              </a:solidFill>
              <a:highlight>
                <a:srgbClr val="FFFF00"/>
              </a:highlight>
            </a:endParaRPr>
          </a:p>
        </p:txBody>
      </p:sp>
      <p:pic>
        <p:nvPicPr>
          <p:cNvPr id="5" name="Picture 4">
            <a:extLst>
              <a:ext uri="{FF2B5EF4-FFF2-40B4-BE49-F238E27FC236}">
                <a16:creationId xmlns:a16="http://schemas.microsoft.com/office/drawing/2014/main" id="{EF40618A-88CF-B3AB-AD91-EED030F599E6}"/>
              </a:ext>
            </a:extLst>
          </p:cNvPr>
          <p:cNvPicPr>
            <a:picLocks noChangeAspect="1"/>
          </p:cNvPicPr>
          <p:nvPr/>
        </p:nvPicPr>
        <p:blipFill>
          <a:blip r:embed="rId6"/>
          <a:stretch>
            <a:fillRect/>
          </a:stretch>
        </p:blipFill>
        <p:spPr>
          <a:xfrm>
            <a:off x="8570323" y="4570307"/>
            <a:ext cx="862156" cy="827166"/>
          </a:xfrm>
          <a:prstGeom prst="rect">
            <a:avLst/>
          </a:prstGeom>
        </p:spPr>
      </p:pic>
      <p:sp>
        <p:nvSpPr>
          <p:cNvPr id="7" name="Rectangle 6">
            <a:extLst>
              <a:ext uri="{FF2B5EF4-FFF2-40B4-BE49-F238E27FC236}">
                <a16:creationId xmlns:a16="http://schemas.microsoft.com/office/drawing/2014/main" id="{6297E5C6-738A-E26B-BABA-DFD6CC01BDD8}"/>
              </a:ext>
            </a:extLst>
          </p:cNvPr>
          <p:cNvSpPr/>
          <p:nvPr/>
        </p:nvSpPr>
        <p:spPr>
          <a:xfrm>
            <a:off x="8248063" y="5420700"/>
            <a:ext cx="2521475" cy="479234"/>
          </a:xfrm>
          <a:prstGeom prst="rect">
            <a:avLst/>
          </a:prstGeom>
        </p:spPr>
        <p:txBody>
          <a:bodyPr wrap="square">
            <a:spAutoFit/>
          </a:bodyPr>
          <a:lstStyle/>
          <a:p>
            <a:r>
              <a:rPr lang="en-FI" sz="1257" b="1" dirty="0"/>
              <a:t>DSO – DISTRIBUTED </a:t>
            </a:r>
            <a:br>
              <a:rPr lang="en-FI" sz="1257" b="1" dirty="0"/>
            </a:br>
            <a:r>
              <a:rPr lang="en-FI" sz="1257" b="1" dirty="0"/>
              <a:t>SYSTEM OPERATOR</a:t>
            </a:r>
          </a:p>
        </p:txBody>
      </p:sp>
      <p:sp>
        <p:nvSpPr>
          <p:cNvPr id="9" name="Rectangle 8">
            <a:extLst>
              <a:ext uri="{FF2B5EF4-FFF2-40B4-BE49-F238E27FC236}">
                <a16:creationId xmlns:a16="http://schemas.microsoft.com/office/drawing/2014/main" id="{5A97199D-74F3-12BB-2EED-D9D64BEAE2E9}"/>
              </a:ext>
            </a:extLst>
          </p:cNvPr>
          <p:cNvSpPr/>
          <p:nvPr/>
        </p:nvSpPr>
        <p:spPr>
          <a:xfrm>
            <a:off x="2182206" y="2514190"/>
            <a:ext cx="1258669" cy="285784"/>
          </a:xfrm>
          <a:prstGeom prst="rect">
            <a:avLst/>
          </a:prstGeom>
        </p:spPr>
        <p:txBody>
          <a:bodyPr wrap="square">
            <a:spAutoFit/>
          </a:bodyPr>
          <a:lstStyle/>
          <a:p>
            <a:r>
              <a:rPr lang="en-FI" sz="1257" b="1" dirty="0"/>
              <a:t>Threat Actor</a:t>
            </a:r>
          </a:p>
        </p:txBody>
      </p:sp>
      <p:cxnSp>
        <p:nvCxnSpPr>
          <p:cNvPr id="15" name="Straight Arrow Connector 14">
            <a:extLst>
              <a:ext uri="{FF2B5EF4-FFF2-40B4-BE49-F238E27FC236}">
                <a16:creationId xmlns:a16="http://schemas.microsoft.com/office/drawing/2014/main" id="{4C08540B-F663-3659-5760-82597C81C675}"/>
              </a:ext>
            </a:extLst>
          </p:cNvPr>
          <p:cNvCxnSpPr>
            <a:cxnSpLocks/>
            <a:stCxn id="5" idx="1"/>
          </p:cNvCxnSpPr>
          <p:nvPr/>
        </p:nvCxnSpPr>
        <p:spPr>
          <a:xfrm flipH="1" flipV="1">
            <a:off x="7114050" y="4179171"/>
            <a:ext cx="1456273" cy="804719"/>
          </a:xfrm>
          <a:prstGeom prst="straightConnector1">
            <a:avLst/>
          </a:prstGeom>
          <a:ln w="38100" cap="flat" cmpd="sng" algn="ctr">
            <a:solidFill>
              <a:srgbClr val="FF0000"/>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32" name="TextBox 31">
            <a:extLst>
              <a:ext uri="{FF2B5EF4-FFF2-40B4-BE49-F238E27FC236}">
                <a16:creationId xmlns:a16="http://schemas.microsoft.com/office/drawing/2014/main" id="{E5DA7C9C-A5A4-EB5E-D757-E77A9E5485A9}"/>
              </a:ext>
            </a:extLst>
          </p:cNvPr>
          <p:cNvSpPr txBox="1"/>
          <p:nvPr/>
        </p:nvSpPr>
        <p:spPr>
          <a:xfrm rot="1782844">
            <a:off x="7016760" y="4619050"/>
            <a:ext cx="1605140" cy="431785"/>
          </a:xfrm>
          <a:prstGeom prst="rect">
            <a:avLst/>
          </a:prstGeom>
          <a:noFill/>
        </p:spPr>
        <p:txBody>
          <a:bodyPr wrap="square" rtlCol="0">
            <a:spAutoFit/>
          </a:bodyPr>
          <a:lstStyle/>
          <a:p>
            <a:r>
              <a:rPr lang="en-GB" sz="1103" b="1" dirty="0"/>
              <a:t>Infrastructure control functions</a:t>
            </a:r>
          </a:p>
        </p:txBody>
      </p:sp>
      <p:sp>
        <p:nvSpPr>
          <p:cNvPr id="36" name="TextBox 35">
            <a:extLst>
              <a:ext uri="{FF2B5EF4-FFF2-40B4-BE49-F238E27FC236}">
                <a16:creationId xmlns:a16="http://schemas.microsoft.com/office/drawing/2014/main" id="{8C26EC0B-999A-8532-DAB3-B7A0B731581F}"/>
              </a:ext>
            </a:extLst>
          </p:cNvPr>
          <p:cNvSpPr txBox="1"/>
          <p:nvPr/>
        </p:nvSpPr>
        <p:spPr>
          <a:xfrm>
            <a:off x="4574892" y="4374002"/>
            <a:ext cx="1396287" cy="237757"/>
          </a:xfrm>
          <a:prstGeom prst="rect">
            <a:avLst/>
          </a:prstGeom>
          <a:noFill/>
        </p:spPr>
        <p:txBody>
          <a:bodyPr wrap="square" rtlCol="0">
            <a:spAutoFit/>
          </a:bodyPr>
          <a:lstStyle/>
          <a:p>
            <a:r>
              <a:rPr lang="en-US" sz="945" b="1" dirty="0" err="1">
                <a:solidFill>
                  <a:srgbClr val="FF0000"/>
                </a:solidFill>
                <a:highlight>
                  <a:srgbClr val="FFFF00"/>
                </a:highlight>
              </a:rPr>
              <a:t>irisSend</a:t>
            </a:r>
            <a:endParaRPr lang="en-GB" sz="945" b="1" dirty="0">
              <a:solidFill>
                <a:srgbClr val="FF0000"/>
              </a:solidFill>
              <a:highlight>
                <a:srgbClr val="FFFF00"/>
              </a:highlight>
            </a:endParaRPr>
          </a:p>
        </p:txBody>
      </p:sp>
      <p:sp>
        <p:nvSpPr>
          <p:cNvPr id="6" name="TextBox 5">
            <a:extLst>
              <a:ext uri="{FF2B5EF4-FFF2-40B4-BE49-F238E27FC236}">
                <a16:creationId xmlns:a16="http://schemas.microsoft.com/office/drawing/2014/main" id="{425F2AA0-B158-C296-9D50-97AAC757134C}"/>
              </a:ext>
            </a:extLst>
          </p:cNvPr>
          <p:cNvSpPr txBox="1"/>
          <p:nvPr/>
        </p:nvSpPr>
        <p:spPr>
          <a:xfrm rot="1655236">
            <a:off x="3918826" y="1480740"/>
            <a:ext cx="1604247" cy="1169551"/>
          </a:xfrm>
          <a:prstGeom prst="rect">
            <a:avLst/>
          </a:prstGeom>
          <a:noFill/>
        </p:spPr>
        <p:txBody>
          <a:bodyPr wrap="square">
            <a:spAutoFit/>
          </a:bodyPr>
          <a:lstStyle/>
          <a:p>
            <a:r>
              <a:rPr lang="en-US" sz="1000" dirty="0">
                <a:solidFill>
                  <a:srgbClr val="000000"/>
                </a:solidFill>
                <a:effectLst/>
                <a:latin typeface="TimesNewRomanPSMT"/>
              </a:rPr>
              <a:t>T</a:t>
            </a:r>
            <a:r>
              <a:rPr lang="en-GB" sz="1000" dirty="0">
                <a:solidFill>
                  <a:srgbClr val="000000"/>
                </a:solidFill>
                <a:effectLst/>
                <a:latin typeface="TimesNewRomanPSMT"/>
              </a:rPr>
              <a:t>wo attacks on SSH (Port 22) using the Metasploit framework tool in the attacker VM:</a:t>
            </a:r>
            <a:br>
              <a:rPr lang="en-GB" sz="1000" dirty="0">
                <a:solidFill>
                  <a:srgbClr val="000000"/>
                </a:solidFill>
                <a:effectLst/>
                <a:latin typeface="TimesNewRomanPSMT"/>
              </a:rPr>
            </a:br>
            <a:r>
              <a:rPr lang="en-GB" sz="1000" dirty="0">
                <a:solidFill>
                  <a:srgbClr val="000000"/>
                </a:solidFill>
                <a:effectLst/>
                <a:latin typeface="TimesNewRomanPSMT"/>
              </a:rPr>
              <a:t> </a:t>
            </a:r>
            <a:endParaRPr lang="en-GB" sz="1000" dirty="0">
              <a:solidFill>
                <a:srgbClr val="000000"/>
              </a:solidFill>
            </a:endParaRPr>
          </a:p>
          <a:p>
            <a:r>
              <a:rPr lang="en-GB" sz="1000" dirty="0">
                <a:solidFill>
                  <a:srgbClr val="000000"/>
                </a:solidFill>
                <a:effectLst/>
                <a:latin typeface="SymbolMT"/>
              </a:rPr>
              <a:t>• </a:t>
            </a:r>
            <a:r>
              <a:rPr lang="en-GB" sz="1000" dirty="0" err="1">
                <a:solidFill>
                  <a:srgbClr val="000000"/>
                </a:solidFill>
                <a:effectLst/>
                <a:latin typeface="TimesNewRomanPSMT"/>
              </a:rPr>
              <a:t>ssh_login</a:t>
            </a:r>
            <a:br>
              <a:rPr lang="en-GB" sz="1000" dirty="0">
                <a:solidFill>
                  <a:srgbClr val="000000"/>
                </a:solidFill>
                <a:effectLst/>
                <a:latin typeface="TimesNewRomanPSMT"/>
              </a:rPr>
            </a:br>
            <a:r>
              <a:rPr lang="en-GB" sz="1000" dirty="0">
                <a:solidFill>
                  <a:srgbClr val="000000"/>
                </a:solidFill>
                <a:effectLst/>
                <a:latin typeface="SymbolMT"/>
              </a:rPr>
              <a:t>• </a:t>
            </a:r>
            <a:r>
              <a:rPr lang="en-GB" sz="1000" dirty="0" err="1">
                <a:solidFill>
                  <a:srgbClr val="000000"/>
                </a:solidFill>
                <a:effectLst/>
                <a:latin typeface="TimesNewRomanPSMT"/>
              </a:rPr>
              <a:t>ssh_login_pubkey</a:t>
            </a:r>
            <a:endParaRPr lang="en-GB" sz="1000" dirty="0">
              <a:solidFill>
                <a:srgbClr val="000000"/>
              </a:solidFill>
            </a:endParaRPr>
          </a:p>
        </p:txBody>
      </p:sp>
    </p:spTree>
    <p:extLst>
      <p:ext uri="{BB962C8B-B14F-4D97-AF65-F5344CB8AC3E}">
        <p14:creationId xmlns:p14="http://schemas.microsoft.com/office/powerpoint/2010/main" val="1837056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79825"/>
            <a:ext cx="10515600" cy="1521069"/>
          </a:xfrm>
        </p:spPr>
        <p:txBody>
          <a:bodyPr>
            <a:normAutofit/>
          </a:bodyPr>
          <a:lstStyle/>
          <a:p>
            <a:pPr algn="l"/>
            <a:r>
              <a:rPr lang="en-US" dirty="0"/>
              <a:t>IRIS PUC 3 – Functional workflow</a:t>
            </a:r>
            <a:endParaRPr lang="en-US" b="1" dirty="0"/>
          </a:p>
        </p:txBody>
      </p:sp>
      <p:sp>
        <p:nvSpPr>
          <p:cNvPr id="4" name="Text Placeholder 3"/>
          <p:cNvSpPr>
            <a:spLocks noGrp="1"/>
          </p:cNvSpPr>
          <p:nvPr>
            <p:ph type="body" idx="13"/>
          </p:nvPr>
        </p:nvSpPr>
        <p:spPr>
          <a:xfrm>
            <a:off x="228600" y="4056192"/>
            <a:ext cx="10227129" cy="1521069"/>
          </a:xfrm>
        </p:spPr>
        <p:txBody>
          <a:bodyPr>
            <a:noAutofit/>
          </a:bodyPr>
          <a:lstStyle/>
          <a:p>
            <a:pPr algn="ctr"/>
            <a:r>
              <a:rPr lang="en-US" dirty="0"/>
              <a:t> </a:t>
            </a:r>
          </a:p>
          <a:p>
            <a:r>
              <a:rPr lang="en-US" dirty="0"/>
              <a:t>PUC3 | 21/03/2024</a:t>
            </a:r>
          </a:p>
          <a:p>
            <a:pPr algn="ctr"/>
            <a:endParaRPr lang="en-US" dirty="0"/>
          </a:p>
        </p:txBody>
      </p:sp>
    </p:spTree>
    <p:extLst>
      <p:ext uri="{BB962C8B-B14F-4D97-AF65-F5344CB8AC3E}">
        <p14:creationId xmlns:p14="http://schemas.microsoft.com/office/powerpoint/2010/main" val="1052016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D6C3EB-B5B5-3A27-C02A-7AA796C4973F}"/>
              </a:ext>
            </a:extLst>
          </p:cNvPr>
          <p:cNvSpPr>
            <a:spLocks noGrp="1"/>
          </p:cNvSpPr>
          <p:nvPr>
            <p:ph type="sldNum" sz="quarter" idx="12"/>
          </p:nvPr>
        </p:nvSpPr>
        <p:spPr/>
        <p:txBody>
          <a:bodyPr/>
          <a:lstStyle/>
          <a:p>
            <a:fld id="{57AC0E79-F531-4290-B37F-533038CC23F5}" type="slidenum">
              <a:rPr lang="en-US" smtClean="0"/>
              <a:pPr/>
              <a:t>28</a:t>
            </a:fld>
            <a:endParaRPr lang="en-US" dirty="0"/>
          </a:p>
        </p:txBody>
      </p:sp>
      <p:sp>
        <p:nvSpPr>
          <p:cNvPr id="4" name="TextBox 3">
            <a:extLst>
              <a:ext uri="{FF2B5EF4-FFF2-40B4-BE49-F238E27FC236}">
                <a16:creationId xmlns:a16="http://schemas.microsoft.com/office/drawing/2014/main" id="{8DA3DA8B-AE0F-DBF7-FA60-1F3D447CA5F8}"/>
              </a:ext>
            </a:extLst>
          </p:cNvPr>
          <p:cNvSpPr txBox="1"/>
          <p:nvPr/>
        </p:nvSpPr>
        <p:spPr>
          <a:xfrm>
            <a:off x="980122" y="1397675"/>
            <a:ext cx="8003857" cy="923330"/>
          </a:xfrm>
          <a:prstGeom prst="rect">
            <a:avLst/>
          </a:prstGeom>
          <a:noFill/>
        </p:spPr>
        <p:txBody>
          <a:bodyPr wrap="square">
            <a:spAutoFit/>
          </a:bodyPr>
          <a:lstStyle/>
          <a:p>
            <a:r>
              <a:rPr lang="en-GB" b="0" i="0" dirty="0">
                <a:solidFill>
                  <a:srgbClr val="0D0D0D"/>
                </a:solidFill>
                <a:effectLst/>
                <a:latin typeface="Söhne"/>
              </a:rPr>
              <a:t>This </a:t>
            </a:r>
            <a:r>
              <a:rPr lang="en-GB" dirty="0">
                <a:solidFill>
                  <a:srgbClr val="0D0D0D"/>
                </a:solidFill>
                <a:latin typeface="Söhne"/>
              </a:rPr>
              <a:t>is the process of a </a:t>
            </a:r>
            <a:r>
              <a:rPr lang="en-GB" b="0" i="0" dirty="0">
                <a:solidFill>
                  <a:srgbClr val="0D0D0D"/>
                </a:solidFill>
                <a:effectLst/>
                <a:latin typeface="Söhne"/>
              </a:rPr>
              <a:t>functional workflow designed for PUC3, focusing on demonstrating the IRIS platform's capabilities in cross-border threat intelligence sharing scenarios involving energy data manipulation. </a:t>
            </a:r>
            <a:endParaRPr lang="en-FI" dirty="0"/>
          </a:p>
        </p:txBody>
      </p:sp>
      <p:sp>
        <p:nvSpPr>
          <p:cNvPr id="5" name="Title 5">
            <a:extLst>
              <a:ext uri="{FF2B5EF4-FFF2-40B4-BE49-F238E27FC236}">
                <a16:creationId xmlns:a16="http://schemas.microsoft.com/office/drawing/2014/main" id="{41E0CB01-BB8C-8C3A-69B9-2C827378173D}"/>
              </a:ext>
            </a:extLst>
          </p:cNvPr>
          <p:cNvSpPr txBox="1">
            <a:spLocks/>
          </p:cNvSpPr>
          <p:nvPr/>
        </p:nvSpPr>
        <p:spPr>
          <a:xfrm>
            <a:off x="838200" y="336551"/>
            <a:ext cx="939800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pPr>
              <a:spcBef>
                <a:spcPts val="600"/>
              </a:spcBef>
              <a:spcAft>
                <a:spcPts val="1200"/>
              </a:spcAft>
            </a:pPr>
            <a:r>
              <a:rPr lang="en-GB" sz="3200" dirty="0"/>
              <a:t>Functional workflow (slide option 1)</a:t>
            </a:r>
          </a:p>
        </p:txBody>
      </p:sp>
      <p:sp>
        <p:nvSpPr>
          <p:cNvPr id="6" name="TextBox 5">
            <a:extLst>
              <a:ext uri="{FF2B5EF4-FFF2-40B4-BE49-F238E27FC236}">
                <a16:creationId xmlns:a16="http://schemas.microsoft.com/office/drawing/2014/main" id="{24F3AFF5-BE9F-3FDD-5BC6-B47F067E43EA}"/>
              </a:ext>
            </a:extLst>
          </p:cNvPr>
          <p:cNvSpPr txBox="1"/>
          <p:nvPr/>
        </p:nvSpPr>
        <p:spPr>
          <a:xfrm>
            <a:off x="1198819" y="2941756"/>
            <a:ext cx="7785160" cy="2492990"/>
          </a:xfrm>
          <a:prstGeom prst="rect">
            <a:avLst/>
          </a:prstGeom>
          <a:noFill/>
        </p:spPr>
        <p:txBody>
          <a:bodyPr wrap="square">
            <a:spAutoFit/>
          </a:bodyPr>
          <a:lstStyle/>
          <a:p>
            <a:pPr marL="285750" indent="-285750">
              <a:buFont typeface="+mj-lt"/>
              <a:buAutoNum type="arabicPeriod"/>
            </a:pPr>
            <a:r>
              <a:rPr lang="en-FI" sz="1200" dirty="0"/>
              <a:t>Within the VCR environment, the trainee initiates a search for vulnerabilities in the Smart Grid infrastructure using the Enhanced MeliCERTes Ecosystem (EME).</a:t>
            </a:r>
          </a:p>
          <a:p>
            <a:pPr marL="285750" indent="-285750">
              <a:buFont typeface="+mj-lt"/>
              <a:buAutoNum type="arabicPeriod"/>
            </a:pPr>
            <a:r>
              <a:rPr lang="en-FI" sz="1200" dirty="0"/>
              <a:t>The EME forwards the vulnerability scan request to the Orchestrator (ATIO).</a:t>
            </a:r>
          </a:p>
          <a:p>
            <a:pPr marL="285750" indent="-285750">
              <a:buFont typeface="+mj-lt"/>
              <a:buAutoNum type="arabicPeriod"/>
            </a:pPr>
            <a:r>
              <a:rPr lang="en-FI" sz="1200" dirty="0"/>
              <a:t>Orchestrator (ATIO) directs the request to the Vulnerability Detection and Management (VDM) tool.</a:t>
            </a:r>
          </a:p>
          <a:p>
            <a:pPr marL="285750" indent="-285750">
              <a:buFont typeface="+mj-lt"/>
              <a:buAutoNum type="arabicPeriod"/>
            </a:pPr>
            <a:r>
              <a:rPr lang="en-FI" sz="1200" dirty="0"/>
              <a:t>The VDM tool conducts scans on the customer-facing components, detecting vulnerabilities within the infrastructure.</a:t>
            </a:r>
          </a:p>
          <a:p>
            <a:pPr marL="285750" indent="-285750">
              <a:buFont typeface="+mj-lt"/>
              <a:buAutoNum type="arabicPeriod"/>
            </a:pPr>
            <a:r>
              <a:rPr lang="en-FI" sz="1200" dirty="0"/>
              <a:t>Upon detection, the VDM tool analyzes the vulnerabilities and generates a comprehensive vulnerability report.</a:t>
            </a:r>
          </a:p>
          <a:p>
            <a:pPr marL="285750" indent="-285750">
              <a:buFont typeface="+mj-lt"/>
              <a:buAutoNum type="arabicPeriod"/>
            </a:pPr>
            <a:r>
              <a:rPr lang="en-FI" sz="1200" dirty="0"/>
              <a:t>The vulnerability report is transmitted to the Orchestrator (ATIO) for further processing.</a:t>
            </a:r>
          </a:p>
          <a:p>
            <a:pPr marL="285750" indent="-285750">
              <a:buFont typeface="+mj-lt"/>
              <a:buAutoNum type="arabicPeriod"/>
            </a:pPr>
            <a:r>
              <a:rPr lang="en-FI" sz="1200" dirty="0"/>
              <a:t>ATIO stores and enriches the vulnerability report, enhancing its content.</a:t>
            </a:r>
          </a:p>
          <a:p>
            <a:pPr marL="285750" indent="-285750">
              <a:buFont typeface="+mj-lt"/>
              <a:buAutoNum type="arabicPeriod"/>
            </a:pPr>
            <a:r>
              <a:rPr lang="en-FI" sz="1200" dirty="0"/>
              <a:t>The enriched vulnerability report is shared across the IRIS platform, facilitating collaboration and information sharing.</a:t>
            </a:r>
          </a:p>
          <a:p>
            <a:pPr marL="285750" indent="-285750">
              <a:buFont typeface="+mj-lt"/>
              <a:buAutoNum type="arabicPeriod"/>
            </a:pPr>
            <a:r>
              <a:rPr lang="en-FI" sz="1200" dirty="0"/>
              <a:t>Finally, the vulnerability is displayed on the EME dashboard for the end-user's review and analysis.</a:t>
            </a:r>
          </a:p>
        </p:txBody>
      </p:sp>
    </p:spTree>
    <p:extLst>
      <p:ext uri="{BB962C8B-B14F-4D97-AF65-F5344CB8AC3E}">
        <p14:creationId xmlns:p14="http://schemas.microsoft.com/office/powerpoint/2010/main" val="2912757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D6C3EB-B5B5-3A27-C02A-7AA796C4973F}"/>
              </a:ext>
            </a:extLst>
          </p:cNvPr>
          <p:cNvSpPr>
            <a:spLocks noGrp="1"/>
          </p:cNvSpPr>
          <p:nvPr>
            <p:ph type="sldNum" sz="quarter" idx="12"/>
          </p:nvPr>
        </p:nvSpPr>
        <p:spPr/>
        <p:txBody>
          <a:bodyPr/>
          <a:lstStyle/>
          <a:p>
            <a:fld id="{57AC0E79-F531-4290-B37F-533038CC23F5}" type="slidenum">
              <a:rPr lang="en-US" smtClean="0"/>
              <a:pPr/>
              <a:t>29</a:t>
            </a:fld>
            <a:endParaRPr lang="en-US" dirty="0"/>
          </a:p>
        </p:txBody>
      </p:sp>
      <p:sp>
        <p:nvSpPr>
          <p:cNvPr id="4" name="TextBox 3">
            <a:extLst>
              <a:ext uri="{FF2B5EF4-FFF2-40B4-BE49-F238E27FC236}">
                <a16:creationId xmlns:a16="http://schemas.microsoft.com/office/drawing/2014/main" id="{8DA3DA8B-AE0F-DBF7-FA60-1F3D447CA5F8}"/>
              </a:ext>
            </a:extLst>
          </p:cNvPr>
          <p:cNvSpPr txBox="1"/>
          <p:nvPr/>
        </p:nvSpPr>
        <p:spPr>
          <a:xfrm>
            <a:off x="980122" y="1397675"/>
            <a:ext cx="8003857" cy="923330"/>
          </a:xfrm>
          <a:prstGeom prst="rect">
            <a:avLst/>
          </a:prstGeom>
          <a:noFill/>
        </p:spPr>
        <p:txBody>
          <a:bodyPr wrap="square">
            <a:spAutoFit/>
          </a:bodyPr>
          <a:lstStyle/>
          <a:p>
            <a:r>
              <a:rPr lang="en-GB" b="0" i="0" dirty="0">
                <a:solidFill>
                  <a:srgbClr val="0D0D0D"/>
                </a:solidFill>
                <a:effectLst/>
                <a:latin typeface="Söhne"/>
              </a:rPr>
              <a:t>This </a:t>
            </a:r>
            <a:r>
              <a:rPr lang="en-GB" dirty="0">
                <a:solidFill>
                  <a:srgbClr val="0D0D0D"/>
                </a:solidFill>
                <a:latin typeface="Söhne"/>
              </a:rPr>
              <a:t>is the process of a </a:t>
            </a:r>
            <a:r>
              <a:rPr lang="en-GB" b="0" i="0" dirty="0">
                <a:solidFill>
                  <a:srgbClr val="0D0D0D"/>
                </a:solidFill>
                <a:effectLst/>
                <a:latin typeface="Söhne"/>
              </a:rPr>
              <a:t>functional workflow designed for PUC3, focusing on demonstrating the IRIS platform's capabilities in cross-border threat intelligence sharing scenarios involving energy data manipulation. </a:t>
            </a:r>
            <a:endParaRPr lang="en-FI" dirty="0"/>
          </a:p>
        </p:txBody>
      </p:sp>
      <p:sp>
        <p:nvSpPr>
          <p:cNvPr id="5" name="Title 5">
            <a:extLst>
              <a:ext uri="{FF2B5EF4-FFF2-40B4-BE49-F238E27FC236}">
                <a16:creationId xmlns:a16="http://schemas.microsoft.com/office/drawing/2014/main" id="{41E0CB01-BB8C-8C3A-69B9-2C827378173D}"/>
              </a:ext>
            </a:extLst>
          </p:cNvPr>
          <p:cNvSpPr txBox="1">
            <a:spLocks/>
          </p:cNvSpPr>
          <p:nvPr/>
        </p:nvSpPr>
        <p:spPr>
          <a:xfrm>
            <a:off x="838200" y="336551"/>
            <a:ext cx="939800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pPr>
              <a:spcBef>
                <a:spcPts val="600"/>
              </a:spcBef>
              <a:spcAft>
                <a:spcPts val="1200"/>
              </a:spcAft>
            </a:pPr>
            <a:r>
              <a:rPr lang="en-GB" sz="3200" dirty="0"/>
              <a:t>Functional workflow</a:t>
            </a:r>
          </a:p>
        </p:txBody>
      </p:sp>
      <p:sp>
        <p:nvSpPr>
          <p:cNvPr id="6" name="TextBox 5">
            <a:extLst>
              <a:ext uri="{FF2B5EF4-FFF2-40B4-BE49-F238E27FC236}">
                <a16:creationId xmlns:a16="http://schemas.microsoft.com/office/drawing/2014/main" id="{24F3AFF5-BE9F-3FDD-5BC6-B47F067E43EA}"/>
              </a:ext>
            </a:extLst>
          </p:cNvPr>
          <p:cNvSpPr txBox="1"/>
          <p:nvPr/>
        </p:nvSpPr>
        <p:spPr>
          <a:xfrm>
            <a:off x="1468642" y="3166608"/>
            <a:ext cx="7785160" cy="2062103"/>
          </a:xfrm>
          <a:prstGeom prst="rect">
            <a:avLst/>
          </a:prstGeom>
          <a:noFill/>
        </p:spPr>
        <p:txBody>
          <a:bodyPr wrap="square">
            <a:spAutoFit/>
          </a:bodyPr>
          <a:lstStyle/>
          <a:p>
            <a:pPr marL="285750" indent="-285750">
              <a:buFont typeface="+mj-lt"/>
              <a:buAutoNum type="arabicPeriod"/>
            </a:pPr>
            <a:r>
              <a:rPr lang="en-GB" sz="1600" dirty="0"/>
              <a:t>Trainee searches for Smart Grid vulnerabilities using EME dashboard.</a:t>
            </a:r>
          </a:p>
          <a:p>
            <a:pPr marL="285750" indent="-285750">
              <a:buFont typeface="+mj-lt"/>
              <a:buAutoNum type="arabicPeriod"/>
            </a:pPr>
            <a:r>
              <a:rPr lang="en-GB" sz="1600" dirty="0"/>
              <a:t>EME forwards request to ATIO.</a:t>
            </a:r>
          </a:p>
          <a:p>
            <a:pPr marL="285750" indent="-285750">
              <a:buFont typeface="+mj-lt"/>
              <a:buAutoNum type="arabicPeriod"/>
            </a:pPr>
            <a:r>
              <a:rPr lang="en-GB" sz="1600" dirty="0"/>
              <a:t>ATIO directs request to VDM.</a:t>
            </a:r>
          </a:p>
          <a:p>
            <a:pPr marL="285750" indent="-285750">
              <a:buFont typeface="+mj-lt"/>
              <a:buAutoNum type="arabicPeriod"/>
            </a:pPr>
            <a:r>
              <a:rPr lang="en-GB" sz="1600" dirty="0"/>
              <a:t>VDM scans customer-facing components, detects vulnerabilities.</a:t>
            </a:r>
          </a:p>
          <a:p>
            <a:pPr marL="285750" indent="-285750">
              <a:buFont typeface="+mj-lt"/>
              <a:buAutoNum type="arabicPeriod"/>
            </a:pPr>
            <a:r>
              <a:rPr lang="en-GB" sz="1600" dirty="0"/>
              <a:t>VDM analyses and generates comprehensive report.</a:t>
            </a:r>
          </a:p>
          <a:p>
            <a:pPr marL="285750" indent="-285750">
              <a:buFont typeface="+mj-lt"/>
              <a:buAutoNum type="arabicPeriod"/>
            </a:pPr>
            <a:r>
              <a:rPr lang="en-GB" sz="1600" dirty="0"/>
              <a:t>Report sent to ATIO for enrichment.</a:t>
            </a:r>
          </a:p>
          <a:p>
            <a:pPr marL="285750" indent="-285750">
              <a:buFont typeface="+mj-lt"/>
              <a:buAutoNum type="arabicPeriod"/>
            </a:pPr>
            <a:r>
              <a:rPr lang="en-GB" sz="1600" dirty="0"/>
              <a:t>Enriched report shared across IRIS platform.</a:t>
            </a:r>
          </a:p>
          <a:p>
            <a:pPr marL="285750" indent="-285750">
              <a:buFont typeface="+mj-lt"/>
              <a:buAutoNum type="arabicPeriod"/>
            </a:pPr>
            <a:r>
              <a:rPr lang="en-GB" sz="1600" dirty="0"/>
              <a:t>Vulnerability displayed on EME dashboard for review.</a:t>
            </a:r>
            <a:endParaRPr lang="en-FI" sz="1600" dirty="0"/>
          </a:p>
        </p:txBody>
      </p:sp>
    </p:spTree>
    <p:extLst>
      <p:ext uri="{BB962C8B-B14F-4D97-AF65-F5344CB8AC3E}">
        <p14:creationId xmlns:p14="http://schemas.microsoft.com/office/powerpoint/2010/main" val="1598731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008" y="-73152"/>
            <a:ext cx="8686800" cy="1035050"/>
          </a:xfrm>
        </p:spPr>
        <p:txBody>
          <a:bodyPr/>
          <a:lstStyle/>
          <a:p>
            <a:r>
              <a:rPr lang="en-US" b="1" dirty="0"/>
              <a:t>Project at a Glance</a:t>
            </a:r>
          </a:p>
        </p:txBody>
      </p:sp>
      <p:sp>
        <p:nvSpPr>
          <p:cNvPr id="3" name="Slide Number Placeholder 2"/>
          <p:cNvSpPr>
            <a:spLocks noGrp="1"/>
          </p:cNvSpPr>
          <p:nvPr>
            <p:ph type="sldNum" sz="quarter" idx="12"/>
          </p:nvPr>
        </p:nvSpPr>
        <p:spPr/>
        <p:txBody>
          <a:bodyPr/>
          <a:lstStyle/>
          <a:p>
            <a:fld id="{57AC0E79-F531-4290-B37F-533038CC23F5}" type="slidenum">
              <a:rPr lang="en-US" smtClean="0"/>
              <a:pPr/>
              <a:t>3</a:t>
            </a:fld>
            <a:endParaRPr lang="en-US" dirty="0"/>
          </a:p>
        </p:txBody>
      </p:sp>
      <p:sp>
        <p:nvSpPr>
          <p:cNvPr id="5" name="TextBox 4"/>
          <p:cNvSpPr txBox="1"/>
          <p:nvPr/>
        </p:nvSpPr>
        <p:spPr>
          <a:xfrm>
            <a:off x="6610858" y="1155005"/>
            <a:ext cx="5299087" cy="3927935"/>
          </a:xfrm>
          <a:prstGeom prst="rect">
            <a:avLst/>
          </a:prstGeom>
          <a:noFill/>
        </p:spPr>
        <p:txBody>
          <a:bodyPr wrap="square" rtlCol="0">
            <a:spAutoFit/>
          </a:bodyPr>
          <a:lstStyle/>
          <a:p>
            <a:pPr>
              <a:lnSpc>
                <a:spcPct val="140000"/>
              </a:lnSpc>
            </a:pPr>
            <a:r>
              <a:rPr lang="en-US" sz="1600" b="1" dirty="0"/>
              <a:t>Call Identifier:</a:t>
            </a:r>
            <a:r>
              <a:rPr lang="en-US" sz="1600" dirty="0"/>
              <a:t> 2020-SU-DS-2020 </a:t>
            </a:r>
          </a:p>
          <a:p>
            <a:pPr>
              <a:lnSpc>
                <a:spcPct val="140000"/>
              </a:lnSpc>
            </a:pPr>
            <a:r>
              <a:rPr lang="en-US" sz="1600" b="1" dirty="0"/>
              <a:t>Topic:</a:t>
            </a:r>
            <a:r>
              <a:rPr lang="en-US" sz="1600" dirty="0"/>
              <a:t> SU-DS02-2020 Intelligent security and privacy management</a:t>
            </a:r>
          </a:p>
          <a:p>
            <a:pPr>
              <a:lnSpc>
                <a:spcPct val="140000"/>
              </a:lnSpc>
            </a:pPr>
            <a:r>
              <a:rPr lang="en-US" sz="1600" b="1" dirty="0"/>
              <a:t>EC Funding: </a:t>
            </a:r>
            <a:r>
              <a:rPr lang="en-US" sz="1600" dirty="0"/>
              <a:t>4 918 790.00 EUR</a:t>
            </a:r>
            <a:endParaRPr lang="en-US" sz="1600" b="1" dirty="0"/>
          </a:p>
          <a:p>
            <a:pPr>
              <a:lnSpc>
                <a:spcPct val="140000"/>
              </a:lnSpc>
            </a:pPr>
            <a:r>
              <a:rPr lang="en-US" sz="1600" b="1" dirty="0"/>
              <a:t>Duration: </a:t>
            </a:r>
            <a:r>
              <a:rPr lang="en-US" sz="1600" dirty="0"/>
              <a:t>36 months (Sept 2021-Aug 2024)</a:t>
            </a:r>
          </a:p>
          <a:p>
            <a:pPr>
              <a:lnSpc>
                <a:spcPct val="140000"/>
              </a:lnSpc>
            </a:pPr>
            <a:r>
              <a:rPr lang="en-US" sz="1600" b="1" dirty="0"/>
              <a:t>Consortium: </a:t>
            </a:r>
            <a:r>
              <a:rPr lang="en-US" sz="1600" dirty="0"/>
              <a:t>19 partners </a:t>
            </a:r>
          </a:p>
          <a:p>
            <a:pPr>
              <a:lnSpc>
                <a:spcPct val="140000"/>
              </a:lnSpc>
            </a:pPr>
            <a:r>
              <a:rPr lang="en-US" sz="1600" b="1" dirty="0"/>
              <a:t>Coordinator: </a:t>
            </a:r>
            <a:r>
              <a:rPr lang="pt-PT" sz="1600" dirty="0"/>
              <a:t>INOV - Instituto de Engenharia de Sistemas e Computadores, Inovacão, (INOV), Portugal</a:t>
            </a:r>
            <a:endParaRPr lang="en-US" sz="1600" b="1" dirty="0"/>
          </a:p>
          <a:p>
            <a:pPr>
              <a:lnSpc>
                <a:spcPct val="140000"/>
              </a:lnSpc>
            </a:pPr>
            <a:r>
              <a:rPr lang="en-US" sz="1600" b="1" dirty="0"/>
              <a:t>Learn More: </a:t>
            </a:r>
            <a:r>
              <a:rPr lang="en-US" sz="1600" dirty="0"/>
              <a:t>www. iris-h2020.eu</a:t>
            </a:r>
          </a:p>
          <a:p>
            <a:pPr>
              <a:lnSpc>
                <a:spcPct val="140000"/>
              </a:lnSpc>
              <a:spcAft>
                <a:spcPts val="600"/>
              </a:spcAft>
            </a:pPr>
            <a:r>
              <a:rPr lang="en-US" sz="1600" b="1" dirty="0"/>
              <a:t>Join us:      </a:t>
            </a:r>
            <a:r>
              <a:rPr lang="en-US" sz="1600" dirty="0"/>
              <a:t>@iris-h2020      </a:t>
            </a:r>
          </a:p>
          <a:p>
            <a:pPr>
              <a:lnSpc>
                <a:spcPct val="140000"/>
              </a:lnSpc>
              <a:spcAft>
                <a:spcPts val="600"/>
              </a:spcAft>
            </a:pPr>
            <a:r>
              <a:rPr lang="en-US" sz="1600" dirty="0"/>
              <a:t>                     IRIS H2020 Project</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63101" y="4312531"/>
            <a:ext cx="263377" cy="27622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38251" y="4762290"/>
            <a:ext cx="257175" cy="257175"/>
          </a:xfrm>
          <a:prstGeom prst="rect">
            <a:avLst/>
          </a:prstGeom>
        </p:spPr>
      </p:pic>
      <p:sp>
        <p:nvSpPr>
          <p:cNvPr id="10" name="TextBox 9"/>
          <p:cNvSpPr txBox="1"/>
          <p:nvPr/>
        </p:nvSpPr>
        <p:spPr>
          <a:xfrm>
            <a:off x="8668257" y="5192620"/>
            <a:ext cx="3289808" cy="830997"/>
          </a:xfrm>
          <a:prstGeom prst="rect">
            <a:avLst/>
          </a:prstGeom>
          <a:noFill/>
          <a:ln>
            <a:solidFill>
              <a:schemeClr val="accent1"/>
            </a:solidFill>
          </a:ln>
        </p:spPr>
        <p:txBody>
          <a:bodyPr wrap="square" rtlCol="0">
            <a:spAutoFit/>
          </a:bodyPr>
          <a:lstStyle/>
          <a:p>
            <a:r>
              <a:rPr lang="en-GB" sz="1200" b="1" dirty="0"/>
              <a:t>6 Public organizations</a:t>
            </a:r>
          </a:p>
          <a:p>
            <a:r>
              <a:rPr lang="en-US" sz="1200" b="1" dirty="0"/>
              <a:t>3 SMEs</a:t>
            </a:r>
            <a:r>
              <a:rPr lang="en-US" sz="1200" dirty="0"/>
              <a:t> </a:t>
            </a:r>
          </a:p>
          <a:p>
            <a:r>
              <a:rPr lang="en-US" sz="1200" b="1" dirty="0"/>
              <a:t>4 Large ICT industries</a:t>
            </a:r>
            <a:r>
              <a:rPr lang="en-GB" sz="1200" dirty="0"/>
              <a:t> </a:t>
            </a:r>
          </a:p>
          <a:p>
            <a:r>
              <a:rPr lang="en-GB" sz="1200" b="1" dirty="0"/>
              <a:t>6 Research institutions &amp; Universities</a:t>
            </a:r>
            <a:endParaRPr lang="en-US" sz="1200" b="1" dirty="0"/>
          </a:p>
        </p:txBody>
      </p:sp>
      <p:sp>
        <p:nvSpPr>
          <p:cNvPr id="13" name="Right Arrow 12"/>
          <p:cNvSpPr/>
          <p:nvPr/>
        </p:nvSpPr>
        <p:spPr>
          <a:xfrm>
            <a:off x="6477507" y="5208032"/>
            <a:ext cx="2190750" cy="819149"/>
          </a:xfrm>
          <a:prstGeom prst="rightArrow">
            <a:avLst/>
          </a:prstGeom>
          <a:solidFill>
            <a:srgbClr val="838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515606" y="5427107"/>
            <a:ext cx="2023745" cy="369332"/>
          </a:xfrm>
          <a:prstGeom prst="rect">
            <a:avLst/>
          </a:prstGeom>
          <a:noFill/>
        </p:spPr>
        <p:txBody>
          <a:bodyPr wrap="square" rtlCol="0">
            <a:spAutoFit/>
          </a:bodyPr>
          <a:lstStyle/>
          <a:p>
            <a:r>
              <a:rPr lang="en-US" b="1" dirty="0">
                <a:solidFill>
                  <a:schemeClr val="bg1"/>
                </a:solidFill>
              </a:rPr>
              <a:t>       Consortium</a:t>
            </a:r>
          </a:p>
        </p:txBody>
      </p:sp>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10858" y="5492063"/>
            <a:ext cx="372247" cy="249369"/>
          </a:xfrm>
          <a:prstGeom prst="rect">
            <a:avLst/>
          </a:prstGeom>
        </p:spPr>
      </p:pic>
      <p:sp>
        <p:nvSpPr>
          <p:cNvPr id="7" name="Rectangle 6"/>
          <p:cNvSpPr/>
          <p:nvPr/>
        </p:nvSpPr>
        <p:spPr>
          <a:xfrm>
            <a:off x="4610100" y="2714625"/>
            <a:ext cx="752475"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CCD1BCE-F801-7245-A075-AD3B568F29A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71551" y="880491"/>
            <a:ext cx="5025601" cy="4030218"/>
          </a:xfrm>
          <a:prstGeom prst="rect">
            <a:avLst/>
          </a:prstGeom>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1396" y="4910709"/>
            <a:ext cx="3925909" cy="1434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3546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8A4313-D293-3CD6-0327-A26F834ECE49}"/>
              </a:ext>
            </a:extLst>
          </p:cNvPr>
          <p:cNvSpPr>
            <a:spLocks noGrp="1"/>
          </p:cNvSpPr>
          <p:nvPr>
            <p:ph type="sldNum" sz="quarter" idx="12"/>
          </p:nvPr>
        </p:nvSpPr>
        <p:spPr/>
        <p:txBody>
          <a:bodyPr/>
          <a:lstStyle/>
          <a:p>
            <a:fld id="{57AC0E79-F531-4290-B37F-533038CC23F5}" type="slidenum">
              <a:rPr lang="en-US" smtClean="0"/>
              <a:pPr/>
              <a:t>30</a:t>
            </a:fld>
            <a:endParaRPr lang="en-US" dirty="0"/>
          </a:p>
        </p:txBody>
      </p:sp>
      <p:pic>
        <p:nvPicPr>
          <p:cNvPr id="5" name="Picture 4">
            <a:extLst>
              <a:ext uri="{FF2B5EF4-FFF2-40B4-BE49-F238E27FC236}">
                <a16:creationId xmlns:a16="http://schemas.microsoft.com/office/drawing/2014/main" id="{BD9FC3EF-083D-0463-9366-57B451CEB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65" y="0"/>
            <a:ext cx="11370566" cy="6858000"/>
          </a:xfrm>
          <a:prstGeom prst="rect">
            <a:avLst/>
          </a:prstGeom>
        </p:spPr>
      </p:pic>
    </p:spTree>
    <p:extLst>
      <p:ext uri="{BB962C8B-B14F-4D97-AF65-F5344CB8AC3E}">
        <p14:creationId xmlns:p14="http://schemas.microsoft.com/office/powerpoint/2010/main" val="450677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79825"/>
            <a:ext cx="10515600" cy="1521069"/>
          </a:xfrm>
        </p:spPr>
        <p:txBody>
          <a:bodyPr>
            <a:normAutofit/>
          </a:bodyPr>
          <a:lstStyle/>
          <a:p>
            <a:pPr algn="l"/>
            <a:r>
              <a:rPr lang="en-US" dirty="0"/>
              <a:t>IRIS PUC 3 – SAT</a:t>
            </a:r>
            <a:endParaRPr lang="en-US" b="1" dirty="0"/>
          </a:p>
        </p:txBody>
      </p:sp>
      <p:sp>
        <p:nvSpPr>
          <p:cNvPr id="4" name="Text Placeholder 3"/>
          <p:cNvSpPr>
            <a:spLocks noGrp="1"/>
          </p:cNvSpPr>
          <p:nvPr>
            <p:ph type="body" idx="13"/>
          </p:nvPr>
        </p:nvSpPr>
        <p:spPr>
          <a:xfrm>
            <a:off x="228600" y="4056192"/>
            <a:ext cx="10227129" cy="1521069"/>
          </a:xfrm>
        </p:spPr>
        <p:txBody>
          <a:bodyPr>
            <a:noAutofit/>
          </a:bodyPr>
          <a:lstStyle/>
          <a:p>
            <a:pPr algn="ctr"/>
            <a:r>
              <a:rPr lang="en-US" dirty="0"/>
              <a:t> </a:t>
            </a:r>
          </a:p>
          <a:p>
            <a:r>
              <a:rPr lang="en-US" dirty="0"/>
              <a:t>PUC3 | 21/03/2024 | CEL</a:t>
            </a:r>
          </a:p>
          <a:p>
            <a:pPr algn="ctr"/>
            <a:endParaRPr lang="en-US" dirty="0"/>
          </a:p>
        </p:txBody>
      </p:sp>
    </p:spTree>
    <p:extLst>
      <p:ext uri="{BB962C8B-B14F-4D97-AF65-F5344CB8AC3E}">
        <p14:creationId xmlns:p14="http://schemas.microsoft.com/office/powerpoint/2010/main" val="1571758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817417" y="105629"/>
            <a:ext cx="8686800" cy="1035050"/>
          </a:xfrm>
          <a:prstGeom prst="rect">
            <a:avLst/>
          </a:prstGeom>
          <a:noFill/>
          <a:ln>
            <a:noFill/>
          </a:ln>
        </p:spPr>
        <p:txBody>
          <a:bodyPr spcFirstLastPara="1" wrap="square" lIns="91425" tIns="45700" rIns="91425" bIns="45700" anchor="ctr" anchorCtr="0">
            <a:normAutofit/>
          </a:bodyPr>
          <a:lstStyle/>
          <a:p>
            <a:pPr lvl="0">
              <a:buClr>
                <a:srgbClr val="626265"/>
              </a:buClr>
              <a:buSzPts val="4000"/>
            </a:pPr>
            <a:r>
              <a:rPr lang="it-IT" b="1">
                <a:solidFill>
                  <a:srgbClr val="626265"/>
                </a:solidFill>
              </a:rPr>
              <a:t> </a:t>
            </a:r>
            <a:r>
              <a:rPr lang="it-IT" sz="3600">
                <a:solidFill>
                  <a:srgbClr val="626265"/>
                </a:solidFill>
              </a:rPr>
              <a:t>Social </a:t>
            </a:r>
            <a:r>
              <a:rPr lang="it-IT" sz="3600" dirty="0" err="1">
                <a:solidFill>
                  <a:srgbClr val="626265"/>
                </a:solidFill>
              </a:rPr>
              <a:t>Acceptance</a:t>
            </a:r>
            <a:r>
              <a:rPr lang="it-IT" sz="3600" dirty="0">
                <a:solidFill>
                  <a:srgbClr val="626265"/>
                </a:solidFill>
              </a:rPr>
              <a:t> </a:t>
            </a:r>
            <a:r>
              <a:rPr lang="it-IT" sz="3600" dirty="0" err="1">
                <a:solidFill>
                  <a:srgbClr val="626265"/>
                </a:solidFill>
              </a:rPr>
              <a:t>Assessment</a:t>
            </a:r>
            <a:endParaRPr sz="3600" b="1" dirty="0">
              <a:solidFill>
                <a:srgbClr val="626265"/>
              </a:solidFill>
            </a:endParaRPr>
          </a:p>
        </p:txBody>
      </p:sp>
      <p:sp>
        <p:nvSpPr>
          <p:cNvPr id="88" name="Google Shape;88;p2"/>
          <p:cNvSpPr txBox="1">
            <a:spLocks noGrp="1"/>
          </p:cNvSpPr>
          <p:nvPr>
            <p:ph type="body" idx="1"/>
          </p:nvPr>
        </p:nvSpPr>
        <p:spPr>
          <a:xfrm>
            <a:off x="4935709" y="1900700"/>
            <a:ext cx="6575936" cy="396125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100000"/>
              </a:lnSpc>
              <a:spcBef>
                <a:spcPts val="0"/>
              </a:spcBef>
              <a:spcAft>
                <a:spcPts val="0"/>
              </a:spcAft>
              <a:buClr>
                <a:srgbClr val="626265"/>
              </a:buClr>
              <a:buSzPct val="100000"/>
              <a:buFont typeface="Noto Sans Symbols"/>
              <a:buChar char="✔"/>
            </a:pPr>
            <a:r>
              <a:rPr lang="it-IT" sz="2800" dirty="0" err="1">
                <a:solidFill>
                  <a:srgbClr val="626265"/>
                </a:solidFill>
              </a:rPr>
              <a:t>This</a:t>
            </a:r>
            <a:r>
              <a:rPr lang="it-IT" sz="2800" dirty="0">
                <a:solidFill>
                  <a:srgbClr val="626265"/>
                </a:solidFill>
              </a:rPr>
              <a:t> session </a:t>
            </a:r>
            <a:r>
              <a:rPr lang="it-IT" sz="2800" dirty="0" err="1">
                <a:solidFill>
                  <a:srgbClr val="626265"/>
                </a:solidFill>
              </a:rPr>
              <a:t>is</a:t>
            </a:r>
            <a:r>
              <a:rPr lang="it-IT" sz="2800" dirty="0">
                <a:solidFill>
                  <a:srgbClr val="626265"/>
                </a:solidFill>
              </a:rPr>
              <a:t> </a:t>
            </a:r>
            <a:r>
              <a:rPr lang="it-IT" sz="2800" dirty="0" err="1">
                <a:solidFill>
                  <a:srgbClr val="626265"/>
                </a:solidFill>
              </a:rPr>
              <a:t>also</a:t>
            </a:r>
            <a:r>
              <a:rPr lang="it-IT" sz="2800" dirty="0">
                <a:solidFill>
                  <a:srgbClr val="626265"/>
                </a:solidFill>
              </a:rPr>
              <a:t> part of </a:t>
            </a:r>
            <a:r>
              <a:rPr lang="it-IT" sz="2800" dirty="0" err="1">
                <a:solidFill>
                  <a:srgbClr val="626265"/>
                </a:solidFill>
              </a:rPr>
              <a:t>our</a:t>
            </a:r>
            <a:r>
              <a:rPr lang="it-IT" sz="2800" dirty="0">
                <a:solidFill>
                  <a:srgbClr val="626265"/>
                </a:solidFill>
              </a:rPr>
              <a:t> </a:t>
            </a:r>
            <a:r>
              <a:rPr lang="it-IT" sz="2800" dirty="0" err="1">
                <a:solidFill>
                  <a:srgbClr val="626265"/>
                </a:solidFill>
              </a:rPr>
              <a:t>research</a:t>
            </a:r>
            <a:r>
              <a:rPr lang="it-IT" sz="2800" dirty="0">
                <a:solidFill>
                  <a:srgbClr val="626265"/>
                </a:solidFill>
              </a:rPr>
              <a:t> on the social </a:t>
            </a:r>
            <a:r>
              <a:rPr lang="it-IT" sz="2800" dirty="0" err="1">
                <a:solidFill>
                  <a:srgbClr val="626265"/>
                </a:solidFill>
              </a:rPr>
              <a:t>acceptance</a:t>
            </a:r>
            <a:r>
              <a:rPr lang="it-IT" sz="2800" dirty="0">
                <a:solidFill>
                  <a:srgbClr val="626265"/>
                </a:solidFill>
              </a:rPr>
              <a:t> of IRIS </a:t>
            </a:r>
            <a:r>
              <a:rPr lang="it-IT" sz="2800" dirty="0" err="1">
                <a:solidFill>
                  <a:srgbClr val="626265"/>
                </a:solidFill>
              </a:rPr>
              <a:t>project</a:t>
            </a:r>
            <a:endParaRPr dirty="0"/>
          </a:p>
          <a:p>
            <a:pPr marL="0" lvl="0" indent="0" algn="just" rtl="0">
              <a:lnSpc>
                <a:spcPct val="100000"/>
              </a:lnSpc>
              <a:spcBef>
                <a:spcPts val="1000"/>
              </a:spcBef>
              <a:spcAft>
                <a:spcPts val="0"/>
              </a:spcAft>
              <a:buClr>
                <a:srgbClr val="838487"/>
              </a:buClr>
              <a:buSzPct val="100000"/>
              <a:buNone/>
            </a:pPr>
            <a:endParaRPr sz="2800" dirty="0">
              <a:solidFill>
                <a:srgbClr val="626265"/>
              </a:solidFill>
            </a:endParaRPr>
          </a:p>
          <a:p>
            <a:pPr marL="228600" indent="-228600" algn="just">
              <a:lnSpc>
                <a:spcPct val="100000"/>
              </a:lnSpc>
              <a:buClr>
                <a:srgbClr val="626265"/>
              </a:buClr>
              <a:buSzPct val="100000"/>
              <a:buFont typeface="Noto Sans Symbols"/>
              <a:buChar char="✔"/>
            </a:pPr>
            <a:r>
              <a:rPr lang="it-IT" sz="2800" dirty="0">
                <a:solidFill>
                  <a:srgbClr val="626265"/>
                </a:solidFill>
              </a:rPr>
              <a:t>The </a:t>
            </a:r>
            <a:r>
              <a:rPr lang="it-IT" sz="2800" dirty="0" err="1">
                <a:solidFill>
                  <a:srgbClr val="626265"/>
                </a:solidFill>
              </a:rPr>
              <a:t>aim</a:t>
            </a:r>
            <a:r>
              <a:rPr lang="it-IT" sz="2800" dirty="0">
                <a:solidFill>
                  <a:srgbClr val="626265"/>
                </a:solidFill>
              </a:rPr>
              <a:t> </a:t>
            </a:r>
            <a:r>
              <a:rPr lang="it-IT" sz="2800" dirty="0" err="1">
                <a:solidFill>
                  <a:srgbClr val="626265"/>
                </a:solidFill>
              </a:rPr>
              <a:t>is</a:t>
            </a:r>
            <a:r>
              <a:rPr lang="it-IT" sz="2800" dirty="0">
                <a:solidFill>
                  <a:srgbClr val="626265"/>
                </a:solidFill>
              </a:rPr>
              <a:t> to </a:t>
            </a:r>
            <a:r>
              <a:rPr lang="it-IT" sz="2800" dirty="0" err="1">
                <a:solidFill>
                  <a:srgbClr val="626265"/>
                </a:solidFill>
              </a:rPr>
              <a:t>get</a:t>
            </a:r>
            <a:r>
              <a:rPr lang="it-IT" sz="2800" dirty="0">
                <a:solidFill>
                  <a:srgbClr val="626265"/>
                </a:solidFill>
              </a:rPr>
              <a:t> a feedback on the </a:t>
            </a:r>
            <a:r>
              <a:rPr lang="it-IT" sz="2800" dirty="0" err="1">
                <a:solidFill>
                  <a:srgbClr val="626265"/>
                </a:solidFill>
              </a:rPr>
              <a:t>demonstration</a:t>
            </a:r>
            <a:r>
              <a:rPr lang="it-IT" sz="2800" dirty="0">
                <a:solidFill>
                  <a:srgbClr val="626265"/>
                </a:solidFill>
              </a:rPr>
              <a:t> </a:t>
            </a:r>
            <a:r>
              <a:rPr lang="it-IT" sz="2800" dirty="0" err="1">
                <a:solidFill>
                  <a:srgbClr val="626265"/>
                </a:solidFill>
              </a:rPr>
              <a:t>based</a:t>
            </a:r>
            <a:r>
              <a:rPr lang="it-IT" sz="2800" dirty="0">
                <a:solidFill>
                  <a:srgbClr val="626265"/>
                </a:solidFill>
              </a:rPr>
              <a:t> on </a:t>
            </a:r>
            <a:r>
              <a:rPr lang="it-IT" sz="2800" dirty="0" err="1">
                <a:solidFill>
                  <a:srgbClr val="626265"/>
                </a:solidFill>
              </a:rPr>
              <a:t>your</a:t>
            </a:r>
            <a:r>
              <a:rPr lang="it-IT" sz="2800" dirty="0">
                <a:solidFill>
                  <a:srgbClr val="626265"/>
                </a:solidFill>
              </a:rPr>
              <a:t> </a:t>
            </a:r>
            <a:r>
              <a:rPr lang="it-IT" sz="2800" dirty="0" err="1">
                <a:solidFill>
                  <a:srgbClr val="626265"/>
                </a:solidFill>
              </a:rPr>
              <a:t>perceptions</a:t>
            </a:r>
            <a:endParaRPr lang="it-IT" sz="2800" dirty="0">
              <a:solidFill>
                <a:srgbClr val="626265"/>
              </a:solidFill>
            </a:endParaRPr>
          </a:p>
          <a:p>
            <a:pPr marL="228600" indent="-228600" algn="just">
              <a:lnSpc>
                <a:spcPct val="100000"/>
              </a:lnSpc>
              <a:buClr>
                <a:srgbClr val="626265"/>
              </a:buClr>
              <a:buSzPct val="100000"/>
              <a:buFont typeface="Noto Sans Symbols"/>
              <a:buChar char="✔"/>
            </a:pPr>
            <a:endParaRPr lang="it-IT" sz="2800" dirty="0">
              <a:solidFill>
                <a:srgbClr val="626265"/>
              </a:solidFill>
            </a:endParaRPr>
          </a:p>
          <a:p>
            <a:pPr marL="228600" indent="-228600" algn="just">
              <a:lnSpc>
                <a:spcPct val="100000"/>
              </a:lnSpc>
              <a:buClr>
                <a:srgbClr val="626265"/>
              </a:buClr>
              <a:buSzPct val="100000"/>
              <a:buFont typeface="Noto Sans Symbols"/>
              <a:buChar char="✔"/>
            </a:pPr>
            <a:r>
              <a:rPr lang="it-IT" sz="2800" dirty="0" err="1">
                <a:solidFill>
                  <a:srgbClr val="626265"/>
                </a:solidFill>
              </a:rPr>
              <a:t>Today</a:t>
            </a:r>
            <a:r>
              <a:rPr lang="it-IT" sz="2800" dirty="0">
                <a:solidFill>
                  <a:srgbClr val="626265"/>
                </a:solidFill>
              </a:rPr>
              <a:t> </a:t>
            </a:r>
            <a:r>
              <a:rPr lang="it-IT" sz="2800" dirty="0" err="1">
                <a:solidFill>
                  <a:srgbClr val="626265"/>
                </a:solidFill>
              </a:rPr>
              <a:t>you</a:t>
            </a:r>
            <a:r>
              <a:rPr lang="it-IT" sz="2800" dirty="0">
                <a:solidFill>
                  <a:srgbClr val="626265"/>
                </a:solidFill>
              </a:rPr>
              <a:t> </a:t>
            </a:r>
            <a:r>
              <a:rPr lang="it-IT" sz="2800" dirty="0" err="1">
                <a:solidFill>
                  <a:srgbClr val="626265"/>
                </a:solidFill>
              </a:rPr>
              <a:t>will</a:t>
            </a:r>
            <a:r>
              <a:rPr lang="it-IT" sz="2800" dirty="0">
                <a:solidFill>
                  <a:srgbClr val="626265"/>
                </a:solidFill>
              </a:rPr>
              <a:t> </a:t>
            </a:r>
            <a:r>
              <a:rPr lang="it-IT" sz="2800" dirty="0" err="1">
                <a:solidFill>
                  <a:srgbClr val="626265"/>
                </a:solidFill>
              </a:rPr>
              <a:t>see</a:t>
            </a:r>
            <a:r>
              <a:rPr lang="it-IT" sz="2800" dirty="0">
                <a:solidFill>
                  <a:srgbClr val="626265"/>
                </a:solidFill>
              </a:rPr>
              <a:t> the </a:t>
            </a:r>
            <a:r>
              <a:rPr lang="it-IT" sz="2800" dirty="0" err="1">
                <a:solidFill>
                  <a:srgbClr val="626265"/>
                </a:solidFill>
              </a:rPr>
              <a:t>demos</a:t>
            </a:r>
            <a:r>
              <a:rPr lang="it-IT" sz="2800" dirty="0">
                <a:solidFill>
                  <a:srgbClr val="626265"/>
                </a:solidFill>
              </a:rPr>
              <a:t>, </a:t>
            </a:r>
            <a:r>
              <a:rPr lang="it-IT" sz="2800" dirty="0" err="1">
                <a:solidFill>
                  <a:srgbClr val="626265"/>
                </a:solidFill>
              </a:rPr>
              <a:t>followed</a:t>
            </a:r>
            <a:r>
              <a:rPr lang="it-IT" sz="2800" dirty="0">
                <a:solidFill>
                  <a:srgbClr val="626265"/>
                </a:solidFill>
              </a:rPr>
              <a:t> by a Q&amp;A session and a </a:t>
            </a:r>
            <a:r>
              <a:rPr lang="it-IT" sz="2800" b="1" dirty="0" err="1">
                <a:solidFill>
                  <a:srgbClr val="626265"/>
                </a:solidFill>
              </a:rPr>
              <a:t>survey</a:t>
            </a:r>
            <a:endParaRPr lang="it-IT" sz="2800" b="1" dirty="0">
              <a:solidFill>
                <a:srgbClr val="626265"/>
              </a:solidFill>
            </a:endParaRPr>
          </a:p>
          <a:p>
            <a:pPr marL="228600" lvl="0" indent="-228600" algn="just" rtl="0">
              <a:lnSpc>
                <a:spcPct val="100000"/>
              </a:lnSpc>
              <a:spcBef>
                <a:spcPts val="1000"/>
              </a:spcBef>
              <a:spcAft>
                <a:spcPts val="0"/>
              </a:spcAft>
              <a:buClr>
                <a:srgbClr val="626265"/>
              </a:buClr>
              <a:buSzPct val="100000"/>
              <a:buFont typeface="Noto Sans Symbols"/>
              <a:buChar char="✔"/>
            </a:pPr>
            <a:endParaRPr lang="it-IT" sz="2800" dirty="0">
              <a:solidFill>
                <a:srgbClr val="626265"/>
              </a:solidFill>
            </a:endParaRPr>
          </a:p>
          <a:p>
            <a:pPr marL="228600" lvl="0" indent="-228600" algn="just" rtl="0">
              <a:lnSpc>
                <a:spcPct val="100000"/>
              </a:lnSpc>
              <a:spcBef>
                <a:spcPts val="1000"/>
              </a:spcBef>
              <a:spcAft>
                <a:spcPts val="0"/>
              </a:spcAft>
              <a:buClr>
                <a:srgbClr val="626265"/>
              </a:buClr>
              <a:buSzPct val="100000"/>
              <a:buFont typeface="Noto Sans Symbols"/>
              <a:buChar char="✔"/>
            </a:pPr>
            <a:endParaRPr dirty="0"/>
          </a:p>
          <a:p>
            <a:pPr marL="228600" lvl="0" indent="-64135" algn="just" rtl="0">
              <a:lnSpc>
                <a:spcPct val="100000"/>
              </a:lnSpc>
              <a:spcBef>
                <a:spcPts val="1000"/>
              </a:spcBef>
              <a:spcAft>
                <a:spcPts val="0"/>
              </a:spcAft>
              <a:buClr>
                <a:srgbClr val="838487"/>
              </a:buClr>
              <a:buSzPct val="100000"/>
              <a:buFont typeface="Noto Sans Symbols"/>
              <a:buNone/>
            </a:pPr>
            <a:endParaRPr sz="2800" dirty="0">
              <a:solidFill>
                <a:srgbClr val="626265"/>
              </a:solidFill>
            </a:endParaRPr>
          </a:p>
          <a:p>
            <a:pPr marL="228600" lvl="0" indent="-228600" algn="just" rtl="0">
              <a:lnSpc>
                <a:spcPct val="100000"/>
              </a:lnSpc>
              <a:spcBef>
                <a:spcPts val="1000"/>
              </a:spcBef>
              <a:spcAft>
                <a:spcPts val="0"/>
              </a:spcAft>
              <a:buClr>
                <a:srgbClr val="626265"/>
              </a:buClr>
              <a:buSzPct val="100000"/>
              <a:buFont typeface="Noto Sans Symbols"/>
              <a:buChar char="✔"/>
            </a:pPr>
            <a:endParaRPr sz="1800" dirty="0"/>
          </a:p>
        </p:txBody>
      </p:sp>
      <p:sp>
        <p:nvSpPr>
          <p:cNvPr id="89" name="Google Shape;89;p2"/>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it-IT"/>
              <a:t>32</a:t>
            </a:fld>
            <a:endParaRPr/>
          </a:p>
        </p:txBody>
      </p:sp>
      <p:pic>
        <p:nvPicPr>
          <p:cNvPr id="90" name="Google Shape;90;p2"/>
          <p:cNvPicPr preferRelativeResize="0"/>
          <p:nvPr/>
        </p:nvPicPr>
        <p:blipFill rotWithShape="1">
          <a:blip r:embed="rId3">
            <a:alphaModFix/>
          </a:blip>
          <a:srcRect/>
          <a:stretch/>
        </p:blipFill>
        <p:spPr>
          <a:xfrm>
            <a:off x="935453" y="2311290"/>
            <a:ext cx="3266433" cy="313033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xfrm>
            <a:off x="838200" y="336551"/>
            <a:ext cx="8686800" cy="10350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626265"/>
              </a:buClr>
              <a:buSzPct val="100000"/>
              <a:buFont typeface="Open Sans"/>
              <a:buNone/>
            </a:pPr>
            <a:r>
              <a:rPr lang="it-IT" dirty="0">
                <a:solidFill>
                  <a:srgbClr val="626265"/>
                </a:solidFill>
              </a:rPr>
              <a:t>Social </a:t>
            </a:r>
            <a:r>
              <a:rPr lang="it-IT" dirty="0" err="1">
                <a:solidFill>
                  <a:srgbClr val="626265"/>
                </a:solidFill>
              </a:rPr>
              <a:t>Acceptance</a:t>
            </a:r>
            <a:r>
              <a:rPr lang="it-IT" dirty="0">
                <a:solidFill>
                  <a:srgbClr val="626265"/>
                </a:solidFill>
              </a:rPr>
              <a:t> of Technology</a:t>
            </a:r>
            <a:br>
              <a:rPr lang="it-IT" dirty="0">
                <a:solidFill>
                  <a:srgbClr val="626265"/>
                </a:solidFill>
              </a:rPr>
            </a:br>
            <a:r>
              <a:rPr lang="it-IT" dirty="0">
                <a:solidFill>
                  <a:srgbClr val="626265"/>
                </a:solidFill>
              </a:rPr>
              <a:t>IRIS model</a:t>
            </a:r>
            <a:endParaRPr dirty="0">
              <a:solidFill>
                <a:srgbClr val="626265"/>
              </a:solidFill>
            </a:endParaRPr>
          </a:p>
        </p:txBody>
      </p:sp>
      <p:sp>
        <p:nvSpPr>
          <p:cNvPr id="97" name="Google Shape;97;p3"/>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it-IT"/>
              <a:t>33</a:t>
            </a:fld>
            <a:endParaRPr/>
          </a:p>
        </p:txBody>
      </p:sp>
      <p:sp>
        <p:nvSpPr>
          <p:cNvPr id="98" name="Google Shape;98;p3"/>
          <p:cNvSpPr txBox="1"/>
          <p:nvPr/>
        </p:nvSpPr>
        <p:spPr>
          <a:xfrm>
            <a:off x="5519057" y="1747157"/>
            <a:ext cx="5323115" cy="4403729"/>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it-IT" sz="2000" b="1" dirty="0">
                <a:solidFill>
                  <a:schemeClr val="accent1"/>
                </a:solidFill>
                <a:latin typeface="Open Sans"/>
                <a:ea typeface="Open Sans"/>
                <a:cs typeface="Open Sans"/>
                <a:sym typeface="Open Sans"/>
              </a:rPr>
              <a:t>BASED ON 3 PRINCIPLES</a:t>
            </a:r>
            <a:endParaRPr dirty="0"/>
          </a:p>
          <a:p>
            <a:pPr marL="342900" marR="0" lvl="0" indent="-342900" algn="just" rtl="0">
              <a:lnSpc>
                <a:spcPct val="107000"/>
              </a:lnSpc>
              <a:spcBef>
                <a:spcPts val="800"/>
              </a:spcBef>
              <a:spcAft>
                <a:spcPts val="0"/>
              </a:spcAft>
              <a:buClr>
                <a:srgbClr val="626265"/>
              </a:buClr>
              <a:buSzPts val="2000"/>
              <a:buFont typeface="Noto Sans Symbols"/>
              <a:buChar char="✔"/>
            </a:pPr>
            <a:r>
              <a:rPr lang="it-IT" sz="2000" b="1" dirty="0">
                <a:solidFill>
                  <a:srgbClr val="626265"/>
                </a:solidFill>
                <a:latin typeface="Open Sans"/>
                <a:ea typeface="Open Sans"/>
                <a:cs typeface="Open Sans"/>
                <a:sym typeface="Open Sans"/>
              </a:rPr>
              <a:t>Human </a:t>
            </a:r>
            <a:r>
              <a:rPr lang="it-IT" sz="2000" b="1" dirty="0" err="1">
                <a:solidFill>
                  <a:srgbClr val="626265"/>
                </a:solidFill>
                <a:latin typeface="Open Sans"/>
                <a:ea typeface="Open Sans"/>
                <a:cs typeface="Open Sans"/>
                <a:sym typeface="Open Sans"/>
              </a:rPr>
              <a:t>centredness</a:t>
            </a:r>
            <a:r>
              <a:rPr lang="it-IT" sz="2000" b="1" dirty="0">
                <a:solidFill>
                  <a:srgbClr val="626265"/>
                </a:solidFill>
                <a:latin typeface="Open Sans"/>
                <a:ea typeface="Open Sans"/>
                <a:cs typeface="Open Sans"/>
                <a:sym typeface="Open Sans"/>
              </a:rPr>
              <a:t>, </a:t>
            </a:r>
            <a:endParaRPr dirty="0"/>
          </a:p>
          <a:p>
            <a:pPr marL="342900" marR="0" lvl="0" indent="-342900" algn="just" rtl="0">
              <a:lnSpc>
                <a:spcPct val="107000"/>
              </a:lnSpc>
              <a:spcBef>
                <a:spcPts val="800"/>
              </a:spcBef>
              <a:spcAft>
                <a:spcPts val="0"/>
              </a:spcAft>
              <a:buClr>
                <a:srgbClr val="626265"/>
              </a:buClr>
              <a:buSzPts val="2000"/>
              <a:buFont typeface="Noto Sans Symbols"/>
              <a:buChar char="✔"/>
            </a:pPr>
            <a:r>
              <a:rPr lang="it-IT" sz="2000" b="1" dirty="0" err="1">
                <a:solidFill>
                  <a:srgbClr val="626265"/>
                </a:solidFill>
                <a:latin typeface="Open Sans"/>
                <a:ea typeface="Open Sans"/>
                <a:cs typeface="Open Sans"/>
                <a:sym typeface="Open Sans"/>
              </a:rPr>
              <a:t>Leave</a:t>
            </a:r>
            <a:r>
              <a:rPr lang="it-IT" sz="2000" b="1" dirty="0">
                <a:solidFill>
                  <a:srgbClr val="626265"/>
                </a:solidFill>
                <a:latin typeface="Open Sans"/>
                <a:ea typeface="Open Sans"/>
                <a:cs typeface="Open Sans"/>
                <a:sym typeface="Open Sans"/>
              </a:rPr>
              <a:t> no </a:t>
            </a:r>
            <a:r>
              <a:rPr lang="it-IT" sz="2000" b="1" dirty="0" err="1">
                <a:solidFill>
                  <a:srgbClr val="626265"/>
                </a:solidFill>
                <a:latin typeface="Open Sans"/>
                <a:ea typeface="Open Sans"/>
                <a:cs typeface="Open Sans"/>
                <a:sym typeface="Open Sans"/>
              </a:rPr>
              <a:t>one</a:t>
            </a:r>
            <a:r>
              <a:rPr lang="it-IT" sz="2000" b="1" dirty="0">
                <a:solidFill>
                  <a:srgbClr val="626265"/>
                </a:solidFill>
                <a:latin typeface="Open Sans"/>
                <a:ea typeface="Open Sans"/>
                <a:cs typeface="Open Sans"/>
                <a:sym typeface="Open Sans"/>
              </a:rPr>
              <a:t> </a:t>
            </a:r>
            <a:r>
              <a:rPr lang="it-IT" sz="2000" b="1" dirty="0" err="1">
                <a:solidFill>
                  <a:srgbClr val="626265"/>
                </a:solidFill>
                <a:latin typeface="Open Sans"/>
                <a:ea typeface="Open Sans"/>
                <a:cs typeface="Open Sans"/>
                <a:sym typeface="Open Sans"/>
              </a:rPr>
              <a:t>behind</a:t>
            </a:r>
            <a:endParaRPr dirty="0"/>
          </a:p>
          <a:p>
            <a:pPr marL="342900" marR="0" lvl="0" indent="-342900" algn="just" rtl="0">
              <a:lnSpc>
                <a:spcPct val="107000"/>
              </a:lnSpc>
              <a:spcBef>
                <a:spcPts val="800"/>
              </a:spcBef>
              <a:spcAft>
                <a:spcPts val="0"/>
              </a:spcAft>
              <a:buClr>
                <a:srgbClr val="626265"/>
              </a:buClr>
              <a:buSzPts val="2000"/>
              <a:buFont typeface="Noto Sans Symbols"/>
              <a:buChar char="✔"/>
            </a:pPr>
            <a:r>
              <a:rPr lang="it-IT" sz="2000" b="1" dirty="0" err="1">
                <a:solidFill>
                  <a:srgbClr val="626265"/>
                </a:solidFill>
                <a:latin typeface="Open Sans"/>
                <a:ea typeface="Open Sans"/>
                <a:cs typeface="Open Sans"/>
                <a:sym typeface="Open Sans"/>
              </a:rPr>
              <a:t>Ethics</a:t>
            </a:r>
            <a:r>
              <a:rPr lang="it-IT" sz="2000" b="1" dirty="0">
                <a:solidFill>
                  <a:srgbClr val="626265"/>
                </a:solidFill>
                <a:latin typeface="Open Sans"/>
                <a:ea typeface="Open Sans"/>
                <a:cs typeface="Open Sans"/>
                <a:sym typeface="Open Sans"/>
              </a:rPr>
              <a:t>-by-design</a:t>
            </a:r>
            <a:endParaRPr dirty="0"/>
          </a:p>
          <a:p>
            <a:pPr marL="342900" marR="0" lvl="0" indent="-228600" algn="just" rtl="0">
              <a:lnSpc>
                <a:spcPct val="107000"/>
              </a:lnSpc>
              <a:spcBef>
                <a:spcPts val="800"/>
              </a:spcBef>
              <a:spcAft>
                <a:spcPts val="0"/>
              </a:spcAft>
              <a:buClr>
                <a:schemeClr val="dk1"/>
              </a:buClr>
              <a:buSzPts val="1800"/>
              <a:buFont typeface="Noto Sans Symbols"/>
              <a:buNone/>
            </a:pPr>
            <a:endParaRPr sz="1800" b="1" dirty="0">
              <a:solidFill>
                <a:srgbClr val="626265"/>
              </a:solidFill>
              <a:latin typeface="Open Sans"/>
              <a:ea typeface="Open Sans"/>
              <a:cs typeface="Open Sans"/>
              <a:sym typeface="Open Sans"/>
            </a:endParaRPr>
          </a:p>
          <a:p>
            <a:pPr lvl="0">
              <a:lnSpc>
                <a:spcPct val="107000"/>
              </a:lnSpc>
              <a:spcBef>
                <a:spcPts val="800"/>
              </a:spcBef>
            </a:pPr>
            <a:r>
              <a:rPr lang="it-IT" sz="2000" b="1" dirty="0">
                <a:solidFill>
                  <a:schemeClr val="accent1"/>
                </a:solidFill>
                <a:latin typeface="Open Sans"/>
                <a:ea typeface="Open Sans"/>
                <a:cs typeface="Open Sans"/>
                <a:sym typeface="Open Sans"/>
              </a:rPr>
              <a:t>WHO</a:t>
            </a:r>
            <a:r>
              <a:rPr lang="it-IT" sz="1800" b="1" dirty="0">
                <a:solidFill>
                  <a:schemeClr val="accent1"/>
                </a:solidFill>
                <a:latin typeface="Open Sans"/>
                <a:ea typeface="Open Sans"/>
                <a:cs typeface="Open Sans"/>
                <a:sym typeface="Open Sans"/>
              </a:rPr>
              <a:t>:</a:t>
            </a:r>
            <a:r>
              <a:rPr lang="it-IT" sz="1800" b="1" dirty="0">
                <a:solidFill>
                  <a:schemeClr val="dk1"/>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CERTs</a:t>
            </a:r>
            <a:r>
              <a:rPr lang="it-IT" sz="1800" b="1" dirty="0">
                <a:solidFill>
                  <a:srgbClr val="626265"/>
                </a:solidFill>
                <a:latin typeface="Open Sans"/>
                <a:ea typeface="Open Sans"/>
                <a:cs typeface="Open Sans"/>
                <a:sym typeface="Open Sans"/>
              </a:rPr>
              <a:t>/</a:t>
            </a:r>
            <a:r>
              <a:rPr lang="it-IT" sz="1800" b="1" dirty="0" err="1">
                <a:solidFill>
                  <a:srgbClr val="626265"/>
                </a:solidFill>
                <a:latin typeface="Open Sans"/>
                <a:ea typeface="Open Sans"/>
                <a:cs typeface="Open Sans"/>
                <a:sym typeface="Open Sans"/>
              </a:rPr>
              <a:t>Csirts</a:t>
            </a:r>
            <a:r>
              <a:rPr lang="it-IT" sz="1800" b="1" dirty="0">
                <a:solidFill>
                  <a:srgbClr val="626265"/>
                </a:solidFill>
                <a:latin typeface="Open Sans"/>
                <a:ea typeface="Open Sans"/>
                <a:cs typeface="Open Sans"/>
                <a:sym typeface="Open Sans"/>
              </a:rPr>
              <a:t>, Energy </a:t>
            </a:r>
            <a:r>
              <a:rPr lang="it-IT" sz="1800" b="1" dirty="0" err="1">
                <a:solidFill>
                  <a:srgbClr val="626265"/>
                </a:solidFill>
                <a:latin typeface="Open Sans"/>
                <a:ea typeface="Open Sans"/>
                <a:cs typeface="Open Sans"/>
                <a:sym typeface="Open Sans"/>
              </a:rPr>
              <a:t>sector</a:t>
            </a:r>
            <a:r>
              <a:rPr lang="it-IT" sz="1800" b="1" dirty="0">
                <a:solidFill>
                  <a:schemeClr val="dk1"/>
                </a:solidFill>
                <a:latin typeface="Open Sans"/>
                <a:ea typeface="Open Sans"/>
                <a:cs typeface="Open Sans"/>
                <a:sym typeface="Open Sans"/>
              </a:rPr>
              <a:t> </a:t>
            </a:r>
            <a:r>
              <a:rPr lang="it-IT" sz="1800" dirty="0" err="1">
                <a:solidFill>
                  <a:srgbClr val="626265"/>
                </a:solidFill>
                <a:latin typeface="Open Sans"/>
                <a:ea typeface="Open Sans"/>
                <a:cs typeface="Open Sans"/>
                <a:sym typeface="Open Sans"/>
              </a:rPr>
              <a:t>stakeholders</a:t>
            </a:r>
            <a:r>
              <a:rPr lang="it-IT" sz="1800" dirty="0">
                <a:solidFill>
                  <a:srgbClr val="626265"/>
                </a:solidFill>
                <a:latin typeface="Open Sans"/>
                <a:ea typeface="Open Sans"/>
                <a:cs typeface="Open Sans"/>
                <a:sym typeface="Open Sans"/>
              </a:rPr>
              <a:t> to </a:t>
            </a:r>
            <a:r>
              <a:rPr lang="it-IT" sz="1800" dirty="0" err="1">
                <a:solidFill>
                  <a:srgbClr val="626265"/>
                </a:solidFill>
                <a:latin typeface="Open Sans"/>
                <a:ea typeface="Open Sans"/>
                <a:cs typeface="Open Sans"/>
                <a:sym typeface="Open Sans"/>
              </a:rPr>
              <a:t>assess</a:t>
            </a:r>
            <a:r>
              <a:rPr lang="it-IT" sz="1800" dirty="0">
                <a:solidFill>
                  <a:srgbClr val="626265"/>
                </a:solidFill>
                <a:latin typeface="Open Sans"/>
                <a:ea typeface="Open Sans"/>
                <a:cs typeface="Open Sans"/>
                <a:sym typeface="Open Sans"/>
              </a:rPr>
              <a:t> the IRIS </a:t>
            </a:r>
            <a:r>
              <a:rPr lang="it-IT" sz="1800" dirty="0" err="1">
                <a:solidFill>
                  <a:srgbClr val="626265"/>
                </a:solidFill>
                <a:latin typeface="Open Sans"/>
                <a:ea typeface="Open Sans"/>
                <a:cs typeface="Open Sans"/>
                <a:sym typeface="Open Sans"/>
              </a:rPr>
              <a:t>technology</a:t>
            </a:r>
            <a:endParaRPr dirty="0"/>
          </a:p>
          <a:p>
            <a:pPr marL="0" marR="0" lvl="0" indent="0" algn="just" rtl="0">
              <a:lnSpc>
                <a:spcPct val="107000"/>
              </a:lnSpc>
              <a:spcBef>
                <a:spcPts val="800"/>
              </a:spcBef>
              <a:spcAft>
                <a:spcPts val="0"/>
              </a:spcAft>
              <a:buNone/>
            </a:pPr>
            <a:r>
              <a:rPr lang="it-IT" sz="2000" b="1" dirty="0">
                <a:solidFill>
                  <a:schemeClr val="accent1"/>
                </a:solidFill>
                <a:latin typeface="Open Sans"/>
                <a:ea typeface="Open Sans"/>
                <a:cs typeface="Open Sans"/>
                <a:sym typeface="Open Sans"/>
              </a:rPr>
              <a:t>WHAT</a:t>
            </a:r>
            <a:r>
              <a:rPr lang="it-IT" sz="1800" b="1" dirty="0">
                <a:solidFill>
                  <a:schemeClr val="accent1"/>
                </a:solidFill>
                <a:latin typeface="Open Sans"/>
                <a:ea typeface="Open Sans"/>
                <a:cs typeface="Open Sans"/>
                <a:sym typeface="Open Sans"/>
              </a:rPr>
              <a:t>:</a:t>
            </a:r>
            <a:r>
              <a:rPr lang="it-IT" sz="1800" b="1" dirty="0">
                <a:solidFill>
                  <a:schemeClr val="dk1"/>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perceptions</a:t>
            </a:r>
            <a:r>
              <a:rPr lang="it-IT" sz="1800" dirty="0">
                <a:solidFill>
                  <a:srgbClr val="626265"/>
                </a:solidFill>
                <a:latin typeface="Open Sans"/>
                <a:ea typeface="Open Sans"/>
                <a:cs typeface="Open Sans"/>
                <a:sym typeface="Open Sans"/>
              </a:rPr>
              <a:t> on the IRIS Platform.</a:t>
            </a:r>
            <a:endParaRPr dirty="0"/>
          </a:p>
          <a:p>
            <a:pPr lvl="0" algn="just">
              <a:lnSpc>
                <a:spcPct val="107000"/>
              </a:lnSpc>
              <a:spcBef>
                <a:spcPts val="800"/>
              </a:spcBef>
            </a:pPr>
            <a:r>
              <a:rPr lang="it-IT" sz="2000" b="1" dirty="0">
                <a:solidFill>
                  <a:schemeClr val="accent1"/>
                </a:solidFill>
                <a:latin typeface="Open Sans"/>
                <a:ea typeface="Open Sans"/>
                <a:cs typeface="Open Sans"/>
                <a:sym typeface="Open Sans"/>
              </a:rPr>
              <a:t>HOW</a:t>
            </a:r>
            <a:r>
              <a:rPr lang="it-IT" sz="1800" b="1" dirty="0">
                <a:solidFill>
                  <a:schemeClr val="accent1"/>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demos</a:t>
            </a:r>
            <a:r>
              <a:rPr lang="it-IT" sz="1800" b="1" dirty="0">
                <a:solidFill>
                  <a:srgbClr val="626265"/>
                </a:solidFill>
                <a:latin typeface="Open Sans"/>
                <a:ea typeface="Open Sans"/>
                <a:cs typeface="Open Sans"/>
                <a:sym typeface="Open Sans"/>
              </a:rPr>
              <a:t> </a:t>
            </a:r>
            <a:r>
              <a:rPr lang="it-IT" sz="1800" dirty="0">
                <a:solidFill>
                  <a:srgbClr val="626265"/>
                </a:solidFill>
                <a:latin typeface="Open Sans"/>
                <a:ea typeface="Open Sans"/>
                <a:cs typeface="Open Sans"/>
                <a:sym typeface="Open Sans"/>
              </a:rPr>
              <a:t>+</a:t>
            </a:r>
            <a:r>
              <a:rPr lang="it-IT" sz="1800" b="1" dirty="0">
                <a:solidFill>
                  <a:srgbClr val="626265"/>
                </a:solidFill>
                <a:latin typeface="Open Sans"/>
                <a:ea typeface="Open Sans"/>
                <a:cs typeface="Open Sans"/>
                <a:sym typeface="Open Sans"/>
              </a:rPr>
              <a:t> </a:t>
            </a:r>
            <a:r>
              <a:rPr lang="it-IT" sz="1800" b="1" err="1">
                <a:solidFill>
                  <a:srgbClr val="626265"/>
                </a:solidFill>
                <a:latin typeface="Open Sans"/>
                <a:ea typeface="Open Sans"/>
                <a:cs typeface="Open Sans"/>
                <a:sym typeface="Open Sans"/>
              </a:rPr>
              <a:t>Q</a:t>
            </a:r>
            <a:r>
              <a:rPr lang="it-IT" sz="1800" b="1">
                <a:solidFill>
                  <a:srgbClr val="626265"/>
                </a:solidFill>
                <a:latin typeface="Open Sans"/>
                <a:ea typeface="Open Sans"/>
                <a:cs typeface="Open Sans"/>
                <a:sym typeface="Open Sans"/>
              </a:rPr>
              <a:t>&amp;A </a:t>
            </a:r>
            <a:r>
              <a:rPr lang="it-IT" sz="1800" dirty="0">
                <a:solidFill>
                  <a:srgbClr val="626265"/>
                </a:solidFill>
                <a:latin typeface="Open Sans"/>
                <a:ea typeface="Open Sans"/>
                <a:cs typeface="Open Sans"/>
                <a:sym typeface="Open Sans"/>
              </a:rPr>
              <a:t>+</a:t>
            </a:r>
            <a:r>
              <a:rPr lang="it-IT" sz="1800" b="1" dirty="0">
                <a:solidFill>
                  <a:srgbClr val="626265"/>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survey</a:t>
            </a:r>
            <a:r>
              <a:rPr lang="it-IT" sz="1800" b="1" dirty="0">
                <a:solidFill>
                  <a:srgbClr val="626265"/>
                </a:solidFill>
                <a:latin typeface="Open Sans"/>
                <a:ea typeface="Open Sans"/>
                <a:cs typeface="Open Sans"/>
                <a:sym typeface="Open Sans"/>
              </a:rPr>
              <a:t> </a:t>
            </a:r>
            <a:r>
              <a:rPr lang="it-IT" sz="1800" dirty="0">
                <a:solidFill>
                  <a:srgbClr val="626265"/>
                </a:solidFill>
                <a:latin typeface="Open Sans"/>
                <a:ea typeface="Open Sans"/>
                <a:cs typeface="Open Sans"/>
                <a:sym typeface="Open Sans"/>
              </a:rPr>
              <a:t>to </a:t>
            </a:r>
            <a:r>
              <a:rPr lang="it-IT" sz="1800" dirty="0" err="1">
                <a:solidFill>
                  <a:srgbClr val="626265"/>
                </a:solidFill>
                <a:latin typeface="Open Sans"/>
                <a:ea typeface="Open Sans"/>
                <a:cs typeface="Open Sans"/>
                <a:sym typeface="Open Sans"/>
              </a:rPr>
              <a:t>assess</a:t>
            </a:r>
            <a:r>
              <a:rPr lang="it-IT" sz="1800" dirty="0">
                <a:solidFill>
                  <a:srgbClr val="626265"/>
                </a:solidFill>
                <a:latin typeface="Open Sans"/>
                <a:ea typeface="Open Sans"/>
                <a:cs typeface="Open Sans"/>
                <a:sym typeface="Open Sans"/>
              </a:rPr>
              <a:t> </a:t>
            </a:r>
            <a:r>
              <a:rPr lang="it-IT" sz="1800" dirty="0" err="1">
                <a:solidFill>
                  <a:srgbClr val="626265"/>
                </a:solidFill>
                <a:latin typeface="Open Sans"/>
                <a:ea typeface="Open Sans"/>
                <a:cs typeface="Open Sans"/>
                <a:sym typeface="Open Sans"/>
              </a:rPr>
              <a:t>different</a:t>
            </a:r>
            <a:r>
              <a:rPr lang="it-IT" sz="1800" dirty="0">
                <a:solidFill>
                  <a:srgbClr val="626265"/>
                </a:solidFill>
                <a:latin typeface="Open Sans"/>
                <a:ea typeface="Open Sans"/>
                <a:cs typeface="Open Sans"/>
                <a:sym typeface="Open Sans"/>
              </a:rPr>
              <a:t> </a:t>
            </a:r>
            <a:r>
              <a:rPr lang="it-IT" sz="1800" dirty="0" err="1">
                <a:solidFill>
                  <a:srgbClr val="626265"/>
                </a:solidFill>
                <a:latin typeface="Open Sans"/>
                <a:ea typeface="Open Sans"/>
                <a:cs typeface="Open Sans"/>
                <a:sym typeface="Open Sans"/>
              </a:rPr>
              <a:t>dimensions</a:t>
            </a:r>
            <a:r>
              <a:rPr lang="it-IT" sz="1800" dirty="0">
                <a:solidFill>
                  <a:srgbClr val="626265"/>
                </a:solidFill>
                <a:latin typeface="Open Sans"/>
                <a:ea typeface="Open Sans"/>
                <a:cs typeface="Open Sans"/>
                <a:sym typeface="Open Sans"/>
              </a:rPr>
              <a:t> of social </a:t>
            </a:r>
            <a:r>
              <a:rPr lang="it-IT" sz="1800" dirty="0" err="1">
                <a:solidFill>
                  <a:srgbClr val="626265"/>
                </a:solidFill>
                <a:latin typeface="Open Sans"/>
                <a:ea typeface="Open Sans"/>
                <a:cs typeface="Open Sans"/>
                <a:sym typeface="Open Sans"/>
              </a:rPr>
              <a:t>acceptance</a:t>
            </a:r>
            <a:endParaRPr dirty="0"/>
          </a:p>
          <a:p>
            <a:pPr marL="342900" marR="0" lvl="0" indent="-228600" algn="just" rtl="0">
              <a:lnSpc>
                <a:spcPct val="107000"/>
              </a:lnSpc>
              <a:spcBef>
                <a:spcPts val="80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p:txBody>
      </p:sp>
      <p:pic>
        <p:nvPicPr>
          <p:cNvPr id="99" name="Google Shape;99;p3"/>
          <p:cNvPicPr preferRelativeResize="0"/>
          <p:nvPr/>
        </p:nvPicPr>
        <p:blipFill rotWithShape="1">
          <a:blip r:embed="rId3">
            <a:alphaModFix/>
          </a:blip>
          <a:srcRect l="53629"/>
          <a:stretch/>
        </p:blipFill>
        <p:spPr>
          <a:xfrm>
            <a:off x="1072243" y="1747157"/>
            <a:ext cx="4109357" cy="421277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79825"/>
            <a:ext cx="10515600" cy="1521069"/>
          </a:xfrm>
        </p:spPr>
        <p:txBody>
          <a:bodyPr>
            <a:normAutofit/>
          </a:bodyPr>
          <a:lstStyle/>
          <a:p>
            <a:pPr algn="l"/>
            <a:r>
              <a:rPr lang="en-US" dirty="0"/>
              <a:t>IRIS PUC 3 – General context</a:t>
            </a:r>
            <a:endParaRPr lang="en-US" b="1" dirty="0"/>
          </a:p>
        </p:txBody>
      </p:sp>
      <p:sp>
        <p:nvSpPr>
          <p:cNvPr id="4" name="Text Placeholder 3"/>
          <p:cNvSpPr>
            <a:spLocks noGrp="1"/>
          </p:cNvSpPr>
          <p:nvPr>
            <p:ph type="body" idx="13"/>
          </p:nvPr>
        </p:nvSpPr>
        <p:spPr>
          <a:xfrm>
            <a:off x="228600" y="4056192"/>
            <a:ext cx="10227129" cy="1521069"/>
          </a:xfrm>
        </p:spPr>
        <p:txBody>
          <a:bodyPr>
            <a:noAutofit/>
          </a:bodyPr>
          <a:lstStyle/>
          <a:p>
            <a:pPr algn="ctr"/>
            <a:r>
              <a:rPr lang="en-US" dirty="0"/>
              <a:t> </a:t>
            </a:r>
          </a:p>
          <a:p>
            <a:r>
              <a:rPr lang="en-US" dirty="0"/>
              <a:t>PUC3 | 21/03/2024 | KEMEA</a:t>
            </a:r>
          </a:p>
          <a:p>
            <a:pPr algn="ctr"/>
            <a:endParaRPr lang="en-US" dirty="0"/>
          </a:p>
        </p:txBody>
      </p:sp>
    </p:spTree>
    <p:extLst>
      <p:ext uri="{BB962C8B-B14F-4D97-AF65-F5344CB8AC3E}">
        <p14:creationId xmlns:p14="http://schemas.microsoft.com/office/powerpoint/2010/main" val="780896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73BAE1-1ED3-4B9C-8625-21F9E34E92F1}"/>
              </a:ext>
            </a:extLst>
          </p:cNvPr>
          <p:cNvSpPr>
            <a:spLocks noGrp="1"/>
          </p:cNvSpPr>
          <p:nvPr>
            <p:ph type="title"/>
          </p:nvPr>
        </p:nvSpPr>
        <p:spPr/>
        <p:txBody>
          <a:bodyPr/>
          <a:lstStyle/>
          <a:p>
            <a:r>
              <a:rPr lang="en-US" dirty="0"/>
              <a:t>IRIS Pilots - Key Objectives</a:t>
            </a:r>
          </a:p>
        </p:txBody>
      </p:sp>
      <p:sp>
        <p:nvSpPr>
          <p:cNvPr id="7" name="Content Placeholder 6">
            <a:extLst>
              <a:ext uri="{FF2B5EF4-FFF2-40B4-BE49-F238E27FC236}">
                <a16:creationId xmlns:a16="http://schemas.microsoft.com/office/drawing/2014/main" id="{658B8116-7354-4BA5-8F5D-2C4D391256D1}"/>
              </a:ext>
            </a:extLst>
          </p:cNvPr>
          <p:cNvSpPr>
            <a:spLocks noGrp="1"/>
          </p:cNvSpPr>
          <p:nvPr>
            <p:ph idx="1"/>
          </p:nvPr>
        </p:nvSpPr>
        <p:spPr>
          <a:xfrm>
            <a:off x="838200" y="1694046"/>
            <a:ext cx="10515600" cy="4511492"/>
          </a:xfrm>
        </p:spPr>
        <p:txBody>
          <a:bodyPr>
            <a:normAutofit fontScale="85000" lnSpcReduction="20000"/>
          </a:bodyPr>
          <a:lstStyle/>
          <a:p>
            <a:pPr marL="0" indent="0">
              <a:buNone/>
            </a:pPr>
            <a:r>
              <a:rPr lang="en-US" dirty="0"/>
              <a:t>The demonstration pilots of IRIS target to:</a:t>
            </a:r>
          </a:p>
          <a:p>
            <a:pPr>
              <a:buFont typeface="Wingdings" panose="05000000000000000000" pitchFamily="2" charset="2"/>
              <a:buChar char="§"/>
            </a:pPr>
            <a:r>
              <a:rPr lang="en-US" dirty="0"/>
              <a:t>Secure the </a:t>
            </a:r>
            <a:r>
              <a:rPr lang="en-US" b="1" dirty="0"/>
              <a:t>smart city’s IoT and control systems </a:t>
            </a:r>
            <a:r>
              <a:rPr lang="en-US" dirty="0"/>
              <a:t>against confidentiality breaches, detecting interception and compromise of IoT systems and reporting efficiently the breach (PUC1 in Barcelona).</a:t>
            </a:r>
          </a:p>
          <a:p>
            <a:pPr>
              <a:buFont typeface="Wingdings" panose="05000000000000000000" pitchFamily="2" charset="2"/>
              <a:buChar char="§"/>
            </a:pPr>
            <a:r>
              <a:rPr lang="en-US" dirty="0"/>
              <a:t>Securing a </a:t>
            </a:r>
            <a:r>
              <a:rPr lang="en-US" b="1" dirty="0"/>
              <a:t>smart city's AI-enabled infrastructure of transport systems </a:t>
            </a:r>
            <a:r>
              <a:rPr lang="en-US" dirty="0"/>
              <a:t>(autonomous buses), illustrating IRIS capabilities to identify the threat, self-recover and share the threat intelligence with other system operators and platforms (PUC2 in Tallin).</a:t>
            </a:r>
          </a:p>
          <a:p>
            <a:pPr>
              <a:buFont typeface="Wingdings" panose="05000000000000000000" pitchFamily="2" charset="2"/>
              <a:buChar char="§"/>
            </a:pPr>
            <a:r>
              <a:rPr lang="en-US" dirty="0"/>
              <a:t>Protect the </a:t>
            </a:r>
            <a:r>
              <a:rPr lang="en-US" b="1" dirty="0"/>
              <a:t>customer facing components of the smart grid </a:t>
            </a:r>
            <a:r>
              <a:rPr lang="en-US" dirty="0"/>
              <a:t>against threats to control functions defined for the control of the demand, demonstrating IRIS capabilities to manage a cross-border crisis exercise on the Virtual Cyber Range (PUC3 in Helsinki/Tallin).</a:t>
            </a:r>
          </a:p>
          <a:p>
            <a:r>
              <a:rPr lang="en-US" dirty="0"/>
              <a:t>IRIS platform focuses on:</a:t>
            </a:r>
          </a:p>
          <a:p>
            <a:pPr lvl="1"/>
            <a:r>
              <a:rPr lang="en-US" dirty="0"/>
              <a:t>Real-time estimation of cybersecurity and privacy risks</a:t>
            </a:r>
          </a:p>
          <a:p>
            <a:pPr lvl="1"/>
            <a:r>
              <a:rPr lang="en-US" dirty="0"/>
              <a:t>Automated threat detection, response and recovery </a:t>
            </a:r>
          </a:p>
          <a:p>
            <a:pPr lvl="1"/>
            <a:r>
              <a:rPr lang="en-US" dirty="0"/>
              <a:t>Threat intelligence sharing </a:t>
            </a:r>
          </a:p>
          <a:p>
            <a:pPr lvl="1"/>
            <a:r>
              <a:rPr lang="en-US" dirty="0"/>
              <a:t>Measures for effective cybersecurity incidents and crises management</a:t>
            </a:r>
          </a:p>
        </p:txBody>
      </p:sp>
    </p:spTree>
    <p:extLst>
      <p:ext uri="{BB962C8B-B14F-4D97-AF65-F5344CB8AC3E}">
        <p14:creationId xmlns:p14="http://schemas.microsoft.com/office/powerpoint/2010/main" val="1085044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ceHolder 1">
            <a:extLst>
              <a:ext uri="{FF2B5EF4-FFF2-40B4-BE49-F238E27FC236}">
                <a16:creationId xmlns:a16="http://schemas.microsoft.com/office/drawing/2014/main" id="{8FB116C3-8BB5-81F9-A031-C66D31943AC2}"/>
              </a:ext>
            </a:extLst>
          </p:cNvPr>
          <p:cNvSpPr>
            <a:spLocks noGrp="1"/>
          </p:cNvSpPr>
          <p:nvPr>
            <p:ph type="title"/>
          </p:nvPr>
        </p:nvSpPr>
        <p:spPr>
          <a:xfrm>
            <a:off x="907753" y="131641"/>
            <a:ext cx="9024118" cy="1091520"/>
          </a:xfrm>
          <a:prstGeom prst="rect">
            <a:avLst/>
          </a:prstGeom>
          <a:noFill/>
          <a:ln w="0">
            <a:noFill/>
          </a:ln>
        </p:spPr>
        <p:txBody>
          <a:bodyPr lIns="0" tIns="0" rIns="0" bIns="0" anchor="ctr">
            <a:normAutofit/>
          </a:bodyPr>
          <a:lstStyle/>
          <a:p>
            <a:pPr indent="0">
              <a:lnSpc>
                <a:spcPct val="90000"/>
              </a:lnSpc>
              <a:buNone/>
              <a:tabLst>
                <a:tab pos="0" algn="l"/>
              </a:tabLst>
            </a:pPr>
            <a:r>
              <a:rPr lang="en-US" strike="noStrike" spc="-1" dirty="0">
                <a:solidFill>
                  <a:srgbClr val="838487"/>
                </a:solidFill>
                <a:latin typeface="Open Sans"/>
              </a:rPr>
              <a:t>IRIS General Architecture</a:t>
            </a:r>
            <a:endParaRPr lang="en-US" strike="noStrike" spc="-1" dirty="0">
              <a:solidFill>
                <a:srgbClr val="000000"/>
              </a:solidFill>
              <a:latin typeface="Arial"/>
            </a:endParaRPr>
          </a:p>
        </p:txBody>
      </p:sp>
      <p:pic>
        <p:nvPicPr>
          <p:cNvPr id="6474" name="Picture 6473">
            <a:extLst>
              <a:ext uri="{FF2B5EF4-FFF2-40B4-BE49-F238E27FC236}">
                <a16:creationId xmlns:a16="http://schemas.microsoft.com/office/drawing/2014/main" id="{AF00EC94-4AEC-7D14-0A00-B41A7CECBFD5}"/>
              </a:ext>
            </a:extLst>
          </p:cNvPr>
          <p:cNvPicPr>
            <a:picLocks noChangeAspect="1"/>
          </p:cNvPicPr>
          <p:nvPr/>
        </p:nvPicPr>
        <p:blipFill>
          <a:blip r:embed="rId2"/>
          <a:stretch>
            <a:fillRect/>
          </a:stretch>
        </p:blipFill>
        <p:spPr>
          <a:xfrm>
            <a:off x="1651317" y="1223161"/>
            <a:ext cx="9024119" cy="4943238"/>
          </a:xfrm>
          <a:prstGeom prst="rect">
            <a:avLst/>
          </a:prstGeom>
        </p:spPr>
      </p:pic>
    </p:spTree>
    <p:extLst>
      <p:ext uri="{BB962C8B-B14F-4D97-AF65-F5344CB8AC3E}">
        <p14:creationId xmlns:p14="http://schemas.microsoft.com/office/powerpoint/2010/main" val="1767354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73BAE1-1ED3-4B9C-8625-21F9E34E92F1}"/>
              </a:ext>
            </a:extLst>
          </p:cNvPr>
          <p:cNvSpPr>
            <a:spLocks noGrp="1"/>
          </p:cNvSpPr>
          <p:nvPr>
            <p:ph type="title"/>
          </p:nvPr>
        </p:nvSpPr>
        <p:spPr/>
        <p:txBody>
          <a:bodyPr/>
          <a:lstStyle/>
          <a:p>
            <a:r>
              <a:rPr lang="en-US" dirty="0"/>
              <a:t>PUC3 and Virtual Cyber Range</a:t>
            </a:r>
          </a:p>
        </p:txBody>
      </p:sp>
      <p:sp>
        <p:nvSpPr>
          <p:cNvPr id="7" name="Content Placeholder 6">
            <a:extLst>
              <a:ext uri="{FF2B5EF4-FFF2-40B4-BE49-F238E27FC236}">
                <a16:creationId xmlns:a16="http://schemas.microsoft.com/office/drawing/2014/main" id="{658B8116-7354-4BA5-8F5D-2C4D391256D1}"/>
              </a:ext>
            </a:extLst>
          </p:cNvPr>
          <p:cNvSpPr>
            <a:spLocks noGrp="1"/>
          </p:cNvSpPr>
          <p:nvPr>
            <p:ph idx="1"/>
          </p:nvPr>
        </p:nvSpPr>
        <p:spPr/>
        <p:txBody>
          <a:bodyPr>
            <a:normAutofit fontScale="92500" lnSpcReduction="20000"/>
          </a:bodyPr>
          <a:lstStyle/>
          <a:p>
            <a:pPr marL="0" indent="0">
              <a:buNone/>
            </a:pPr>
            <a:r>
              <a:rPr lang="en-US" dirty="0"/>
              <a:t>In PUC3, we use the Virtual Cyber Range to:</a:t>
            </a:r>
          </a:p>
          <a:p>
            <a:pPr>
              <a:buFont typeface="Wingdings" panose="05000000000000000000" pitchFamily="2" charset="2"/>
              <a:buChar char="§"/>
            </a:pPr>
            <a:r>
              <a:rPr lang="en-US" dirty="0"/>
              <a:t>Deploy specific IRIS tools or the integrated IRIS platform in a controlled environment</a:t>
            </a:r>
          </a:p>
          <a:p>
            <a:pPr>
              <a:buFont typeface="Wingdings" panose="05000000000000000000" pitchFamily="2" charset="2"/>
              <a:buChar char="§"/>
            </a:pPr>
            <a:r>
              <a:rPr lang="en-US" dirty="0"/>
              <a:t>Train CERT/CSIRT (IRIS platform users) to coordinate threat mitigation to network connected components of the smart grid</a:t>
            </a:r>
          </a:p>
          <a:p>
            <a:pPr>
              <a:buFont typeface="Wingdings" panose="05000000000000000000" pitchFamily="2" charset="2"/>
              <a:buChar char="§"/>
            </a:pPr>
            <a:r>
              <a:rPr lang="en-US" dirty="0"/>
              <a:t>Validate the capabilities of IRIS platform in mitigating cyber threats that target cross border attacks against energy smart grids </a:t>
            </a:r>
          </a:p>
          <a:p>
            <a:pPr>
              <a:buFont typeface="Wingdings" panose="05000000000000000000" pitchFamily="2" charset="2"/>
              <a:buChar char="§"/>
            </a:pPr>
            <a:r>
              <a:rPr lang="en-US" dirty="0"/>
              <a:t>Assess the virtual cyber range capabilities of the IRIS platform to help train CERT/CSIRT personnel and energy grid cyber security stakeholders</a:t>
            </a:r>
          </a:p>
          <a:p>
            <a:pPr>
              <a:buFont typeface="Wingdings" panose="05000000000000000000" pitchFamily="2" charset="2"/>
              <a:buChar char="§"/>
            </a:pPr>
            <a:r>
              <a:rPr lang="en-US" dirty="0"/>
              <a:t>Design and implement additional Cyber Security Training and Exercises for the </a:t>
            </a:r>
            <a:r>
              <a:rPr lang="en-US"/>
              <a:t>IRIS VCR, </a:t>
            </a:r>
            <a:r>
              <a:rPr lang="en-US" dirty="0"/>
              <a:t>considering:</a:t>
            </a:r>
          </a:p>
          <a:p>
            <a:pPr lvl="1">
              <a:buFont typeface="Arial" panose="020B0604020202020204" pitchFamily="34" charset="0"/>
              <a:buChar char="•"/>
            </a:pPr>
            <a:r>
              <a:rPr lang="en-US" dirty="0"/>
              <a:t>Aspects of real-world platforms and attacks.</a:t>
            </a:r>
          </a:p>
          <a:p>
            <a:pPr lvl="1">
              <a:buFont typeface="Arial" panose="020B0604020202020204" pitchFamily="34" charset="0"/>
              <a:buChar char="•"/>
            </a:pPr>
            <a:r>
              <a:rPr lang="en-US" dirty="0"/>
              <a:t>Adversarial AI threat intelligence scenarios.</a:t>
            </a:r>
          </a:p>
          <a:p>
            <a:pPr lvl="1">
              <a:buFont typeface="Arial" panose="020B0604020202020204" pitchFamily="34" charset="0"/>
              <a:buChar char="•"/>
            </a:pPr>
            <a:r>
              <a:rPr lang="en-US" dirty="0"/>
              <a:t>Hands-on training for IoT ecosystems, enabling collaborative online training in challenges of cross-border threats.</a:t>
            </a:r>
          </a:p>
          <a:p>
            <a:endParaRPr lang="en-US" dirty="0"/>
          </a:p>
          <a:p>
            <a:pPr marL="457200" lvl="1" indent="0">
              <a:buNone/>
            </a:pPr>
            <a:endParaRPr lang="en-US" dirty="0"/>
          </a:p>
        </p:txBody>
      </p:sp>
    </p:spTree>
    <p:extLst>
      <p:ext uri="{BB962C8B-B14F-4D97-AF65-F5344CB8AC3E}">
        <p14:creationId xmlns:p14="http://schemas.microsoft.com/office/powerpoint/2010/main" val="2775876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192" y="1729601"/>
            <a:ext cx="10515600" cy="2047240"/>
          </a:xfrm>
        </p:spPr>
        <p:txBody>
          <a:bodyPr>
            <a:normAutofit fontScale="90000"/>
          </a:bodyPr>
          <a:lstStyle/>
          <a:p>
            <a:br>
              <a:rPr lang="en-US" dirty="0"/>
            </a:br>
            <a:r>
              <a:rPr lang="en-US" dirty="0"/>
              <a:t>Virtual Cyber Range and Training Environment</a:t>
            </a:r>
          </a:p>
        </p:txBody>
      </p:sp>
      <p:sp>
        <p:nvSpPr>
          <p:cNvPr id="4" name="Text Placeholder 3"/>
          <p:cNvSpPr>
            <a:spLocks noGrp="1"/>
          </p:cNvSpPr>
          <p:nvPr>
            <p:ph type="body" sz="quarter" idx="13"/>
          </p:nvPr>
        </p:nvSpPr>
        <p:spPr/>
        <p:txBody>
          <a:bodyPr>
            <a:normAutofit/>
          </a:bodyPr>
          <a:lstStyle/>
          <a:p>
            <a:r>
              <a:rPr lang="en-US" dirty="0"/>
              <a:t>  </a:t>
            </a:r>
          </a:p>
        </p:txBody>
      </p:sp>
      <p:pic>
        <p:nvPicPr>
          <p:cNvPr id="13" name="Picture 4" descr="d:\Documents and Settings\T0005222\Bureau\Imagerie Thales\logo_l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8106" y="4777561"/>
            <a:ext cx="3016997" cy="61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a:extLst>
              <a:ext uri="{FF2B5EF4-FFF2-40B4-BE49-F238E27FC236}">
                <a16:creationId xmlns:a16="http://schemas.microsoft.com/office/drawing/2014/main" id="{D1D5E3F5-5F83-CC45-16FA-350CDF99F9FA}"/>
              </a:ext>
            </a:extLst>
          </p:cNvPr>
          <p:cNvSpPr txBox="1">
            <a:spLocks/>
          </p:cNvSpPr>
          <p:nvPr/>
        </p:nvSpPr>
        <p:spPr>
          <a:xfrm>
            <a:off x="228600" y="4056192"/>
            <a:ext cx="10227129" cy="15210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 </a:t>
            </a:r>
          </a:p>
          <a:p>
            <a:r>
              <a:rPr lang="en-US"/>
              <a:t>PUC3 | 21/03/2024 | THALES</a:t>
            </a:r>
          </a:p>
          <a:p>
            <a:pPr algn="ctr"/>
            <a:endParaRPr lang="en-US" dirty="0"/>
          </a:p>
        </p:txBody>
      </p:sp>
    </p:spTree>
    <p:extLst>
      <p:ext uri="{BB962C8B-B14F-4D97-AF65-F5344CB8AC3E}">
        <p14:creationId xmlns:p14="http://schemas.microsoft.com/office/powerpoint/2010/main" val="4208456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Cyberrange</a:t>
            </a:r>
            <a:r>
              <a:rPr lang="fr-FR" dirty="0"/>
              <a:t> </a:t>
            </a:r>
            <a:r>
              <a:rPr lang="fr-FR" dirty="0" err="1"/>
              <a:t>tool</a:t>
            </a:r>
            <a:endParaRPr lang="fr-FR" dirty="0"/>
          </a:p>
        </p:txBody>
      </p:sp>
      <p:sp>
        <p:nvSpPr>
          <p:cNvPr id="4" name="Espace réservé du numéro de diapositive 3"/>
          <p:cNvSpPr>
            <a:spLocks noGrp="1"/>
          </p:cNvSpPr>
          <p:nvPr>
            <p:ph type="sldNum" sz="quarter" idx="12"/>
          </p:nvPr>
        </p:nvSpPr>
        <p:spPr>
          <a:xfrm>
            <a:off x="11224261" y="6113780"/>
            <a:ext cx="457199" cy="365125"/>
          </a:xfrm>
        </p:spPr>
        <p:txBody>
          <a:bodyPr/>
          <a:lstStyle/>
          <a:p>
            <a:fld id="{57AC0E79-F531-4290-B37F-533038CC23F5}" type="slidenum">
              <a:rPr lang="en-US" smtClean="0"/>
              <a:pPr/>
              <a:t>39</a:t>
            </a:fld>
            <a:endParaRPr lang="en-US"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1572" y="1845219"/>
            <a:ext cx="7673340" cy="4192361"/>
          </a:xfrm>
          <a:prstGeom prst="rect">
            <a:avLst/>
          </a:prstGeom>
        </p:spPr>
      </p:pic>
      <p:cxnSp>
        <p:nvCxnSpPr>
          <p:cNvPr id="7" name="Connecteur droit avec flèche 6"/>
          <p:cNvCxnSpPr/>
          <p:nvPr/>
        </p:nvCxnSpPr>
        <p:spPr>
          <a:xfrm flipH="1">
            <a:off x="5952606" y="1546860"/>
            <a:ext cx="874914" cy="1367444"/>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2049318" y="3347489"/>
            <a:ext cx="905164" cy="83127"/>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a:off x="9955645" y="4788362"/>
            <a:ext cx="840510" cy="397163"/>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Espace réservé du contenu 2"/>
          <p:cNvSpPr>
            <a:spLocks noGrp="1"/>
          </p:cNvSpPr>
          <p:nvPr>
            <p:ph idx="1"/>
          </p:nvPr>
        </p:nvSpPr>
        <p:spPr>
          <a:xfrm>
            <a:off x="5361363" y="1136559"/>
            <a:ext cx="4442460" cy="708660"/>
          </a:xfrm>
        </p:spPr>
        <p:txBody>
          <a:bodyPr>
            <a:normAutofit lnSpcReduction="10000"/>
          </a:bodyPr>
          <a:lstStyle/>
          <a:p>
            <a:pPr marL="0" indent="0">
              <a:buNone/>
            </a:pPr>
            <a:r>
              <a:rPr lang="fr-FR" dirty="0" err="1"/>
              <a:t>graphical</a:t>
            </a:r>
            <a:r>
              <a:rPr lang="fr-FR" dirty="0"/>
              <a:t> </a:t>
            </a:r>
            <a:r>
              <a:rPr lang="fr-FR" dirty="0" err="1"/>
              <a:t>topology</a:t>
            </a:r>
            <a:r>
              <a:rPr lang="fr-FR" dirty="0"/>
              <a:t> </a:t>
            </a:r>
            <a:r>
              <a:rPr lang="fr-FR" dirty="0" err="1"/>
              <a:t>representation</a:t>
            </a:r>
            <a:endParaRPr lang="fr-FR" dirty="0"/>
          </a:p>
        </p:txBody>
      </p:sp>
      <p:sp>
        <p:nvSpPr>
          <p:cNvPr id="14" name="Espace réservé du contenu 2"/>
          <p:cNvSpPr txBox="1">
            <a:spLocks/>
          </p:cNvSpPr>
          <p:nvPr/>
        </p:nvSpPr>
        <p:spPr>
          <a:xfrm>
            <a:off x="842703" y="2841336"/>
            <a:ext cx="4518660" cy="1178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err="1"/>
              <a:t>available</a:t>
            </a:r>
            <a:endParaRPr lang="fr-FR" dirty="0"/>
          </a:p>
          <a:p>
            <a:pPr marL="0" indent="0">
              <a:buFont typeface="Arial" panose="020B0604020202020204" pitchFamily="34" charset="0"/>
              <a:buNone/>
            </a:pPr>
            <a:r>
              <a:rPr lang="fr-FR" dirty="0" err="1"/>
              <a:t>entities</a:t>
            </a:r>
            <a:endParaRPr lang="fr-FR" dirty="0"/>
          </a:p>
        </p:txBody>
      </p:sp>
      <p:sp>
        <p:nvSpPr>
          <p:cNvPr id="15" name="Espace réservé du contenu 2"/>
          <p:cNvSpPr txBox="1">
            <a:spLocks/>
          </p:cNvSpPr>
          <p:nvPr/>
        </p:nvSpPr>
        <p:spPr>
          <a:xfrm>
            <a:off x="10526106" y="4019896"/>
            <a:ext cx="4518660" cy="1178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ressources</a:t>
            </a:r>
          </a:p>
          <a:p>
            <a:pPr marL="0" indent="0">
              <a:buFont typeface="Arial" panose="020B0604020202020204" pitchFamily="34" charset="0"/>
              <a:buNone/>
            </a:pPr>
            <a:r>
              <a:rPr lang="fr-FR" dirty="0"/>
              <a:t>usage</a:t>
            </a:r>
          </a:p>
        </p:txBody>
      </p:sp>
    </p:spTree>
    <p:extLst>
      <p:ext uri="{BB962C8B-B14F-4D97-AF65-F5344CB8AC3E}">
        <p14:creationId xmlns:p14="http://schemas.microsoft.com/office/powerpoint/2010/main" val="2031152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IRIS Project - Overview</a:t>
            </a:r>
          </a:p>
        </p:txBody>
      </p:sp>
      <p:sp>
        <p:nvSpPr>
          <p:cNvPr id="5" name="Rounded Rectangle 4"/>
          <p:cNvSpPr/>
          <p:nvPr/>
        </p:nvSpPr>
        <p:spPr>
          <a:xfrm>
            <a:off x="725522" y="2240011"/>
            <a:ext cx="5122035" cy="4939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r>
              <a:rPr lang="en-GB" sz="1200" dirty="0">
                <a:solidFill>
                  <a:schemeClr val="tx1">
                    <a:lumMod val="50000"/>
                  </a:schemeClr>
                </a:solidFill>
              </a:rPr>
              <a:t>As existing and emerging </a:t>
            </a:r>
            <a:r>
              <a:rPr lang="en-GB" sz="1200" b="1" dirty="0">
                <a:solidFill>
                  <a:schemeClr val="tx1">
                    <a:lumMod val="50000"/>
                  </a:schemeClr>
                </a:solidFill>
              </a:rPr>
              <a:t>SMART CITIES </a:t>
            </a:r>
            <a:r>
              <a:rPr lang="en-GB" sz="1200" dirty="0">
                <a:solidFill>
                  <a:schemeClr val="tx1">
                    <a:lumMod val="50000"/>
                  </a:schemeClr>
                </a:solidFill>
              </a:rPr>
              <a:t>continue to </a:t>
            </a:r>
            <a:r>
              <a:rPr lang="en-GB" sz="1200" b="1" dirty="0">
                <a:solidFill>
                  <a:schemeClr val="tx1">
                    <a:lumMod val="50000"/>
                  </a:schemeClr>
                </a:solidFill>
              </a:rPr>
              <a:t>expand their IoT and AI-enabled </a:t>
            </a:r>
            <a:r>
              <a:rPr lang="en-GB" sz="1200" dirty="0">
                <a:solidFill>
                  <a:schemeClr val="tx1">
                    <a:lumMod val="50000"/>
                  </a:schemeClr>
                </a:solidFill>
              </a:rPr>
              <a:t>systems, </a:t>
            </a:r>
            <a:r>
              <a:rPr lang="en-GB" sz="1200" b="1" dirty="0">
                <a:solidFill>
                  <a:schemeClr val="tx1">
                    <a:lumMod val="50000"/>
                  </a:schemeClr>
                </a:solidFill>
              </a:rPr>
              <a:t>novel and complex threats are introduced</a:t>
            </a:r>
            <a:r>
              <a:rPr lang="en-GB" sz="1200" dirty="0">
                <a:solidFill>
                  <a:schemeClr val="tx1">
                    <a:lumMod val="50000"/>
                  </a:schemeClr>
                </a:solidFill>
              </a:rPr>
              <a:t>. </a:t>
            </a:r>
          </a:p>
        </p:txBody>
      </p:sp>
      <p:sp>
        <p:nvSpPr>
          <p:cNvPr id="6" name="Rounded Rectangle 5"/>
          <p:cNvSpPr/>
          <p:nvPr/>
        </p:nvSpPr>
        <p:spPr>
          <a:xfrm>
            <a:off x="725522" y="2824542"/>
            <a:ext cx="5122035" cy="4939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r>
              <a:rPr lang="en-GB" sz="1200" b="1" dirty="0">
                <a:solidFill>
                  <a:schemeClr val="tx1">
                    <a:lumMod val="50000"/>
                  </a:schemeClr>
                </a:solidFill>
              </a:rPr>
              <a:t>Architecture and behaviour </a:t>
            </a:r>
            <a:r>
              <a:rPr lang="en-GB" sz="1200" dirty="0">
                <a:solidFill>
                  <a:schemeClr val="tx1">
                    <a:lumMod val="50000"/>
                  </a:schemeClr>
                </a:solidFill>
              </a:rPr>
              <a:t>of emerging IoT and AI technologies are </a:t>
            </a:r>
            <a:r>
              <a:rPr lang="en-GB" sz="1200" b="1" dirty="0">
                <a:solidFill>
                  <a:schemeClr val="tx1">
                    <a:lumMod val="50000"/>
                  </a:schemeClr>
                </a:solidFill>
              </a:rPr>
              <a:t>not currently well understood </a:t>
            </a:r>
            <a:r>
              <a:rPr lang="en-GB" sz="1200" dirty="0">
                <a:solidFill>
                  <a:schemeClr val="tx1">
                    <a:lumMod val="50000"/>
                  </a:schemeClr>
                </a:solidFill>
              </a:rPr>
              <a:t>by security practitioners.</a:t>
            </a:r>
          </a:p>
        </p:txBody>
      </p:sp>
      <p:sp>
        <p:nvSpPr>
          <p:cNvPr id="8" name="Rounded Rectangle 7"/>
          <p:cNvSpPr/>
          <p:nvPr/>
        </p:nvSpPr>
        <p:spPr>
          <a:xfrm>
            <a:off x="725521" y="1955105"/>
            <a:ext cx="5122035" cy="2304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GB" b="1" dirty="0">
                <a:solidFill>
                  <a:schemeClr val="tx1"/>
                </a:solidFill>
              </a:rPr>
              <a:t>Motivation</a:t>
            </a:r>
          </a:p>
        </p:txBody>
      </p:sp>
      <p:sp>
        <p:nvSpPr>
          <p:cNvPr id="9" name="Rounded Rectangle 8"/>
          <p:cNvSpPr/>
          <p:nvPr/>
        </p:nvSpPr>
        <p:spPr>
          <a:xfrm>
            <a:off x="6739707" y="2240010"/>
            <a:ext cx="5122035" cy="10856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4000"/>
              </a:lnSpc>
              <a:spcBef>
                <a:spcPts val="1000"/>
              </a:spcBef>
            </a:pPr>
            <a:r>
              <a:rPr lang="en-GB" sz="1200" dirty="0">
                <a:solidFill>
                  <a:schemeClr val="tx1">
                    <a:lumMod val="50000"/>
                  </a:schemeClr>
                </a:solidFill>
              </a:rPr>
              <a:t>Aims to deliver a framework that will support European Incident Response Teams </a:t>
            </a:r>
            <a:r>
              <a:rPr lang="en-GB" sz="1200" b="1" dirty="0">
                <a:solidFill>
                  <a:schemeClr val="tx1">
                    <a:lumMod val="50000"/>
                  </a:schemeClr>
                </a:solidFill>
              </a:rPr>
              <a:t>detecting, sharing, responding and recovering from cybersecurity threats and vulnerabilities of IoT and AI-driven ICT systems,</a:t>
            </a:r>
            <a:r>
              <a:rPr lang="en-GB" sz="1200" dirty="0">
                <a:solidFill>
                  <a:schemeClr val="tx1">
                    <a:lumMod val="50000"/>
                  </a:schemeClr>
                </a:solidFill>
              </a:rPr>
              <a:t> in order to </a:t>
            </a:r>
            <a:r>
              <a:rPr lang="en-GB" sz="1200" b="1" dirty="0">
                <a:solidFill>
                  <a:schemeClr val="tx1">
                    <a:lumMod val="50000"/>
                  </a:schemeClr>
                </a:solidFill>
              </a:rPr>
              <a:t>minimize the impact of cybersecurity and privacy risks.</a:t>
            </a:r>
            <a:r>
              <a:rPr lang="en-GB" sz="1200" dirty="0">
                <a:solidFill>
                  <a:schemeClr val="tx1">
                    <a:lumMod val="50000"/>
                  </a:schemeClr>
                </a:solidFill>
              </a:rPr>
              <a:t> </a:t>
            </a:r>
          </a:p>
        </p:txBody>
      </p:sp>
      <p:sp>
        <p:nvSpPr>
          <p:cNvPr id="11" name="Rounded Rectangle 10"/>
          <p:cNvSpPr/>
          <p:nvPr/>
        </p:nvSpPr>
        <p:spPr>
          <a:xfrm>
            <a:off x="6739706" y="1943584"/>
            <a:ext cx="5122035" cy="2534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GB" b="1" dirty="0">
                <a:solidFill>
                  <a:schemeClr val="tx1"/>
                </a:solidFill>
              </a:rPr>
              <a:t>IRIS Vision</a:t>
            </a:r>
          </a:p>
        </p:txBody>
      </p:sp>
      <p:sp>
        <p:nvSpPr>
          <p:cNvPr id="12" name="Right Arrow 11"/>
          <p:cNvSpPr/>
          <p:nvPr/>
        </p:nvSpPr>
        <p:spPr>
          <a:xfrm>
            <a:off x="6157520" y="2259742"/>
            <a:ext cx="311751" cy="1065886"/>
          </a:xfrm>
          <a:prstGeom prst="rightArrow">
            <a:avLst>
              <a:gd name="adj1" fmla="val 100000"/>
              <a:gd name="adj2" fmla="val 20188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3" name="Content Placeholder 4"/>
          <p:cNvPicPr>
            <a:picLocks noGrp="1" noChangeAspect="1"/>
          </p:cNvPicPr>
          <p:nvPr>
            <p:ph idx="1"/>
          </p:nvPr>
        </p:nvPicPr>
        <p:blipFill rotWithShape="1">
          <a:blip r:embed="rId3"/>
          <a:srcRect l="13406" t="1344" r="15205" b="47890"/>
          <a:stretch/>
        </p:blipFill>
        <p:spPr>
          <a:xfrm>
            <a:off x="2740667" y="3788335"/>
            <a:ext cx="6447429" cy="2578972"/>
          </a:xfrm>
          <a:prstGeom prst="rect">
            <a:avLst/>
          </a:prstGeom>
        </p:spPr>
      </p:pic>
      <p:sp>
        <p:nvSpPr>
          <p:cNvPr id="3" name="Rectangle 2"/>
          <p:cNvSpPr/>
          <p:nvPr/>
        </p:nvSpPr>
        <p:spPr>
          <a:xfrm>
            <a:off x="741707" y="3913930"/>
            <a:ext cx="1992257" cy="767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ATA Module</a:t>
            </a:r>
          </a:p>
          <a:p>
            <a:r>
              <a:rPr lang="en-US" sz="1000" dirty="0">
                <a:solidFill>
                  <a:schemeClr val="tx1"/>
                </a:solidFill>
              </a:rPr>
              <a:t>Organize knowledge</a:t>
            </a:r>
          </a:p>
          <a:p>
            <a:pPr marL="171450" indent="-171450">
              <a:buFont typeface="Arial" panose="020B0604020202020204" pitchFamily="34" charset="0"/>
              <a:buChar char="•"/>
            </a:pPr>
            <a:r>
              <a:rPr lang="en-US" sz="1000" dirty="0" err="1">
                <a:solidFill>
                  <a:schemeClr val="tx1"/>
                </a:solidFill>
              </a:rPr>
              <a:t>IoT</a:t>
            </a:r>
            <a:r>
              <a:rPr lang="en-US" sz="1000" dirty="0">
                <a:solidFill>
                  <a:schemeClr val="tx1"/>
                </a:solidFill>
              </a:rPr>
              <a:t> devices</a:t>
            </a:r>
          </a:p>
          <a:p>
            <a:pPr marL="171450" indent="-171450">
              <a:buFont typeface="Arial" panose="020B0604020202020204" pitchFamily="34" charset="0"/>
              <a:buChar char="•"/>
            </a:pPr>
            <a:r>
              <a:rPr lang="en-US" sz="1000" dirty="0">
                <a:solidFill>
                  <a:schemeClr val="tx1"/>
                </a:solidFill>
              </a:rPr>
              <a:t>AI technology</a:t>
            </a:r>
          </a:p>
          <a:p>
            <a:pPr marL="171450" indent="-171450">
              <a:buFont typeface="Arial" panose="020B0604020202020204" pitchFamily="34" charset="0"/>
              <a:buChar char="•"/>
            </a:pPr>
            <a:r>
              <a:rPr lang="en-US" sz="1000" dirty="0">
                <a:solidFill>
                  <a:schemeClr val="tx1"/>
                </a:solidFill>
              </a:rPr>
              <a:t>Cybersecurity measures</a:t>
            </a:r>
            <a:endParaRPr lang="pt-PT" sz="1000" dirty="0">
              <a:solidFill>
                <a:schemeClr val="tx1"/>
              </a:solidFill>
            </a:endParaRPr>
          </a:p>
        </p:txBody>
      </p:sp>
      <p:sp>
        <p:nvSpPr>
          <p:cNvPr id="16" name="Rectangle 15"/>
          <p:cNvSpPr/>
          <p:nvPr/>
        </p:nvSpPr>
        <p:spPr>
          <a:xfrm>
            <a:off x="741707" y="4708228"/>
            <a:ext cx="1992257" cy="767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IRIS Enhanced </a:t>
            </a:r>
            <a:r>
              <a:rPr lang="en-US" sz="1000" b="1" dirty="0" err="1">
                <a:solidFill>
                  <a:schemeClr val="tx1"/>
                </a:solidFill>
              </a:rPr>
              <a:t>MeliCERTes</a:t>
            </a:r>
            <a:endParaRPr lang="en-US" sz="1000" b="1" dirty="0">
              <a:solidFill>
                <a:schemeClr val="tx1"/>
              </a:solidFill>
            </a:endParaRPr>
          </a:p>
          <a:p>
            <a:pPr marL="171450" indent="-171450">
              <a:buFont typeface="Arial" panose="020B0604020202020204" pitchFamily="34" charset="0"/>
              <a:buChar char="•"/>
            </a:pPr>
            <a:r>
              <a:rPr lang="en-US" sz="1000" dirty="0">
                <a:solidFill>
                  <a:schemeClr val="tx1"/>
                </a:solidFill>
              </a:rPr>
              <a:t>Disseminate intelligence </a:t>
            </a:r>
          </a:p>
          <a:p>
            <a:pPr marL="171450" indent="-171450">
              <a:buFont typeface="Arial" panose="020B0604020202020204" pitchFamily="34" charset="0"/>
              <a:buChar char="•"/>
            </a:pPr>
            <a:r>
              <a:rPr lang="en-US" sz="1000" dirty="0">
                <a:solidFill>
                  <a:schemeClr val="tx1"/>
                </a:solidFill>
              </a:rPr>
              <a:t>Enable cooperation among incident response teams</a:t>
            </a:r>
            <a:endParaRPr lang="pt-PT" sz="1000" dirty="0">
              <a:solidFill>
                <a:schemeClr val="tx1"/>
              </a:solidFill>
            </a:endParaRPr>
          </a:p>
        </p:txBody>
      </p:sp>
      <p:sp>
        <p:nvSpPr>
          <p:cNvPr id="17" name="Rectangle 16"/>
          <p:cNvSpPr/>
          <p:nvPr/>
        </p:nvSpPr>
        <p:spPr>
          <a:xfrm>
            <a:off x="741707" y="5476062"/>
            <a:ext cx="1992257" cy="767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VCR Module</a:t>
            </a:r>
          </a:p>
          <a:p>
            <a:r>
              <a:rPr lang="en-US" sz="1000" dirty="0">
                <a:solidFill>
                  <a:schemeClr val="tx1"/>
                </a:solidFill>
              </a:rPr>
              <a:t>Training environment for</a:t>
            </a:r>
          </a:p>
          <a:p>
            <a:pPr marL="171450" indent="-171450">
              <a:buFont typeface="Arial" panose="020B0604020202020204" pitchFamily="34" charset="0"/>
              <a:buChar char="•"/>
            </a:pPr>
            <a:r>
              <a:rPr lang="en-US" sz="1000" dirty="0">
                <a:solidFill>
                  <a:schemeClr val="tx1"/>
                </a:solidFill>
              </a:rPr>
              <a:t>Cybersecurity professionals</a:t>
            </a:r>
          </a:p>
          <a:p>
            <a:pPr marL="171450" indent="-171450">
              <a:buFont typeface="Arial" panose="020B0604020202020204" pitchFamily="34" charset="0"/>
              <a:buChar char="•"/>
            </a:pPr>
            <a:r>
              <a:rPr lang="en-US" sz="1000" dirty="0">
                <a:solidFill>
                  <a:schemeClr val="tx1"/>
                </a:solidFill>
              </a:rPr>
              <a:t>Incident Response Teams</a:t>
            </a:r>
            <a:endParaRPr lang="pt-PT" sz="1000" dirty="0">
              <a:solidFill>
                <a:schemeClr val="tx1"/>
              </a:solidFill>
            </a:endParaRPr>
          </a:p>
        </p:txBody>
      </p:sp>
      <p:sp>
        <p:nvSpPr>
          <p:cNvPr id="4" name="Rectangle 3"/>
          <p:cNvSpPr/>
          <p:nvPr/>
        </p:nvSpPr>
        <p:spPr>
          <a:xfrm>
            <a:off x="9476643" y="4081382"/>
            <a:ext cx="2350272" cy="2267608"/>
          </a:xfrm>
          <a:prstGeom prst="rect">
            <a:avLst/>
          </a:prstGeom>
        </p:spPr>
        <p:txBody>
          <a:bodyPr>
            <a:spAutoFit/>
          </a:bodyPr>
          <a:lstStyle/>
          <a:p>
            <a:pPr algn="just">
              <a:lnSpc>
                <a:spcPct val="114000"/>
              </a:lnSpc>
            </a:pPr>
            <a:r>
              <a:rPr lang="en-GB" sz="1200" dirty="0"/>
              <a:t>The </a:t>
            </a:r>
            <a:r>
              <a:rPr lang="en-GB" sz="1200" b="1" dirty="0"/>
              <a:t>IRIS Platform</a:t>
            </a:r>
            <a:r>
              <a:rPr lang="en-GB" sz="1200" dirty="0"/>
              <a:t> will be made available, </a:t>
            </a:r>
            <a:r>
              <a:rPr lang="en-GB" sz="1200" b="1" dirty="0"/>
              <a:t>free of charge</a:t>
            </a:r>
            <a:r>
              <a:rPr lang="en-GB" sz="1200" dirty="0"/>
              <a:t>, to the European </a:t>
            </a:r>
            <a:r>
              <a:rPr lang="en-US" sz="1200" dirty="0"/>
              <a:t>national </a:t>
            </a:r>
            <a:r>
              <a:rPr lang="en-GB" sz="1200" dirty="0"/>
              <a:t>CERT and CSIRTs, by the end of the project.</a:t>
            </a:r>
          </a:p>
          <a:p>
            <a:pPr algn="just">
              <a:lnSpc>
                <a:spcPct val="114000"/>
              </a:lnSpc>
            </a:pPr>
            <a:endParaRPr lang="en-GB" sz="1200" dirty="0"/>
          </a:p>
          <a:p>
            <a:pPr algn="just">
              <a:lnSpc>
                <a:spcPct val="114000"/>
              </a:lnSpc>
            </a:pPr>
            <a:endParaRPr lang="en-GB" sz="1200" dirty="0"/>
          </a:p>
          <a:p>
            <a:pPr marL="171450" indent="-171450" algn="just">
              <a:lnSpc>
                <a:spcPct val="114000"/>
              </a:lnSpc>
              <a:buFont typeface="Arial" panose="020B0604020202020204" pitchFamily="34" charset="0"/>
              <a:buChar char="•"/>
            </a:pPr>
            <a:r>
              <a:rPr lang="en-GB" sz="1000" dirty="0"/>
              <a:t>CERT – Computer Emergency Response Team</a:t>
            </a:r>
          </a:p>
          <a:p>
            <a:pPr marL="171450" indent="-171450" algn="just">
              <a:lnSpc>
                <a:spcPct val="114000"/>
              </a:lnSpc>
              <a:buFont typeface="Arial" panose="020B0604020202020204" pitchFamily="34" charset="0"/>
              <a:buChar char="•"/>
            </a:pPr>
            <a:r>
              <a:rPr lang="en-GB" sz="1000" dirty="0"/>
              <a:t>CSIRT – Computer Security Incident Response Team</a:t>
            </a:r>
            <a:endParaRPr lang="en-US" sz="1000" dirty="0"/>
          </a:p>
        </p:txBody>
      </p:sp>
      <p:sp>
        <p:nvSpPr>
          <p:cNvPr id="7" name="Rectangle 6"/>
          <p:cNvSpPr/>
          <p:nvPr/>
        </p:nvSpPr>
        <p:spPr>
          <a:xfrm>
            <a:off x="9757945" y="3451571"/>
            <a:ext cx="1787669" cy="381771"/>
          </a:xfrm>
          <a:prstGeom prst="rect">
            <a:avLst/>
          </a:prstGeom>
        </p:spPr>
        <p:txBody>
          <a:bodyPr wrap="none">
            <a:spAutoFit/>
          </a:bodyPr>
          <a:lstStyle/>
          <a:p>
            <a:pPr algn="ctr">
              <a:lnSpc>
                <a:spcPct val="114000"/>
              </a:lnSpc>
            </a:pPr>
            <a:r>
              <a:rPr lang="en-GB" b="1" dirty="0"/>
              <a:t>Project Output</a:t>
            </a:r>
          </a:p>
        </p:txBody>
      </p:sp>
      <p:sp>
        <p:nvSpPr>
          <p:cNvPr id="18" name="Rounded Rectangle 17"/>
          <p:cNvSpPr/>
          <p:nvPr/>
        </p:nvSpPr>
        <p:spPr>
          <a:xfrm>
            <a:off x="2620582" y="3527247"/>
            <a:ext cx="5122035" cy="2304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GB" b="1" dirty="0">
                <a:solidFill>
                  <a:schemeClr val="tx1"/>
                </a:solidFill>
              </a:rPr>
              <a:t>IRIS Platform</a:t>
            </a:r>
          </a:p>
        </p:txBody>
      </p:sp>
      <p:sp>
        <p:nvSpPr>
          <p:cNvPr id="10" name="Rounded Rectangle 9"/>
          <p:cNvSpPr/>
          <p:nvPr/>
        </p:nvSpPr>
        <p:spPr>
          <a:xfrm>
            <a:off x="725521" y="3781178"/>
            <a:ext cx="8469279" cy="2550349"/>
          </a:xfrm>
          <a:prstGeom prst="roundRect">
            <a:avLst>
              <a:gd name="adj" fmla="val 349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endParaRPr lang="pt-PT" sz="1200" b="1">
              <a:solidFill>
                <a:schemeClr val="tx1">
                  <a:lumMod val="50000"/>
                </a:schemeClr>
              </a:solidFill>
            </a:endParaRPr>
          </a:p>
        </p:txBody>
      </p:sp>
      <p:pic>
        <p:nvPicPr>
          <p:cNvPr id="19" name="Picture 2" descr="https://raw.githubusercontent.com/melicertes/docs/master/img/melicertes.png">
            <a:extLst>
              <a:ext uri="{FF2B5EF4-FFF2-40B4-BE49-F238E27FC236}">
                <a16:creationId xmlns:a16="http://schemas.microsoft.com/office/drawing/2014/main" id="{F0B0517A-DE82-467C-B2C6-BA30B4848D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1205" y="5217141"/>
            <a:ext cx="1232037" cy="25892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408492" y="3788335"/>
            <a:ext cx="2453249" cy="2550349"/>
          </a:xfrm>
          <a:prstGeom prst="roundRect">
            <a:avLst>
              <a:gd name="adj" fmla="val 349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endParaRPr lang="pt-PT" sz="1200" b="1">
              <a:solidFill>
                <a:schemeClr val="tx1">
                  <a:lumMod val="50000"/>
                </a:schemeClr>
              </a:solidFill>
            </a:endParaRPr>
          </a:p>
        </p:txBody>
      </p:sp>
    </p:spTree>
    <p:extLst>
      <p:ext uri="{BB962C8B-B14F-4D97-AF65-F5344CB8AC3E}">
        <p14:creationId xmlns:p14="http://schemas.microsoft.com/office/powerpoint/2010/main" val="2376123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Server console </a:t>
            </a:r>
            <a:r>
              <a:rPr lang="fr-FR" dirty="0" err="1"/>
              <a:t>access</a:t>
            </a:r>
            <a:endParaRPr lang="fr-FR"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2733" y="1371601"/>
            <a:ext cx="8562267" cy="4709247"/>
          </a:xfrm>
        </p:spPr>
      </p:pic>
      <p:sp>
        <p:nvSpPr>
          <p:cNvPr id="4" name="Espace réservé du numéro de diapositive 3"/>
          <p:cNvSpPr>
            <a:spLocks noGrp="1"/>
          </p:cNvSpPr>
          <p:nvPr>
            <p:ph type="sldNum" sz="quarter" idx="12"/>
          </p:nvPr>
        </p:nvSpPr>
        <p:spPr/>
        <p:txBody>
          <a:bodyPr/>
          <a:lstStyle/>
          <a:p>
            <a:fld id="{57AC0E79-F531-4290-B37F-533038CC23F5}" type="slidenum">
              <a:rPr lang="en-US" smtClean="0"/>
              <a:pPr/>
              <a:t>40</a:t>
            </a:fld>
            <a:endParaRPr lang="en-US" dirty="0"/>
          </a:p>
        </p:txBody>
      </p:sp>
    </p:spTree>
    <p:extLst>
      <p:ext uri="{BB962C8B-B14F-4D97-AF65-F5344CB8AC3E}">
        <p14:creationId xmlns:p14="http://schemas.microsoft.com/office/powerpoint/2010/main" val="251209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Memory &amp; network dumps</a:t>
            </a:r>
          </a:p>
        </p:txBody>
      </p:sp>
      <p:sp>
        <p:nvSpPr>
          <p:cNvPr id="4" name="Espace réservé du numéro de diapositive 3"/>
          <p:cNvSpPr>
            <a:spLocks noGrp="1"/>
          </p:cNvSpPr>
          <p:nvPr>
            <p:ph type="sldNum" sz="quarter" idx="12"/>
          </p:nvPr>
        </p:nvSpPr>
        <p:spPr/>
        <p:txBody>
          <a:bodyPr/>
          <a:lstStyle/>
          <a:p>
            <a:fld id="{57AC0E79-F531-4290-B37F-533038CC23F5}" type="slidenum">
              <a:rPr lang="en-US" smtClean="0"/>
              <a:pPr/>
              <a:t>41</a:t>
            </a:fld>
            <a:endParaRPr lang="en-US"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4096" y="1530004"/>
            <a:ext cx="7949161" cy="4351338"/>
          </a:xfrm>
          <a:prstGeom prst="rect">
            <a:avLst/>
          </a:prstGeom>
        </p:spPr>
      </p:pic>
      <p:cxnSp>
        <p:nvCxnSpPr>
          <p:cNvPr id="7" name="Connecteur droit avec flèche 6"/>
          <p:cNvCxnSpPr/>
          <p:nvPr/>
        </p:nvCxnSpPr>
        <p:spPr>
          <a:xfrm flipH="1" flipV="1">
            <a:off x="8940800" y="2761673"/>
            <a:ext cx="1099127" cy="535709"/>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Espace réservé du contenu 2"/>
          <p:cNvSpPr txBox="1">
            <a:spLocks/>
          </p:cNvSpPr>
          <p:nvPr/>
        </p:nvSpPr>
        <p:spPr>
          <a:xfrm>
            <a:off x="10039927" y="3111314"/>
            <a:ext cx="4215823" cy="59435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live </a:t>
            </a:r>
          </a:p>
          <a:p>
            <a:pPr marL="0" indent="0">
              <a:buFont typeface="Arial" panose="020B0604020202020204" pitchFamily="34" charset="0"/>
              <a:buNone/>
            </a:pPr>
            <a:r>
              <a:rPr lang="fr-FR" dirty="0"/>
              <a:t>network </a:t>
            </a:r>
            <a:r>
              <a:rPr lang="fr-FR" dirty="0" err="1"/>
              <a:t>traffic</a:t>
            </a:r>
            <a:endParaRPr lang="fr-FR" dirty="0"/>
          </a:p>
        </p:txBody>
      </p:sp>
      <p:cxnSp>
        <p:nvCxnSpPr>
          <p:cNvPr id="10" name="Connecteur droit avec flèche 9"/>
          <p:cNvCxnSpPr>
            <a:stCxn id="8" idx="1"/>
          </p:cNvCxnSpPr>
          <p:nvPr/>
        </p:nvCxnSpPr>
        <p:spPr>
          <a:xfrm flipH="1">
            <a:off x="5509260" y="3408494"/>
            <a:ext cx="4530667" cy="1216846"/>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139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New </a:t>
            </a:r>
            <a:r>
              <a:rPr lang="fr-FR" dirty="0" err="1"/>
              <a:t>entity</a:t>
            </a:r>
            <a:r>
              <a:rPr lang="fr-FR" dirty="0"/>
              <a:t> </a:t>
            </a:r>
            <a:r>
              <a:rPr lang="fr-FR" dirty="0" err="1"/>
              <a:t>creation</a:t>
            </a:r>
            <a:endParaRPr lang="fr-FR" dirty="0"/>
          </a:p>
        </p:txBody>
      </p:sp>
      <p:sp>
        <p:nvSpPr>
          <p:cNvPr id="4" name="Espace réservé du numéro de diapositive 3"/>
          <p:cNvSpPr>
            <a:spLocks noGrp="1"/>
          </p:cNvSpPr>
          <p:nvPr>
            <p:ph type="sldNum" sz="quarter" idx="12"/>
          </p:nvPr>
        </p:nvSpPr>
        <p:spPr/>
        <p:txBody>
          <a:bodyPr/>
          <a:lstStyle/>
          <a:p>
            <a:fld id="{57AC0E79-F531-4290-B37F-533038CC23F5}" type="slidenum">
              <a:rPr lang="en-US" smtClean="0"/>
              <a:pPr/>
              <a:t>42</a:t>
            </a:fld>
            <a:endParaRPr lang="en-US"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3294" y="1634131"/>
            <a:ext cx="2723016" cy="2693578"/>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291" y="1860816"/>
            <a:ext cx="4913100" cy="3556621"/>
          </a:xfrm>
          <a:prstGeom prst="rect">
            <a:avLst/>
          </a:prstGeom>
        </p:spPr>
      </p:pic>
      <p:cxnSp>
        <p:nvCxnSpPr>
          <p:cNvPr id="9" name="Connecteur droit avec flèche 8"/>
          <p:cNvCxnSpPr/>
          <p:nvPr/>
        </p:nvCxnSpPr>
        <p:spPr>
          <a:xfrm flipV="1">
            <a:off x="2807855" y="3817620"/>
            <a:ext cx="689725" cy="874453"/>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V="1">
            <a:off x="6629400" y="3566160"/>
            <a:ext cx="1744980" cy="50292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Espace réservé du contenu 2"/>
          <p:cNvSpPr txBox="1">
            <a:spLocks/>
          </p:cNvSpPr>
          <p:nvPr/>
        </p:nvSpPr>
        <p:spPr>
          <a:xfrm>
            <a:off x="1630680" y="4590239"/>
            <a:ext cx="2030730" cy="71627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err="1"/>
              <a:t>Available</a:t>
            </a:r>
            <a:r>
              <a:rPr lang="fr-FR" dirty="0"/>
              <a:t> </a:t>
            </a:r>
            <a:r>
              <a:rPr lang="fr-FR" dirty="0" err="1"/>
              <a:t>resource</a:t>
            </a:r>
            <a:r>
              <a:rPr lang="fr-FR" dirty="0"/>
              <a:t> types</a:t>
            </a:r>
          </a:p>
        </p:txBody>
      </p:sp>
      <p:sp>
        <p:nvSpPr>
          <p:cNvPr id="13" name="Espace réservé du contenu 2"/>
          <p:cNvSpPr txBox="1">
            <a:spLocks/>
          </p:cNvSpPr>
          <p:nvPr/>
        </p:nvSpPr>
        <p:spPr>
          <a:xfrm>
            <a:off x="4760525" y="3668840"/>
            <a:ext cx="2030730" cy="71627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Domain (=VM) configuration</a:t>
            </a:r>
          </a:p>
        </p:txBody>
      </p:sp>
    </p:spTree>
    <p:extLst>
      <p:ext uri="{BB962C8B-B14F-4D97-AF65-F5344CB8AC3E}">
        <p14:creationId xmlns:p14="http://schemas.microsoft.com/office/powerpoint/2010/main" val="1575952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Sample</a:t>
            </a:r>
            <a:r>
              <a:rPr lang="fr-FR" dirty="0"/>
              <a:t> scenario</a:t>
            </a:r>
          </a:p>
        </p:txBody>
      </p:sp>
      <p:sp>
        <p:nvSpPr>
          <p:cNvPr id="4" name="Espace réservé du numéro de diapositive 3"/>
          <p:cNvSpPr>
            <a:spLocks noGrp="1"/>
          </p:cNvSpPr>
          <p:nvPr>
            <p:ph type="sldNum" sz="quarter" idx="12"/>
          </p:nvPr>
        </p:nvSpPr>
        <p:spPr/>
        <p:txBody>
          <a:bodyPr/>
          <a:lstStyle/>
          <a:p>
            <a:fld id="{57AC0E79-F531-4290-B37F-533038CC23F5}" type="slidenum">
              <a:rPr lang="en-US" smtClean="0"/>
              <a:pPr/>
              <a:t>43</a:t>
            </a:fld>
            <a:endParaRPr lang="en-US"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6740" y="1518920"/>
            <a:ext cx="5342564" cy="3701347"/>
          </a:xfrm>
        </p:spPr>
      </p:pic>
      <p:cxnSp>
        <p:nvCxnSpPr>
          <p:cNvPr id="8" name="Connecteur droit avec flèche 7"/>
          <p:cNvCxnSpPr/>
          <p:nvPr/>
        </p:nvCxnSpPr>
        <p:spPr>
          <a:xfrm>
            <a:off x="3878580" y="1988820"/>
            <a:ext cx="723900" cy="18288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3604260" y="3611880"/>
            <a:ext cx="1082040" cy="81534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4282440" y="4991100"/>
            <a:ext cx="1714500" cy="79248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Espace réservé du contenu 2"/>
          <p:cNvSpPr txBox="1">
            <a:spLocks/>
          </p:cNvSpPr>
          <p:nvPr/>
        </p:nvSpPr>
        <p:spPr>
          <a:xfrm>
            <a:off x="2724150" y="1783080"/>
            <a:ext cx="1760220" cy="5943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err="1"/>
              <a:t>Attacker</a:t>
            </a:r>
            <a:endParaRPr lang="fr-FR" dirty="0"/>
          </a:p>
        </p:txBody>
      </p:sp>
      <p:sp>
        <p:nvSpPr>
          <p:cNvPr id="16" name="Espace réservé du contenu 2"/>
          <p:cNvSpPr txBox="1">
            <a:spLocks/>
          </p:cNvSpPr>
          <p:nvPr/>
        </p:nvSpPr>
        <p:spPr>
          <a:xfrm>
            <a:off x="1249680" y="3314701"/>
            <a:ext cx="2491740" cy="5943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IOT 5G </a:t>
            </a:r>
            <a:r>
              <a:rPr lang="fr-FR" dirty="0" err="1"/>
              <a:t>equipment</a:t>
            </a:r>
            <a:endParaRPr lang="fr-FR" dirty="0"/>
          </a:p>
        </p:txBody>
      </p:sp>
      <p:sp>
        <p:nvSpPr>
          <p:cNvPr id="17" name="Espace réservé du contenu 2"/>
          <p:cNvSpPr txBox="1">
            <a:spLocks/>
          </p:cNvSpPr>
          <p:nvPr/>
        </p:nvSpPr>
        <p:spPr>
          <a:xfrm>
            <a:off x="3101340" y="5484428"/>
            <a:ext cx="2447925" cy="72700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err="1"/>
              <a:t>Hosted</a:t>
            </a:r>
            <a:r>
              <a:rPr lang="fr-FR" dirty="0"/>
              <a:t> </a:t>
            </a:r>
          </a:p>
          <a:p>
            <a:pPr marL="0" indent="0">
              <a:buFont typeface="Arial" panose="020B0604020202020204" pitchFamily="34" charset="0"/>
              <a:buNone/>
            </a:pPr>
            <a:r>
              <a:rPr lang="fr-FR" dirty="0"/>
              <a:t>5G </a:t>
            </a:r>
            <a:r>
              <a:rPr lang="fr-FR" dirty="0" err="1"/>
              <a:t>core</a:t>
            </a:r>
            <a:r>
              <a:rPr lang="fr-FR" dirty="0"/>
              <a:t> &amp; </a:t>
            </a:r>
            <a:r>
              <a:rPr lang="fr-FR" dirty="0" err="1"/>
              <a:t>SmartGrid</a:t>
            </a:r>
            <a:endParaRPr lang="fr-FR" dirty="0"/>
          </a:p>
        </p:txBody>
      </p:sp>
      <p:cxnSp>
        <p:nvCxnSpPr>
          <p:cNvPr id="18" name="Connecteur droit avec flèche 17"/>
          <p:cNvCxnSpPr/>
          <p:nvPr/>
        </p:nvCxnSpPr>
        <p:spPr>
          <a:xfrm flipH="1" flipV="1">
            <a:off x="9227820" y="2430780"/>
            <a:ext cx="1539240" cy="73279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Espace réservé du contenu 2"/>
          <p:cNvSpPr txBox="1">
            <a:spLocks/>
          </p:cNvSpPr>
          <p:nvPr/>
        </p:nvSpPr>
        <p:spPr>
          <a:xfrm>
            <a:off x="10093634" y="3223260"/>
            <a:ext cx="1760220" cy="59435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Scenario infrastructure</a:t>
            </a:r>
          </a:p>
        </p:txBody>
      </p:sp>
    </p:spTree>
    <p:extLst>
      <p:ext uri="{BB962C8B-B14F-4D97-AF65-F5344CB8AC3E}">
        <p14:creationId xmlns:p14="http://schemas.microsoft.com/office/powerpoint/2010/main" val="628223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idor de número de diapositiva 1"/>
          <p:cNvSpPr>
            <a:spLocks noGrp="1"/>
          </p:cNvSpPr>
          <p:nvPr>
            <p:ph type="sldNum" sz="quarter" idx="12"/>
          </p:nvPr>
        </p:nvSpPr>
        <p:spPr/>
        <p:txBody>
          <a:bodyPr/>
          <a:lstStyle/>
          <a:p>
            <a:fld id="{57AC0E79-F531-4290-B37F-533038CC23F5}" type="slidenum">
              <a:rPr lang="en-US" smtClean="0"/>
              <a:pPr/>
              <a:t>44</a:t>
            </a:fld>
            <a:endParaRPr lang="en-US" dirty="0"/>
          </a:p>
        </p:txBody>
      </p:sp>
      <p:sp>
        <p:nvSpPr>
          <p:cNvPr id="3" name="Rectangle 2"/>
          <p:cNvSpPr/>
          <p:nvPr/>
        </p:nvSpPr>
        <p:spPr>
          <a:xfrm>
            <a:off x="750187" y="2480873"/>
            <a:ext cx="6075556" cy="2862322"/>
          </a:xfrm>
          <a:prstGeom prst="rect">
            <a:avLst/>
          </a:prstGeom>
        </p:spPr>
        <p:txBody>
          <a:bodyPr wrap="square">
            <a:spAutoFit/>
          </a:bodyPr>
          <a:lstStyle/>
          <a:p>
            <a:r>
              <a:rPr lang="en-US" dirty="0"/>
              <a:t>VCR - delivers an immersive virtual environment for collaborative CERTs/CSIRTs training exercises based on real-world environment platforms</a:t>
            </a:r>
          </a:p>
          <a:p>
            <a:endParaRPr lang="en-US" dirty="0"/>
          </a:p>
          <a:p>
            <a:r>
              <a:rPr lang="en-US" dirty="0"/>
              <a:t>So far, </a:t>
            </a:r>
            <a:r>
              <a:rPr lang="ru-RU" dirty="0"/>
              <a:t>V</a:t>
            </a:r>
            <a:r>
              <a:rPr lang="en-US" dirty="0"/>
              <a:t>CR is supplied with two virtual machines (VMs) from the Helsinki infrastructure: </a:t>
            </a:r>
          </a:p>
          <a:p>
            <a:endParaRPr lang="ru-RU" dirty="0"/>
          </a:p>
          <a:p>
            <a:pPr marL="285750" indent="-285750">
              <a:buFont typeface="Arial" pitchFamily="34" charset="0"/>
              <a:buChar char="•"/>
            </a:pPr>
            <a:r>
              <a:rPr lang="en-US" dirty="0" err="1"/>
              <a:t>irisReceiver</a:t>
            </a:r>
            <a:r>
              <a:rPr lang="en-US" dirty="0"/>
              <a:t> – Helsinki infra Receiving end </a:t>
            </a:r>
          </a:p>
          <a:p>
            <a:pPr marL="285750" indent="-285750">
              <a:buFont typeface="Arial" pitchFamily="34" charset="0"/>
              <a:buChar char="•"/>
            </a:pPr>
            <a:r>
              <a:rPr lang="en-US" dirty="0" err="1"/>
              <a:t>irisSend</a:t>
            </a:r>
            <a:r>
              <a:rPr lang="en-US" dirty="0"/>
              <a:t> – Helsinki infra Sending end </a:t>
            </a:r>
          </a:p>
          <a:p>
            <a:pPr marL="285750" indent="-285750">
              <a:buFont typeface="Arial" pitchFamily="34" charset="0"/>
              <a:buChar char="•"/>
            </a:pPr>
            <a:endParaRPr lang="en-US" dirty="0"/>
          </a:p>
        </p:txBody>
      </p:sp>
      <p:sp>
        <p:nvSpPr>
          <p:cNvPr id="7" name="Title 5">
            <a:extLst>
              <a:ext uri="{FF2B5EF4-FFF2-40B4-BE49-F238E27FC236}">
                <a16:creationId xmlns:a16="http://schemas.microsoft.com/office/drawing/2014/main" id="{95886F12-8711-7359-CD2A-2707FD649241}"/>
              </a:ext>
            </a:extLst>
          </p:cNvPr>
          <p:cNvSpPr txBox="1">
            <a:spLocks/>
          </p:cNvSpPr>
          <p:nvPr/>
        </p:nvSpPr>
        <p:spPr>
          <a:xfrm>
            <a:off x="838200" y="336551"/>
            <a:ext cx="939800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pPr>
              <a:spcBef>
                <a:spcPts val="600"/>
              </a:spcBef>
              <a:spcAft>
                <a:spcPts val="1200"/>
              </a:spcAft>
            </a:pPr>
            <a:r>
              <a:rPr lang="en-GB" sz="3200" dirty="0"/>
              <a:t>VCR deployment</a:t>
            </a:r>
          </a:p>
        </p:txBody>
      </p:sp>
      <p:pic>
        <p:nvPicPr>
          <p:cNvPr id="4" name="Picture 3">
            <a:extLst>
              <a:ext uri="{FF2B5EF4-FFF2-40B4-BE49-F238E27FC236}">
                <a16:creationId xmlns:a16="http://schemas.microsoft.com/office/drawing/2014/main" id="{A1FF0466-8EC0-94F4-0CCF-E87AD80AAC95}"/>
              </a:ext>
            </a:extLst>
          </p:cNvPr>
          <p:cNvPicPr>
            <a:picLocks noChangeAspect="1"/>
          </p:cNvPicPr>
          <p:nvPr/>
        </p:nvPicPr>
        <p:blipFill rotWithShape="1">
          <a:blip r:embed="rId2"/>
          <a:srcRect r="3133"/>
          <a:stretch/>
        </p:blipFill>
        <p:spPr>
          <a:xfrm>
            <a:off x="6825743" y="2320131"/>
            <a:ext cx="5278627" cy="3183805"/>
          </a:xfrm>
          <a:prstGeom prst="rect">
            <a:avLst/>
          </a:prstGeom>
        </p:spPr>
      </p:pic>
    </p:spTree>
    <p:extLst>
      <p:ext uri="{BB962C8B-B14F-4D97-AF65-F5344CB8AC3E}">
        <p14:creationId xmlns:p14="http://schemas.microsoft.com/office/powerpoint/2010/main" val="1986962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7ED84C-7055-2D7A-F8E2-234D345E5719}"/>
              </a:ext>
            </a:extLst>
          </p:cNvPr>
          <p:cNvSpPr>
            <a:spLocks noGrp="1"/>
          </p:cNvSpPr>
          <p:nvPr>
            <p:ph type="ctrTitle"/>
          </p:nvPr>
        </p:nvSpPr>
        <p:spPr>
          <a:xfrm>
            <a:off x="880280" y="1655341"/>
            <a:ext cx="10439400" cy="1314449"/>
          </a:xfrm>
        </p:spPr>
        <p:txBody>
          <a:bodyPr/>
          <a:lstStyle/>
          <a:p>
            <a:r>
              <a:rPr lang="en-GB" dirty="0">
                <a:solidFill>
                  <a:srgbClr val="002060"/>
                </a:solidFill>
              </a:rPr>
              <a:t>Any Questions?</a:t>
            </a:r>
            <a:br>
              <a:rPr lang="en-GB" dirty="0">
                <a:solidFill>
                  <a:srgbClr val="002060"/>
                </a:solidFill>
              </a:rPr>
            </a:br>
            <a:endParaRPr lang="en-GB" dirty="0">
              <a:solidFill>
                <a:srgbClr val="002060"/>
              </a:solidFill>
            </a:endParaRPr>
          </a:p>
        </p:txBody>
      </p:sp>
      <p:sp>
        <p:nvSpPr>
          <p:cNvPr id="10" name="Text Placeholder 9">
            <a:extLst>
              <a:ext uri="{FF2B5EF4-FFF2-40B4-BE49-F238E27FC236}">
                <a16:creationId xmlns:a16="http://schemas.microsoft.com/office/drawing/2014/main" id="{58E217DE-1E46-5ACD-1234-CC8313B9C5AE}"/>
              </a:ext>
            </a:extLst>
          </p:cNvPr>
          <p:cNvSpPr>
            <a:spLocks noGrp="1"/>
          </p:cNvSpPr>
          <p:nvPr>
            <p:ph type="body" sz="quarter" idx="10"/>
          </p:nvPr>
        </p:nvSpPr>
        <p:spPr>
          <a:xfrm>
            <a:off x="876300" y="4276557"/>
            <a:ext cx="5219700" cy="600076"/>
          </a:xfrm>
        </p:spPr>
        <p:txBody>
          <a:bodyPr>
            <a:normAutofit/>
          </a:bodyPr>
          <a:lstStyle/>
          <a:p>
            <a:r>
              <a:rPr lang="en-US" dirty="0"/>
              <a:t>IRIS team</a:t>
            </a:r>
            <a:endParaRPr lang="en-GB" dirty="0"/>
          </a:p>
        </p:txBody>
      </p:sp>
      <p:sp>
        <p:nvSpPr>
          <p:cNvPr id="4" name="Slide Number Placeholder 3">
            <a:extLst>
              <a:ext uri="{FF2B5EF4-FFF2-40B4-BE49-F238E27FC236}">
                <a16:creationId xmlns:a16="http://schemas.microsoft.com/office/drawing/2014/main" id="{78D2C74A-BD4B-59D5-8A5A-1BEE59FC7395}"/>
              </a:ext>
            </a:extLst>
          </p:cNvPr>
          <p:cNvSpPr>
            <a:spLocks noGrp="1"/>
          </p:cNvSpPr>
          <p:nvPr>
            <p:ph type="sldNum" sz="quarter" idx="4294967295"/>
          </p:nvPr>
        </p:nvSpPr>
        <p:spPr>
          <a:xfrm>
            <a:off x="11734800" y="6273800"/>
            <a:ext cx="457200" cy="365125"/>
          </a:xfrm>
          <a:prstGeom prst="rect">
            <a:avLst/>
          </a:prstGeom>
        </p:spPr>
        <p:txBody>
          <a:bodyPr/>
          <a:lstStyle/>
          <a:p>
            <a:fld id="{57AC0E79-F531-4290-B37F-533038CC23F5}" type="slidenum">
              <a:rPr lang="en-US" smtClean="0"/>
              <a:pPr/>
              <a:t>45</a:t>
            </a:fld>
            <a:endParaRPr lang="en-US" dirty="0"/>
          </a:p>
        </p:txBody>
      </p:sp>
      <p:sp>
        <p:nvSpPr>
          <p:cNvPr id="3" name="Text Placeholder 2">
            <a:extLst>
              <a:ext uri="{FF2B5EF4-FFF2-40B4-BE49-F238E27FC236}">
                <a16:creationId xmlns:a16="http://schemas.microsoft.com/office/drawing/2014/main" id="{4C5C992D-6764-6D66-3D40-0CA94FE004A1}"/>
              </a:ext>
            </a:extLst>
          </p:cNvPr>
          <p:cNvSpPr>
            <a:spLocks noGrp="1"/>
          </p:cNvSpPr>
          <p:nvPr>
            <p:ph type="body" sz="quarter" idx="12"/>
          </p:nvPr>
        </p:nvSpPr>
        <p:spPr/>
        <p:txBody>
          <a:bodyPr/>
          <a:lstStyle/>
          <a:p>
            <a:endParaRPr lang="en-FI"/>
          </a:p>
        </p:txBody>
      </p:sp>
    </p:spTree>
    <p:extLst>
      <p:ext uri="{BB962C8B-B14F-4D97-AF65-F5344CB8AC3E}">
        <p14:creationId xmlns:p14="http://schemas.microsoft.com/office/powerpoint/2010/main" val="1611490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859033" y="190484"/>
            <a:ext cx="8686800" cy="10350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26265"/>
              </a:buClr>
              <a:buSzPts val="4000"/>
              <a:buFont typeface="Open Sans"/>
              <a:buNone/>
            </a:pPr>
            <a:endParaRPr dirty="0">
              <a:solidFill>
                <a:srgbClr val="626265"/>
              </a:solidFill>
            </a:endParaRPr>
          </a:p>
        </p:txBody>
      </p:sp>
      <p:sp>
        <p:nvSpPr>
          <p:cNvPr id="171" name="Google Shape;171;p9"/>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it-IT"/>
              <a:t>46</a:t>
            </a:fld>
            <a:endParaRPr/>
          </a:p>
        </p:txBody>
      </p:sp>
      <p:sp>
        <p:nvSpPr>
          <p:cNvPr id="172" name="Google Shape;172;p9"/>
          <p:cNvSpPr txBox="1"/>
          <p:nvPr/>
        </p:nvSpPr>
        <p:spPr>
          <a:xfrm>
            <a:off x="914399" y="1899165"/>
            <a:ext cx="10363201" cy="2182160"/>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it-IT" sz="2400" b="1" dirty="0">
                <a:solidFill>
                  <a:schemeClr val="accent1"/>
                </a:solidFill>
                <a:latin typeface="Open Sans"/>
                <a:ea typeface="Open Sans"/>
                <a:cs typeface="Open Sans"/>
                <a:sym typeface="Open Sans"/>
              </a:rPr>
              <a:t>Social </a:t>
            </a:r>
            <a:r>
              <a:rPr lang="it-IT" sz="2400" b="1" dirty="0" err="1">
                <a:solidFill>
                  <a:schemeClr val="accent1"/>
                </a:solidFill>
                <a:latin typeface="Open Sans"/>
                <a:ea typeface="Open Sans"/>
                <a:cs typeface="Open Sans"/>
                <a:sym typeface="Open Sans"/>
              </a:rPr>
              <a:t>Acceptance</a:t>
            </a:r>
            <a:r>
              <a:rPr lang="it-IT" sz="2400" b="1" dirty="0">
                <a:solidFill>
                  <a:schemeClr val="accent1"/>
                </a:solidFill>
                <a:latin typeface="Open Sans"/>
                <a:ea typeface="Open Sans"/>
                <a:cs typeface="Open Sans"/>
                <a:sym typeface="Open Sans"/>
              </a:rPr>
              <a:t> </a:t>
            </a:r>
            <a:r>
              <a:rPr lang="it-IT" sz="2400" b="1" dirty="0" err="1">
                <a:solidFill>
                  <a:schemeClr val="accent1"/>
                </a:solidFill>
                <a:latin typeface="Open Sans"/>
                <a:ea typeface="Open Sans"/>
                <a:cs typeface="Open Sans"/>
                <a:sym typeface="Open Sans"/>
              </a:rPr>
              <a:t>Survey</a:t>
            </a:r>
            <a:endParaRPr sz="2000" dirty="0">
              <a:solidFill>
                <a:schemeClr val="dk1"/>
              </a:solidFill>
              <a:latin typeface="Open Sans"/>
              <a:ea typeface="Open Sans"/>
              <a:cs typeface="Open Sans"/>
              <a:sym typeface="Open Sans"/>
            </a:endParaRPr>
          </a:p>
          <a:p>
            <a:pPr marL="0" marR="0" lvl="0" indent="0" algn="l" rtl="0">
              <a:lnSpc>
                <a:spcPct val="107000"/>
              </a:lnSpc>
              <a:spcBef>
                <a:spcPts val="800"/>
              </a:spcBef>
              <a:spcAft>
                <a:spcPts val="0"/>
              </a:spcAft>
              <a:buNone/>
            </a:pPr>
            <a:endParaRPr lang="it-IT" sz="2000" dirty="0">
              <a:solidFill>
                <a:schemeClr val="dk1"/>
              </a:solidFill>
              <a:latin typeface="Open Sans"/>
              <a:ea typeface="Open Sans"/>
              <a:cs typeface="Open Sans"/>
              <a:sym typeface="Open Sans"/>
            </a:endParaRPr>
          </a:p>
          <a:p>
            <a:pPr marL="0" marR="0" lvl="0" indent="0" algn="l" rtl="0">
              <a:lnSpc>
                <a:spcPct val="107000"/>
              </a:lnSpc>
              <a:spcBef>
                <a:spcPts val="800"/>
              </a:spcBef>
              <a:spcAft>
                <a:spcPts val="0"/>
              </a:spcAft>
              <a:buNone/>
            </a:pPr>
            <a:r>
              <a:rPr lang="it-IT" sz="2000" dirty="0">
                <a:solidFill>
                  <a:schemeClr val="dk1"/>
                </a:solidFill>
                <a:latin typeface="Open Sans"/>
                <a:ea typeface="Open Sans"/>
                <a:cs typeface="Open Sans"/>
                <a:sym typeface="Open Sans"/>
              </a:rPr>
              <a:t>Direct Link or QR code to Google </a:t>
            </a:r>
            <a:r>
              <a:rPr lang="it-IT" sz="2000" dirty="0" err="1">
                <a:solidFill>
                  <a:schemeClr val="dk1"/>
                </a:solidFill>
                <a:latin typeface="Open Sans"/>
                <a:ea typeface="Open Sans"/>
                <a:cs typeface="Open Sans"/>
                <a:sym typeface="Open Sans"/>
              </a:rPr>
              <a:t>form</a:t>
            </a:r>
            <a:endParaRPr lang="it-IT" sz="2000" u="sng" dirty="0">
              <a:solidFill>
                <a:schemeClr val="dk1"/>
              </a:solidFill>
              <a:latin typeface="Open Sans"/>
              <a:ea typeface="Open Sans"/>
              <a:cs typeface="Open Sans"/>
              <a:sym typeface="Open Sans"/>
            </a:endParaRPr>
          </a:p>
          <a:p>
            <a:pPr lvl="0">
              <a:lnSpc>
                <a:spcPct val="107000"/>
              </a:lnSpc>
              <a:spcBef>
                <a:spcPts val="800"/>
              </a:spcBef>
            </a:pPr>
            <a:r>
              <a:rPr lang="it-IT" sz="2000" u="sng" dirty="0" err="1">
                <a:solidFill>
                  <a:srgbClr val="1155CC"/>
                </a:solidFill>
              </a:rPr>
              <a:t>https</a:t>
            </a:r>
            <a:r>
              <a:rPr lang="it-IT" sz="2000" u="sng" dirty="0">
                <a:solidFill>
                  <a:srgbClr val="1155CC"/>
                </a:solidFill>
              </a:rPr>
              <a:t>://</a:t>
            </a:r>
            <a:r>
              <a:rPr lang="it-IT" sz="2000" u="sng" dirty="0" err="1">
                <a:solidFill>
                  <a:srgbClr val="1155CC"/>
                </a:solidFill>
              </a:rPr>
              <a:t>forms.gle</a:t>
            </a:r>
            <a:r>
              <a:rPr lang="it-IT" sz="2000" u="sng" dirty="0">
                <a:solidFill>
                  <a:srgbClr val="1155CC"/>
                </a:solidFill>
              </a:rPr>
              <a:t>/TTYLdkjnnUA6jRdb7</a:t>
            </a:r>
            <a:endParaRPr sz="1800" dirty="0">
              <a:solidFill>
                <a:schemeClr val="dk1"/>
              </a:solidFill>
              <a:latin typeface="Open Sans"/>
              <a:ea typeface="Open Sans"/>
              <a:cs typeface="Open Sans"/>
              <a:sym typeface="Open Sans"/>
            </a:endParaRPr>
          </a:p>
          <a:p>
            <a:pPr marL="342900" marR="0" lvl="0" indent="-228600" algn="just" rtl="0">
              <a:lnSpc>
                <a:spcPct val="107000"/>
              </a:lnSpc>
              <a:spcBef>
                <a:spcPts val="80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p:txBody>
      </p:sp>
      <p:pic>
        <p:nvPicPr>
          <p:cNvPr id="2" name="Picture 1">
            <a:extLst>
              <a:ext uri="{FF2B5EF4-FFF2-40B4-BE49-F238E27FC236}">
                <a16:creationId xmlns:a16="http://schemas.microsoft.com/office/drawing/2014/main" id="{565FC97A-5E10-D64B-9740-01E8014F747D}"/>
              </a:ext>
            </a:extLst>
          </p:cNvPr>
          <p:cNvPicPr>
            <a:picLocks noChangeAspect="1"/>
          </p:cNvPicPr>
          <p:nvPr/>
        </p:nvPicPr>
        <p:blipFill>
          <a:blip r:embed="rId3"/>
          <a:stretch>
            <a:fillRect/>
          </a:stretch>
        </p:blipFill>
        <p:spPr>
          <a:xfrm>
            <a:off x="5202433" y="4081325"/>
            <a:ext cx="1892300" cy="18923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7ED84C-7055-2D7A-F8E2-234D345E5719}"/>
              </a:ext>
            </a:extLst>
          </p:cNvPr>
          <p:cNvSpPr>
            <a:spLocks noGrp="1"/>
          </p:cNvSpPr>
          <p:nvPr>
            <p:ph type="ctrTitle"/>
          </p:nvPr>
        </p:nvSpPr>
        <p:spPr>
          <a:xfrm>
            <a:off x="880280" y="1655341"/>
            <a:ext cx="10439400" cy="1314449"/>
          </a:xfrm>
        </p:spPr>
        <p:txBody>
          <a:bodyPr/>
          <a:lstStyle/>
          <a:p>
            <a:r>
              <a:rPr lang="en-GB" dirty="0">
                <a:solidFill>
                  <a:srgbClr val="002060"/>
                </a:solidFill>
              </a:rPr>
              <a:t>Questions?</a:t>
            </a:r>
            <a:br>
              <a:rPr lang="en-GB" dirty="0">
                <a:solidFill>
                  <a:srgbClr val="002060"/>
                </a:solidFill>
              </a:rPr>
            </a:br>
            <a:endParaRPr lang="en-GB" dirty="0">
              <a:solidFill>
                <a:srgbClr val="002060"/>
              </a:solidFill>
            </a:endParaRPr>
          </a:p>
        </p:txBody>
      </p:sp>
      <p:sp>
        <p:nvSpPr>
          <p:cNvPr id="10" name="Text Placeholder 9">
            <a:extLst>
              <a:ext uri="{FF2B5EF4-FFF2-40B4-BE49-F238E27FC236}">
                <a16:creationId xmlns:a16="http://schemas.microsoft.com/office/drawing/2014/main" id="{58E217DE-1E46-5ACD-1234-CC8313B9C5AE}"/>
              </a:ext>
            </a:extLst>
          </p:cNvPr>
          <p:cNvSpPr>
            <a:spLocks noGrp="1"/>
          </p:cNvSpPr>
          <p:nvPr>
            <p:ph type="body" sz="quarter" idx="10"/>
          </p:nvPr>
        </p:nvSpPr>
        <p:spPr>
          <a:xfrm>
            <a:off x="876300" y="4276557"/>
            <a:ext cx="5219700" cy="600076"/>
          </a:xfrm>
        </p:spPr>
        <p:txBody>
          <a:bodyPr>
            <a:normAutofit/>
          </a:bodyPr>
          <a:lstStyle/>
          <a:p>
            <a:r>
              <a:rPr lang="en-US" dirty="0"/>
              <a:t>IRIS team</a:t>
            </a:r>
            <a:endParaRPr lang="en-GB" dirty="0"/>
          </a:p>
        </p:txBody>
      </p:sp>
      <p:sp>
        <p:nvSpPr>
          <p:cNvPr id="12" name="Text Placeholder 11">
            <a:extLst>
              <a:ext uri="{FF2B5EF4-FFF2-40B4-BE49-F238E27FC236}">
                <a16:creationId xmlns:a16="http://schemas.microsoft.com/office/drawing/2014/main" id="{08A9DE8F-B0A7-D17E-630E-190B8222A684}"/>
              </a:ext>
            </a:extLst>
          </p:cNvPr>
          <p:cNvSpPr>
            <a:spLocks noGrp="1"/>
          </p:cNvSpPr>
          <p:nvPr>
            <p:ph type="body" sz="quarter" idx="12"/>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78D2C74A-BD4B-59D5-8A5A-1BEE59FC7395}"/>
              </a:ext>
            </a:extLst>
          </p:cNvPr>
          <p:cNvSpPr>
            <a:spLocks noGrp="1"/>
          </p:cNvSpPr>
          <p:nvPr>
            <p:ph type="sldNum" sz="quarter" idx="4294967295"/>
          </p:nvPr>
        </p:nvSpPr>
        <p:spPr>
          <a:xfrm>
            <a:off x="11734800" y="6273800"/>
            <a:ext cx="457200" cy="365125"/>
          </a:xfrm>
          <a:prstGeom prst="rect">
            <a:avLst/>
          </a:prstGeom>
        </p:spPr>
        <p:txBody>
          <a:bodyPr/>
          <a:lstStyle/>
          <a:p>
            <a:fld id="{57AC0E79-F531-4290-B37F-533038CC23F5}" type="slidenum">
              <a:rPr lang="en-US" smtClean="0"/>
              <a:pPr/>
              <a:t>47</a:t>
            </a:fld>
            <a:endParaRPr lang="en-US" dirty="0"/>
          </a:p>
        </p:txBody>
      </p:sp>
    </p:spTree>
    <p:extLst>
      <p:ext uri="{BB962C8B-B14F-4D97-AF65-F5344CB8AC3E}">
        <p14:creationId xmlns:p14="http://schemas.microsoft.com/office/powerpoint/2010/main" val="4228202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What is Virtual Cyber Range (VCR)</a:t>
            </a:r>
            <a:endParaRPr lang="pt-PT" b="1" dirty="0"/>
          </a:p>
        </p:txBody>
      </p:sp>
      <p:sp>
        <p:nvSpPr>
          <p:cNvPr id="4" name="Slide Number Placeholder 3"/>
          <p:cNvSpPr>
            <a:spLocks noGrp="1"/>
          </p:cNvSpPr>
          <p:nvPr>
            <p:ph type="sldNum" sz="quarter" idx="12"/>
          </p:nvPr>
        </p:nvSpPr>
        <p:spPr/>
        <p:txBody>
          <a:bodyPr/>
          <a:lstStyle/>
          <a:p>
            <a:fld id="{57AC0E79-F531-4290-B37F-533038CC23F5}" type="slidenum">
              <a:rPr lang="en-US" smtClean="0"/>
              <a:pPr/>
              <a:t>5</a:t>
            </a:fld>
            <a:endParaRPr lang="en-US" dirty="0"/>
          </a:p>
        </p:txBody>
      </p:sp>
      <p:sp>
        <p:nvSpPr>
          <p:cNvPr id="11" name="Rounded Rectangle 10"/>
          <p:cNvSpPr/>
          <p:nvPr/>
        </p:nvSpPr>
        <p:spPr>
          <a:xfrm>
            <a:off x="6731525" y="1989658"/>
            <a:ext cx="4233086" cy="2304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GB" b="1" dirty="0">
                <a:solidFill>
                  <a:schemeClr val="tx1"/>
                </a:solidFill>
              </a:rPr>
              <a:t>Virtual Cyber Range</a:t>
            </a:r>
          </a:p>
        </p:txBody>
      </p:sp>
      <p:grpSp>
        <p:nvGrpSpPr>
          <p:cNvPr id="245" name="Group 244"/>
          <p:cNvGrpSpPr/>
          <p:nvPr/>
        </p:nvGrpSpPr>
        <p:grpSpPr>
          <a:xfrm>
            <a:off x="8634500" y="2492647"/>
            <a:ext cx="896081" cy="783039"/>
            <a:chOff x="8426296" y="2615122"/>
            <a:chExt cx="896081" cy="783039"/>
          </a:xfrm>
        </p:grpSpPr>
        <p:grpSp>
          <p:nvGrpSpPr>
            <p:cNvPr id="29" name="Group 28"/>
            <p:cNvGrpSpPr>
              <a:grpSpLocks noChangeAspect="1"/>
            </p:cNvGrpSpPr>
            <p:nvPr/>
          </p:nvGrpSpPr>
          <p:grpSpPr>
            <a:xfrm>
              <a:off x="8426296" y="2615122"/>
              <a:ext cx="240790" cy="325932"/>
              <a:chOff x="6271740" y="4401127"/>
              <a:chExt cx="1338773" cy="1812157"/>
            </a:xfrm>
          </p:grpSpPr>
          <p:sp>
            <p:nvSpPr>
              <p:cNvPr id="27" name="Oval 26"/>
              <p:cNvSpPr/>
              <p:nvPr/>
            </p:nvSpPr>
            <p:spPr>
              <a:xfrm>
                <a:off x="6483927" y="4401127"/>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ounded Rectangle 27"/>
              <p:cNvSpPr/>
              <p:nvPr/>
            </p:nvSpPr>
            <p:spPr>
              <a:xfrm>
                <a:off x="6271740" y="5382011"/>
                <a:ext cx="1338773" cy="831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43" name="Group 42"/>
            <p:cNvGrpSpPr/>
            <p:nvPr/>
          </p:nvGrpSpPr>
          <p:grpSpPr>
            <a:xfrm>
              <a:off x="8437241" y="3058918"/>
              <a:ext cx="218900" cy="145638"/>
              <a:chOff x="8414327" y="4667221"/>
              <a:chExt cx="914400" cy="669203"/>
            </a:xfrm>
          </p:grpSpPr>
          <p:sp>
            <p:nvSpPr>
              <p:cNvPr id="42" name="Freeform 41"/>
              <p:cNvSpPr/>
              <p:nvPr/>
            </p:nvSpPr>
            <p:spPr>
              <a:xfrm>
                <a:off x="8414327" y="4667221"/>
                <a:ext cx="914400" cy="516155"/>
              </a:xfrm>
              <a:custGeom>
                <a:avLst/>
                <a:gdLst>
                  <a:gd name="connsiteX0" fmla="*/ 79349 w 914400"/>
                  <a:gd name="connsiteY0" fmla="*/ 64179 h 516155"/>
                  <a:gd name="connsiteX1" fmla="*/ 79349 w 914400"/>
                  <a:gd name="connsiteY1" fmla="*/ 451974 h 516155"/>
                  <a:gd name="connsiteX2" fmla="*/ 835052 w 914400"/>
                  <a:gd name="connsiteY2" fmla="*/ 451974 h 516155"/>
                  <a:gd name="connsiteX3" fmla="*/ 835052 w 914400"/>
                  <a:gd name="connsiteY3" fmla="*/ 64179 h 516155"/>
                  <a:gd name="connsiteX4" fmla="*/ 0 w 914400"/>
                  <a:gd name="connsiteY4" fmla="*/ 0 h 516155"/>
                  <a:gd name="connsiteX5" fmla="*/ 914400 w 914400"/>
                  <a:gd name="connsiteY5" fmla="*/ 0 h 516155"/>
                  <a:gd name="connsiteX6" fmla="*/ 914400 w 914400"/>
                  <a:gd name="connsiteY6" fmla="*/ 516155 h 516155"/>
                  <a:gd name="connsiteX7" fmla="*/ 0 w 914400"/>
                  <a:gd name="connsiteY7" fmla="*/ 516155 h 5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516155">
                    <a:moveTo>
                      <a:pt x="79349" y="64179"/>
                    </a:moveTo>
                    <a:lnTo>
                      <a:pt x="79349" y="451974"/>
                    </a:lnTo>
                    <a:lnTo>
                      <a:pt x="835052" y="451974"/>
                    </a:lnTo>
                    <a:lnTo>
                      <a:pt x="835052" y="64179"/>
                    </a:lnTo>
                    <a:close/>
                    <a:moveTo>
                      <a:pt x="0" y="0"/>
                    </a:moveTo>
                    <a:lnTo>
                      <a:pt x="914400" y="0"/>
                    </a:lnTo>
                    <a:lnTo>
                      <a:pt x="914400" y="516155"/>
                    </a:lnTo>
                    <a:lnTo>
                      <a:pt x="0" y="51615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0" name="Group 39"/>
              <p:cNvGrpSpPr/>
              <p:nvPr/>
            </p:nvGrpSpPr>
            <p:grpSpPr>
              <a:xfrm>
                <a:off x="8414327" y="5212860"/>
                <a:ext cx="914400" cy="123564"/>
                <a:chOff x="8414327" y="5212860"/>
                <a:chExt cx="914400" cy="123564"/>
              </a:xfrm>
            </p:grpSpPr>
            <p:sp>
              <p:nvSpPr>
                <p:cNvPr id="38" name="Rectangle 37"/>
                <p:cNvSpPr/>
                <p:nvPr/>
              </p:nvSpPr>
              <p:spPr>
                <a:xfrm>
                  <a:off x="8414327" y="5212860"/>
                  <a:ext cx="914400" cy="123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9" name="Oval 38"/>
                <p:cNvSpPr>
                  <a:spLocks noChangeAspect="1"/>
                </p:cNvSpPr>
                <p:nvPr/>
              </p:nvSpPr>
              <p:spPr>
                <a:xfrm>
                  <a:off x="9187268" y="5253059"/>
                  <a:ext cx="52403" cy="524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grpSp>
          <p:nvGrpSpPr>
            <p:cNvPr id="56" name="Group 55"/>
            <p:cNvGrpSpPr>
              <a:grpSpLocks noChangeAspect="1"/>
            </p:cNvGrpSpPr>
            <p:nvPr/>
          </p:nvGrpSpPr>
          <p:grpSpPr>
            <a:xfrm>
              <a:off x="8753942" y="2808727"/>
              <a:ext cx="240790" cy="325932"/>
              <a:chOff x="6271740" y="4401127"/>
              <a:chExt cx="1338773" cy="1812157"/>
            </a:xfrm>
          </p:grpSpPr>
          <p:sp>
            <p:nvSpPr>
              <p:cNvPr id="62" name="Oval 61"/>
              <p:cNvSpPr/>
              <p:nvPr/>
            </p:nvSpPr>
            <p:spPr>
              <a:xfrm>
                <a:off x="6483927" y="4401127"/>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3" name="Rounded Rectangle 62"/>
              <p:cNvSpPr/>
              <p:nvPr/>
            </p:nvSpPr>
            <p:spPr>
              <a:xfrm>
                <a:off x="6271740" y="5382011"/>
                <a:ext cx="1338773" cy="831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57" name="Group 56"/>
            <p:cNvGrpSpPr/>
            <p:nvPr/>
          </p:nvGrpSpPr>
          <p:grpSpPr>
            <a:xfrm>
              <a:off x="8764887" y="3252523"/>
              <a:ext cx="218900" cy="145638"/>
              <a:chOff x="8414327" y="4667221"/>
              <a:chExt cx="914400" cy="669203"/>
            </a:xfrm>
          </p:grpSpPr>
          <p:sp>
            <p:nvSpPr>
              <p:cNvPr id="58" name="Freeform 57"/>
              <p:cNvSpPr/>
              <p:nvPr/>
            </p:nvSpPr>
            <p:spPr>
              <a:xfrm>
                <a:off x="8414327" y="4667221"/>
                <a:ext cx="914400" cy="516155"/>
              </a:xfrm>
              <a:custGeom>
                <a:avLst/>
                <a:gdLst>
                  <a:gd name="connsiteX0" fmla="*/ 79349 w 914400"/>
                  <a:gd name="connsiteY0" fmla="*/ 64179 h 516155"/>
                  <a:gd name="connsiteX1" fmla="*/ 79349 w 914400"/>
                  <a:gd name="connsiteY1" fmla="*/ 451974 h 516155"/>
                  <a:gd name="connsiteX2" fmla="*/ 835052 w 914400"/>
                  <a:gd name="connsiteY2" fmla="*/ 451974 h 516155"/>
                  <a:gd name="connsiteX3" fmla="*/ 835052 w 914400"/>
                  <a:gd name="connsiteY3" fmla="*/ 64179 h 516155"/>
                  <a:gd name="connsiteX4" fmla="*/ 0 w 914400"/>
                  <a:gd name="connsiteY4" fmla="*/ 0 h 516155"/>
                  <a:gd name="connsiteX5" fmla="*/ 914400 w 914400"/>
                  <a:gd name="connsiteY5" fmla="*/ 0 h 516155"/>
                  <a:gd name="connsiteX6" fmla="*/ 914400 w 914400"/>
                  <a:gd name="connsiteY6" fmla="*/ 516155 h 516155"/>
                  <a:gd name="connsiteX7" fmla="*/ 0 w 914400"/>
                  <a:gd name="connsiteY7" fmla="*/ 516155 h 5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516155">
                    <a:moveTo>
                      <a:pt x="79349" y="64179"/>
                    </a:moveTo>
                    <a:lnTo>
                      <a:pt x="79349" y="451974"/>
                    </a:lnTo>
                    <a:lnTo>
                      <a:pt x="835052" y="451974"/>
                    </a:lnTo>
                    <a:lnTo>
                      <a:pt x="835052" y="64179"/>
                    </a:lnTo>
                    <a:close/>
                    <a:moveTo>
                      <a:pt x="0" y="0"/>
                    </a:moveTo>
                    <a:lnTo>
                      <a:pt x="914400" y="0"/>
                    </a:lnTo>
                    <a:lnTo>
                      <a:pt x="914400" y="516155"/>
                    </a:lnTo>
                    <a:lnTo>
                      <a:pt x="0" y="51615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59" name="Group 58"/>
              <p:cNvGrpSpPr/>
              <p:nvPr/>
            </p:nvGrpSpPr>
            <p:grpSpPr>
              <a:xfrm>
                <a:off x="8414327" y="5212860"/>
                <a:ext cx="914400" cy="123564"/>
                <a:chOff x="8414327" y="5212860"/>
                <a:chExt cx="914400" cy="123564"/>
              </a:xfrm>
            </p:grpSpPr>
            <p:sp>
              <p:nvSpPr>
                <p:cNvPr id="60" name="Rectangle 59"/>
                <p:cNvSpPr/>
                <p:nvPr/>
              </p:nvSpPr>
              <p:spPr>
                <a:xfrm>
                  <a:off x="8414327" y="5212860"/>
                  <a:ext cx="914400" cy="123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1" name="Oval 60"/>
                <p:cNvSpPr>
                  <a:spLocks noChangeAspect="1"/>
                </p:cNvSpPr>
                <p:nvPr/>
              </p:nvSpPr>
              <p:spPr>
                <a:xfrm>
                  <a:off x="9187268" y="5253059"/>
                  <a:ext cx="52403" cy="524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grpSp>
          <p:nvGrpSpPr>
            <p:cNvPr id="65" name="Group 64"/>
            <p:cNvGrpSpPr>
              <a:grpSpLocks noChangeAspect="1"/>
            </p:cNvGrpSpPr>
            <p:nvPr/>
          </p:nvGrpSpPr>
          <p:grpSpPr>
            <a:xfrm>
              <a:off x="9081587" y="2615122"/>
              <a:ext cx="240790" cy="325932"/>
              <a:chOff x="6271740" y="4401127"/>
              <a:chExt cx="1338773" cy="1812157"/>
            </a:xfrm>
          </p:grpSpPr>
          <p:sp>
            <p:nvSpPr>
              <p:cNvPr id="71" name="Oval 70"/>
              <p:cNvSpPr/>
              <p:nvPr/>
            </p:nvSpPr>
            <p:spPr>
              <a:xfrm>
                <a:off x="6483927" y="4401127"/>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2" name="Rounded Rectangle 71"/>
              <p:cNvSpPr/>
              <p:nvPr/>
            </p:nvSpPr>
            <p:spPr>
              <a:xfrm>
                <a:off x="6271740" y="5382011"/>
                <a:ext cx="1338773" cy="831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66" name="Group 65"/>
            <p:cNvGrpSpPr/>
            <p:nvPr/>
          </p:nvGrpSpPr>
          <p:grpSpPr>
            <a:xfrm>
              <a:off x="9092532" y="3058918"/>
              <a:ext cx="218900" cy="145638"/>
              <a:chOff x="8414327" y="4667221"/>
              <a:chExt cx="914400" cy="669203"/>
            </a:xfrm>
          </p:grpSpPr>
          <p:sp>
            <p:nvSpPr>
              <p:cNvPr id="67" name="Freeform 66"/>
              <p:cNvSpPr/>
              <p:nvPr/>
            </p:nvSpPr>
            <p:spPr>
              <a:xfrm>
                <a:off x="8414327" y="4667221"/>
                <a:ext cx="914400" cy="516155"/>
              </a:xfrm>
              <a:custGeom>
                <a:avLst/>
                <a:gdLst>
                  <a:gd name="connsiteX0" fmla="*/ 79349 w 914400"/>
                  <a:gd name="connsiteY0" fmla="*/ 64179 h 516155"/>
                  <a:gd name="connsiteX1" fmla="*/ 79349 w 914400"/>
                  <a:gd name="connsiteY1" fmla="*/ 451974 h 516155"/>
                  <a:gd name="connsiteX2" fmla="*/ 835052 w 914400"/>
                  <a:gd name="connsiteY2" fmla="*/ 451974 h 516155"/>
                  <a:gd name="connsiteX3" fmla="*/ 835052 w 914400"/>
                  <a:gd name="connsiteY3" fmla="*/ 64179 h 516155"/>
                  <a:gd name="connsiteX4" fmla="*/ 0 w 914400"/>
                  <a:gd name="connsiteY4" fmla="*/ 0 h 516155"/>
                  <a:gd name="connsiteX5" fmla="*/ 914400 w 914400"/>
                  <a:gd name="connsiteY5" fmla="*/ 0 h 516155"/>
                  <a:gd name="connsiteX6" fmla="*/ 914400 w 914400"/>
                  <a:gd name="connsiteY6" fmla="*/ 516155 h 516155"/>
                  <a:gd name="connsiteX7" fmla="*/ 0 w 914400"/>
                  <a:gd name="connsiteY7" fmla="*/ 516155 h 5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516155">
                    <a:moveTo>
                      <a:pt x="79349" y="64179"/>
                    </a:moveTo>
                    <a:lnTo>
                      <a:pt x="79349" y="451974"/>
                    </a:lnTo>
                    <a:lnTo>
                      <a:pt x="835052" y="451974"/>
                    </a:lnTo>
                    <a:lnTo>
                      <a:pt x="835052" y="64179"/>
                    </a:lnTo>
                    <a:close/>
                    <a:moveTo>
                      <a:pt x="0" y="0"/>
                    </a:moveTo>
                    <a:lnTo>
                      <a:pt x="914400" y="0"/>
                    </a:lnTo>
                    <a:lnTo>
                      <a:pt x="914400" y="516155"/>
                    </a:lnTo>
                    <a:lnTo>
                      <a:pt x="0" y="51615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68" name="Group 67"/>
              <p:cNvGrpSpPr/>
              <p:nvPr/>
            </p:nvGrpSpPr>
            <p:grpSpPr>
              <a:xfrm>
                <a:off x="8414327" y="5212860"/>
                <a:ext cx="914400" cy="123564"/>
                <a:chOff x="8414327" y="5212860"/>
                <a:chExt cx="914400" cy="123564"/>
              </a:xfrm>
            </p:grpSpPr>
            <p:sp>
              <p:nvSpPr>
                <p:cNvPr id="69" name="Rectangle 68"/>
                <p:cNvSpPr/>
                <p:nvPr/>
              </p:nvSpPr>
              <p:spPr>
                <a:xfrm>
                  <a:off x="8414327" y="5212860"/>
                  <a:ext cx="914400" cy="123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0" name="Oval 69"/>
                <p:cNvSpPr>
                  <a:spLocks noChangeAspect="1"/>
                </p:cNvSpPr>
                <p:nvPr/>
              </p:nvSpPr>
              <p:spPr>
                <a:xfrm>
                  <a:off x="9187268" y="5253059"/>
                  <a:ext cx="52403" cy="524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grpSp>
      <p:grpSp>
        <p:nvGrpSpPr>
          <p:cNvPr id="74" name="Group 73"/>
          <p:cNvGrpSpPr/>
          <p:nvPr/>
        </p:nvGrpSpPr>
        <p:grpSpPr>
          <a:xfrm>
            <a:off x="8645445" y="5350665"/>
            <a:ext cx="896081" cy="782708"/>
            <a:chOff x="6132185" y="4057870"/>
            <a:chExt cx="896081" cy="782708"/>
          </a:xfrm>
          <a:solidFill>
            <a:schemeClr val="accent2"/>
          </a:solidFill>
        </p:grpSpPr>
        <p:grpSp>
          <p:nvGrpSpPr>
            <p:cNvPr id="75" name="Group 74"/>
            <p:cNvGrpSpPr/>
            <p:nvPr/>
          </p:nvGrpSpPr>
          <p:grpSpPr>
            <a:xfrm>
              <a:off x="6132185" y="4057870"/>
              <a:ext cx="240790" cy="589103"/>
              <a:chOff x="6132185" y="4075619"/>
              <a:chExt cx="240790" cy="589103"/>
            </a:xfrm>
            <a:grpFill/>
          </p:grpSpPr>
          <p:grpSp>
            <p:nvGrpSpPr>
              <p:cNvPr id="94" name="Group 93"/>
              <p:cNvGrpSpPr>
                <a:grpSpLocks noChangeAspect="1"/>
              </p:cNvGrpSpPr>
              <p:nvPr/>
            </p:nvGrpSpPr>
            <p:grpSpPr>
              <a:xfrm>
                <a:off x="6132185" y="4338790"/>
                <a:ext cx="240790" cy="325932"/>
                <a:chOff x="6271740" y="4401127"/>
                <a:chExt cx="1338773" cy="1812157"/>
              </a:xfrm>
              <a:grpFill/>
            </p:grpSpPr>
            <p:sp>
              <p:nvSpPr>
                <p:cNvPr id="100" name="Oval 99"/>
                <p:cNvSpPr/>
                <p:nvPr/>
              </p:nvSpPr>
              <p:spPr>
                <a:xfrm>
                  <a:off x="6483927" y="4401127"/>
                  <a:ext cx="914400" cy="914400"/>
                </a:xfrm>
                <a:prstGeom prst="ellipse">
                  <a:avLst/>
                </a:prstGeom>
                <a:grpFill/>
                <a:ln>
                  <a:solidFill>
                    <a:srgbClr val="54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1" name="Rounded Rectangle 100"/>
                <p:cNvSpPr/>
                <p:nvPr/>
              </p:nvSpPr>
              <p:spPr>
                <a:xfrm>
                  <a:off x="6271740" y="5382011"/>
                  <a:ext cx="1338773" cy="831273"/>
                </a:xfrm>
                <a:prstGeom prst="roundRect">
                  <a:avLst/>
                </a:prstGeom>
                <a:grpFill/>
                <a:ln>
                  <a:solidFill>
                    <a:srgbClr val="54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95" name="Group 94"/>
              <p:cNvGrpSpPr/>
              <p:nvPr/>
            </p:nvGrpSpPr>
            <p:grpSpPr>
              <a:xfrm>
                <a:off x="6143130" y="4075619"/>
                <a:ext cx="218900" cy="145638"/>
                <a:chOff x="8414327" y="4667221"/>
                <a:chExt cx="914400" cy="669203"/>
              </a:xfrm>
              <a:grpFill/>
            </p:grpSpPr>
            <p:sp>
              <p:nvSpPr>
                <p:cNvPr id="96" name="Freeform 95"/>
                <p:cNvSpPr/>
                <p:nvPr/>
              </p:nvSpPr>
              <p:spPr>
                <a:xfrm>
                  <a:off x="8414327" y="4667221"/>
                  <a:ext cx="914400" cy="516155"/>
                </a:xfrm>
                <a:custGeom>
                  <a:avLst/>
                  <a:gdLst>
                    <a:gd name="connsiteX0" fmla="*/ 79349 w 914400"/>
                    <a:gd name="connsiteY0" fmla="*/ 64179 h 516155"/>
                    <a:gd name="connsiteX1" fmla="*/ 79349 w 914400"/>
                    <a:gd name="connsiteY1" fmla="*/ 451974 h 516155"/>
                    <a:gd name="connsiteX2" fmla="*/ 835052 w 914400"/>
                    <a:gd name="connsiteY2" fmla="*/ 451974 h 516155"/>
                    <a:gd name="connsiteX3" fmla="*/ 835052 w 914400"/>
                    <a:gd name="connsiteY3" fmla="*/ 64179 h 516155"/>
                    <a:gd name="connsiteX4" fmla="*/ 0 w 914400"/>
                    <a:gd name="connsiteY4" fmla="*/ 0 h 516155"/>
                    <a:gd name="connsiteX5" fmla="*/ 914400 w 914400"/>
                    <a:gd name="connsiteY5" fmla="*/ 0 h 516155"/>
                    <a:gd name="connsiteX6" fmla="*/ 914400 w 914400"/>
                    <a:gd name="connsiteY6" fmla="*/ 516155 h 516155"/>
                    <a:gd name="connsiteX7" fmla="*/ 0 w 914400"/>
                    <a:gd name="connsiteY7" fmla="*/ 516155 h 5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516155">
                      <a:moveTo>
                        <a:pt x="79349" y="64179"/>
                      </a:moveTo>
                      <a:lnTo>
                        <a:pt x="79349" y="451974"/>
                      </a:lnTo>
                      <a:lnTo>
                        <a:pt x="835052" y="451974"/>
                      </a:lnTo>
                      <a:lnTo>
                        <a:pt x="835052" y="64179"/>
                      </a:lnTo>
                      <a:close/>
                      <a:moveTo>
                        <a:pt x="0" y="0"/>
                      </a:moveTo>
                      <a:lnTo>
                        <a:pt x="914400" y="0"/>
                      </a:lnTo>
                      <a:lnTo>
                        <a:pt x="914400" y="516155"/>
                      </a:lnTo>
                      <a:lnTo>
                        <a:pt x="0" y="516155"/>
                      </a:lnTo>
                      <a:close/>
                    </a:path>
                  </a:pathLst>
                </a:custGeom>
                <a:grpFill/>
                <a:ln>
                  <a:solidFill>
                    <a:srgbClr val="54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97" name="Group 96"/>
                <p:cNvGrpSpPr/>
                <p:nvPr/>
              </p:nvGrpSpPr>
              <p:grpSpPr>
                <a:xfrm>
                  <a:off x="8414327" y="5212860"/>
                  <a:ext cx="914400" cy="123564"/>
                  <a:chOff x="8414327" y="5212860"/>
                  <a:chExt cx="914400" cy="123564"/>
                </a:xfrm>
                <a:grpFill/>
              </p:grpSpPr>
              <p:sp>
                <p:nvSpPr>
                  <p:cNvPr id="98" name="Rectangle 97"/>
                  <p:cNvSpPr/>
                  <p:nvPr/>
                </p:nvSpPr>
                <p:spPr>
                  <a:xfrm>
                    <a:off x="8414327" y="5212860"/>
                    <a:ext cx="914400" cy="123564"/>
                  </a:xfrm>
                  <a:prstGeom prst="rect">
                    <a:avLst/>
                  </a:prstGeom>
                  <a:grpFill/>
                  <a:ln>
                    <a:solidFill>
                      <a:srgbClr val="54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9" name="Oval 98"/>
                  <p:cNvSpPr>
                    <a:spLocks noChangeAspect="1"/>
                  </p:cNvSpPr>
                  <p:nvPr/>
                </p:nvSpPr>
                <p:spPr>
                  <a:xfrm>
                    <a:off x="9187268" y="5253059"/>
                    <a:ext cx="52403" cy="524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grpSp>
        <p:grpSp>
          <p:nvGrpSpPr>
            <p:cNvPr id="76" name="Group 75"/>
            <p:cNvGrpSpPr/>
            <p:nvPr/>
          </p:nvGrpSpPr>
          <p:grpSpPr>
            <a:xfrm>
              <a:off x="6459831" y="4251475"/>
              <a:ext cx="240790" cy="589103"/>
              <a:chOff x="6132185" y="4075619"/>
              <a:chExt cx="240790" cy="589103"/>
            </a:xfrm>
            <a:grpFill/>
          </p:grpSpPr>
          <p:grpSp>
            <p:nvGrpSpPr>
              <p:cNvPr id="86" name="Group 85"/>
              <p:cNvGrpSpPr>
                <a:grpSpLocks noChangeAspect="1"/>
              </p:cNvGrpSpPr>
              <p:nvPr/>
            </p:nvGrpSpPr>
            <p:grpSpPr>
              <a:xfrm>
                <a:off x="6132185" y="4338790"/>
                <a:ext cx="240790" cy="325932"/>
                <a:chOff x="6271740" y="4401127"/>
                <a:chExt cx="1338773" cy="1812157"/>
              </a:xfrm>
              <a:grpFill/>
            </p:grpSpPr>
            <p:sp>
              <p:nvSpPr>
                <p:cNvPr id="92" name="Oval 91"/>
                <p:cNvSpPr/>
                <p:nvPr/>
              </p:nvSpPr>
              <p:spPr>
                <a:xfrm>
                  <a:off x="6483927" y="4401127"/>
                  <a:ext cx="914400" cy="914400"/>
                </a:xfrm>
                <a:prstGeom prst="ellipse">
                  <a:avLst/>
                </a:prstGeom>
                <a:grpFill/>
                <a:ln>
                  <a:solidFill>
                    <a:srgbClr val="54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3" name="Rounded Rectangle 92"/>
                <p:cNvSpPr/>
                <p:nvPr/>
              </p:nvSpPr>
              <p:spPr>
                <a:xfrm>
                  <a:off x="6271740" y="5382011"/>
                  <a:ext cx="1338773" cy="831273"/>
                </a:xfrm>
                <a:prstGeom prst="roundRect">
                  <a:avLst/>
                </a:prstGeom>
                <a:grpFill/>
                <a:ln>
                  <a:solidFill>
                    <a:srgbClr val="54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87" name="Group 86"/>
              <p:cNvGrpSpPr/>
              <p:nvPr/>
            </p:nvGrpSpPr>
            <p:grpSpPr>
              <a:xfrm>
                <a:off x="6143130" y="4075619"/>
                <a:ext cx="218900" cy="145638"/>
                <a:chOff x="8414327" y="4667221"/>
                <a:chExt cx="914400" cy="669203"/>
              </a:xfrm>
              <a:grpFill/>
            </p:grpSpPr>
            <p:sp>
              <p:nvSpPr>
                <p:cNvPr id="88" name="Freeform 87"/>
                <p:cNvSpPr/>
                <p:nvPr/>
              </p:nvSpPr>
              <p:spPr>
                <a:xfrm>
                  <a:off x="8414327" y="4667221"/>
                  <a:ext cx="914400" cy="516155"/>
                </a:xfrm>
                <a:custGeom>
                  <a:avLst/>
                  <a:gdLst>
                    <a:gd name="connsiteX0" fmla="*/ 79349 w 914400"/>
                    <a:gd name="connsiteY0" fmla="*/ 64179 h 516155"/>
                    <a:gd name="connsiteX1" fmla="*/ 79349 w 914400"/>
                    <a:gd name="connsiteY1" fmla="*/ 451974 h 516155"/>
                    <a:gd name="connsiteX2" fmla="*/ 835052 w 914400"/>
                    <a:gd name="connsiteY2" fmla="*/ 451974 h 516155"/>
                    <a:gd name="connsiteX3" fmla="*/ 835052 w 914400"/>
                    <a:gd name="connsiteY3" fmla="*/ 64179 h 516155"/>
                    <a:gd name="connsiteX4" fmla="*/ 0 w 914400"/>
                    <a:gd name="connsiteY4" fmla="*/ 0 h 516155"/>
                    <a:gd name="connsiteX5" fmla="*/ 914400 w 914400"/>
                    <a:gd name="connsiteY5" fmla="*/ 0 h 516155"/>
                    <a:gd name="connsiteX6" fmla="*/ 914400 w 914400"/>
                    <a:gd name="connsiteY6" fmla="*/ 516155 h 516155"/>
                    <a:gd name="connsiteX7" fmla="*/ 0 w 914400"/>
                    <a:gd name="connsiteY7" fmla="*/ 516155 h 5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516155">
                      <a:moveTo>
                        <a:pt x="79349" y="64179"/>
                      </a:moveTo>
                      <a:lnTo>
                        <a:pt x="79349" y="451974"/>
                      </a:lnTo>
                      <a:lnTo>
                        <a:pt x="835052" y="451974"/>
                      </a:lnTo>
                      <a:lnTo>
                        <a:pt x="835052" y="64179"/>
                      </a:lnTo>
                      <a:close/>
                      <a:moveTo>
                        <a:pt x="0" y="0"/>
                      </a:moveTo>
                      <a:lnTo>
                        <a:pt x="914400" y="0"/>
                      </a:lnTo>
                      <a:lnTo>
                        <a:pt x="914400" y="516155"/>
                      </a:lnTo>
                      <a:lnTo>
                        <a:pt x="0" y="516155"/>
                      </a:lnTo>
                      <a:close/>
                    </a:path>
                  </a:pathLst>
                </a:custGeom>
                <a:grpFill/>
                <a:ln>
                  <a:solidFill>
                    <a:srgbClr val="54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89" name="Group 88"/>
                <p:cNvGrpSpPr/>
                <p:nvPr/>
              </p:nvGrpSpPr>
              <p:grpSpPr>
                <a:xfrm>
                  <a:off x="8414327" y="5212860"/>
                  <a:ext cx="914400" cy="123564"/>
                  <a:chOff x="8414327" y="5212860"/>
                  <a:chExt cx="914400" cy="123564"/>
                </a:xfrm>
                <a:grpFill/>
              </p:grpSpPr>
              <p:sp>
                <p:nvSpPr>
                  <p:cNvPr id="90" name="Rectangle 89"/>
                  <p:cNvSpPr/>
                  <p:nvPr/>
                </p:nvSpPr>
                <p:spPr>
                  <a:xfrm>
                    <a:off x="8414327" y="5212860"/>
                    <a:ext cx="914400" cy="123564"/>
                  </a:xfrm>
                  <a:prstGeom prst="rect">
                    <a:avLst/>
                  </a:prstGeom>
                  <a:grpFill/>
                  <a:ln>
                    <a:solidFill>
                      <a:srgbClr val="54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1" name="Oval 90"/>
                  <p:cNvSpPr>
                    <a:spLocks noChangeAspect="1"/>
                  </p:cNvSpPr>
                  <p:nvPr/>
                </p:nvSpPr>
                <p:spPr>
                  <a:xfrm>
                    <a:off x="9187268" y="5253059"/>
                    <a:ext cx="52403" cy="524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grpSp>
        <p:grpSp>
          <p:nvGrpSpPr>
            <p:cNvPr id="77" name="Group 76"/>
            <p:cNvGrpSpPr/>
            <p:nvPr/>
          </p:nvGrpSpPr>
          <p:grpSpPr>
            <a:xfrm>
              <a:off x="6787476" y="4057870"/>
              <a:ext cx="240790" cy="589103"/>
              <a:chOff x="6132185" y="4075619"/>
              <a:chExt cx="240790" cy="589103"/>
            </a:xfrm>
            <a:grpFill/>
          </p:grpSpPr>
          <p:grpSp>
            <p:nvGrpSpPr>
              <p:cNvPr id="78" name="Group 77"/>
              <p:cNvGrpSpPr>
                <a:grpSpLocks noChangeAspect="1"/>
              </p:cNvGrpSpPr>
              <p:nvPr/>
            </p:nvGrpSpPr>
            <p:grpSpPr>
              <a:xfrm>
                <a:off x="6132185" y="4338790"/>
                <a:ext cx="240790" cy="325932"/>
                <a:chOff x="6271740" y="4401127"/>
                <a:chExt cx="1338773" cy="1812157"/>
              </a:xfrm>
              <a:grpFill/>
            </p:grpSpPr>
            <p:sp>
              <p:nvSpPr>
                <p:cNvPr id="84" name="Oval 83"/>
                <p:cNvSpPr/>
                <p:nvPr/>
              </p:nvSpPr>
              <p:spPr>
                <a:xfrm>
                  <a:off x="6483927" y="4401127"/>
                  <a:ext cx="914400" cy="914400"/>
                </a:xfrm>
                <a:prstGeom prst="ellipse">
                  <a:avLst/>
                </a:prstGeom>
                <a:grpFill/>
                <a:ln>
                  <a:solidFill>
                    <a:srgbClr val="54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5" name="Rounded Rectangle 84"/>
                <p:cNvSpPr/>
                <p:nvPr/>
              </p:nvSpPr>
              <p:spPr>
                <a:xfrm>
                  <a:off x="6271740" y="5382011"/>
                  <a:ext cx="1338773" cy="831273"/>
                </a:xfrm>
                <a:prstGeom prst="roundRect">
                  <a:avLst/>
                </a:prstGeom>
                <a:grpFill/>
                <a:ln>
                  <a:solidFill>
                    <a:srgbClr val="54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79" name="Group 78"/>
              <p:cNvGrpSpPr/>
              <p:nvPr/>
            </p:nvGrpSpPr>
            <p:grpSpPr>
              <a:xfrm>
                <a:off x="6143130" y="4075619"/>
                <a:ext cx="218900" cy="145638"/>
                <a:chOff x="8414327" y="4667221"/>
                <a:chExt cx="914400" cy="669203"/>
              </a:xfrm>
              <a:grpFill/>
            </p:grpSpPr>
            <p:sp>
              <p:nvSpPr>
                <p:cNvPr id="80" name="Freeform 79"/>
                <p:cNvSpPr/>
                <p:nvPr/>
              </p:nvSpPr>
              <p:spPr>
                <a:xfrm>
                  <a:off x="8414327" y="4667221"/>
                  <a:ext cx="914400" cy="516155"/>
                </a:xfrm>
                <a:custGeom>
                  <a:avLst/>
                  <a:gdLst>
                    <a:gd name="connsiteX0" fmla="*/ 79349 w 914400"/>
                    <a:gd name="connsiteY0" fmla="*/ 64179 h 516155"/>
                    <a:gd name="connsiteX1" fmla="*/ 79349 w 914400"/>
                    <a:gd name="connsiteY1" fmla="*/ 451974 h 516155"/>
                    <a:gd name="connsiteX2" fmla="*/ 835052 w 914400"/>
                    <a:gd name="connsiteY2" fmla="*/ 451974 h 516155"/>
                    <a:gd name="connsiteX3" fmla="*/ 835052 w 914400"/>
                    <a:gd name="connsiteY3" fmla="*/ 64179 h 516155"/>
                    <a:gd name="connsiteX4" fmla="*/ 0 w 914400"/>
                    <a:gd name="connsiteY4" fmla="*/ 0 h 516155"/>
                    <a:gd name="connsiteX5" fmla="*/ 914400 w 914400"/>
                    <a:gd name="connsiteY5" fmla="*/ 0 h 516155"/>
                    <a:gd name="connsiteX6" fmla="*/ 914400 w 914400"/>
                    <a:gd name="connsiteY6" fmla="*/ 516155 h 516155"/>
                    <a:gd name="connsiteX7" fmla="*/ 0 w 914400"/>
                    <a:gd name="connsiteY7" fmla="*/ 516155 h 5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516155">
                      <a:moveTo>
                        <a:pt x="79349" y="64179"/>
                      </a:moveTo>
                      <a:lnTo>
                        <a:pt x="79349" y="451974"/>
                      </a:lnTo>
                      <a:lnTo>
                        <a:pt x="835052" y="451974"/>
                      </a:lnTo>
                      <a:lnTo>
                        <a:pt x="835052" y="64179"/>
                      </a:lnTo>
                      <a:close/>
                      <a:moveTo>
                        <a:pt x="0" y="0"/>
                      </a:moveTo>
                      <a:lnTo>
                        <a:pt x="914400" y="0"/>
                      </a:lnTo>
                      <a:lnTo>
                        <a:pt x="914400" y="516155"/>
                      </a:lnTo>
                      <a:lnTo>
                        <a:pt x="0" y="516155"/>
                      </a:lnTo>
                      <a:close/>
                    </a:path>
                  </a:pathLst>
                </a:custGeom>
                <a:grpFill/>
                <a:ln>
                  <a:solidFill>
                    <a:srgbClr val="54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81" name="Group 80"/>
                <p:cNvGrpSpPr/>
                <p:nvPr/>
              </p:nvGrpSpPr>
              <p:grpSpPr>
                <a:xfrm>
                  <a:off x="8414327" y="5212860"/>
                  <a:ext cx="914400" cy="123564"/>
                  <a:chOff x="8414327" y="5212860"/>
                  <a:chExt cx="914400" cy="123564"/>
                </a:xfrm>
                <a:grpFill/>
              </p:grpSpPr>
              <p:sp>
                <p:nvSpPr>
                  <p:cNvPr id="82" name="Rectangle 81"/>
                  <p:cNvSpPr/>
                  <p:nvPr/>
                </p:nvSpPr>
                <p:spPr>
                  <a:xfrm>
                    <a:off x="8414327" y="5212860"/>
                    <a:ext cx="914400" cy="123564"/>
                  </a:xfrm>
                  <a:prstGeom prst="rect">
                    <a:avLst/>
                  </a:prstGeom>
                  <a:grpFill/>
                  <a:ln>
                    <a:solidFill>
                      <a:srgbClr val="54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3" name="Oval 82"/>
                  <p:cNvSpPr>
                    <a:spLocks noChangeAspect="1"/>
                  </p:cNvSpPr>
                  <p:nvPr/>
                </p:nvSpPr>
                <p:spPr>
                  <a:xfrm>
                    <a:off x="9187268" y="5253059"/>
                    <a:ext cx="52403" cy="524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grpSp>
      </p:grpSp>
      <p:sp>
        <p:nvSpPr>
          <p:cNvPr id="8" name="Rounded Rectangle 7"/>
          <p:cNvSpPr/>
          <p:nvPr/>
        </p:nvSpPr>
        <p:spPr>
          <a:xfrm>
            <a:off x="898194" y="2021720"/>
            <a:ext cx="4233086" cy="2304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GB" b="1" dirty="0">
                <a:solidFill>
                  <a:schemeClr val="tx1"/>
                </a:solidFill>
              </a:rPr>
              <a:t>Smart Cities</a:t>
            </a:r>
          </a:p>
        </p:txBody>
      </p:sp>
      <p:grpSp>
        <p:nvGrpSpPr>
          <p:cNvPr id="111" name="Group 110"/>
          <p:cNvGrpSpPr/>
          <p:nvPr/>
        </p:nvGrpSpPr>
        <p:grpSpPr>
          <a:xfrm>
            <a:off x="634068" y="2429164"/>
            <a:ext cx="4819073" cy="3481121"/>
            <a:chOff x="838200" y="2429164"/>
            <a:chExt cx="4819073" cy="3481121"/>
          </a:xfrm>
        </p:grpSpPr>
        <p:pic>
          <p:nvPicPr>
            <p:cNvPr id="6" name="Picture 5" descr="A picture containing text, tree, road, outdoor&#10;&#10;Description automatically generated">
              <a:extLst>
                <a:ext uri="{FF2B5EF4-FFF2-40B4-BE49-F238E27FC236}">
                  <a16:creationId xmlns:a16="http://schemas.microsoft.com/office/drawing/2014/main" id="{C5C8C65C-C5AA-44B9-A69E-AE1556A8A4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4943" y="2869087"/>
              <a:ext cx="1532104" cy="1149078"/>
            </a:xfrm>
            <a:prstGeom prst="rect">
              <a:avLst/>
            </a:prstGeom>
          </p:spPr>
        </p:pic>
        <p:sp>
          <p:nvSpPr>
            <p:cNvPr id="9" name="Rounded Rectangle 8"/>
            <p:cNvSpPr/>
            <p:nvPr/>
          </p:nvSpPr>
          <p:spPr>
            <a:xfrm>
              <a:off x="838200" y="2429164"/>
              <a:ext cx="4819073" cy="3481121"/>
            </a:xfrm>
            <a:prstGeom prst="roundRect">
              <a:avLst>
                <a:gd name="adj" fmla="val 349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endParaRPr lang="pt-PT" sz="1200" b="1">
                <a:solidFill>
                  <a:schemeClr val="tx1">
                    <a:lumMod val="50000"/>
                  </a:schemeClr>
                </a:solidFill>
              </a:endParaRPr>
            </a:p>
          </p:txBody>
        </p:sp>
        <p:grpSp>
          <p:nvGrpSpPr>
            <p:cNvPr id="109" name="Group 108"/>
            <p:cNvGrpSpPr/>
            <p:nvPr/>
          </p:nvGrpSpPr>
          <p:grpSpPr>
            <a:xfrm>
              <a:off x="916923" y="2451610"/>
              <a:ext cx="4600125" cy="3099444"/>
              <a:chOff x="916923" y="2451610"/>
              <a:chExt cx="4600125" cy="3099444"/>
            </a:xfrm>
          </p:grpSpPr>
          <p:pic>
            <p:nvPicPr>
              <p:cNvPr id="102" name="Picture 101"/>
              <p:cNvPicPr>
                <a:picLocks noChangeAspect="1"/>
              </p:cNvPicPr>
              <p:nvPr/>
            </p:nvPicPr>
            <p:blipFill>
              <a:blip r:embed="rId4"/>
              <a:stretch>
                <a:fillRect/>
              </a:stretch>
            </p:blipFill>
            <p:spPr>
              <a:xfrm>
                <a:off x="916923" y="2828210"/>
                <a:ext cx="3021102" cy="2282935"/>
              </a:xfrm>
              <a:prstGeom prst="rect">
                <a:avLst/>
              </a:prstGeom>
            </p:spPr>
          </p:pic>
          <p:sp>
            <p:nvSpPr>
              <p:cNvPr id="104" name="Rounded Rectangle 103"/>
              <p:cNvSpPr/>
              <p:nvPr/>
            </p:nvSpPr>
            <p:spPr>
              <a:xfrm>
                <a:off x="1529853" y="2451610"/>
                <a:ext cx="1795242" cy="3710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GB" sz="1100" b="1" dirty="0">
                    <a:solidFill>
                      <a:schemeClr val="tx1"/>
                    </a:solidFill>
                  </a:rPr>
                  <a:t>Smart Grid</a:t>
                </a:r>
              </a:p>
            </p:txBody>
          </p:sp>
          <p:sp>
            <p:nvSpPr>
              <p:cNvPr id="105" name="Rounded Rectangle 104"/>
              <p:cNvSpPr/>
              <p:nvPr/>
            </p:nvSpPr>
            <p:spPr>
              <a:xfrm>
                <a:off x="4009159" y="2451610"/>
                <a:ext cx="1483671" cy="3710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GB" sz="1100" b="1" dirty="0">
                    <a:solidFill>
                      <a:schemeClr val="tx1"/>
                    </a:solidFill>
                  </a:rPr>
                  <a:t>Autonomous Vehicle</a:t>
                </a:r>
              </a:p>
            </p:txBody>
          </p:sp>
          <p:pic>
            <p:nvPicPr>
              <p:cNvPr id="106" name="Picture 105"/>
              <p:cNvPicPr>
                <a:picLocks noChangeAspect="1"/>
              </p:cNvPicPr>
              <p:nvPr/>
            </p:nvPicPr>
            <p:blipFill>
              <a:blip r:embed="rId5"/>
              <a:stretch>
                <a:fillRect/>
              </a:stretch>
            </p:blipFill>
            <p:spPr>
              <a:xfrm>
                <a:off x="3987418" y="4474817"/>
                <a:ext cx="1529630" cy="1076237"/>
              </a:xfrm>
              <a:prstGeom prst="rect">
                <a:avLst/>
              </a:prstGeom>
            </p:spPr>
          </p:pic>
          <p:sp>
            <p:nvSpPr>
              <p:cNvPr id="108" name="Rounded Rectangle 107"/>
              <p:cNvSpPr/>
              <p:nvPr/>
            </p:nvSpPr>
            <p:spPr>
              <a:xfrm>
                <a:off x="4009159" y="4103722"/>
                <a:ext cx="1483671" cy="3710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GB" sz="1100" b="1" dirty="0">
                    <a:solidFill>
                      <a:schemeClr val="tx1"/>
                    </a:solidFill>
                  </a:rPr>
                  <a:t>Tramway station with </a:t>
                </a:r>
                <a:r>
                  <a:rPr lang="en-GB" sz="1100" b="1" dirty="0" err="1">
                    <a:solidFill>
                      <a:schemeClr val="tx1"/>
                    </a:solidFill>
                  </a:rPr>
                  <a:t>IoT</a:t>
                </a:r>
                <a:r>
                  <a:rPr lang="en-GB" sz="1100" b="1" dirty="0">
                    <a:solidFill>
                      <a:schemeClr val="tx1"/>
                    </a:solidFill>
                  </a:rPr>
                  <a:t> and AI</a:t>
                </a:r>
              </a:p>
            </p:txBody>
          </p:sp>
        </p:grpSp>
      </p:grpSp>
      <p:grpSp>
        <p:nvGrpSpPr>
          <p:cNvPr id="150" name="Group 149"/>
          <p:cNvGrpSpPr/>
          <p:nvPr/>
        </p:nvGrpSpPr>
        <p:grpSpPr>
          <a:xfrm>
            <a:off x="7461632" y="3566956"/>
            <a:ext cx="3336063" cy="1343672"/>
            <a:chOff x="6186628" y="2575449"/>
            <a:chExt cx="3336063" cy="1343672"/>
          </a:xfrm>
        </p:grpSpPr>
        <p:sp>
          <p:nvSpPr>
            <p:cNvPr id="10" name="Rounded Rectangle 9"/>
            <p:cNvSpPr/>
            <p:nvPr/>
          </p:nvSpPr>
          <p:spPr>
            <a:xfrm>
              <a:off x="6186628" y="2575449"/>
              <a:ext cx="3336063" cy="1343672"/>
            </a:xfrm>
            <a:prstGeom prst="roundRect">
              <a:avLst>
                <a:gd name="adj" fmla="val 349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endParaRPr lang="pt-PT" sz="1200" b="1">
                <a:solidFill>
                  <a:schemeClr val="tx1">
                    <a:lumMod val="50000"/>
                  </a:schemeClr>
                </a:solidFill>
              </a:endParaRPr>
            </a:p>
          </p:txBody>
        </p:sp>
        <p:sp>
          <p:nvSpPr>
            <p:cNvPr id="20" name="Rounded Rectangle 19"/>
            <p:cNvSpPr/>
            <p:nvPr/>
          </p:nvSpPr>
          <p:spPr>
            <a:xfrm>
              <a:off x="6281708" y="2598937"/>
              <a:ext cx="1348793" cy="2534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GB" sz="800" b="1" dirty="0">
                  <a:solidFill>
                    <a:schemeClr val="tx1"/>
                  </a:solidFill>
                </a:rPr>
                <a:t>Smart City Simulation</a:t>
              </a:r>
            </a:p>
          </p:txBody>
        </p:sp>
        <p:pic>
          <p:nvPicPr>
            <p:cNvPr id="22" name="Picture 21"/>
            <p:cNvPicPr>
              <a:picLocks noChangeAspect="1"/>
            </p:cNvPicPr>
            <p:nvPr/>
          </p:nvPicPr>
          <p:blipFill>
            <a:blip r:embed="rId6"/>
            <a:stretch>
              <a:fillRect/>
            </a:stretch>
          </p:blipFill>
          <p:spPr>
            <a:xfrm>
              <a:off x="7838215" y="2900278"/>
              <a:ext cx="1604359" cy="844235"/>
            </a:xfrm>
            <a:prstGeom prst="rect">
              <a:avLst/>
            </a:prstGeom>
          </p:spPr>
        </p:pic>
        <p:sp>
          <p:nvSpPr>
            <p:cNvPr id="23" name="Rectangle 22"/>
            <p:cNvSpPr/>
            <p:nvPr/>
          </p:nvSpPr>
          <p:spPr>
            <a:xfrm>
              <a:off x="8342871" y="2623282"/>
              <a:ext cx="750526" cy="204928"/>
            </a:xfrm>
            <a:prstGeom prst="rect">
              <a:avLst/>
            </a:prstGeom>
          </p:spPr>
          <p:txBody>
            <a:bodyPr wrap="none">
              <a:spAutoFit/>
            </a:bodyPr>
            <a:lstStyle/>
            <a:p>
              <a:pPr algn="ctr">
                <a:lnSpc>
                  <a:spcPct val="114000"/>
                </a:lnSpc>
              </a:pPr>
              <a:r>
                <a:rPr lang="en-GB" sz="700" b="1" dirty="0"/>
                <a:t>IRIS Platform</a:t>
              </a:r>
            </a:p>
          </p:txBody>
        </p:sp>
        <p:pic>
          <p:nvPicPr>
            <p:cNvPr id="121" name="Picture 120"/>
            <p:cNvPicPr>
              <a:picLocks noChangeAspect="1"/>
            </p:cNvPicPr>
            <p:nvPr/>
          </p:nvPicPr>
          <p:blipFill>
            <a:blip r:embed="rId7"/>
            <a:stretch>
              <a:fillRect/>
            </a:stretch>
          </p:blipFill>
          <p:spPr>
            <a:xfrm>
              <a:off x="6257085" y="2791100"/>
              <a:ext cx="1398630" cy="1017185"/>
            </a:xfrm>
            <a:prstGeom prst="rect">
              <a:avLst/>
            </a:prstGeom>
          </p:spPr>
        </p:pic>
      </p:grpSp>
      <p:sp>
        <p:nvSpPr>
          <p:cNvPr id="207" name="Left-Right Arrow 206"/>
          <p:cNvSpPr/>
          <p:nvPr/>
        </p:nvSpPr>
        <p:spPr>
          <a:xfrm rot="16200000">
            <a:off x="9001418" y="3306790"/>
            <a:ext cx="180773" cy="236898"/>
          </a:xfrm>
          <a:prstGeom prst="leftRightArrow">
            <a:avLst>
              <a:gd name="adj1" fmla="val 50000"/>
              <a:gd name="adj2" fmla="val 25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3" name="Left-Right Arrow 212"/>
          <p:cNvSpPr/>
          <p:nvPr/>
        </p:nvSpPr>
        <p:spPr>
          <a:xfrm rot="5400000">
            <a:off x="9003099" y="5075611"/>
            <a:ext cx="180773" cy="236898"/>
          </a:xfrm>
          <a:prstGeom prst="leftRightArrow">
            <a:avLst>
              <a:gd name="adj1" fmla="val 50000"/>
              <a:gd name="adj2" fmla="val 21855"/>
            </a:avLst>
          </a:prstGeom>
          <a:solidFill>
            <a:srgbClr val="546CB2"/>
          </a:solidFill>
          <a:ln>
            <a:solidFill>
              <a:srgbClr val="54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4" name="Rectangle 213"/>
          <p:cNvSpPr/>
          <p:nvPr/>
        </p:nvSpPr>
        <p:spPr>
          <a:xfrm>
            <a:off x="6582606" y="2439122"/>
            <a:ext cx="1992257" cy="767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accent1"/>
                </a:solidFill>
              </a:rPr>
              <a:t>CERT – Computer Emergency Response Team</a:t>
            </a:r>
          </a:p>
          <a:p>
            <a:pPr marL="171450" indent="-171450">
              <a:buFont typeface="Arial" panose="020B0604020202020204" pitchFamily="34" charset="0"/>
              <a:buChar char="•"/>
            </a:pPr>
            <a:r>
              <a:rPr lang="en-US" sz="1000" dirty="0">
                <a:solidFill>
                  <a:schemeClr val="accent1"/>
                </a:solidFill>
              </a:rPr>
              <a:t>CSIRT – Computer Security Incident Response Team</a:t>
            </a:r>
          </a:p>
          <a:p>
            <a:pPr marL="171450" indent="-171450">
              <a:buFont typeface="Arial" panose="020B0604020202020204" pitchFamily="34" charset="0"/>
              <a:buChar char="•"/>
            </a:pPr>
            <a:r>
              <a:rPr lang="en-US" sz="1000" dirty="0">
                <a:solidFill>
                  <a:schemeClr val="accent1"/>
                </a:solidFill>
              </a:rPr>
              <a:t>Cybersecurity professionals</a:t>
            </a:r>
          </a:p>
        </p:txBody>
      </p:sp>
      <p:sp>
        <p:nvSpPr>
          <p:cNvPr id="244" name="Rectangle 243"/>
          <p:cNvSpPr/>
          <p:nvPr/>
        </p:nvSpPr>
        <p:spPr>
          <a:xfrm>
            <a:off x="6708004" y="5235206"/>
            <a:ext cx="1992257" cy="767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rgbClr val="546CB2"/>
                </a:solidFill>
              </a:rPr>
              <a:t>Operators of Critical Infrastructure (CI)</a:t>
            </a:r>
          </a:p>
          <a:p>
            <a:pPr marL="171450" indent="-171450">
              <a:buFont typeface="Arial" panose="020B0604020202020204" pitchFamily="34" charset="0"/>
              <a:buChar char="•"/>
            </a:pPr>
            <a:r>
              <a:rPr lang="en-US" sz="1000" dirty="0">
                <a:solidFill>
                  <a:srgbClr val="546CB2"/>
                </a:solidFill>
              </a:rPr>
              <a:t>Essential Entities/Services</a:t>
            </a:r>
          </a:p>
          <a:p>
            <a:pPr marL="171450" indent="-171450">
              <a:buFont typeface="Arial" panose="020B0604020202020204" pitchFamily="34" charset="0"/>
              <a:buChar char="•"/>
            </a:pPr>
            <a:r>
              <a:rPr lang="en-US" sz="1000" dirty="0" err="1">
                <a:solidFill>
                  <a:srgbClr val="546CB2"/>
                </a:solidFill>
              </a:rPr>
              <a:t>Municipatilies</a:t>
            </a:r>
            <a:endParaRPr lang="en-US" sz="1000" dirty="0">
              <a:solidFill>
                <a:srgbClr val="546CB2"/>
              </a:solidFill>
            </a:endParaRPr>
          </a:p>
        </p:txBody>
      </p:sp>
      <p:grpSp>
        <p:nvGrpSpPr>
          <p:cNvPr id="254" name="Group 253"/>
          <p:cNvGrpSpPr/>
          <p:nvPr/>
        </p:nvGrpSpPr>
        <p:grpSpPr>
          <a:xfrm>
            <a:off x="5695716" y="3566956"/>
            <a:ext cx="1492627" cy="1343671"/>
            <a:chOff x="5888887" y="3566956"/>
            <a:chExt cx="1492627" cy="1343671"/>
          </a:xfrm>
        </p:grpSpPr>
        <p:sp>
          <p:nvSpPr>
            <p:cNvPr id="247" name="Rounded Rectangle 246"/>
            <p:cNvSpPr/>
            <p:nvPr/>
          </p:nvSpPr>
          <p:spPr>
            <a:xfrm>
              <a:off x="5888887" y="3566956"/>
              <a:ext cx="1492627" cy="1343671"/>
            </a:xfrm>
            <a:prstGeom prst="roundRect">
              <a:avLst>
                <a:gd name="adj" fmla="val 56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16" name="Group 215"/>
            <p:cNvGrpSpPr/>
            <p:nvPr/>
          </p:nvGrpSpPr>
          <p:grpSpPr>
            <a:xfrm>
              <a:off x="6327867" y="3631622"/>
              <a:ext cx="561753" cy="325932"/>
              <a:chOff x="5800277" y="3985000"/>
              <a:chExt cx="561753" cy="325932"/>
            </a:xfrm>
            <a:solidFill>
              <a:schemeClr val="accent3"/>
            </a:solidFill>
          </p:grpSpPr>
          <p:grpSp>
            <p:nvGrpSpPr>
              <p:cNvPr id="235" name="Group 234"/>
              <p:cNvGrpSpPr>
                <a:grpSpLocks noChangeAspect="1"/>
              </p:cNvGrpSpPr>
              <p:nvPr/>
            </p:nvGrpSpPr>
            <p:grpSpPr>
              <a:xfrm>
                <a:off x="5800277" y="3985000"/>
                <a:ext cx="240790" cy="325932"/>
                <a:chOff x="4426357" y="2434082"/>
                <a:chExt cx="1338773" cy="1812157"/>
              </a:xfrm>
              <a:grpFill/>
            </p:grpSpPr>
            <p:sp>
              <p:nvSpPr>
                <p:cNvPr id="241" name="Oval 240"/>
                <p:cNvSpPr/>
                <p:nvPr/>
              </p:nvSpPr>
              <p:spPr>
                <a:xfrm>
                  <a:off x="4638546" y="2434082"/>
                  <a:ext cx="914401" cy="914402"/>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2" name="Rounded Rectangle 241"/>
                <p:cNvSpPr/>
                <p:nvPr/>
              </p:nvSpPr>
              <p:spPr>
                <a:xfrm>
                  <a:off x="4426357" y="3414964"/>
                  <a:ext cx="1338773" cy="831275"/>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236" name="Group 235"/>
              <p:cNvGrpSpPr/>
              <p:nvPr/>
            </p:nvGrpSpPr>
            <p:grpSpPr>
              <a:xfrm>
                <a:off x="6143130" y="4075619"/>
                <a:ext cx="218900" cy="145638"/>
                <a:chOff x="8414327" y="4667221"/>
                <a:chExt cx="914400" cy="669203"/>
              </a:xfrm>
              <a:grpFill/>
            </p:grpSpPr>
            <p:sp>
              <p:nvSpPr>
                <p:cNvPr id="237" name="Freeform 236"/>
                <p:cNvSpPr/>
                <p:nvPr/>
              </p:nvSpPr>
              <p:spPr>
                <a:xfrm>
                  <a:off x="8414327" y="4667221"/>
                  <a:ext cx="914400" cy="516155"/>
                </a:xfrm>
                <a:custGeom>
                  <a:avLst/>
                  <a:gdLst>
                    <a:gd name="connsiteX0" fmla="*/ 79349 w 914400"/>
                    <a:gd name="connsiteY0" fmla="*/ 64179 h 516155"/>
                    <a:gd name="connsiteX1" fmla="*/ 79349 w 914400"/>
                    <a:gd name="connsiteY1" fmla="*/ 451974 h 516155"/>
                    <a:gd name="connsiteX2" fmla="*/ 835052 w 914400"/>
                    <a:gd name="connsiteY2" fmla="*/ 451974 h 516155"/>
                    <a:gd name="connsiteX3" fmla="*/ 835052 w 914400"/>
                    <a:gd name="connsiteY3" fmla="*/ 64179 h 516155"/>
                    <a:gd name="connsiteX4" fmla="*/ 0 w 914400"/>
                    <a:gd name="connsiteY4" fmla="*/ 0 h 516155"/>
                    <a:gd name="connsiteX5" fmla="*/ 914400 w 914400"/>
                    <a:gd name="connsiteY5" fmla="*/ 0 h 516155"/>
                    <a:gd name="connsiteX6" fmla="*/ 914400 w 914400"/>
                    <a:gd name="connsiteY6" fmla="*/ 516155 h 516155"/>
                    <a:gd name="connsiteX7" fmla="*/ 0 w 914400"/>
                    <a:gd name="connsiteY7" fmla="*/ 516155 h 5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516155">
                      <a:moveTo>
                        <a:pt x="79349" y="64179"/>
                      </a:moveTo>
                      <a:lnTo>
                        <a:pt x="79349" y="451974"/>
                      </a:lnTo>
                      <a:lnTo>
                        <a:pt x="835052" y="451974"/>
                      </a:lnTo>
                      <a:lnTo>
                        <a:pt x="835052" y="64179"/>
                      </a:lnTo>
                      <a:close/>
                      <a:moveTo>
                        <a:pt x="0" y="0"/>
                      </a:moveTo>
                      <a:lnTo>
                        <a:pt x="914400" y="0"/>
                      </a:lnTo>
                      <a:lnTo>
                        <a:pt x="914400" y="516155"/>
                      </a:lnTo>
                      <a:lnTo>
                        <a:pt x="0" y="516155"/>
                      </a:lnTo>
                      <a:close/>
                    </a:path>
                  </a:pathLst>
                </a:cu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38" name="Group 237"/>
                <p:cNvGrpSpPr/>
                <p:nvPr/>
              </p:nvGrpSpPr>
              <p:grpSpPr>
                <a:xfrm>
                  <a:off x="8414327" y="5212860"/>
                  <a:ext cx="914400" cy="123564"/>
                  <a:chOff x="8414327" y="5212860"/>
                  <a:chExt cx="914400" cy="123564"/>
                </a:xfrm>
                <a:grpFill/>
              </p:grpSpPr>
              <p:sp>
                <p:nvSpPr>
                  <p:cNvPr id="239" name="Rectangle 238"/>
                  <p:cNvSpPr/>
                  <p:nvPr/>
                </p:nvSpPr>
                <p:spPr>
                  <a:xfrm>
                    <a:off x="8414327" y="5212860"/>
                    <a:ext cx="914400" cy="123564"/>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0" name="Oval 239"/>
                  <p:cNvSpPr>
                    <a:spLocks noChangeAspect="1"/>
                  </p:cNvSpPr>
                  <p:nvPr/>
                </p:nvSpPr>
                <p:spPr>
                  <a:xfrm>
                    <a:off x="9187268" y="5253059"/>
                    <a:ext cx="52403" cy="52403"/>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grpSp>
        <p:sp>
          <p:nvSpPr>
            <p:cNvPr id="248" name="Rounded Rectangle 247"/>
            <p:cNvSpPr/>
            <p:nvPr/>
          </p:nvSpPr>
          <p:spPr>
            <a:xfrm>
              <a:off x="5888888" y="4042240"/>
              <a:ext cx="1460702" cy="75755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ct val="114000"/>
                </a:lnSpc>
                <a:buFont typeface="Arial" panose="020B0604020202020204" pitchFamily="34" charset="0"/>
                <a:buChar char="•"/>
              </a:pPr>
              <a:r>
                <a:rPr lang="en-GB" sz="900" dirty="0">
                  <a:solidFill>
                    <a:schemeClr val="tx1"/>
                  </a:solidFill>
                </a:rPr>
                <a:t>Simulate smart city</a:t>
              </a:r>
            </a:p>
            <a:p>
              <a:pPr marL="171450" indent="-171450">
                <a:lnSpc>
                  <a:spcPct val="114000"/>
                </a:lnSpc>
                <a:buFont typeface="Arial" panose="020B0604020202020204" pitchFamily="34" charset="0"/>
                <a:buChar char="•"/>
              </a:pPr>
              <a:r>
                <a:rPr lang="en-GB" sz="900" dirty="0">
                  <a:solidFill>
                    <a:schemeClr val="tx1"/>
                  </a:solidFill>
                </a:rPr>
                <a:t>Introduce training / attack scenarios</a:t>
              </a:r>
            </a:p>
            <a:p>
              <a:pPr marL="171450" indent="-171450">
                <a:lnSpc>
                  <a:spcPct val="114000"/>
                </a:lnSpc>
                <a:buFont typeface="Arial" panose="020B0604020202020204" pitchFamily="34" charset="0"/>
                <a:buChar char="•"/>
              </a:pPr>
              <a:r>
                <a:rPr lang="en-GB" sz="900" dirty="0">
                  <a:solidFill>
                    <a:schemeClr val="tx1"/>
                  </a:solidFill>
                </a:rPr>
                <a:t>Simulate IRIS platform</a:t>
              </a:r>
            </a:p>
          </p:txBody>
        </p:sp>
      </p:grpSp>
      <p:sp>
        <p:nvSpPr>
          <p:cNvPr id="250" name="Rounded Rectangle 249"/>
          <p:cNvSpPr/>
          <p:nvPr/>
        </p:nvSpPr>
        <p:spPr>
          <a:xfrm>
            <a:off x="10797695" y="2357967"/>
            <a:ext cx="1460702" cy="91098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US" sz="900" dirty="0">
                <a:solidFill>
                  <a:schemeClr val="tx1"/>
                </a:solidFill>
              </a:rPr>
              <a:t>Enhance the capabilities (knowledge, toolset, training) for incident management of </a:t>
            </a:r>
            <a:r>
              <a:rPr lang="en-US" sz="900" dirty="0" err="1">
                <a:solidFill>
                  <a:schemeClr val="tx1"/>
                </a:solidFill>
              </a:rPr>
              <a:t>IoT</a:t>
            </a:r>
            <a:r>
              <a:rPr lang="en-US" sz="900" dirty="0">
                <a:solidFill>
                  <a:schemeClr val="tx1"/>
                </a:solidFill>
              </a:rPr>
              <a:t> &amp; AI attack vectors</a:t>
            </a:r>
          </a:p>
        </p:txBody>
      </p:sp>
      <p:sp>
        <p:nvSpPr>
          <p:cNvPr id="251" name="Rounded Rectangle 250"/>
          <p:cNvSpPr/>
          <p:nvPr/>
        </p:nvSpPr>
        <p:spPr>
          <a:xfrm>
            <a:off x="10797695" y="5178605"/>
            <a:ext cx="1460702" cy="75755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900" dirty="0">
                <a:solidFill>
                  <a:schemeClr val="tx1"/>
                </a:solidFill>
              </a:rPr>
              <a:t>Learn</a:t>
            </a:r>
          </a:p>
          <a:p>
            <a:pPr marL="171450" indent="-171450">
              <a:lnSpc>
                <a:spcPct val="114000"/>
              </a:lnSpc>
              <a:buFont typeface="Arial" panose="020B0604020202020204" pitchFamily="34" charset="0"/>
              <a:buChar char="•"/>
            </a:pPr>
            <a:r>
              <a:rPr lang="en-GB" sz="900" dirty="0">
                <a:solidFill>
                  <a:schemeClr val="tx1"/>
                </a:solidFill>
              </a:rPr>
              <a:t>How to operate</a:t>
            </a:r>
          </a:p>
          <a:p>
            <a:pPr marL="171450" indent="-171450">
              <a:lnSpc>
                <a:spcPct val="114000"/>
              </a:lnSpc>
              <a:buFont typeface="Arial" panose="020B0604020202020204" pitchFamily="34" charset="0"/>
              <a:buChar char="•"/>
            </a:pPr>
            <a:r>
              <a:rPr lang="en-GB" sz="900" dirty="0">
                <a:solidFill>
                  <a:schemeClr val="tx1"/>
                </a:solidFill>
              </a:rPr>
              <a:t>Who/what/when to communicate</a:t>
            </a:r>
          </a:p>
        </p:txBody>
      </p:sp>
      <p:sp>
        <p:nvSpPr>
          <p:cNvPr id="253" name="Right Arrow 252"/>
          <p:cNvSpPr/>
          <p:nvPr/>
        </p:nvSpPr>
        <p:spPr>
          <a:xfrm>
            <a:off x="5504494" y="3990185"/>
            <a:ext cx="145434" cy="484632"/>
          </a:xfrm>
          <a:prstGeom prst="rightArrow">
            <a:avLst>
              <a:gd name="adj1" fmla="val 50000"/>
              <a:gd name="adj2" fmla="val 22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5" name="Right Arrow 254"/>
          <p:cNvSpPr/>
          <p:nvPr/>
        </p:nvSpPr>
        <p:spPr>
          <a:xfrm>
            <a:off x="7248689" y="4006013"/>
            <a:ext cx="145434" cy="484632"/>
          </a:xfrm>
          <a:prstGeom prst="rightArrow">
            <a:avLst>
              <a:gd name="adj1" fmla="val 50000"/>
              <a:gd name="adj2" fmla="val 22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6" name="Rectangle 255"/>
          <p:cNvSpPr/>
          <p:nvPr/>
        </p:nvSpPr>
        <p:spPr>
          <a:xfrm>
            <a:off x="609455" y="5966315"/>
            <a:ext cx="4843686" cy="307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b="1" dirty="0">
                <a:solidFill>
                  <a:schemeClr val="tx1"/>
                </a:solidFill>
              </a:rPr>
              <a:t>Smart </a:t>
            </a:r>
            <a:r>
              <a:rPr lang="en-US" sz="600" b="1">
                <a:solidFill>
                  <a:schemeClr val="tx1"/>
                </a:solidFill>
              </a:rPr>
              <a:t>grid image source</a:t>
            </a:r>
            <a:r>
              <a:rPr lang="en-US" sz="600">
                <a:solidFill>
                  <a:schemeClr val="tx1"/>
                </a:solidFill>
              </a:rPr>
              <a:t>: Saleem, Muhammad Usman &amp; Usman, Muhammad Rehan &amp; Shakir, Mustafa. </a:t>
            </a:r>
            <a:r>
              <a:rPr lang="en-US" sz="600" dirty="0">
                <a:solidFill>
                  <a:schemeClr val="tx1"/>
                </a:solidFill>
              </a:rPr>
              <a:t>(2021). Design, Implementation, and Deployment of an </a:t>
            </a:r>
            <a:r>
              <a:rPr lang="en-US" sz="600" dirty="0" err="1">
                <a:solidFill>
                  <a:schemeClr val="tx1"/>
                </a:solidFill>
              </a:rPr>
              <a:t>IoT</a:t>
            </a:r>
            <a:r>
              <a:rPr lang="en-US" sz="600" dirty="0">
                <a:solidFill>
                  <a:schemeClr val="tx1"/>
                </a:solidFill>
              </a:rPr>
              <a:t> Based Smart Energy Management System. IEEE Access. PP. 1-1. 10.1109/ACCESS.2021.3070960. </a:t>
            </a:r>
            <a:endParaRPr lang="pt-PT" sz="600">
              <a:solidFill>
                <a:schemeClr val="tx1"/>
              </a:solidFill>
            </a:endParaRPr>
          </a:p>
        </p:txBody>
      </p:sp>
    </p:spTree>
    <p:extLst>
      <p:ext uri="{BB962C8B-B14F-4D97-AF65-F5344CB8AC3E}">
        <p14:creationId xmlns:p14="http://schemas.microsoft.com/office/powerpoint/2010/main" val="3006827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E8467B-26D0-4469-ACAC-AC1F4C2D5E75}"/>
              </a:ext>
            </a:extLst>
          </p:cNvPr>
          <p:cNvSpPr txBox="1">
            <a:spLocks/>
          </p:cNvSpPr>
          <p:nvPr/>
        </p:nvSpPr>
        <p:spPr>
          <a:xfrm>
            <a:off x="838200" y="297363"/>
            <a:ext cx="868680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US" b="1" dirty="0"/>
              <a:t>Key takeaways</a:t>
            </a:r>
          </a:p>
        </p:txBody>
      </p:sp>
      <p:sp>
        <p:nvSpPr>
          <p:cNvPr id="5" name="Rectangle 4">
            <a:extLst>
              <a:ext uri="{FF2B5EF4-FFF2-40B4-BE49-F238E27FC236}">
                <a16:creationId xmlns:a16="http://schemas.microsoft.com/office/drawing/2014/main" id="{CD2ED7E6-F03D-4725-8D30-D4B3F432977B}"/>
              </a:ext>
            </a:extLst>
          </p:cNvPr>
          <p:cNvSpPr/>
          <p:nvPr/>
        </p:nvSpPr>
        <p:spPr>
          <a:xfrm>
            <a:off x="877464" y="1124067"/>
            <a:ext cx="11314535" cy="830997"/>
          </a:xfrm>
          <a:prstGeom prst="rect">
            <a:avLst/>
          </a:prstGeom>
        </p:spPr>
        <p:txBody>
          <a:bodyPr wrap="square">
            <a:spAutoFit/>
          </a:bodyPr>
          <a:lstStyle/>
          <a:p>
            <a:pPr marL="380990" indent="-380990">
              <a:buFont typeface="Arial" panose="020B0604020202020204" pitchFamily="34" charset="0"/>
              <a:buChar char="•"/>
            </a:pPr>
            <a:r>
              <a:rPr lang="en-GB" sz="2400" dirty="0"/>
              <a:t>Smart Cities =&gt; </a:t>
            </a:r>
            <a:r>
              <a:rPr lang="en-GB" sz="2400" b="1" dirty="0"/>
              <a:t>novel</a:t>
            </a:r>
            <a:r>
              <a:rPr lang="en-GB" sz="2400" dirty="0"/>
              <a:t>, cutting edge AI/IoT-driven technology</a:t>
            </a:r>
          </a:p>
          <a:p>
            <a:pPr marL="380990" indent="-380990">
              <a:buFont typeface="Arial" panose="020B0604020202020204" pitchFamily="34" charset="0"/>
              <a:buChar char="•"/>
            </a:pPr>
            <a:r>
              <a:rPr lang="en-GB" sz="2400" dirty="0"/>
              <a:t>This implies </a:t>
            </a:r>
            <a:r>
              <a:rPr lang="en-GB" sz="2400" b="1" dirty="0"/>
              <a:t>Emerging Threats</a:t>
            </a:r>
            <a:r>
              <a:rPr lang="en-GB" sz="2400" dirty="0"/>
              <a:t> ! High risks!</a:t>
            </a:r>
          </a:p>
        </p:txBody>
      </p:sp>
      <p:pic>
        <p:nvPicPr>
          <p:cNvPr id="8" name="Picture 7" descr="A picture containing text, tree, road, outdoor&#10;&#10;Description automatically generated">
            <a:extLst>
              <a:ext uri="{FF2B5EF4-FFF2-40B4-BE49-F238E27FC236}">
                <a16:creationId xmlns:a16="http://schemas.microsoft.com/office/drawing/2014/main" id="{50368AF0-CB11-43CF-ADCC-E8DFC8F9FA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3412" y="2235795"/>
            <a:ext cx="2831502" cy="2123627"/>
          </a:xfrm>
          <a:prstGeom prst="rect">
            <a:avLst/>
          </a:prstGeom>
          <a:ln w="25400">
            <a:solidFill>
              <a:schemeClr val="tx1">
                <a:lumMod val="50000"/>
              </a:schemeClr>
            </a:solidFill>
          </a:ln>
        </p:spPr>
      </p:pic>
      <p:pic>
        <p:nvPicPr>
          <p:cNvPr id="9" name="Picture 8">
            <a:extLst>
              <a:ext uri="{FF2B5EF4-FFF2-40B4-BE49-F238E27FC236}">
                <a16:creationId xmlns:a16="http://schemas.microsoft.com/office/drawing/2014/main" id="{64C1643B-49F4-4997-90F3-2A0F39DEB5BA}"/>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28535"/>
          <a:stretch/>
        </p:blipFill>
        <p:spPr bwMode="auto">
          <a:xfrm>
            <a:off x="4983265" y="2235795"/>
            <a:ext cx="2937056" cy="209097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0F944EC-4814-452B-ABE4-BB5688ADCC3E}"/>
              </a:ext>
            </a:extLst>
          </p:cNvPr>
          <p:cNvSpPr/>
          <p:nvPr/>
        </p:nvSpPr>
        <p:spPr>
          <a:xfrm>
            <a:off x="838200" y="4607496"/>
            <a:ext cx="11314535" cy="1569660"/>
          </a:xfrm>
          <a:prstGeom prst="rect">
            <a:avLst/>
          </a:prstGeom>
        </p:spPr>
        <p:txBody>
          <a:bodyPr wrap="square">
            <a:spAutoFit/>
          </a:bodyPr>
          <a:lstStyle/>
          <a:p>
            <a:pPr marL="380990" indent="-380990">
              <a:buFont typeface="Arial" panose="020B0604020202020204" pitchFamily="34" charset="0"/>
              <a:buChar char="•"/>
            </a:pPr>
            <a:r>
              <a:rPr lang="en-US" sz="2400" dirty="0"/>
              <a:t>Currently, </a:t>
            </a:r>
            <a:r>
              <a:rPr lang="en-US" sz="2400" b="1" dirty="0"/>
              <a:t>lack of experience as well as of tools</a:t>
            </a:r>
            <a:r>
              <a:rPr lang="en-US" sz="2400" dirty="0"/>
              <a:t> for incident management that tackle IoT &amp; AI attack vectors</a:t>
            </a:r>
          </a:p>
          <a:p>
            <a:pPr marL="380990" indent="-380990">
              <a:buFont typeface="Arial" panose="020B0604020202020204" pitchFamily="34" charset="0"/>
              <a:buChar char="•"/>
            </a:pPr>
            <a:r>
              <a:rPr lang="en-US" sz="2400" b="1" dirty="0"/>
              <a:t>IRIS</a:t>
            </a:r>
            <a:r>
              <a:rPr lang="en-US" sz="2400" dirty="0"/>
              <a:t> will enhance the capabilities (knowledge, toolset, training) of CERTs/CSIRTs, to address these challenges.</a:t>
            </a:r>
            <a:endParaRPr lang="en-GB" sz="2400" dirty="0"/>
          </a:p>
        </p:txBody>
      </p:sp>
      <p:pic>
        <p:nvPicPr>
          <p:cNvPr id="7" name="Picture 6"/>
          <p:cNvPicPr>
            <a:picLocks noChangeAspect="1"/>
          </p:cNvPicPr>
          <p:nvPr/>
        </p:nvPicPr>
        <p:blipFill>
          <a:blip r:embed="rId5"/>
          <a:stretch>
            <a:fillRect/>
          </a:stretch>
        </p:blipFill>
        <p:spPr>
          <a:xfrm>
            <a:off x="1305458" y="1955064"/>
            <a:ext cx="3021102" cy="2282935"/>
          </a:xfrm>
          <a:prstGeom prst="rect">
            <a:avLst/>
          </a:prstGeom>
        </p:spPr>
      </p:pic>
      <p:sp>
        <p:nvSpPr>
          <p:cNvPr id="11" name="Rectangle 10"/>
          <p:cNvSpPr/>
          <p:nvPr/>
        </p:nvSpPr>
        <p:spPr>
          <a:xfrm>
            <a:off x="778788" y="6063682"/>
            <a:ext cx="4843686" cy="307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b="1" dirty="0">
                <a:solidFill>
                  <a:schemeClr val="tx1"/>
                </a:solidFill>
              </a:rPr>
              <a:t>Smart </a:t>
            </a:r>
            <a:r>
              <a:rPr lang="en-US" sz="600" b="1">
                <a:solidFill>
                  <a:schemeClr val="tx1"/>
                </a:solidFill>
              </a:rPr>
              <a:t>grid image source</a:t>
            </a:r>
            <a:r>
              <a:rPr lang="en-US" sz="600">
                <a:solidFill>
                  <a:schemeClr val="tx1"/>
                </a:solidFill>
              </a:rPr>
              <a:t>: Saleem, Muhammad Usman &amp; Usman, Muhammad Rehan &amp; Shakir, Mustafa. </a:t>
            </a:r>
            <a:r>
              <a:rPr lang="en-US" sz="600" dirty="0">
                <a:solidFill>
                  <a:schemeClr val="tx1"/>
                </a:solidFill>
              </a:rPr>
              <a:t>(2021). Design, Implementation, and Deployment of an </a:t>
            </a:r>
            <a:r>
              <a:rPr lang="en-US" sz="600" dirty="0" err="1">
                <a:solidFill>
                  <a:schemeClr val="tx1"/>
                </a:solidFill>
              </a:rPr>
              <a:t>IoT</a:t>
            </a:r>
            <a:r>
              <a:rPr lang="en-US" sz="600" dirty="0">
                <a:solidFill>
                  <a:schemeClr val="tx1"/>
                </a:solidFill>
              </a:rPr>
              <a:t> Based Smart Energy Management System. IEEE Access. PP. 1-1. 10.1109/ACCESS.2021.3070960. </a:t>
            </a:r>
            <a:endParaRPr lang="pt-PT" sz="600">
              <a:solidFill>
                <a:schemeClr val="tx1"/>
              </a:solidFill>
            </a:endParaRPr>
          </a:p>
        </p:txBody>
      </p:sp>
    </p:spTree>
    <p:extLst>
      <p:ext uri="{BB962C8B-B14F-4D97-AF65-F5344CB8AC3E}">
        <p14:creationId xmlns:p14="http://schemas.microsoft.com/office/powerpoint/2010/main" val="2782591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IRIS Objectives</a:t>
            </a:r>
          </a:p>
        </p:txBody>
      </p:sp>
      <p:sp>
        <p:nvSpPr>
          <p:cNvPr id="3" name="Content Placeholder 2"/>
          <p:cNvSpPr>
            <a:spLocks noGrp="1"/>
          </p:cNvSpPr>
          <p:nvPr>
            <p:ph idx="1"/>
          </p:nvPr>
        </p:nvSpPr>
        <p:spPr>
          <a:xfrm>
            <a:off x="855027" y="1618278"/>
            <a:ext cx="10515600" cy="4833937"/>
          </a:xfrm>
          <a:ln>
            <a:noFill/>
          </a:ln>
        </p:spPr>
        <p:txBody>
          <a:bodyPr>
            <a:noAutofit/>
          </a:bodyPr>
          <a:lstStyle/>
          <a:p>
            <a:r>
              <a:rPr lang="en-US" sz="2000" dirty="0"/>
              <a:t>To </a:t>
            </a:r>
            <a:r>
              <a:rPr lang="en-US" sz="2000" b="1" dirty="0"/>
              <a:t>identify </a:t>
            </a:r>
            <a:r>
              <a:rPr lang="en-US" sz="2000" dirty="0"/>
              <a:t>the user, technical and business requirements and </a:t>
            </a:r>
            <a:r>
              <a:rPr lang="en-US" sz="2000" b="1" dirty="0"/>
              <a:t>design </a:t>
            </a:r>
            <a:r>
              <a:rPr lang="en-US" sz="2000" dirty="0"/>
              <a:t>the architecture of an AI threat reporting and incident response system</a:t>
            </a:r>
          </a:p>
          <a:p>
            <a:endParaRPr lang="en-US" sz="2000" dirty="0"/>
          </a:p>
          <a:p>
            <a:r>
              <a:rPr lang="en-US" sz="2000" dirty="0"/>
              <a:t>To </a:t>
            </a:r>
            <a:r>
              <a:rPr lang="en-US" sz="2000" b="1" dirty="0"/>
              <a:t>analyze</a:t>
            </a:r>
            <a:r>
              <a:rPr lang="en-US" sz="2000" dirty="0"/>
              <a:t> the relevant ethics principles and legal framework on privacy concerns</a:t>
            </a:r>
          </a:p>
          <a:p>
            <a:endParaRPr lang="en-US" sz="2000" dirty="0"/>
          </a:p>
          <a:p>
            <a:r>
              <a:rPr lang="en-US" sz="2000" dirty="0"/>
              <a:t>To </a:t>
            </a:r>
            <a:r>
              <a:rPr lang="en-US" sz="2000" b="1" dirty="0"/>
              <a:t>develop</a:t>
            </a:r>
            <a:r>
              <a:rPr lang="en-US" sz="2000" dirty="0"/>
              <a:t> a collaborative platform for ICT stakeholders and European CERTs/CSIRTs for the successful operation of IoT and AI-enabled ICT systems</a:t>
            </a:r>
          </a:p>
          <a:p>
            <a:endParaRPr lang="en-US" sz="2000" dirty="0"/>
          </a:p>
          <a:p>
            <a:r>
              <a:rPr lang="en-US" sz="2000" dirty="0"/>
              <a:t>To </a:t>
            </a:r>
            <a:r>
              <a:rPr lang="en-US" sz="2000" b="1" dirty="0"/>
              <a:t>demonstrate</a:t>
            </a:r>
            <a:r>
              <a:rPr lang="en-US" sz="2000" dirty="0"/>
              <a:t> and </a:t>
            </a:r>
            <a:r>
              <a:rPr lang="en-US" sz="2000" b="1" dirty="0"/>
              <a:t>validate</a:t>
            </a:r>
            <a:r>
              <a:rPr lang="en-US" sz="2000" dirty="0"/>
              <a:t> the integrated IRIS platform across three realistic pilot demonstrators in three smart cities</a:t>
            </a:r>
          </a:p>
          <a:p>
            <a:endParaRPr lang="en-US" sz="2000" dirty="0"/>
          </a:p>
          <a:p>
            <a:r>
              <a:rPr lang="en-US" sz="2000" dirty="0"/>
              <a:t>To </a:t>
            </a:r>
            <a:r>
              <a:rPr lang="en-US" sz="2000" b="1" dirty="0"/>
              <a:t>ensure</a:t>
            </a:r>
            <a:r>
              <a:rPr lang="en-US" sz="2000" dirty="0"/>
              <a:t> wide communication and scientific dissemination of the IRIS results, efficient exploitation and contribution to relevant standardization bodies</a:t>
            </a:r>
          </a:p>
          <a:p>
            <a:endParaRPr lang="en-US" sz="2000" dirty="0"/>
          </a:p>
        </p:txBody>
      </p:sp>
      <p:sp>
        <p:nvSpPr>
          <p:cNvPr id="4" name="Slide Number Placeholder 3"/>
          <p:cNvSpPr>
            <a:spLocks noGrp="1"/>
          </p:cNvSpPr>
          <p:nvPr>
            <p:ph type="sldNum" sz="quarter" idx="12"/>
          </p:nvPr>
        </p:nvSpPr>
        <p:spPr/>
        <p:txBody>
          <a:bodyPr/>
          <a:lstStyle/>
          <a:p>
            <a:fld id="{57AC0E79-F531-4290-B37F-533038CC23F5}" type="slidenum">
              <a:rPr lang="en-US" smtClean="0"/>
              <a:pPr/>
              <a:t>7</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202"/>
          <a:stretch/>
        </p:blipFill>
        <p:spPr>
          <a:xfrm>
            <a:off x="883035" y="2480917"/>
            <a:ext cx="265212" cy="274320"/>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202"/>
          <a:stretch/>
        </p:blipFill>
        <p:spPr>
          <a:xfrm>
            <a:off x="867620" y="3365987"/>
            <a:ext cx="265212" cy="274320"/>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r="-202"/>
          <a:stretch/>
        </p:blipFill>
        <p:spPr>
          <a:xfrm>
            <a:off x="855449" y="1522054"/>
            <a:ext cx="265212" cy="274320"/>
          </a:xfrm>
          <a:prstGeom prst="rect">
            <a:avLst/>
          </a:prstGeom>
        </p:spPr>
      </p:pic>
      <p:pic>
        <p:nvPicPr>
          <p:cNvPr id="10" name="Picture 9">
            <a:extLst>
              <a:ext uri="{FF2B5EF4-FFF2-40B4-BE49-F238E27FC236}">
                <a16:creationId xmlns:a16="http://schemas.microsoft.com/office/drawing/2014/main" id="{BF678F33-9647-48CD-AB94-135D4810B7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2"/>
          <a:stretch/>
        </p:blipFill>
        <p:spPr>
          <a:xfrm>
            <a:off x="838200" y="4441434"/>
            <a:ext cx="265212" cy="274320"/>
          </a:xfrm>
          <a:prstGeom prst="rect">
            <a:avLst/>
          </a:prstGeom>
        </p:spPr>
      </p:pic>
      <p:pic>
        <p:nvPicPr>
          <p:cNvPr id="11" name="Picture 10">
            <a:extLst>
              <a:ext uri="{FF2B5EF4-FFF2-40B4-BE49-F238E27FC236}">
                <a16:creationId xmlns:a16="http://schemas.microsoft.com/office/drawing/2014/main" id="{886D86B5-80C9-4E4D-9775-CC1F550C27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2"/>
          <a:stretch/>
        </p:blipFill>
        <p:spPr>
          <a:xfrm>
            <a:off x="821373" y="5507743"/>
            <a:ext cx="265212" cy="274320"/>
          </a:xfrm>
          <a:prstGeom prst="rect">
            <a:avLst/>
          </a:prstGeom>
        </p:spPr>
      </p:pic>
    </p:spTree>
    <p:extLst>
      <p:ext uri="{BB962C8B-B14F-4D97-AF65-F5344CB8AC3E}">
        <p14:creationId xmlns:p14="http://schemas.microsoft.com/office/powerpoint/2010/main" val="2087486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E8467B-26D0-4469-ACAC-AC1F4C2D5E75}"/>
              </a:ext>
            </a:extLst>
          </p:cNvPr>
          <p:cNvSpPr txBox="1">
            <a:spLocks/>
          </p:cNvSpPr>
          <p:nvPr/>
        </p:nvSpPr>
        <p:spPr>
          <a:xfrm>
            <a:off x="838199" y="297363"/>
            <a:ext cx="9238861"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US" b="1" dirty="0"/>
              <a:t>What to expect from this Pilot</a:t>
            </a:r>
          </a:p>
        </p:txBody>
      </p:sp>
      <p:sp>
        <p:nvSpPr>
          <p:cNvPr id="5" name="Rectangle 4">
            <a:extLst>
              <a:ext uri="{FF2B5EF4-FFF2-40B4-BE49-F238E27FC236}">
                <a16:creationId xmlns:a16="http://schemas.microsoft.com/office/drawing/2014/main" id="{CD2ED7E6-F03D-4725-8D30-D4B3F432977B}"/>
              </a:ext>
            </a:extLst>
          </p:cNvPr>
          <p:cNvSpPr/>
          <p:nvPr/>
        </p:nvSpPr>
        <p:spPr>
          <a:xfrm>
            <a:off x="1190040" y="1735222"/>
            <a:ext cx="10501218" cy="3416320"/>
          </a:xfrm>
          <a:prstGeom prst="rect">
            <a:avLst/>
          </a:prstGeom>
        </p:spPr>
        <p:txBody>
          <a:bodyPr wrap="square">
            <a:spAutoFit/>
          </a:bodyPr>
          <a:lstStyle/>
          <a:p>
            <a:pPr marL="457200" indent="-457200">
              <a:buFont typeface="+mj-lt"/>
              <a:buAutoNum type="arabicParenR"/>
            </a:pPr>
            <a:r>
              <a:rPr lang="en-GB" sz="2400" dirty="0"/>
              <a:t>Knowledge of advanced tools to address IoT and AI threats, in </a:t>
            </a:r>
            <a:r>
              <a:rPr lang="en-GB" sz="2400"/>
              <a:t>Smart Cities.</a:t>
            </a:r>
            <a:r>
              <a:rPr lang="en-US" sz="2400" dirty="0"/>
              <a:t> </a:t>
            </a:r>
            <a:endParaRPr lang="en-GB" sz="2400" dirty="0"/>
          </a:p>
          <a:p>
            <a:pPr marL="457200" indent="-457200">
              <a:buFont typeface="+mj-lt"/>
              <a:buAutoNum type="arabicParenR"/>
            </a:pPr>
            <a:endParaRPr lang="en-GB" sz="2400" dirty="0"/>
          </a:p>
          <a:p>
            <a:pPr marL="457200" indent="-457200">
              <a:buFont typeface="+mj-lt"/>
              <a:buAutoNum type="arabicParenR"/>
            </a:pPr>
            <a:endParaRPr lang="en-GB" sz="2400" dirty="0"/>
          </a:p>
          <a:p>
            <a:pPr marL="457200" indent="-457200">
              <a:buFont typeface="+mj-lt"/>
              <a:buAutoNum type="arabicParenR"/>
            </a:pPr>
            <a:r>
              <a:rPr lang="en-GB" sz="2400" b="1" u="sng" dirty="0"/>
              <a:t>YOUR FEEDBACK MATTERS ! </a:t>
            </a:r>
          </a:p>
          <a:p>
            <a:pPr marL="914400" lvl="1" indent="-457200">
              <a:buFont typeface="Arial" panose="020B0604020202020204" pitchFamily="34" charset="0"/>
              <a:buChar char="•"/>
            </a:pPr>
            <a:r>
              <a:rPr lang="en-GB" sz="2400" b="1" u="sng" dirty="0"/>
              <a:t>What are your drivers, needs, and pain points?</a:t>
            </a:r>
          </a:p>
          <a:p>
            <a:pPr marL="914400" lvl="1" indent="-457200">
              <a:buFont typeface="Arial" panose="020B0604020202020204" pitchFamily="34" charset="0"/>
              <a:buChar char="•"/>
            </a:pPr>
            <a:r>
              <a:rPr lang="en-GB" sz="2400" b="1" u="sng" dirty="0"/>
              <a:t>Are there social acceptance benefits or issues?</a:t>
            </a:r>
          </a:p>
          <a:p>
            <a:pPr marL="457200" indent="-457200">
              <a:buFont typeface="+mj-lt"/>
              <a:buAutoNum type="arabicParenR"/>
            </a:pPr>
            <a:endParaRPr lang="en-GB" sz="2400" dirty="0"/>
          </a:p>
          <a:p>
            <a:pPr marL="457200" indent="-457200">
              <a:buFont typeface="+mj-lt"/>
              <a:buAutoNum type="arabicParenR"/>
            </a:pPr>
            <a:r>
              <a:rPr lang="en-GB" sz="2400" dirty="0"/>
              <a:t>Join the </a:t>
            </a:r>
            <a:r>
              <a:rPr lang="en-GB" sz="2400" b="1" u="sng" dirty="0"/>
              <a:t>Stakeholder Community</a:t>
            </a:r>
            <a:r>
              <a:rPr lang="en-GB" sz="2400" dirty="0"/>
              <a:t>, and influence the IRIS roadmap.</a:t>
            </a:r>
          </a:p>
        </p:txBody>
      </p:sp>
    </p:spTree>
    <p:extLst>
      <p:ext uri="{BB962C8B-B14F-4D97-AF65-F5344CB8AC3E}">
        <p14:creationId xmlns:p14="http://schemas.microsoft.com/office/powerpoint/2010/main" val="1648788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E8467B-26D0-4469-ACAC-AC1F4C2D5E75}"/>
              </a:ext>
            </a:extLst>
          </p:cNvPr>
          <p:cNvSpPr txBox="1">
            <a:spLocks/>
          </p:cNvSpPr>
          <p:nvPr/>
        </p:nvSpPr>
        <p:spPr>
          <a:xfrm>
            <a:off x="838199" y="297363"/>
            <a:ext cx="9238861"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US" b="1" dirty="0"/>
              <a:t>Agenda</a:t>
            </a:r>
          </a:p>
        </p:txBody>
      </p:sp>
      <p:pic>
        <p:nvPicPr>
          <p:cNvPr id="7" name="Picture 6">
            <a:extLst>
              <a:ext uri="{FF2B5EF4-FFF2-40B4-BE49-F238E27FC236}">
                <a16:creationId xmlns:a16="http://schemas.microsoft.com/office/drawing/2014/main" id="{E434E096-7DEC-470C-BB2A-686CED8C459A}"/>
              </a:ext>
            </a:extLst>
          </p:cNvPr>
          <p:cNvPicPr>
            <a:picLocks noChangeAspect="1"/>
          </p:cNvPicPr>
          <p:nvPr/>
        </p:nvPicPr>
        <p:blipFill>
          <a:blip r:embed="rId3"/>
          <a:stretch>
            <a:fillRect/>
          </a:stretch>
        </p:blipFill>
        <p:spPr>
          <a:xfrm>
            <a:off x="2156289" y="985266"/>
            <a:ext cx="8243316" cy="4887468"/>
          </a:xfrm>
          <a:prstGeom prst="rect">
            <a:avLst/>
          </a:prstGeom>
        </p:spPr>
      </p:pic>
    </p:spTree>
    <p:extLst>
      <p:ext uri="{BB962C8B-B14F-4D97-AF65-F5344CB8AC3E}">
        <p14:creationId xmlns:p14="http://schemas.microsoft.com/office/powerpoint/2010/main" val="1392768507"/>
      </p:ext>
    </p:extLst>
  </p:cSld>
  <p:clrMapOvr>
    <a:masterClrMapping/>
  </p:clrMapOvr>
</p:sld>
</file>

<file path=ppt/theme/theme1.xml><?xml version="1.0" encoding="utf-8"?>
<a:theme xmlns:a="http://schemas.openxmlformats.org/drawingml/2006/main" name="Office Theme">
  <a:themeElements>
    <a:clrScheme name="IRIS">
      <a:dk1>
        <a:srgbClr val="838487"/>
      </a:dk1>
      <a:lt1>
        <a:sysClr val="window" lastClr="FFFFFF"/>
      </a:lt1>
      <a:dk2>
        <a:srgbClr val="838487"/>
      </a:dk2>
      <a:lt2>
        <a:srgbClr val="838487"/>
      </a:lt2>
      <a:accent1>
        <a:srgbClr val="7F4F9F"/>
      </a:accent1>
      <a:accent2>
        <a:srgbClr val="546CB2"/>
      </a:accent2>
      <a:accent3>
        <a:srgbClr val="838487"/>
      </a:accent3>
      <a:accent4>
        <a:srgbClr val="A6A381"/>
      </a:accent4>
      <a:accent5>
        <a:srgbClr val="546CB2"/>
      </a:accent5>
      <a:accent6>
        <a:srgbClr val="7F4F9F"/>
      </a:accent6>
      <a:hlink>
        <a:srgbClr val="838487"/>
      </a:hlink>
      <a:folHlink>
        <a:srgbClr val="838487"/>
      </a:folHlink>
    </a:clrScheme>
    <a:fontScheme name="IRIS H202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30581</TotalTime>
  <Words>3328</Words>
  <Application>Microsoft Office PowerPoint</Application>
  <PresentationFormat>Widescreen</PresentationFormat>
  <Paragraphs>389</Paragraphs>
  <Slides>47</Slides>
  <Notes>14</Notes>
  <HiddenSlides>6</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47</vt:i4>
      </vt:variant>
    </vt:vector>
  </HeadingPairs>
  <TitlesOfParts>
    <vt:vector size="60" baseType="lpstr">
      <vt:lpstr>Arial</vt:lpstr>
      <vt:lpstr>Calibri</vt:lpstr>
      <vt:lpstr>Noto Sans Symbols</vt:lpstr>
      <vt:lpstr>Open Sans</vt:lpstr>
      <vt:lpstr>OpenSans</vt:lpstr>
      <vt:lpstr>Proxima Nova Alt Lt</vt:lpstr>
      <vt:lpstr>Söhne</vt:lpstr>
      <vt:lpstr>Symbol</vt:lpstr>
      <vt:lpstr>SymbolMT</vt:lpstr>
      <vt:lpstr>TimesNewRomanPS</vt:lpstr>
      <vt:lpstr>TimesNewRomanPSMT</vt:lpstr>
      <vt:lpstr>Wingdings</vt:lpstr>
      <vt:lpstr>Office Theme</vt:lpstr>
      <vt:lpstr>PowerPoint Presentation</vt:lpstr>
      <vt:lpstr>IRIS  A collaborative CERT/CSIRT platform  to combat cyber-threats  in IoT and AI-driven systems</vt:lpstr>
      <vt:lpstr>Project at a Glance</vt:lpstr>
      <vt:lpstr>IRIS Project - Overview</vt:lpstr>
      <vt:lpstr>What is Virtual Cyber Range (VCR)</vt:lpstr>
      <vt:lpstr>PowerPoint Presentation</vt:lpstr>
      <vt:lpstr>IRIS Objectives</vt:lpstr>
      <vt:lpstr>PowerPoint Presentation</vt:lpstr>
      <vt:lpstr>PowerPoint Presentation</vt:lpstr>
      <vt:lpstr>Thank you for your attention!</vt:lpstr>
      <vt:lpstr>Helsinki PUC3 Demo: 1st Round of pilots</vt:lpstr>
      <vt:lpstr>PUC #3 Overview</vt:lpstr>
      <vt:lpstr>PUC #3 Description</vt:lpstr>
      <vt:lpstr>PUC #3 and IRIS platform Architecture</vt:lpstr>
      <vt:lpstr>PowerPoint Presentation</vt:lpstr>
      <vt:lpstr>PUC #3 and IRIS platform Architecture</vt:lpstr>
      <vt:lpstr>IRIS PUC 3 – User Story  </vt:lpstr>
      <vt:lpstr>User story</vt:lpstr>
      <vt:lpstr>User story PUC 3</vt:lpstr>
      <vt:lpstr>User Story: Why is this user story important?</vt:lpstr>
      <vt:lpstr>PowerPoint Presentation</vt:lpstr>
      <vt:lpstr>PowerPoint Presentation</vt:lpstr>
      <vt:lpstr>PowerPoint Presentation</vt:lpstr>
      <vt:lpstr>PowerPoint Presentation</vt:lpstr>
      <vt:lpstr>Training scenario (VCR)  </vt:lpstr>
      <vt:lpstr>PowerPoint Presentation</vt:lpstr>
      <vt:lpstr>IRIS PUC 3 – Functional workflow</vt:lpstr>
      <vt:lpstr>PowerPoint Presentation</vt:lpstr>
      <vt:lpstr>PowerPoint Presentation</vt:lpstr>
      <vt:lpstr>PowerPoint Presentation</vt:lpstr>
      <vt:lpstr>IRIS PUC 3 – SAT</vt:lpstr>
      <vt:lpstr> Social Acceptance Assessment</vt:lpstr>
      <vt:lpstr>Social Acceptance of Technology IRIS model</vt:lpstr>
      <vt:lpstr>IRIS PUC 3 – General context</vt:lpstr>
      <vt:lpstr>IRIS Pilots - Key Objectives</vt:lpstr>
      <vt:lpstr>IRIS General Architecture</vt:lpstr>
      <vt:lpstr>PUC3 and Virtual Cyber Range</vt:lpstr>
      <vt:lpstr> Virtual Cyber Range and Training Environment</vt:lpstr>
      <vt:lpstr>Cyberrange tool</vt:lpstr>
      <vt:lpstr>Server console access</vt:lpstr>
      <vt:lpstr>Memory &amp; network dumps</vt:lpstr>
      <vt:lpstr>New entity creation</vt:lpstr>
      <vt:lpstr>Sample scenario</vt:lpstr>
      <vt:lpstr>PowerPoint Presentation</vt:lpstr>
      <vt:lpstr>Any Questions? </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Tsirigoti</dc:creator>
  <cp:lastModifiedBy>Maria Tsirigoti</cp:lastModifiedBy>
  <cp:revision>418</cp:revision>
  <dcterms:created xsi:type="dcterms:W3CDTF">2021-07-15T10:26:45Z</dcterms:created>
  <dcterms:modified xsi:type="dcterms:W3CDTF">2024-03-22T09:04:57Z</dcterms:modified>
</cp:coreProperties>
</file>